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notesMasterIdLst>
    <p:notesMasterId r:id="rId17"/>
  </p:notesMasterIdLst>
  <p:sldIdLst>
    <p:sldId id="277" r:id="rId2"/>
    <p:sldId id="322" r:id="rId3"/>
    <p:sldId id="324" r:id="rId4"/>
    <p:sldId id="325" r:id="rId5"/>
    <p:sldId id="326" r:id="rId6"/>
    <p:sldId id="327" r:id="rId7"/>
    <p:sldId id="336" r:id="rId8"/>
    <p:sldId id="337" r:id="rId9"/>
    <p:sldId id="328" r:id="rId10"/>
    <p:sldId id="330" r:id="rId11"/>
    <p:sldId id="334" r:id="rId12"/>
    <p:sldId id="335" r:id="rId13"/>
    <p:sldId id="333" r:id="rId14"/>
    <p:sldId id="332" r:id="rId15"/>
    <p:sldId id="320" r:id="rId16"/>
  </p:sldIdLst>
  <p:sldSz cx="9144000" cy="6858000" type="screen4x3"/>
  <p:notesSz cx="6808788" cy="9940925"/>
  <p:defaultTextStyle>
    <a:defPPr>
      <a:defRPr lang="ru-RU"/>
    </a:defPPr>
    <a:lvl1pPr marL="0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  <a:srgbClr val="4476B2"/>
    <a:srgbClr val="6666FF"/>
    <a:srgbClr val="F4D6AA"/>
    <a:srgbClr val="9BE5FF"/>
    <a:srgbClr val="64EAF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33" autoAdjust="0"/>
  </p:normalViewPr>
  <p:slideViewPr>
    <p:cSldViewPr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2"/>
            <a:ext cx="2950475" cy="498773"/>
          </a:xfrm>
          <a:prstGeom prst="rect">
            <a:avLst/>
          </a:prstGeom>
        </p:spPr>
        <p:txBody>
          <a:bodyPr vert="horz" lIns="92449" tIns="46223" rIns="92449" bIns="4622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2" y="12"/>
            <a:ext cx="2950475" cy="498773"/>
          </a:xfrm>
          <a:prstGeom prst="rect">
            <a:avLst/>
          </a:prstGeom>
        </p:spPr>
        <p:txBody>
          <a:bodyPr vert="horz" lIns="92449" tIns="46223" rIns="92449" bIns="46223" rtlCol="0"/>
          <a:lstStyle>
            <a:lvl1pPr algn="r">
              <a:defRPr sz="1200"/>
            </a:lvl1pPr>
          </a:lstStyle>
          <a:p>
            <a:fld id="{C931D343-E24F-442F-9E32-D065A5EBFC4B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9" tIns="46223" rIns="92449" bIns="4622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40"/>
          </a:xfrm>
          <a:prstGeom prst="rect">
            <a:avLst/>
          </a:prstGeom>
        </p:spPr>
        <p:txBody>
          <a:bodyPr vert="horz" lIns="92449" tIns="46223" rIns="92449" bIns="4622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154"/>
            <a:ext cx="2950475" cy="498772"/>
          </a:xfrm>
          <a:prstGeom prst="rect">
            <a:avLst/>
          </a:prstGeom>
        </p:spPr>
        <p:txBody>
          <a:bodyPr vert="horz" lIns="92449" tIns="46223" rIns="92449" bIns="4622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2" y="9442154"/>
            <a:ext cx="2950475" cy="498772"/>
          </a:xfrm>
          <a:prstGeom prst="rect">
            <a:avLst/>
          </a:prstGeom>
        </p:spPr>
        <p:txBody>
          <a:bodyPr vert="horz" lIns="92449" tIns="46223" rIns="92449" bIns="46223" rtlCol="0" anchor="b"/>
          <a:lstStyle>
            <a:lvl1pPr algn="r">
              <a:defRPr sz="1200"/>
            </a:lvl1pPr>
          </a:lstStyle>
          <a:p>
            <a:fld id="{9682C83A-9D3B-497B-A1B9-C50737D7C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70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9162" indent="-288141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52559" indent="-230511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13586" indent="-230511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74607" indent="-230511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35630" indent="-230511" defTabSz="105011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96655" indent="-230511" defTabSz="105011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7679" indent="-230511" defTabSz="105011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8705" indent="-230511" defTabSz="105011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1050111" eaLnBrk="1" fontAlgn="base" hangingPunct="1">
              <a:spcBef>
                <a:spcPct val="0"/>
              </a:spcBef>
              <a:spcAft>
                <a:spcPct val="0"/>
              </a:spcAft>
            </a:pPr>
            <a:fld id="{6D8468D7-8F8A-451D-AD5C-6143CF953C14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defTabSz="1050111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046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28"/>
            <a:ext cx="9142642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3363691"/>
            <a:ext cx="7772400" cy="1470025"/>
          </a:xfrm>
        </p:spPr>
        <p:txBody>
          <a:bodyPr>
            <a:normAutofit/>
          </a:bodyPr>
          <a:lstStyle>
            <a:lvl1pPr>
              <a:defRPr sz="4874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736" b="0">
                <a:solidFill>
                  <a:schemeClr val="bg1"/>
                </a:solidFill>
                <a:latin typeface="+mj-lt"/>
              </a:defRPr>
            </a:lvl1pPr>
            <a:lvl2pPr marL="445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1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7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3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29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4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0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66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438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9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64"/>
            </a:lvl1pPr>
            <a:lvl2pPr marL="445801" indent="0">
              <a:buNone/>
              <a:defRPr sz="2736"/>
            </a:lvl2pPr>
            <a:lvl3pPr marL="891603" indent="0">
              <a:buNone/>
              <a:defRPr sz="2309"/>
            </a:lvl3pPr>
            <a:lvl4pPr marL="1337404" indent="0">
              <a:buNone/>
              <a:defRPr sz="1967"/>
            </a:lvl4pPr>
            <a:lvl5pPr marL="1783205" indent="0">
              <a:buNone/>
              <a:defRPr sz="1967"/>
            </a:lvl5pPr>
            <a:lvl6pPr marL="2229005" indent="0">
              <a:buNone/>
              <a:defRPr sz="1967"/>
            </a:lvl6pPr>
            <a:lvl7pPr marL="2674808" indent="0">
              <a:buNone/>
              <a:defRPr sz="1967"/>
            </a:lvl7pPr>
            <a:lvl8pPr marL="3120609" indent="0">
              <a:buNone/>
              <a:defRPr sz="1967"/>
            </a:lvl8pPr>
            <a:lvl9pPr marL="3566409" indent="0">
              <a:buNone/>
              <a:defRPr sz="1967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368"/>
            </a:lvl1pPr>
            <a:lvl2pPr marL="445801" indent="0">
              <a:buNone/>
              <a:defRPr sz="1197"/>
            </a:lvl2pPr>
            <a:lvl3pPr marL="891603" indent="0">
              <a:buNone/>
              <a:defRPr sz="941"/>
            </a:lvl3pPr>
            <a:lvl4pPr marL="1337404" indent="0">
              <a:buNone/>
              <a:defRPr sz="855"/>
            </a:lvl4pPr>
            <a:lvl5pPr marL="1783205" indent="0">
              <a:buNone/>
              <a:defRPr sz="855"/>
            </a:lvl5pPr>
            <a:lvl6pPr marL="2229005" indent="0">
              <a:buNone/>
              <a:defRPr sz="855"/>
            </a:lvl6pPr>
            <a:lvl7pPr marL="2674808" indent="0">
              <a:buNone/>
              <a:defRPr sz="855"/>
            </a:lvl7pPr>
            <a:lvl8pPr marL="3120609" indent="0">
              <a:buNone/>
              <a:defRPr sz="855"/>
            </a:lvl8pPr>
            <a:lvl9pPr marL="3566409" indent="0">
              <a:buNone/>
              <a:defRPr sz="85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36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20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113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67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606873"/>
            <a:ext cx="7320689" cy="4829253"/>
          </a:xfrm>
        </p:spPr>
        <p:txBody>
          <a:bodyPr/>
          <a:lstStyle>
            <a:lvl1pPr marL="310752" indent="0">
              <a:buFontTx/>
              <a:buNone/>
              <a:defRPr b="1">
                <a:latin typeface="+mj-lt"/>
              </a:defRPr>
            </a:lvl1pPr>
            <a:lvl2pPr marL="308037" indent="2715">
              <a:defRPr>
                <a:latin typeface="+mj-lt"/>
              </a:defRPr>
            </a:lvl2pPr>
            <a:lvl3pPr marL="537369" indent="-222547">
              <a:tabLst/>
              <a:defRPr>
                <a:latin typeface="+mj-lt"/>
              </a:defRPr>
            </a:lvl3pPr>
            <a:lvl4pPr marL="0" indent="308037">
              <a:lnSpc>
                <a:spcPts val="1539"/>
              </a:lnSpc>
              <a:spcBef>
                <a:spcPts val="342"/>
              </a:spcBef>
              <a:defRPr>
                <a:latin typeface="+mj-lt"/>
              </a:defRPr>
            </a:lvl4pPr>
            <a:lvl5pPr>
              <a:lnSpc>
                <a:spcPts val="1539"/>
              </a:lnSpc>
              <a:spcBef>
                <a:spcPts val="342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5127078"/>
            <a:ext cx="923618" cy="376853"/>
          </a:xfrm>
          <a:prstGeom prst="rect">
            <a:avLst/>
          </a:prstGeom>
          <a:noFill/>
        </p:spPr>
        <p:txBody>
          <a:bodyPr wrap="square" lIns="78164" tIns="39082" rIns="78164" bIns="39082" rtlCol="0">
            <a:noAutofit/>
          </a:bodyPr>
          <a:lstStyle/>
          <a:p>
            <a:pPr defTabSz="891603"/>
            <a:endParaRPr lang="ru-RU" sz="1796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501071"/>
            <a:ext cx="7337192" cy="1105803"/>
          </a:xfrm>
        </p:spPr>
        <p:txBody>
          <a:bodyPr/>
          <a:lstStyle>
            <a:lvl1pPr marL="0" marR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618"/>
            </a:lvl1pPr>
          </a:lstStyle>
          <a:p>
            <a:pPr marL="0" marR="0" lvl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10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1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472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606873"/>
            <a:ext cx="7320689" cy="4829253"/>
          </a:xfrm>
        </p:spPr>
        <p:txBody>
          <a:bodyPr/>
          <a:lstStyle>
            <a:lvl1pPr marL="310752" indent="0">
              <a:buFontTx/>
              <a:buNone/>
              <a:defRPr b="1">
                <a:latin typeface="+mj-lt"/>
              </a:defRPr>
            </a:lvl1pPr>
            <a:lvl2pPr marL="310752" indent="0">
              <a:defRPr>
                <a:latin typeface="+mj-lt"/>
              </a:defRPr>
            </a:lvl2pPr>
            <a:lvl3pPr marL="537369" indent="-222547">
              <a:defRPr>
                <a:latin typeface="+mj-lt"/>
              </a:defRPr>
            </a:lvl3pPr>
            <a:lvl4pPr marL="0" indent="308037">
              <a:defRPr>
                <a:latin typeface="+mj-lt"/>
              </a:defRPr>
            </a:lvl4pPr>
            <a:lvl5pPr marL="122672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501071"/>
            <a:ext cx="7337901" cy="1105803"/>
          </a:xfrm>
        </p:spPr>
        <p:txBody>
          <a:bodyPr/>
          <a:lstStyle>
            <a:lvl1pPr marL="0" marR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618"/>
            </a:lvl1pPr>
          </a:lstStyle>
          <a:p>
            <a:pPr marL="0" marR="0" lvl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10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66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1012506"/>
            <a:ext cx="7320689" cy="2024630"/>
          </a:xfrm>
        </p:spPr>
        <p:txBody>
          <a:bodyPr anchor="t"/>
          <a:lstStyle>
            <a:lvl1pPr algn="l">
              <a:defRPr sz="3933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3429720"/>
            <a:ext cx="7320689" cy="3006404"/>
          </a:xfrm>
        </p:spPr>
        <p:txBody>
          <a:bodyPr anchor="t"/>
          <a:lstStyle>
            <a:lvl1pPr marL="0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1pPr>
            <a:lvl2pPr marL="445801" indent="0">
              <a:buNone/>
              <a:defRPr sz="1796">
                <a:solidFill>
                  <a:schemeClr val="tx1">
                    <a:tint val="75000"/>
                  </a:schemeClr>
                </a:solidFill>
              </a:defRPr>
            </a:lvl2pPr>
            <a:lvl3pPr marL="891603" indent="0">
              <a:buNone/>
              <a:defRPr sz="1539">
                <a:solidFill>
                  <a:schemeClr val="tx1">
                    <a:tint val="75000"/>
                  </a:schemeClr>
                </a:solidFill>
              </a:defRPr>
            </a:lvl3pPr>
            <a:lvl4pPr marL="1337404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4pPr>
            <a:lvl5pPr marL="1783205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5pPr>
            <a:lvl6pPr marL="2229005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6pPr>
            <a:lvl7pPr marL="2674808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7pPr>
            <a:lvl8pPr marL="3120609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8pPr>
            <a:lvl9pPr marL="3566409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55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736"/>
            </a:lvl1pPr>
            <a:lvl2pPr>
              <a:defRPr sz="2309"/>
            </a:lvl2pPr>
            <a:lvl3pPr>
              <a:defRPr sz="1967"/>
            </a:lvl3pPr>
            <a:lvl4pPr>
              <a:defRPr sz="1796"/>
            </a:lvl4pPr>
            <a:lvl5pPr>
              <a:defRPr sz="1796"/>
            </a:lvl5pPr>
            <a:lvl6pPr>
              <a:defRPr sz="1796"/>
            </a:lvl6pPr>
            <a:lvl7pPr>
              <a:defRPr sz="1796"/>
            </a:lvl7pPr>
            <a:lvl8pPr>
              <a:defRPr sz="1796"/>
            </a:lvl8pPr>
            <a:lvl9pPr>
              <a:defRPr sz="179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1" y="1606871"/>
            <a:ext cx="3644897" cy="4695797"/>
          </a:xfrm>
        </p:spPr>
        <p:txBody>
          <a:bodyPr/>
          <a:lstStyle>
            <a:lvl1pPr>
              <a:defRPr sz="2736"/>
            </a:lvl1pPr>
            <a:lvl2pPr>
              <a:defRPr sz="2309"/>
            </a:lvl2pPr>
            <a:lvl3pPr>
              <a:defRPr sz="1967"/>
            </a:lvl3pPr>
            <a:lvl4pPr>
              <a:defRPr sz="1796"/>
            </a:lvl4pPr>
            <a:lvl5pPr>
              <a:defRPr sz="1796"/>
            </a:lvl5pPr>
            <a:lvl6pPr>
              <a:defRPr sz="1796"/>
            </a:lvl6pPr>
            <a:lvl7pPr>
              <a:defRPr sz="1796"/>
            </a:lvl7pPr>
            <a:lvl8pPr>
              <a:defRPr sz="1796"/>
            </a:lvl8pPr>
            <a:lvl9pPr>
              <a:defRPr sz="179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4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6" y="1606871"/>
            <a:ext cx="3674753" cy="568003"/>
          </a:xfrm>
        </p:spPr>
        <p:txBody>
          <a:bodyPr anchor="b"/>
          <a:lstStyle>
            <a:lvl1pPr marL="0" indent="0">
              <a:buNone/>
              <a:defRPr sz="2309" b="1"/>
            </a:lvl1pPr>
            <a:lvl2pPr marL="445801" indent="0">
              <a:buNone/>
              <a:defRPr sz="1967" b="1"/>
            </a:lvl2pPr>
            <a:lvl3pPr marL="891603" indent="0">
              <a:buNone/>
              <a:defRPr sz="1796" b="1"/>
            </a:lvl3pPr>
            <a:lvl4pPr marL="1337404" indent="0">
              <a:buNone/>
              <a:defRPr sz="1539" b="1"/>
            </a:lvl4pPr>
            <a:lvl5pPr marL="1783205" indent="0">
              <a:buNone/>
              <a:defRPr sz="1539" b="1"/>
            </a:lvl5pPr>
            <a:lvl6pPr marL="2229005" indent="0">
              <a:buNone/>
              <a:defRPr sz="1539" b="1"/>
            </a:lvl6pPr>
            <a:lvl7pPr marL="2674808" indent="0">
              <a:buNone/>
              <a:defRPr sz="1539" b="1"/>
            </a:lvl7pPr>
            <a:lvl8pPr marL="3120609" indent="0">
              <a:buNone/>
              <a:defRPr sz="1539" b="1"/>
            </a:lvl8pPr>
            <a:lvl9pPr marL="3566409" indent="0">
              <a:buNone/>
              <a:defRPr sz="153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6" y="2174876"/>
            <a:ext cx="3674753" cy="4261248"/>
          </a:xfrm>
        </p:spPr>
        <p:txBody>
          <a:bodyPr/>
          <a:lstStyle>
            <a:lvl1pPr>
              <a:defRPr sz="2309"/>
            </a:lvl1pPr>
            <a:lvl2pPr>
              <a:defRPr sz="1967"/>
            </a:lvl2pPr>
            <a:lvl3pPr>
              <a:defRPr sz="1796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3" y="1606871"/>
            <a:ext cx="3587825" cy="568003"/>
          </a:xfrm>
        </p:spPr>
        <p:txBody>
          <a:bodyPr anchor="b"/>
          <a:lstStyle>
            <a:lvl1pPr marL="0" indent="0">
              <a:buNone/>
              <a:defRPr sz="2309" b="1"/>
            </a:lvl1pPr>
            <a:lvl2pPr marL="445801" indent="0">
              <a:buNone/>
              <a:defRPr sz="1967" b="1"/>
            </a:lvl2pPr>
            <a:lvl3pPr marL="891603" indent="0">
              <a:buNone/>
              <a:defRPr sz="1796" b="1"/>
            </a:lvl3pPr>
            <a:lvl4pPr marL="1337404" indent="0">
              <a:buNone/>
              <a:defRPr sz="1539" b="1"/>
            </a:lvl4pPr>
            <a:lvl5pPr marL="1783205" indent="0">
              <a:buNone/>
              <a:defRPr sz="1539" b="1"/>
            </a:lvl5pPr>
            <a:lvl6pPr marL="2229005" indent="0">
              <a:buNone/>
              <a:defRPr sz="1539" b="1"/>
            </a:lvl6pPr>
            <a:lvl7pPr marL="2674808" indent="0">
              <a:buNone/>
              <a:defRPr sz="1539" b="1"/>
            </a:lvl7pPr>
            <a:lvl8pPr marL="3120609" indent="0">
              <a:buNone/>
              <a:defRPr sz="1539" b="1"/>
            </a:lvl8pPr>
            <a:lvl9pPr marL="3566409" indent="0">
              <a:buNone/>
              <a:defRPr sz="153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3" y="2188098"/>
            <a:ext cx="3587825" cy="4248026"/>
          </a:xfrm>
        </p:spPr>
        <p:txBody>
          <a:bodyPr/>
          <a:lstStyle>
            <a:lvl1pPr>
              <a:defRPr sz="2309"/>
            </a:lvl1pPr>
            <a:lvl2pPr>
              <a:defRPr sz="1967"/>
            </a:lvl2pPr>
            <a:lvl3pPr>
              <a:defRPr sz="1796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27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1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5872591"/>
            <a:ext cx="567428" cy="65310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309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95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19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164"/>
            </a:lvl1pPr>
            <a:lvl2pPr>
              <a:defRPr sz="2736"/>
            </a:lvl2pPr>
            <a:lvl3pPr>
              <a:defRPr sz="2309"/>
            </a:lvl3pPr>
            <a:lvl4pPr>
              <a:defRPr sz="1967"/>
            </a:lvl4pPr>
            <a:lvl5pPr>
              <a:defRPr sz="1967"/>
            </a:lvl5pPr>
            <a:lvl6pPr>
              <a:defRPr sz="1967"/>
            </a:lvl6pPr>
            <a:lvl7pPr>
              <a:defRPr sz="1967"/>
            </a:lvl7pPr>
            <a:lvl8pPr>
              <a:defRPr sz="1967"/>
            </a:lvl8pPr>
            <a:lvl9pPr>
              <a:defRPr sz="19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435100"/>
            <a:ext cx="3008313" cy="4691063"/>
          </a:xfrm>
        </p:spPr>
        <p:txBody>
          <a:bodyPr/>
          <a:lstStyle>
            <a:lvl1pPr marL="0" indent="0">
              <a:buNone/>
              <a:defRPr sz="1368"/>
            </a:lvl1pPr>
            <a:lvl2pPr marL="445801" indent="0">
              <a:buNone/>
              <a:defRPr sz="1197"/>
            </a:lvl2pPr>
            <a:lvl3pPr marL="891603" indent="0">
              <a:buNone/>
              <a:defRPr sz="941"/>
            </a:lvl3pPr>
            <a:lvl4pPr marL="1337404" indent="0">
              <a:buNone/>
              <a:defRPr sz="855"/>
            </a:lvl4pPr>
            <a:lvl5pPr marL="1783205" indent="0">
              <a:buNone/>
              <a:defRPr sz="855"/>
            </a:lvl5pPr>
            <a:lvl6pPr marL="2229005" indent="0">
              <a:buNone/>
              <a:defRPr sz="855"/>
            </a:lvl6pPr>
            <a:lvl7pPr marL="2674808" indent="0">
              <a:buNone/>
              <a:defRPr sz="855"/>
            </a:lvl7pPr>
            <a:lvl8pPr marL="3120609" indent="0">
              <a:buNone/>
              <a:defRPr sz="855"/>
            </a:lvl8pPr>
            <a:lvl9pPr marL="3566409" indent="0">
              <a:buNone/>
              <a:defRPr sz="85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58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5" y="490023"/>
            <a:ext cx="7343873" cy="1110281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5" y="1600200"/>
            <a:ext cx="7343873" cy="4835924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6356353"/>
            <a:ext cx="2133600" cy="365125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1603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6356353"/>
            <a:ext cx="2895600" cy="365125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1603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3" y="6041425"/>
            <a:ext cx="619711" cy="631834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052"/>
              </a:lnSpc>
              <a:defRPr sz="2309">
                <a:solidFill>
                  <a:schemeClr val="bg1"/>
                </a:solidFill>
              </a:defRPr>
            </a:lvl1pPr>
          </a:lstStyle>
          <a:p>
            <a:pPr defTabSz="891603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91603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2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</p:sldLayoutIdLst>
  <p:hf hdr="0" ftr="0" dt="0"/>
  <p:txStyles>
    <p:titleStyle>
      <a:lvl1pPr algn="l" defTabSz="891603" rtl="0" eaLnBrk="1" latinLnBrk="0" hangingPunct="1">
        <a:lnSpc>
          <a:spcPts val="4445"/>
        </a:lnSpc>
        <a:spcBef>
          <a:spcPct val="0"/>
        </a:spcBef>
        <a:buNone/>
        <a:defRPr sz="3591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0752" indent="0" algn="l" defTabSz="891603" rtl="0" eaLnBrk="1" latinLnBrk="0" hangingPunct="1">
        <a:spcBef>
          <a:spcPct val="20000"/>
        </a:spcBef>
        <a:buFont typeface="+mj-lt"/>
        <a:buNone/>
        <a:defRPr sz="3164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0752" indent="0" algn="l" defTabSz="891603" rtl="0" eaLnBrk="1" latinLnBrk="0" hangingPunct="1">
        <a:spcBef>
          <a:spcPct val="20000"/>
        </a:spcBef>
        <a:buFont typeface="Arial" pitchFamily="34" charset="0"/>
        <a:buNone/>
        <a:defRPr sz="2052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09290" indent="-222547" algn="l" defTabSz="891603" rtl="0" eaLnBrk="1" latinLnBrk="0" hangingPunct="1">
        <a:spcBef>
          <a:spcPct val="20000"/>
        </a:spcBef>
        <a:buFont typeface="Arial" pitchFamily="34" charset="0"/>
        <a:buChar char="•"/>
        <a:defRPr sz="2052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08037" algn="just" defTabSz="891603" rtl="0" eaLnBrk="1" latinLnBrk="0" hangingPunct="1">
        <a:lnSpc>
          <a:spcPts val="1539"/>
        </a:lnSpc>
        <a:spcBef>
          <a:spcPts val="342"/>
        </a:spcBef>
        <a:buFont typeface="Arial" pitchFamily="34" charset="0"/>
        <a:buNone/>
        <a:tabLst/>
        <a:defRPr sz="1368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26720" indent="0" algn="l" defTabSz="891603" rtl="0" eaLnBrk="1" latinLnBrk="0" hangingPunct="1">
        <a:lnSpc>
          <a:spcPts val="1539"/>
        </a:lnSpc>
        <a:spcBef>
          <a:spcPts val="342"/>
        </a:spcBef>
        <a:buFont typeface="Arial" pitchFamily="34" charset="0"/>
        <a:buNone/>
        <a:defRPr sz="1197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451907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6pPr>
      <a:lvl7pPr marL="2897707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7pPr>
      <a:lvl8pPr marL="3343509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8pPr>
      <a:lvl9pPr marL="3789311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1pPr>
      <a:lvl2pPr marL="445801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891603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3pPr>
      <a:lvl4pPr marL="1337404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4pPr>
      <a:lvl5pPr marL="1783205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5pPr>
      <a:lvl6pPr marL="2229005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6pPr>
      <a:lvl7pPr marL="2674808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7pPr>
      <a:lvl8pPr marL="3120609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8pPr>
      <a:lvl9pPr marL="3566409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03014-app101:8080/#/document/70254190/entry/0" TargetMode="External"/><Relationship Id="rId2" Type="http://schemas.openxmlformats.org/officeDocument/2006/relationships/hyperlink" Target="http://03014-app101:8080/#/document/70254190/entry/300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03014-app101:8080/#/document/10900200/entry/34625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normativ.kontur.ru/document?moduleId=1&amp;documentId=381722#h56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03014-app101:8080/#/document/70103036/entry/4" TargetMode="External"/><Relationship Id="rId13" Type="http://schemas.openxmlformats.org/officeDocument/2006/relationships/hyperlink" Target="http://03014-app101:8080/#/document/70254190/entry/0" TargetMode="External"/><Relationship Id="rId3" Type="http://schemas.openxmlformats.org/officeDocument/2006/relationships/hyperlink" Target="http://03014-app101:8080/#/document/10900200/entry/181" TargetMode="External"/><Relationship Id="rId7" Type="http://schemas.openxmlformats.org/officeDocument/2006/relationships/hyperlink" Target="http://03014-app101:8080/#/document/403140365/entry/1075" TargetMode="External"/><Relationship Id="rId12" Type="http://schemas.openxmlformats.org/officeDocument/2006/relationships/hyperlink" Target="http://03014-app101:8080/#/document/70254190/entry/2000" TargetMode="External"/><Relationship Id="rId2" Type="http://schemas.openxmlformats.org/officeDocument/2006/relationships/hyperlink" Target="http://03014-app101:8080/#/document/10164072/entry/5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03014-app101:8080/#/document/70268338/entry/0" TargetMode="External"/><Relationship Id="rId11" Type="http://schemas.openxmlformats.org/officeDocument/2006/relationships/hyperlink" Target="http://03014-app101:8080/#/document/10900200/entry/100435" TargetMode="External"/><Relationship Id="rId5" Type="http://schemas.openxmlformats.org/officeDocument/2006/relationships/hyperlink" Target="http://03014-app101:8080/#/document/12131690/entry/9" TargetMode="External"/><Relationship Id="rId10" Type="http://schemas.openxmlformats.org/officeDocument/2006/relationships/hyperlink" Target="http://03014-app101:8080/#/document/10900200/entry/100443" TargetMode="External"/><Relationship Id="rId4" Type="http://schemas.openxmlformats.org/officeDocument/2006/relationships/hyperlink" Target="http://03014-app101:8080/#/document/10105771/entry/2" TargetMode="External"/><Relationship Id="rId9" Type="http://schemas.openxmlformats.org/officeDocument/2006/relationships/hyperlink" Target="http://03014-app101:8080/#/document/10900200/entry/20025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03014-app101:8080/#/document/10900200/entry/34620" TargetMode="External"/><Relationship Id="rId3" Type="http://schemas.openxmlformats.org/officeDocument/2006/relationships/hyperlink" Target="http://03014-app101:8080/#/document/10900200/entry/100421" TargetMode="External"/><Relationship Id="rId7" Type="http://schemas.openxmlformats.org/officeDocument/2006/relationships/hyperlink" Target="http://03014-app101:8080/#/document/10900200/entry/34619" TargetMode="External"/><Relationship Id="rId2" Type="http://schemas.openxmlformats.org/officeDocument/2006/relationships/hyperlink" Target="http://03014-app101:8080/#/document/10900200/entry/1800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03014-app101:8080/#/document/10900200/entry/100482" TargetMode="External"/><Relationship Id="rId5" Type="http://schemas.openxmlformats.org/officeDocument/2006/relationships/hyperlink" Target="http://03014-app101:8080/#/document/10900200/entry/100481" TargetMode="External"/><Relationship Id="rId4" Type="http://schemas.openxmlformats.org/officeDocument/2006/relationships/hyperlink" Target="http://03014-app101:8080/#/document/10900200/entry/100441" TargetMode="External"/><Relationship Id="rId9" Type="http://schemas.openxmlformats.org/officeDocument/2006/relationships/hyperlink" Target="http://03014-app101:8080/#/document/10900200/entry/3462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u0300-app102/#/document/73849374/entry/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03014-app101:8080/#/document/10900200/entry/1004201" TargetMode="External"/><Relationship Id="rId2" Type="http://schemas.openxmlformats.org/officeDocument/2006/relationships/hyperlink" Target="http://03014-app101:8080/#/document/400217797/entry/21112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03014-app101:8080/#/document/405572113/entry/3" TargetMode="External"/><Relationship Id="rId2" Type="http://schemas.openxmlformats.org/officeDocument/2006/relationships/hyperlink" Target="http://03014-app101:8080/#/document/403051522/entry/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980633" y="2420888"/>
            <a:ext cx="5240956" cy="44827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8177" tIns="39089" rIns="78177" bIns="39089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891603" eaLnBrk="1" hangingPunct="1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Федеральная налоговая служба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42"/>
          <p:cNvSpPr txBox="1">
            <a:spLocks noChangeArrowheads="1"/>
          </p:cNvSpPr>
          <p:nvPr/>
        </p:nvSpPr>
        <p:spPr bwMode="auto">
          <a:xfrm>
            <a:off x="1259632" y="3068960"/>
            <a:ext cx="6552728" cy="297204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8177" tIns="39089" rIns="78177" bIns="39089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891603" eaLnBrk="1" hangingPunct="1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Основные изменения Упрощенной системы налогообложения в 2023 году »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 defTabSz="891603" eaLnBrk="1" hangingPunct="1"/>
            <a:endParaRPr lang="ru-RU" sz="18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 defTabSz="891603" eaLnBrk="1" hangingPunct="1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Заместитель начальника отдела камерального контроля специальных налоговых режимов УФНС по Республике Бурятия </a:t>
            </a:r>
          </a:p>
          <a:p>
            <a:pPr algn="ctr" defTabSz="891603" eaLnBrk="1" hangingPunct="1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Дугаржапов Алдар Баирович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 defTabSz="891603" eaLnBrk="1" hangingPunct="1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 defTabSz="891603" eaLnBrk="1" hangingPunct="1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2022</a:t>
            </a:r>
          </a:p>
          <a:p>
            <a:pPr algn="ctr" defTabSz="891603" eaLnBrk="1" hangingPunct="1"/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43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3" y="320884"/>
            <a:ext cx="1786415" cy="1770877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9332" y="4704356"/>
            <a:ext cx="485979" cy="183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120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предельной величины доходов для применения УСН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10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452911"/>
              </p:ext>
            </p:extLst>
          </p:nvPr>
        </p:nvGraphicFramePr>
        <p:xfrm>
          <a:off x="534337" y="1869974"/>
          <a:ext cx="7776864" cy="3959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7932"/>
                <a:gridCol w="1997740"/>
                <a:gridCol w="1228744"/>
                <a:gridCol w="1296144"/>
                <a:gridCol w="1512168"/>
                <a:gridCol w="1224136"/>
              </a:tblGrid>
              <a:tr h="6480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Год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Условия работы на УСН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Численность работников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Доход в течение года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(без учета индексации)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Доход в течение года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(с учетом индексации)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Остаточная стоимость ОС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88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Стандартные и пониженные ставки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более 100 человек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150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 более 164,4 млн рублей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более 150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Повышенные ставки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 101 до 130 человек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 150 до 200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 164,4 до 219,2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более 150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Утрата </a:t>
                      </a:r>
                      <a:r>
                        <a:rPr lang="ru-RU" sz="1400" dirty="0">
                          <a:effectLst/>
                        </a:rPr>
                        <a:t>права на УСН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Более 130 человек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Более 200 млн рублей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Более 219,2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Более 150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83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2023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Стандартные и пониженные ставки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 более 100 человек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150 млн рублей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более 188.55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 более 150 млн рублей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2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Повышенные ставки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 101 до 130 человек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 150 до 200 млн рублей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 188.55 до 251.4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более 150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3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Утрата </a:t>
                      </a:r>
                      <a:r>
                        <a:rPr lang="ru-RU" sz="1400" dirty="0">
                          <a:effectLst/>
                        </a:rPr>
                        <a:t>права на УСН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Более 130 человек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Более 200 млн рублей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Более 251.4 млн рублей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Более 150 млн рублей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183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/>
          </p:nvPr>
        </p:nvGraphicFramePr>
        <p:xfrm>
          <a:off x="971599" y="1629548"/>
          <a:ext cx="7272809" cy="32426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3305"/>
                <a:gridCol w="1188028"/>
                <a:gridCol w="1188028"/>
                <a:gridCol w="1188028"/>
                <a:gridCol w="1085420"/>
              </a:tblGrid>
              <a:tr h="30956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Событие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2023 года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2023 года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ЮЛ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ЮЛ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налоговой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декларации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апреля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марта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апреля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марта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Авансовые платежи за 1 квартал 2023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апреля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апреля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9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Авансовые платежи за полугодие 2023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июля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июля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9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Авансовые платежи за 9 месяцев 2023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октября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октября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по итогам года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апреля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марта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уплаты налога и представления налоговой декларации по УСН в 2023 году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11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4280" y="5157192"/>
            <a:ext cx="71086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сроки выпадают на </a:t>
            </a:r>
            <a:r>
              <a:rPr lang="ru-RU" alt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выходной день, </a:t>
            </a:r>
            <a:r>
              <a:rPr lang="ru-RU" alt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 переносятся на следующий рабочий день.</a:t>
            </a:r>
            <a:endParaRPr lang="ru-RU" altLang="ru-RU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012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2637" y="1052737"/>
            <a:ext cx="7320689" cy="5383390"/>
          </a:xfrm>
        </p:spPr>
        <p:txBody>
          <a:bodyPr>
            <a:normAutofit/>
          </a:bodyPr>
          <a:lstStyle/>
          <a:p>
            <a:pPr algn="just"/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/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09.03.2022 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 Закон 47-ФЗ от 09.03.2022 "О внесении изменений в часть вторую Налогового кодекса РФ" согласно которому с 2023 года вводится ограничение на возможность применения упрощенной системы налогообложения (УСН) и патентной системы налогообложения (ПСН) для организаций и ИП, осуществляющих деятельность по производству ювелирных и других изделий из драгоценных металлов или оптовую (розничную) торговлю ювелирными и другими изделиями из драгоценных </a:t>
            </a:r>
            <a:r>
              <a:rPr lang="ru-RU" sz="15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металлов.</a:t>
            </a:r>
          </a:p>
          <a:p>
            <a:pPr algn="just"/>
            <a:endParaRPr lang="ru-RU" sz="15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Налогоплательщики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применяющие упрощенную систему налогообложения (УСН) согласно п. 6 ст. 346.13 НК РФ вправе перейти на иной режим налогообложения с начала календарного года, уведомив об этом налоговый орган не позднее 15 января года, в котором он предполагает перейти на иной режим.</a:t>
            </a:r>
          </a:p>
          <a:p>
            <a:pPr algn="just"/>
            <a:r>
              <a:rPr lang="ru-RU" sz="15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Рекомендуемая 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500" b="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 </a:t>
            </a:r>
            <a:r>
              <a:rPr lang="ru-RU" sz="1500" b="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отказе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1500" b="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форма N 26.2-3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утверждена 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приказом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ФНС России от 02.11.2012 N ММВ-7-3/829</a:t>
            </a:r>
            <a:r>
              <a:rPr lang="ru-RU" sz="15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@.</a:t>
            </a:r>
          </a:p>
          <a:p>
            <a:pPr algn="just"/>
            <a:endParaRPr lang="ru-RU" sz="15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Особенности 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исчисления налоговой базы при переходе с упрощенной системы налогообложения на иные режимы налогообложения установлены </a:t>
            </a:r>
            <a:r>
              <a:rPr lang="ru-RU" sz="1500" b="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ст. 346.25</a:t>
            </a:r>
            <a:r>
              <a:rPr lang="ru-RU" sz="15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НК РФ.</a:t>
            </a:r>
            <a:endParaRPr lang="ru-RU" sz="15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5" y="501071"/>
            <a:ext cx="7337192" cy="623673"/>
          </a:xfrm>
        </p:spPr>
        <p:txBody>
          <a:bodyPr>
            <a:no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47-ФЗ от 09.03.2022 "О внесении изменений в часть вторую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Налогового кодекса РФ"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570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tabLst>
                <a:tab pos="450215" algn="l"/>
              </a:tabLst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Ошибки при заполнении налоговой декларации по упрощенной системе налогообложения (УСН)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9552" y="1268760"/>
            <a:ext cx="7531766" cy="5186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1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ru-RU" sz="11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ru-RU" sz="1000" dirty="0">
                <a:solidFill>
                  <a:schemeClr val="tx2"/>
                </a:solidFill>
                <a:latin typeface="PF Din Text Cond Pro Light"/>
                <a:ea typeface="Times New Roman" panose="02020603050405020304" pitchFamily="18" charset="0"/>
              </a:rPr>
              <a:t>Наиболее часто допускаемые ошибки при заполнение налоговой декларации по упрощенной системе налогообложения (УСН):</a:t>
            </a:r>
            <a:endParaRPr lang="ru-RU" sz="10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1. Неверно выбирается объект налогообложения – например, согласно уведомлению, был заявлен объект «доходы», декларация по УСН сдана с объектом «</a:t>
            </a:r>
            <a:r>
              <a:rPr lang="ru-RU" sz="1000" b="0" dirty="0">
                <a:solidFill>
                  <a:schemeClr val="tx1"/>
                </a:solidFill>
                <a:latin typeface="Roboto"/>
                <a:ea typeface="Times New Roman" panose="02020603050405020304" pitchFamily="18" charset="0"/>
              </a:rPr>
              <a:t>доходы, уменьшенные на величину расходов</a:t>
            </a: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»;</a:t>
            </a:r>
          </a:p>
          <a:p>
            <a:pPr algn="just">
              <a:spcAft>
                <a:spcPts val="0"/>
              </a:spcAft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2. Неправомерно представляется налоговая декларация по УСН - без представления соответствующего уведомления что является не допустимым;</a:t>
            </a:r>
          </a:p>
          <a:p>
            <a:pPr algn="just">
              <a:spcAft>
                <a:spcPts val="0"/>
              </a:spcAft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3. Допускаются многочисленные технические ошибки при заполнении декларации по УСН: 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указанию номера корректировки: </a:t>
            </a:r>
            <a:r>
              <a:rPr lang="ru-RU" sz="1000" b="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Цифра «--0» говорит о том, что декларация первичная. При представлении уточненной налоговой декларации нужно указывать в поле цифру отличная от нуля (для четвертой ставится номер «--4», для третьей — «--3» и т.п.);</a:t>
            </a:r>
            <a:endParaRPr lang="ru-RU" sz="1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2 заполняется не нарастающим итогом: </a:t>
            </a:r>
            <a:r>
              <a:rPr lang="ru-RU" sz="1000" b="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Все доходы и расходы должны отражаться с нарастающим итогом (за 3 месяца, 6 месяцев, 9 месяцев, за год);</a:t>
            </a:r>
            <a:endParaRPr lang="ru-RU" sz="1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Неверно указываются налоговые ставки в декларации по УСН в разделе 2.1.1 и 2.2. </a:t>
            </a:r>
            <a:r>
              <a:rPr lang="ru-RU" sz="1000" b="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(ставки должны соответствовать п. 1 и 2 ст. 346.20 НК РФ, а также ст. 8.3 Закона РБ №145-</a:t>
            </a:r>
            <a:r>
              <a:rPr lang="en-US" sz="1000" b="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III</a:t>
            </a: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Допускается неверное заполнения раздела 1 – суммы налога к доплате, указанной в разделе 1 должны строго соответствовать рассчитанным сумме налога (авансовых платежей) раздела 2 по всем срокам уплаты;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-В строке 102 раздела 2 неверно указывается признак наличия/отсутствия работников. </a:t>
            </a:r>
            <a:r>
              <a:rPr lang="ru-RU" sz="1000" b="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 строке 102 нужно указать один из двух признаков налогоплательщика: код «1» — для ЮЛ и ИП с сотрудниками, код «2» — исключительно для ИП без работников.</a:t>
            </a:r>
            <a:endParaRPr lang="ru-RU" sz="1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Налоговая база, рассчитываемая в разделе 2, неправомерно уменьшается на сумму убытка прошлых лет при отсутствии такого убытка.</a:t>
            </a:r>
          </a:p>
          <a:p>
            <a:pPr algn="just">
              <a:spcAft>
                <a:spcPts val="0"/>
              </a:spcAft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4. Налогоплательщики не заполняют раздел 3 при получении целевых денежных средств, не учитываемые при расчете налогооблагаемой базы (субсидии, гранты и т.д. при соблюдениях определенных условий и требований ст. 251 НК РФ).</a:t>
            </a:r>
          </a:p>
          <a:p>
            <a:pPr indent="449580" algn="just">
              <a:spcAft>
                <a:spcPts val="0"/>
              </a:spcAft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Форма и порядок заполнения налоговой декларации по УСН за 2021 утвержден приказом ФНС </a:t>
            </a:r>
            <a:r>
              <a:rPr lang="ru-RU" sz="1000" b="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от 25.12.2020 № ЕД-7-3/958</a:t>
            </a: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just">
              <a:spcAft>
                <a:spcPts val="0"/>
              </a:spcAft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Налоговая служба обращает внимание на необходимость правильного заполнения всех строк и разделов декларации по УСН.</a:t>
            </a:r>
          </a:p>
          <a:p>
            <a:pPr indent="449580" algn="just">
              <a:spcAft>
                <a:spcPts val="0"/>
              </a:spcAft>
            </a:pPr>
            <a:r>
              <a:rPr lang="ru-RU" sz="100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Допущение данных нарушений может повлечь негативные последствия в виде доначисления сумма налога и привлечения к налоговой ответственности в соответствии со ст. 122 НК РФ. </a:t>
            </a:r>
            <a:endParaRPr lang="ru-RU" sz="1000" b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634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14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476672"/>
            <a:ext cx="75608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0"/>
              </a:spcAft>
            </a:pP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Утрата права на применение УСН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Налоговый орган информирует, что согласно п. 3 ст. 346.12 Налогового кодекса Российской Федерации (далее – Кодекса)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 вправе применять упрощенную систему налогообложения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организации, имеющие </a:t>
            </a: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филиалы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банки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(пп.2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страховщики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(пп.3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негосударственные пенсионные фонды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(пп.4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5) инвестиционные фонды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(пп.5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6) профессиональные участники рынка ценных бумаг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(пп.6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7) ломбарды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(пп.7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8) организации и индивидуальные предприниматели, производящие </a:t>
            </a: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подакцизные товары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(за исключением подакцизного винограда, вина, игристого вина, включая российское шампанское, виноматериалов, виноградного сусла, произведенных из винограда собственного производства), а также осуществляющие добычу и реализацию полезных ископаемых, за исключением общераспространенных полезных ископаемых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(пп.8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9) организации, осуществляющие деятельность по организации и проведению азартных игр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(пп.9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10) нотариусы, занимающиеся частной практикой, адвокаты, учредившие адвокатские кабинеты, а также иные формы адвокатских образований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(пп.10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11) организации, являющиеся участниками </a:t>
            </a: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соглашений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о разделе продукции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(пп.11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12) </a:t>
            </a: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утратил силу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с 1 января 2004 г.;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13) организации и индивидуальные предприниматели, перешедшие на систему налогообложения для сельскохозяйственных товаропроизводителей (единый сельскохозяйственный налог)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(пп.13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14)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организации, в которых доля участия других организаций составляет более 25 процентов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(пп.14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15) организации и индивидуальные предприниматели, средняя численность работников, которых за налоговый (отчетный) период, определяемая в </a:t>
            </a: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порядке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устанавливаемом федеральным органом исполнительной власти, уполномоченным в области статистики, превышает 100 человек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(пп.15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16) организации, у которых остаточная стоимость основных средств, определяемая в соответствии с </a:t>
            </a: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законодательством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Российской Федерации о бухгалтерском учете, превышает 150 млн. рублей. В целях настоящего подпункта учитываются основные средства, которые подлежат амортизации и признаются амортизируемым имуществом в соответствии с </a:t>
            </a: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главой 25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НК РФ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(пп.16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17) казенные и бюджетные учреждения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(пп.17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18) иностранные организации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(пп.18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19) организации и индивидуальные предприниматели, не уведомившие о переходе на упрощенную систему налогообложения в установленные сроки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(пп.19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20) </a:t>
            </a:r>
            <a:r>
              <a:rPr lang="ru-RU" sz="800" dirty="0" err="1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микрофинансовые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организации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(пп.20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21) частные агентства занятости, осуществляющие деятельность по предоставлению труда работников (персонала)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(пп.21 п.3 ст.346.12 НК.РФ)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solidFill>
                  <a:srgbClr val="22272F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Кроме того, причиной утраты права на применение УСН может быть заключение налогоплательщиком, применяющим УСН с объектом налогообложения "доходы", договора простого товарищества или договора доверительного управления имуществом. Согласно </a:t>
            </a:r>
            <a:r>
              <a:rPr lang="ru-RU" sz="800" u="sng" dirty="0">
                <a:solidFill>
                  <a:srgbClr val="551A8B"/>
                </a:solidFill>
                <a:latin typeface="Arial Narrow" panose="020B0606020202030204" pitchFamily="34" charset="0"/>
                <a:ea typeface="Times New Roman" panose="02020603050405020304" pitchFamily="18" charset="0"/>
                <a:hlinkClick r:id="rId10"/>
              </a:rPr>
              <a:t>п. 3 ст. 346.14</a:t>
            </a:r>
            <a:r>
              <a:rPr lang="ru-RU" sz="800" dirty="0">
                <a:solidFill>
                  <a:srgbClr val="22272F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 НК РФ, налогоплательщики, являющиеся участниками договора простого товарищества (договора о совместной деятельности) или договора доверительного управления имуществом, должны применять в качестве объекта налогообложения только "доходы минус расходы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800" dirty="0">
                <a:solidFill>
                  <a:srgbClr val="22272F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Это значит, что если налогоплательщик, применяющий УСН с объектом налогообложения "доходы", стал в течение года участником одного из этих договоров, то он должен изменить объект налогообложения. При этом в середине года менять объект налогообложения нельзя, в том числе и в связи с заключением налогоплательщиком договора простого товарищества (договора о совместной деятельности). Значит, налогоплательщик теряет право на применение УСН </a:t>
            </a:r>
            <a:r>
              <a:rPr lang="ru-RU" sz="800" b="1" dirty="0">
                <a:solidFill>
                  <a:srgbClr val="22272F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 начала того квартала, в котором заключен договор</a:t>
            </a:r>
            <a:r>
              <a:rPr lang="ru-RU" sz="800" dirty="0">
                <a:solidFill>
                  <a:srgbClr val="22272F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. </a:t>
            </a:r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</a:rPr>
              <a:t>Налогоплательщик, утративший право на применение упрощенной системы налогообложения (УСН), </a:t>
            </a:r>
            <a:r>
              <a:rPr lang="ru-RU" sz="8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обязан сообщить в налоговую инспекцию о переходе на общий режим налогообложения в течение 15 календарных дней по истечении отчетного (налогового) периода, в котором произошел переход на общую систему налогообложения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</a:rPr>
              <a:t> (</a:t>
            </a: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hlinkClick r:id="rId11"/>
              </a:rPr>
              <a:t>п. 5 ст. 346.13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</a:rPr>
              <a:t> НК РФ). Для этого в налоговую инспекцию необходимо представить Сообщение об утрате права на применение УСН по </a:t>
            </a:r>
            <a:r>
              <a:rPr lang="ru-RU" sz="800" i="1" dirty="0">
                <a:latin typeface="Arial Narrow" panose="020B0606020202030204" pitchFamily="34" charset="0"/>
                <a:ea typeface="Times New Roman" panose="02020603050405020304" pitchFamily="18" charset="0"/>
              </a:rPr>
              <a:t>рекомендованной </a:t>
            </a:r>
            <a:r>
              <a:rPr lang="ru-RU" sz="800" i="1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hlinkClick r:id="rId12"/>
              </a:rPr>
              <a:t>форме 26.2-2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</a:rPr>
              <a:t> ( </a:t>
            </a:r>
            <a:r>
              <a:rPr lang="ru-RU" sz="800" u="sng" dirty="0">
                <a:solidFill>
                  <a:srgbClr val="0000FF"/>
                </a:solidFill>
                <a:latin typeface="Arial Narrow" panose="020B0606020202030204" pitchFamily="34" charset="0"/>
                <a:ea typeface="Times New Roman" panose="02020603050405020304" pitchFamily="18" charset="0"/>
                <a:hlinkClick r:id="rId13"/>
              </a:rPr>
              <a:t>Приказ</a:t>
            </a:r>
            <a:r>
              <a:rPr lang="ru-RU" sz="800" dirty="0">
                <a:latin typeface="Arial Narrow" panose="020B0606020202030204" pitchFamily="34" charset="0"/>
                <a:ea typeface="Times New Roman" panose="02020603050405020304" pitchFamily="18" charset="0"/>
              </a:rPr>
              <a:t> ФНС России от 02.11.2012 N ММВ-7-3/829@).</a:t>
            </a:r>
            <a:endParaRPr lang="ru-RU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061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29" y="3367235"/>
            <a:ext cx="7772943" cy="1385990"/>
          </a:xfrm>
        </p:spPr>
        <p:txBody>
          <a:bodyPr rtlCol="0">
            <a:noAutofit/>
          </a:bodyPr>
          <a:lstStyle/>
          <a:p>
            <a:pPr algn="ctr" defTabSz="891917">
              <a:lnSpc>
                <a:spcPct val="100000"/>
              </a:lnSpc>
              <a:defRPr/>
            </a:pPr>
            <a:r>
              <a:rPr lang="ru-RU" sz="410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47998" y="2444147"/>
            <a:ext cx="3571536" cy="862002"/>
          </a:xfrm>
          <a:prstGeom prst="rect">
            <a:avLst/>
          </a:prstGeom>
        </p:spPr>
        <p:txBody>
          <a:bodyPr lIns="89193" tIns="44596" rIns="89193" bIns="44596" anchor="ctr"/>
          <a:lstStyle/>
          <a:p>
            <a:pPr algn="ctr" defTabSz="891917">
              <a:defRPr/>
            </a:pPr>
            <a:r>
              <a:rPr lang="ru-RU" sz="171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УПРАВЛЕНИЕ ФЕДЕРАЛЬНОЙ НАЛОГОВОЙ СЛУЖБЫ</a:t>
            </a:r>
          </a:p>
          <a:p>
            <a:pPr algn="ctr" defTabSz="891917">
              <a:defRPr/>
            </a:pPr>
            <a:r>
              <a:rPr lang="ru-RU" sz="171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РЕСПУБЛИКЕ БУРЯТИЯ</a:t>
            </a:r>
          </a:p>
        </p:txBody>
      </p:sp>
    </p:spTree>
    <p:extLst>
      <p:ext uri="{BB962C8B-B14F-4D97-AF65-F5344CB8AC3E}">
        <p14:creationId xmlns:p14="http://schemas.microsoft.com/office/powerpoint/2010/main" val="80533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0935" y="885956"/>
            <a:ext cx="7337192" cy="62367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Упрощенная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налогообложения (далее - УСН) является специальным налоговым режимом, установленным НК РФ (</a:t>
            </a:r>
            <a:r>
              <a:rPr lang="ru-RU" sz="18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пп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 2 п. 2 ст. 18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НК РФ).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125135"/>
              </p:ext>
            </p:extLst>
          </p:nvPr>
        </p:nvGraphicFramePr>
        <p:xfrm>
          <a:off x="547266" y="1808366"/>
          <a:ext cx="7784530" cy="45938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2248"/>
                <a:gridCol w="3771974"/>
                <a:gridCol w="1780308"/>
              </a:tblGrid>
              <a:tr h="549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Элементы налогообложения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Статьи НК 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Налогоплательщики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организации, перешедшие на УСН;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индивидуальные предприниматели, перешедшие на УСН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п. 1 ст. 346.12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НК 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 налогообложения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доходы;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доходы, уменьшенные на величину расходов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п. 1 ст. 346.14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НК 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Налоговая база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денежное выражение доходов налогоплательщика;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денежное выражение доходов, уменьшенных на величину расходов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пункты 1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и </a:t>
                      </a:r>
                      <a:r>
                        <a:rPr lang="ru-RU" sz="1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2 ст. 346.18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НК РФ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Налоговый период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Календарный 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ст. 346.19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НК РФ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8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ставки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для объекта "доходы" - 1 - 6%; в переходном периоде - 8%;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для объекта "доходы, уменьшенные на величину расходов" - 5 - 15%; в переходном периоде - 20%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ст. 346.20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НК РФ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7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исчисления налога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Соответствующая налоговой ставке процентная доля налоговой базы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ст. 346.21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НК РФ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560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052736"/>
            <a:ext cx="7320689" cy="4829253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РФ вправе снижать ставки для УСН на основании статьи 346.20 НК </a:t>
            </a:r>
            <a:r>
              <a:rPr lang="ru-RU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16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«Доходы» снижение возможно до 1 %;</a:t>
            </a:r>
            <a:endParaRPr lang="ru-RU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16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«Доходы, уменьшенные на величину расходов» до 5 %.</a:t>
            </a:r>
            <a:endParaRPr lang="ru-RU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работы на таких пониженных ставках устанавливается региональными законами</a:t>
            </a:r>
            <a:r>
              <a:rPr lang="ru-RU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endParaRPr lang="ru-RU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Республики Бурятия от 26.11.2002 N 145-III "О некоторых вопросах налогового регулирования в Республике Бурятия, отнесенных законодательством Российской Федерации о налогах и сборах к ведению субъектов Российской Федерации"(в ред. Закона РБ от 24.11.2021 N 1825-VI) (далее - Закон РБ № 145-III от 26.11.2002) указан порядок применения пониженных налоговых ставок для налогоплательщиков, применяющих УСН на территории Республики Бурятия в статье 8.3.</a:t>
            </a:r>
          </a:p>
          <a:p>
            <a:endParaRPr lang="ru-RU" sz="1600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546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5" y="501071"/>
            <a:ext cx="7337192" cy="551665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8.3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РБ от 26.11.2002 № 145-III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066052"/>
              </p:ext>
            </p:extLst>
          </p:nvPr>
        </p:nvGraphicFramePr>
        <p:xfrm>
          <a:off x="634968" y="1196752"/>
          <a:ext cx="7825463" cy="3381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819"/>
                <a:gridCol w="3372857"/>
                <a:gridCol w="767479"/>
                <a:gridCol w="898615"/>
                <a:gridCol w="2083693"/>
              </a:tblGrid>
              <a:tr h="466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Налогоплательщикам УСН, осуществляющим деятельность по видам экономической деятельности, включенным в группировки 47.72.1 "Торговля розничная обувью в специализированных магазинах", 47.73 "Торговля розничная лекарственными средствами в специализированных магазинах (аптеках)"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1,2 % - в 2022 году;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1,7 % - в 2023 году;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в 2022 году;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 2023 году;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по итогам отчетного (налогового) периода (1 квартал, 1 полугодие, 9 месяцев, год) не менее 70 процентов дохода составляет доход от осуществления деятельности по видам экономической деятельности.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196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5" y="501072"/>
            <a:ext cx="7337192" cy="650584"/>
          </a:xfrm>
        </p:spPr>
        <p:txBody>
          <a:bodyPr>
            <a:normAutofit/>
          </a:bodyPr>
          <a:lstStyle/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8.3 Закон РБ от 26.11.2002 № 145-III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421877"/>
              </p:ext>
            </p:extLst>
          </p:nvPr>
        </p:nvGraphicFramePr>
        <p:xfrm>
          <a:off x="683569" y="1151655"/>
          <a:ext cx="7640513" cy="3473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6208"/>
                <a:gridCol w="3140473"/>
                <a:gridCol w="611006"/>
                <a:gridCol w="826889"/>
                <a:gridCol w="2375937"/>
              </a:tblGrid>
              <a:tr h="4079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92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применении упрощенной системы налогообложения для организаций и индивидуальных предпринимателей, отнесенных в 2020 году к категории получателей мер государственной поддержки, предусмотренных </a:t>
                      </a:r>
                      <a:r>
                        <a:rPr lang="ru-RU" sz="1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Постановлением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Правительства Российской Федерации от 2 апреля 2020 года N 409 "О мерах по обеспечению устойчивого развития экономики", устанавливаются на 2021 - 2022 годы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1,2 % - в 2022 году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 - с 2023 года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6 % - в 2022 году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89160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 - с 2023 года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2022 году налоговые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ставки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применяются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налогоплательщиками, не отнесенными к государственным и муниципальным организациям, при условии снижения в 2021 году дохода от осуществления деятельности по сравнению с уровнем 2019 года на 30 процентов и более."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508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613971"/>
              </p:ext>
            </p:extLst>
          </p:nvPr>
        </p:nvGraphicFramePr>
        <p:xfrm>
          <a:off x="539554" y="1556793"/>
          <a:ext cx="7784529" cy="4419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9142"/>
                <a:gridCol w="1605112"/>
                <a:gridCol w="792088"/>
                <a:gridCol w="648072"/>
                <a:gridCol w="4040115"/>
              </a:tblGrid>
              <a:tr h="5136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организаций и индивидуальных предпринимателей, применявших на 1 ноября 2020 года систему налогообложения в виде единого налога на вмененный доход для отдельных видов деятельности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1,2 % - в 2022 году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1,7 % - в 2023 году;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6 % - в 2022 году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7 % - в 2023 году;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налогоплательщиков, совмещавших в налоговом периоде 2020 года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ЕНВД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иными системами налогообложения: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основным видом деятельности налогоплательщика по состоянию на 1 ноября 2020 года, является вид экономической деятельности, в отношении которого налогоплательщиком в 2020 году применялась система налогообложения в виде ЕНВД;</a:t>
                      </a: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по итогам отчетного (налогового) периода (1 квартал, 1 полугодие, 9 месяцев, год) не менее 50 процентов доходов, составили доходы от видов деятельности, в отношении которых налогоплательщиком в 2020 году применялась система налогообложения в ЕНВД.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8.3 Закон РБ от 26.11.2002 № 145-III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747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indent="360363" algn="just"/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Приказом ФНС России от 25.12.2020 № ЕД-7-3/958@, (зарегистрирован Минюстом России 20.01.2021, регистрационный номер 62152) утверждены форма, порядок заполнения и формат представления налоговой декларации по налогу, уплачиваемому в связи с применением упрощенной системы налогообложения (далее – УСН), в электронной форме. </a:t>
            </a:r>
          </a:p>
          <a:p>
            <a:pPr indent="360363" algn="just"/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Приказ № ЕД-7-3/958@ вступает в силу 20.03.2021 по истечении двух месяцев со дня его официального опубликования (опубликован на Официальном 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интернет-портале 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правовой информации http://pravo.gov.ru 20.01.2021) и применяется начиная с представления налоговой декларации по УСН за налоговый период 2021 года. </a:t>
            </a:r>
          </a:p>
          <a:p>
            <a:pPr indent="360363" algn="just"/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Появились новые строки в разделе 2.2 «Код признака применения налоговой ставки»:</a:t>
            </a:r>
          </a:p>
          <a:p>
            <a:pPr indent="360363" algn="just">
              <a:buFontTx/>
              <a:buChar char="-"/>
            </a:pP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Признак «1» обозначает стандартные налоговые ставки</a:t>
            </a:r>
          </a:p>
          <a:p>
            <a:pPr indent="360363" algn="just">
              <a:buFontTx/>
              <a:buChar char="-"/>
            </a:pP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Признак «2»  повышенные 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ставки 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	</a:t>
            </a:r>
            <a:endParaRPr lang="ru-RU" sz="3200" b="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indent="360363" algn="just">
              <a:buFontTx/>
              <a:buChar char="-"/>
            </a:pP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в 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разд. 2.1.1 и 2.2 появилась новая строка для обоснования ставки по закону субъекта 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РФ (строка 124).</a:t>
            </a:r>
            <a:endParaRPr lang="ru-RU" sz="3200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indent="360363" algn="just">
              <a:buFontTx/>
              <a:buChar char="-"/>
            </a:pPr>
            <a:endParaRPr lang="ru-RU" sz="3200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       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форма декларации по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УСН за 2021 год 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520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7200" algn="just">
              <a:spcBef>
                <a:spcPts val="0"/>
              </a:spcBef>
            </a:pP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строке 124</a:t>
            </a: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указывается номер, пункт и подпункт статьи закона субъекта Российской Федерации. Для каждого из указанных реквизитов отведено по четыре знакоместа, заполнение их осуществляется слева направо, и если соответствующий реквизит имеет меньше четырех знаков, свободные знакоместа слева от значения заполняются нулями</a:t>
            </a: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spcBef>
                <a:spcPts val="0"/>
              </a:spcBef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Bef>
                <a:spcPts val="0"/>
              </a:spcBef>
            </a:pPr>
            <a:r>
              <a:rPr lang="ru-RU" sz="1800" b="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</a:p>
          <a:p>
            <a:pPr marL="596502" indent="-285750" algn="just">
              <a:spcBef>
                <a:spcPts val="0"/>
              </a:spcBef>
              <a:buFontTx/>
              <a:buChar char="-"/>
            </a:pP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</a:t>
            </a: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1.8. </a:t>
            </a: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8.3 Закона РБ от 26.11.2002 №145-III, в строке 124 раздела 2.1.1 необходимо отразить: </a:t>
            </a:r>
            <a:endParaRPr lang="ru-RU" sz="18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ru-RU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3462010/08.301.80001.</a:t>
            </a:r>
          </a:p>
          <a:p>
            <a:pPr algn="just">
              <a:spcBef>
                <a:spcPts val="0"/>
              </a:spcBef>
            </a:pPr>
            <a:endParaRPr lang="ru-RU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800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1           2     3     4</a:t>
            </a:r>
            <a:endParaRPr lang="ru-RU" sz="18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>
              <a:hlinkClick r:id="rId3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822635" y="501071"/>
            <a:ext cx="7709805" cy="1105803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заполнения строки 124 налоговой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декларации по УСН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 rot="16200000">
            <a:off x="1529662" y="4599130"/>
            <a:ext cx="180020" cy="864096"/>
          </a:xfrm>
          <a:prstGeom prst="leftBrace">
            <a:avLst>
              <a:gd name="adj1" fmla="val 8333"/>
              <a:gd name="adj2" fmla="val 475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Левая фигурная скобка 7"/>
          <p:cNvSpPr/>
          <p:nvPr/>
        </p:nvSpPr>
        <p:spPr>
          <a:xfrm rot="16200000">
            <a:off x="2213738" y="4851158"/>
            <a:ext cx="180020" cy="360040"/>
          </a:xfrm>
          <a:prstGeom prst="leftBrace">
            <a:avLst>
              <a:gd name="adj1" fmla="val 8333"/>
              <a:gd name="adj2" fmla="val 475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2622534" y="4827906"/>
            <a:ext cx="180020" cy="406544"/>
          </a:xfrm>
          <a:prstGeom prst="leftBrace">
            <a:avLst>
              <a:gd name="adj1" fmla="val 8333"/>
              <a:gd name="adj2" fmla="val 475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Левая фигурная скобка 9"/>
          <p:cNvSpPr/>
          <p:nvPr/>
        </p:nvSpPr>
        <p:spPr>
          <a:xfrm rot="16200000">
            <a:off x="3054582" y="4827906"/>
            <a:ext cx="180020" cy="406544"/>
          </a:xfrm>
          <a:prstGeom prst="leftBrace">
            <a:avLst>
              <a:gd name="adj1" fmla="val 8333"/>
              <a:gd name="adj2" fmla="val 475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004048" y="4653136"/>
            <a:ext cx="2808312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508104" y="4725144"/>
            <a:ext cx="2660726" cy="13162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– пункт 1 статьи 346.20 НК РФ</a:t>
            </a: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статья Закона РБ</a:t>
            </a: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– часть Закона РБ</a:t>
            </a: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– пункт Закона РБ</a:t>
            </a:r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228238"/>
              </p:ext>
            </p:extLst>
          </p:nvPr>
        </p:nvGraphicFramePr>
        <p:xfrm>
          <a:off x="807621" y="3645024"/>
          <a:ext cx="7337192" cy="2054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1537"/>
                <a:gridCol w="2810846"/>
                <a:gridCol w="363480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Год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Коэффициент-дефлятор, соответствующий индексу изменения потребительских цен на товары (работы, услуги)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Нормативный акт, утвердивший размер коэффициента-дефлятора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2022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1,096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hlinkClick r:id="rId2"/>
                        </a:rPr>
                        <a:t>Приказ</a:t>
                      </a:r>
                      <a:r>
                        <a:rPr lang="ru-RU" sz="1400" dirty="0">
                          <a:effectLst/>
                        </a:rPr>
                        <a:t> Минэкономразвития России от 28 октября 2021 г. N 654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2023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1,257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hlinkClick r:id="rId3"/>
                        </a:rPr>
                        <a:t>Приказ</a:t>
                      </a:r>
                      <a:r>
                        <a:rPr lang="ru-RU" sz="1400" dirty="0">
                          <a:effectLst/>
                        </a:rPr>
                        <a:t> Минэкономразвития России от 19 октября 2022 г. N </a:t>
                      </a:r>
                      <a:r>
                        <a:rPr lang="ru-RU" sz="1400" dirty="0" smtClean="0">
                          <a:effectLst/>
                        </a:rPr>
                        <a:t>573*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90172" y="2204864"/>
            <a:ext cx="7337192" cy="1105803"/>
          </a:xfrm>
        </p:spPr>
        <p:txBody>
          <a:bodyPr>
            <a:noAutofit/>
          </a:bodyPr>
          <a:lstStyle/>
          <a:p>
            <a:pPr indent="457200" algn="just"/>
            <a:r>
              <a:rPr lang="ru-RU" sz="1600" dirty="0"/>
              <a:t>Согласно п. 2 ст. 346.12 НК РФ величина предельного размера доходов организации, ограничивающая право организации перейти на УСН, подлежит индексации не позднее 31 декабря текущего года на коэффициент-дефлятор, установленный на следующий календарный год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683568" y="522997"/>
            <a:ext cx="7337192" cy="1105803"/>
          </a:xfrm>
          <a:prstGeom prst="rect">
            <a:avLst/>
          </a:prstGeom>
        </p:spPr>
        <p:txBody>
          <a:bodyPr vert="horz" lIns="104269" tIns="52135" rIns="104269" bIns="52135" rtlCol="0" anchor="ctr">
            <a:noAutofit/>
          </a:bodyPr>
          <a:lstStyle>
            <a:lvl1pPr marL="0" marR="0" indent="0" algn="l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4618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7200" algn="just"/>
            <a:r>
              <a:rPr lang="ru-RU" sz="1600" dirty="0" smtClean="0"/>
              <a:t>Коэффициенты – дефляторы и индексируемые величины доходов УСН</a:t>
            </a:r>
          </a:p>
          <a:p>
            <a:pPr indent="457200" algn="just"/>
            <a:endParaRPr lang="ru-RU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90172" y="5805264"/>
            <a:ext cx="7554236" cy="58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Если </a:t>
            </a:r>
            <a:r>
              <a:rPr lang="ru-RU" sz="1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Государственной думе примут закон, предусматривающий увеличения предельной величины дохода, дающей возможность применять УСН с 01.01.2023, указанная в законе величина предельного размера дохода с 01.01.2023 индексации на названный коэффициент-дефлятор не подлежит.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884802"/>
      </p:ext>
    </p:extLst>
  </p:cSld>
  <p:clrMapOvr>
    <a:masterClrMapping/>
  </p:clrMapOvr>
</p:sld>
</file>

<file path=ppt/theme/theme1.xml><?xml version="1.0" encoding="utf-8"?>
<a:theme xmlns:a="http://schemas.openxmlformats.org/drawingml/2006/main" name="9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11396</TotalTime>
  <Words>1190</Words>
  <Application>Microsoft Office PowerPoint</Application>
  <PresentationFormat>Экран (4:3)</PresentationFormat>
  <Paragraphs>278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Arial Narrow</vt:lpstr>
      <vt:lpstr>Calibri</vt:lpstr>
      <vt:lpstr>PF Din Text Cond Pro Light</vt:lpstr>
      <vt:lpstr>Roboto</vt:lpstr>
      <vt:lpstr>Times New Roman</vt:lpstr>
      <vt:lpstr>Wingdings</vt:lpstr>
      <vt:lpstr>9_Present_FNS2012_A4</vt:lpstr>
      <vt:lpstr>Презентация PowerPoint</vt:lpstr>
      <vt:lpstr> Упрощенная система налогообложения (далее - УСН) является специальным налоговым режимом, установленным НК РФ (пп. 2 п. 2 ст. 18 НК РФ).  </vt:lpstr>
      <vt:lpstr>Презентация PowerPoint</vt:lpstr>
      <vt:lpstr>Статья 8.3 Закон РБ от 26.11.2002 № 145-III</vt:lpstr>
      <vt:lpstr>Статья 8.3 Закон РБ от 26.11.2002 № 145-III</vt:lpstr>
      <vt:lpstr>Статья 8.3 Закон РБ от 26.11.2002 № 145-III</vt:lpstr>
      <vt:lpstr>Новая форма декларации по УСН за 2021 год </vt:lpstr>
      <vt:lpstr>Порядок заполнения строки 124 налоговой декларации по УСН </vt:lpstr>
      <vt:lpstr>Согласно п. 2 ст. 346.12 НК РФ величина предельного размера доходов организации, ограничивающая право организации перейти на УСН, подлежит индексации не позднее 31 декабря текущего года на коэффициент-дефлятор, установленный на следующий календарный год.</vt:lpstr>
      <vt:lpstr>Определение предельной величины доходов для применения УСН</vt:lpstr>
      <vt:lpstr>Порядок уплаты налога и представления налоговой декларации по УСН в 2023 году</vt:lpstr>
      <vt:lpstr>Закон 47-ФЗ от 09.03.2022 "О внесении изменений в часть вторую  Налогового кодекса РФ"  </vt:lpstr>
      <vt:lpstr>Ошибки при заполнении налоговой декларации по упрощенной системе налогообложения (УСН)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налогового консультирования</dc:title>
  <dc:creator>Коньков Андрей Юрьевич</dc:creator>
  <cp:lastModifiedBy>Бадмаева Арюна Намсараевна</cp:lastModifiedBy>
  <cp:revision>332</cp:revision>
  <cp:lastPrinted>2022-03-23T05:43:18Z</cp:lastPrinted>
  <dcterms:created xsi:type="dcterms:W3CDTF">2015-03-27T13:19:33Z</dcterms:created>
  <dcterms:modified xsi:type="dcterms:W3CDTF">2022-12-14T03:24:38Z</dcterms:modified>
</cp:coreProperties>
</file>