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3"/>
  </p:notesMasterIdLst>
  <p:sldIdLst>
    <p:sldId id="257" r:id="rId3"/>
    <p:sldId id="285" r:id="rId4"/>
    <p:sldId id="294" r:id="rId5"/>
    <p:sldId id="295" r:id="rId6"/>
    <p:sldId id="280" r:id="rId7"/>
    <p:sldId id="286" r:id="rId8"/>
    <p:sldId id="266" r:id="rId9"/>
    <p:sldId id="287" r:id="rId10"/>
    <p:sldId id="283" r:id="rId11"/>
    <p:sldId id="288" r:id="rId12"/>
    <p:sldId id="289" r:id="rId13"/>
    <p:sldId id="284" r:id="rId14"/>
    <p:sldId id="291" r:id="rId15"/>
    <p:sldId id="293" r:id="rId16"/>
    <p:sldId id="300" r:id="rId17"/>
    <p:sldId id="297" r:id="rId18"/>
    <p:sldId id="299" r:id="rId19"/>
    <p:sldId id="301" r:id="rId20"/>
    <p:sldId id="302" r:id="rId21"/>
    <p:sldId id="279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6308"/>
    <a:srgbClr val="FF9999"/>
    <a:srgbClr val="002B6A"/>
    <a:srgbClr val="385ACF"/>
    <a:srgbClr val="003E9A"/>
    <a:srgbClr val="A3B8DC"/>
    <a:srgbClr val="FFFFFF"/>
    <a:srgbClr val="0000CC"/>
    <a:srgbClr val="FCFDF4"/>
    <a:srgbClr val="529D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6" autoAdjust="0"/>
    <p:restoredTop sz="96433" autoAdjust="0"/>
  </p:normalViewPr>
  <p:slideViewPr>
    <p:cSldViewPr snapToGrid="0">
      <p:cViewPr varScale="1">
        <p:scale>
          <a:sx n="112" d="100"/>
          <a:sy n="112" d="100"/>
        </p:scale>
        <p:origin x="49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D3412C-1BCB-48CC-A270-6589302FFA0E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03ECCEE-F3B1-44B4-B288-9FA8EC89FA2C}" type="pres">
      <dgm:prSet presAssocID="{6BD3412C-1BCB-48CC-A270-6589302FFA0E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1FEAEC0F-2EB7-4824-8F55-16DA13ECCC1A}" type="presOf" srcId="{6BD3412C-1BCB-48CC-A270-6589302FFA0E}" destId="{903ECCEE-F3B1-44B4-B288-9FA8EC89FA2C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A71078-60FE-4A88-A694-1BCEC2150D0D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C09447-4020-48E3-80EE-B92998CB81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977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NUL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56BD2-2B24-4665-BAC7-8BBC7DA39294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17034-ACAE-4052-822F-2DAE457184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921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56BD2-2B24-4665-BAC7-8BBC7DA39294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17034-ACAE-4052-822F-2DAE457184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1681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56BD2-2B24-4665-BAC7-8BBC7DA39294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17034-ACAE-4052-822F-2DAE457184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35559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342097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663944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4"/>
            <a:ext cx="10363200" cy="46275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46849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76239" indent="-24764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521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4"/>
            <a:ext cx="10363200" cy="462756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57189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12880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5242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242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442678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54174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2" y="1219200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2" y="1560285"/>
            <a:ext cx="5082117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219200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560285"/>
            <a:ext cx="5084232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677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56BD2-2B24-4665-BAC7-8BBC7DA39294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17034-ACAE-4052-822F-2DAE457184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5784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2" y="1462284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2" y="1803374"/>
            <a:ext cx="5082117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462284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803374"/>
            <a:ext cx="5084232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784032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822147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622034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>
            <a:extLst>
              <a:ext uri="{FF2B5EF4-FFF2-40B4-BE49-F238E27FC236}">
                <a16:creationId xmlns="" xmlns:a16="http://schemas.microsoft.com/office/drawing/2014/main" id="{EC23726F-899C-4D2F-9B92-56857361E210}"/>
              </a:ext>
            </a:extLst>
          </p:cNvPr>
          <p:cNvSpPr/>
          <p:nvPr userDrawn="1"/>
        </p:nvSpPr>
        <p:spPr>
          <a:xfrm>
            <a:off x="0" y="4"/>
            <a:ext cx="12192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EABBF177-B906-4130-81D0-CDC9F01E8134}"/>
              </a:ext>
            </a:extLst>
          </p:cNvPr>
          <p:cNvSpPr/>
          <p:nvPr userDrawn="1"/>
        </p:nvSpPr>
        <p:spPr>
          <a:xfrm>
            <a:off x="1" y="0"/>
            <a:ext cx="2819635" cy="774543"/>
          </a:xfrm>
          <a:prstGeom prst="rect">
            <a:avLst/>
          </a:prstGeom>
          <a:solidFill>
            <a:srgbClr val="FCFCFC">
              <a:alpha val="8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ru-RU" sz="2400" dirty="0">
              <a:solidFill>
                <a:srgbClr val="485068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077BD4E-3393-4ACE-A641-CD63F6A5243F}"/>
              </a:ext>
            </a:extLst>
          </p:cNvPr>
          <p:cNvSpPr/>
          <p:nvPr userDrawn="1"/>
        </p:nvSpPr>
        <p:spPr>
          <a:xfrm>
            <a:off x="2819636" y="0"/>
            <a:ext cx="9372364" cy="774543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ru-RU" sz="2400">
              <a:solidFill>
                <a:srgbClr val="485068"/>
              </a:solidFill>
            </a:endParaRPr>
          </a:p>
        </p:txBody>
      </p:sp>
      <p:sp>
        <p:nvSpPr>
          <p:cNvPr id="5" name="Номер слайда 5">
            <a:extLst>
              <a:ext uri="{FF2B5EF4-FFF2-40B4-BE49-F238E27FC236}">
                <a16:creationId xmlns="" xmlns:a16="http://schemas.microsoft.com/office/drawing/2014/main" id="{A0D0EA0D-3716-4587-84C0-4930ABAAB9C7}"/>
              </a:ext>
            </a:extLst>
          </p:cNvPr>
          <p:cNvSpPr txBox="1">
            <a:spLocks/>
          </p:cNvSpPr>
          <p:nvPr userDrawn="1"/>
        </p:nvSpPr>
        <p:spPr>
          <a:xfrm>
            <a:off x="11610029" y="167695"/>
            <a:ext cx="442883" cy="4391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1100" b="1" smtClean="0">
                <a:solidFill>
                  <a:srgbClr val="57565A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pPr algn="ctr"/>
              <a:t>‹#›</a:t>
            </a:fld>
            <a:endParaRPr lang="en-US" sz="1100" b="1" dirty="0">
              <a:solidFill>
                <a:srgbClr val="57565A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="" xmlns:a16="http://schemas.microsoft.com/office/drawing/2014/main" id="{D00E59DA-2391-445E-8DCC-DDB7C0381E5B}"/>
              </a:ext>
            </a:extLst>
          </p:cNvPr>
          <p:cNvSpPr txBox="1">
            <a:spLocks/>
          </p:cNvSpPr>
          <p:nvPr userDrawn="1"/>
        </p:nvSpPr>
        <p:spPr>
          <a:xfrm>
            <a:off x="837572" y="1"/>
            <a:ext cx="1982064" cy="77454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CAD82A"/>
              </a:buClr>
              <a:tabLst>
                <a:tab pos="342900" algn="l"/>
              </a:tabLst>
            </a:pPr>
            <a:r>
              <a:rPr lang="ru-RU" sz="1100" dirty="0">
                <a:solidFill>
                  <a:srgbClr val="57565A">
                    <a:lumMod val="50000"/>
                  </a:srgbClr>
                </a:solidFill>
                <a:latin typeface="Roboto Condensed" panose="02000000000000000000" pitchFamily="2" charset="0"/>
              </a:rPr>
              <a:t>ДАЙДЖЕСТ </a:t>
            </a:r>
          </a:p>
          <a:p>
            <a:pPr algn="l">
              <a:spcBef>
                <a:spcPts val="0"/>
              </a:spcBef>
              <a:buClr>
                <a:srgbClr val="CAD82A"/>
              </a:buClr>
              <a:tabLst>
                <a:tab pos="342900" algn="l"/>
              </a:tabLst>
            </a:pPr>
            <a:r>
              <a:rPr lang="ru-RU" sz="1100" dirty="0">
                <a:solidFill>
                  <a:srgbClr val="57565A">
                    <a:lumMod val="50000"/>
                  </a:srgbClr>
                </a:solidFill>
                <a:latin typeface="Roboto Condensed" panose="02000000000000000000" pitchFamily="2" charset="0"/>
              </a:rPr>
              <a:t>СОЦИАЛЬНО-ЭКОНОМИЧЕСКИХ </a:t>
            </a:r>
            <a:r>
              <a:rPr lang="en-US" sz="1100" dirty="0">
                <a:solidFill>
                  <a:srgbClr val="57565A">
                    <a:lumMod val="50000"/>
                  </a:srgbClr>
                </a:solidFill>
                <a:latin typeface="Roboto Condensed" panose="02000000000000000000" pitchFamily="2" charset="0"/>
              </a:rPr>
              <a:t/>
            </a:r>
            <a:br>
              <a:rPr lang="en-US" sz="1100" dirty="0">
                <a:solidFill>
                  <a:srgbClr val="57565A">
                    <a:lumMod val="50000"/>
                  </a:srgbClr>
                </a:solidFill>
                <a:latin typeface="Roboto Condensed" panose="02000000000000000000" pitchFamily="2" charset="0"/>
              </a:rPr>
            </a:br>
            <a:r>
              <a:rPr lang="ru-RU" sz="1100" dirty="0">
                <a:solidFill>
                  <a:srgbClr val="57565A">
                    <a:lumMod val="50000"/>
                  </a:srgbClr>
                </a:solidFill>
                <a:latin typeface="Roboto Condensed" panose="02000000000000000000" pitchFamily="2" charset="0"/>
              </a:rPr>
              <a:t>И НАЛОГОВЫХ ПОКАЗАТЕЛЕЙ</a:t>
            </a:r>
          </a:p>
          <a:p>
            <a:pPr algn="l">
              <a:spcBef>
                <a:spcPts val="300"/>
              </a:spcBef>
              <a:buClr>
                <a:srgbClr val="CAD82A"/>
              </a:buClr>
              <a:tabLst>
                <a:tab pos="342900" algn="l"/>
              </a:tabLst>
            </a:pPr>
            <a:r>
              <a:rPr lang="ru-RU" sz="800" dirty="0">
                <a:solidFill>
                  <a:srgbClr val="57565A">
                    <a:lumMod val="50000"/>
                  </a:srgbClr>
                </a:solidFill>
                <a:latin typeface="Roboto Condensed" panose="02000000000000000000" pitchFamily="2" charset="0"/>
              </a:rPr>
              <a:t>ПО СОСТОЯНИЮ НА </a:t>
            </a:r>
            <a:r>
              <a:rPr lang="ru-RU" sz="800" dirty="0" smtClean="0">
                <a:solidFill>
                  <a:srgbClr val="57565A">
                    <a:lumMod val="50000"/>
                  </a:srgbClr>
                </a:solidFill>
                <a:latin typeface="Roboto Condensed" panose="02000000000000000000" pitchFamily="2" charset="0"/>
              </a:rPr>
              <a:t>14.03.2022</a:t>
            </a:r>
            <a:endParaRPr lang="ru-RU" sz="800" dirty="0">
              <a:solidFill>
                <a:srgbClr val="57565A">
                  <a:lumMod val="50000"/>
                </a:srgbClr>
              </a:solidFill>
              <a:latin typeface="Roboto Condensed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C05437C-BE4A-4ECD-BDF7-9877A0D31F15}"/>
              </a:ext>
            </a:extLst>
          </p:cNvPr>
          <p:cNvSpPr/>
          <p:nvPr userDrawn="1"/>
        </p:nvSpPr>
        <p:spPr>
          <a:xfrm>
            <a:off x="0" y="0"/>
            <a:ext cx="83332" cy="774543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77E5FB"/>
              </a:gs>
            </a:gsLst>
            <a:lin ang="17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1219170"/>
            <a:endParaRPr lang="ru-RU" sz="2400">
              <a:solidFill>
                <a:prstClr val="white"/>
              </a:solidFill>
            </a:endParaRPr>
          </a:p>
        </p:txBody>
      </p:sp>
      <p:pic>
        <p:nvPicPr>
          <p:cNvPr id="9" name="Рисунок 1">
            <a:extLst>
              <a:ext uri="{FF2B5EF4-FFF2-40B4-BE49-F238E27FC236}">
                <a16:creationId xmlns="" xmlns:a16="http://schemas.microsoft.com/office/drawing/2014/main" id="{AAE43CD4-D70C-4E2C-85CF-56D49337F3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3352" y="167695"/>
            <a:ext cx="379680" cy="43889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6445329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>
            <a:extLst>
              <a:ext uri="{FF2B5EF4-FFF2-40B4-BE49-F238E27FC236}">
                <a16:creationId xmlns="" xmlns:a16="http://schemas.microsoft.com/office/drawing/2014/main" id="{EC23726F-899C-4D2F-9B92-56857361E210}"/>
              </a:ext>
            </a:extLst>
          </p:cNvPr>
          <p:cNvSpPr/>
          <p:nvPr userDrawn="1"/>
        </p:nvSpPr>
        <p:spPr>
          <a:xfrm>
            <a:off x="0" y="4"/>
            <a:ext cx="12192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 dirty="0">
              <a:solidFill>
                <a:prstClr val="white"/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480D62E5-8451-4208-9507-3E7AD0EF9C38}"/>
              </a:ext>
            </a:extLst>
          </p:cNvPr>
          <p:cNvGrpSpPr/>
          <p:nvPr userDrawn="1"/>
        </p:nvGrpSpPr>
        <p:grpSpPr>
          <a:xfrm>
            <a:off x="1487488" y="-2427"/>
            <a:ext cx="2161004" cy="6860427"/>
            <a:chOff x="-820264" y="-532023"/>
            <a:chExt cx="5361218" cy="7922045"/>
          </a:xfrm>
        </p:grpSpPr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6D21352B-D194-4167-AC43-55EDB61FB584}"/>
                </a:ext>
              </a:extLst>
            </p:cNvPr>
            <p:cNvSpPr/>
            <p:nvPr/>
          </p:nvSpPr>
          <p:spPr>
            <a:xfrm flipH="1">
              <a:off x="-807564" y="-532023"/>
              <a:ext cx="5348518" cy="7922045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09921CD0-BD92-4763-A017-8E467E29CA1C}"/>
                </a:ext>
              </a:extLst>
            </p:cNvPr>
            <p:cNvSpPr/>
            <p:nvPr/>
          </p:nvSpPr>
          <p:spPr>
            <a:xfrm flipH="1">
              <a:off x="-807564" y="0"/>
              <a:ext cx="4675418" cy="6925072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ru-RU" sz="2400">
                <a:solidFill>
                  <a:prstClr val="white"/>
                </a:solidFill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255EE215-328A-4B19-91D8-1102247A49B2}"/>
                </a:ext>
              </a:extLst>
            </p:cNvPr>
            <p:cNvSpPr/>
            <p:nvPr/>
          </p:nvSpPr>
          <p:spPr>
            <a:xfrm flipH="1">
              <a:off x="-807564" y="447480"/>
              <a:ext cx="4025909" cy="5963040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ru-RU" sz="2400">
                <a:solidFill>
                  <a:prstClr val="white"/>
                </a:solidFill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DB10562A-A89A-44D4-8730-BF90E4F5D9FA}"/>
                </a:ext>
              </a:extLst>
            </p:cNvPr>
            <p:cNvSpPr/>
            <p:nvPr/>
          </p:nvSpPr>
          <p:spPr>
            <a:xfrm flipH="1">
              <a:off x="-820263" y="959216"/>
              <a:ext cx="3334917" cy="4939568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ru-RU" sz="2400">
                <a:solidFill>
                  <a:prstClr val="white"/>
                </a:solidFill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E46C9DE9-F272-46F4-8FB3-9A1460DDCE56}"/>
                </a:ext>
              </a:extLst>
            </p:cNvPr>
            <p:cNvSpPr/>
            <p:nvPr/>
          </p:nvSpPr>
          <p:spPr>
            <a:xfrm flipH="1">
              <a:off x="-820264" y="1574800"/>
              <a:ext cx="2670759" cy="3708400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ru-RU" sz="2400">
                <a:solidFill>
                  <a:prstClr val="white"/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831A4862-7841-444C-B8FE-12132533B7D3}"/>
                </a:ext>
              </a:extLst>
            </p:cNvPr>
            <p:cNvSpPr/>
            <p:nvPr/>
          </p:nvSpPr>
          <p:spPr>
            <a:xfrm flipH="1">
              <a:off x="-817340" y="2105856"/>
              <a:ext cx="1905835" cy="2646288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ru-RU" sz="2400">
                <a:solidFill>
                  <a:prstClr val="white"/>
                </a:solidFill>
              </a:endParaRP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0EB76714-25AE-4F90-82FE-C6D55649B6A7}"/>
              </a:ext>
            </a:extLst>
          </p:cNvPr>
          <p:cNvSpPr/>
          <p:nvPr userDrawn="1"/>
        </p:nvSpPr>
        <p:spPr>
          <a:xfrm>
            <a:off x="1953948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 defTabSz="1219170">
              <a:spcAft>
                <a:spcPts val="600"/>
              </a:spcAft>
            </a:pPr>
            <a:endParaRPr lang="ru-RU" sz="1200" b="1" dirty="0">
              <a:solidFill>
                <a:srgbClr val="57565A">
                  <a:lumMod val="50000"/>
                </a:srgbClr>
              </a:solidFill>
              <a:latin typeface="Roboto Condensed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2614859-339D-4BB3-B9E4-6ED077413C82}"/>
              </a:ext>
            </a:extLst>
          </p:cNvPr>
          <p:cNvSpPr/>
          <p:nvPr userDrawn="1"/>
        </p:nvSpPr>
        <p:spPr>
          <a:xfrm>
            <a:off x="4513461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 defTabSz="1219170">
              <a:spcAft>
                <a:spcPts val="600"/>
              </a:spcAft>
            </a:pPr>
            <a:endParaRPr lang="ru-RU" sz="1200" b="1" dirty="0">
              <a:solidFill>
                <a:srgbClr val="57565A">
                  <a:lumMod val="50000"/>
                </a:srgbClr>
              </a:solidFill>
              <a:latin typeface="Roboto Condensed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4D01B58B-127A-4CDA-81CA-6317764101C0}"/>
              </a:ext>
            </a:extLst>
          </p:cNvPr>
          <p:cNvSpPr/>
          <p:nvPr userDrawn="1"/>
        </p:nvSpPr>
        <p:spPr>
          <a:xfrm>
            <a:off x="7072973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 defTabSz="1219170">
              <a:spcAft>
                <a:spcPts val="600"/>
              </a:spcAft>
            </a:pPr>
            <a:endParaRPr lang="ru-RU" sz="1200" b="1" dirty="0">
              <a:solidFill>
                <a:srgbClr val="57565A">
                  <a:lumMod val="50000"/>
                </a:srgbClr>
              </a:solidFill>
              <a:latin typeface="Roboto Condensed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57ABB3D-5F2D-4CF0-8252-5BCFC881B854}"/>
              </a:ext>
            </a:extLst>
          </p:cNvPr>
          <p:cNvSpPr/>
          <p:nvPr userDrawn="1"/>
        </p:nvSpPr>
        <p:spPr>
          <a:xfrm>
            <a:off x="9632486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 defTabSz="1219170">
              <a:spcAft>
                <a:spcPts val="600"/>
              </a:spcAft>
            </a:pPr>
            <a:endParaRPr lang="ru-RU" sz="1200" b="1" dirty="0">
              <a:solidFill>
                <a:srgbClr val="57565A">
                  <a:lumMod val="50000"/>
                </a:srgbClr>
              </a:solidFill>
              <a:latin typeface="Roboto Condensed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E09BCE51-0B37-4543-B23A-1DF5A903BFBF}"/>
              </a:ext>
            </a:extLst>
          </p:cNvPr>
          <p:cNvSpPr/>
          <p:nvPr userDrawn="1"/>
        </p:nvSpPr>
        <p:spPr>
          <a:xfrm>
            <a:off x="1953947" y="0"/>
            <a:ext cx="2559513" cy="11442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AB5CA600-1400-4437-8008-DDB6600517A8}"/>
              </a:ext>
            </a:extLst>
          </p:cNvPr>
          <p:cNvSpPr/>
          <p:nvPr userDrawn="1"/>
        </p:nvSpPr>
        <p:spPr>
          <a:xfrm>
            <a:off x="4513460" y="0"/>
            <a:ext cx="2559513" cy="114420"/>
          </a:xfrm>
          <a:prstGeom prst="rect">
            <a:avLst/>
          </a:prstGeom>
          <a:solidFill>
            <a:srgbClr val="F1450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130F2A8-B2E2-461A-A7FE-66AC6B2C7DFA}"/>
              </a:ext>
            </a:extLst>
          </p:cNvPr>
          <p:cNvSpPr/>
          <p:nvPr userDrawn="1"/>
        </p:nvSpPr>
        <p:spPr>
          <a:xfrm>
            <a:off x="7072974" y="0"/>
            <a:ext cx="2559513" cy="11442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20136780-EA76-48E7-B2A0-5A002C02DF72}"/>
              </a:ext>
            </a:extLst>
          </p:cNvPr>
          <p:cNvSpPr/>
          <p:nvPr userDrawn="1"/>
        </p:nvSpPr>
        <p:spPr>
          <a:xfrm>
            <a:off x="9632487" y="0"/>
            <a:ext cx="2559513" cy="11442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4AC76C0-73B8-4046-8402-D29569F8535A}"/>
              </a:ext>
            </a:extLst>
          </p:cNvPr>
          <p:cNvSpPr txBox="1"/>
          <p:nvPr userDrawn="1"/>
        </p:nvSpPr>
        <p:spPr>
          <a:xfrm>
            <a:off x="2423592" y="415072"/>
            <a:ext cx="1884570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 defTabSz="1219170"/>
            <a:r>
              <a:rPr lang="ru-RU" sz="1100" b="1" dirty="0">
                <a:solidFill>
                  <a:srgbClr val="57565A">
                    <a:lumMod val="50000"/>
                  </a:srgbClr>
                </a:solidFill>
                <a:latin typeface="Roboto Condensed" panose="02000000000000000000" pitchFamily="2" charset="0"/>
              </a:rPr>
              <a:t>ЦЕЛЬ ПРОЕКТА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07791FAE-D2BE-49B1-9590-6ADA1931869D}"/>
              </a:ext>
            </a:extLst>
          </p:cNvPr>
          <p:cNvSpPr txBox="1"/>
          <p:nvPr userDrawn="1"/>
        </p:nvSpPr>
        <p:spPr>
          <a:xfrm>
            <a:off x="4702569" y="415072"/>
            <a:ext cx="2155884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 defTabSz="1219170"/>
            <a:r>
              <a:rPr lang="ru-RU" sz="1100" b="1" dirty="0">
                <a:solidFill>
                  <a:srgbClr val="57565A">
                    <a:lumMod val="50000"/>
                  </a:srgbClr>
                </a:solidFill>
                <a:latin typeface="Roboto Condensed" panose="02000000000000000000" pitchFamily="2" charset="0"/>
              </a:rPr>
              <a:t>СУЩЕСТВУЮЩАЯ СИТУАЦИЯ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9E2D0D05-F5EC-4D99-917E-208301583958}"/>
              </a:ext>
            </a:extLst>
          </p:cNvPr>
          <p:cNvSpPr txBox="1"/>
          <p:nvPr userDrawn="1"/>
        </p:nvSpPr>
        <p:spPr>
          <a:xfrm>
            <a:off x="7262081" y="415072"/>
            <a:ext cx="2155884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 defTabSz="1219170"/>
            <a:r>
              <a:rPr lang="ru-RU" sz="1100" b="1" dirty="0">
                <a:solidFill>
                  <a:srgbClr val="57565A">
                    <a:lumMod val="50000"/>
                  </a:srgbClr>
                </a:solidFill>
                <a:latin typeface="Roboto Condensed" panose="02000000000000000000" pitchFamily="2" charset="0"/>
              </a:rPr>
              <a:t>ПЛАН РЕАЛИЗАЦИИ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1F445B3-4A8A-4F96-BB0E-A1541283F662}"/>
              </a:ext>
            </a:extLst>
          </p:cNvPr>
          <p:cNvSpPr txBox="1"/>
          <p:nvPr userDrawn="1"/>
        </p:nvSpPr>
        <p:spPr>
          <a:xfrm>
            <a:off x="9821594" y="415072"/>
            <a:ext cx="2155884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 defTabSz="1219170"/>
            <a:r>
              <a:rPr lang="en-US" sz="1100" b="1" dirty="0">
                <a:solidFill>
                  <a:srgbClr val="57565A">
                    <a:lumMod val="50000"/>
                  </a:srgbClr>
                </a:solidFill>
                <a:latin typeface="Roboto Condensed" panose="02000000000000000000" pitchFamily="2" charset="0"/>
              </a:rPr>
              <a:t>KPI </a:t>
            </a:r>
            <a:r>
              <a:rPr lang="ru-RU" sz="1100" b="1" dirty="0">
                <a:solidFill>
                  <a:srgbClr val="57565A">
                    <a:lumMod val="50000"/>
                  </a:srgbClr>
                </a:solidFill>
                <a:latin typeface="Roboto Condensed" panose="02000000000000000000" pitchFamily="2" charset="0"/>
              </a:rPr>
              <a:t>ПРОЕКТА</a:t>
            </a:r>
          </a:p>
        </p:txBody>
      </p:sp>
      <p:pic>
        <p:nvPicPr>
          <p:cNvPr id="16" name="Graphic 15" descr="Bullseye with solid fill">
            <a:extLst>
              <a:ext uri="{FF2B5EF4-FFF2-40B4-BE49-F238E27FC236}">
                <a16:creationId xmlns="" xmlns:a16="http://schemas.microsoft.com/office/drawing/2014/main" id="{77A8745F-41B0-46BB-BE44-D48E6AB61B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109833" y="160254"/>
            <a:ext cx="214997" cy="214997"/>
          </a:xfrm>
          <a:prstGeom prst="rect">
            <a:avLst/>
          </a:prstGeom>
        </p:spPr>
      </p:pic>
      <p:pic>
        <p:nvPicPr>
          <p:cNvPr id="17" name="Graphic 16" descr="Gantt Chart with solid fill">
            <a:extLst>
              <a:ext uri="{FF2B5EF4-FFF2-40B4-BE49-F238E27FC236}">
                <a16:creationId xmlns="" xmlns:a16="http://schemas.microsoft.com/office/drawing/2014/main" id="{D976933B-82FB-4213-9484-2BADEA63959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668868" y="160254"/>
            <a:ext cx="214997" cy="214997"/>
          </a:xfrm>
          <a:prstGeom prst="rect">
            <a:avLst/>
          </a:prstGeom>
        </p:spPr>
      </p:pic>
      <p:pic>
        <p:nvPicPr>
          <p:cNvPr id="18" name="Graphic 17" descr="Badge Tick1 with solid fill">
            <a:extLst>
              <a:ext uri="{FF2B5EF4-FFF2-40B4-BE49-F238E27FC236}">
                <a16:creationId xmlns="" xmlns:a16="http://schemas.microsoft.com/office/drawing/2014/main" id="{3702024C-D654-4B27-BF8B-CD497DF4DCA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9202968" y="160254"/>
            <a:ext cx="214997" cy="214997"/>
          </a:xfrm>
          <a:prstGeom prst="rect">
            <a:avLst/>
          </a:prstGeom>
        </p:spPr>
      </p:pic>
      <p:pic>
        <p:nvPicPr>
          <p:cNvPr id="19" name="Graphic 18" descr="Bullseye with solid fill">
            <a:extLst>
              <a:ext uri="{FF2B5EF4-FFF2-40B4-BE49-F238E27FC236}">
                <a16:creationId xmlns="" xmlns:a16="http://schemas.microsoft.com/office/drawing/2014/main" id="{667A728E-50B8-4EC6-9F11-9F87342B8E5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1762480" y="160254"/>
            <a:ext cx="214997" cy="214997"/>
          </a:xfrm>
          <a:prstGeom prst="rect">
            <a:avLst/>
          </a:prstGeom>
        </p:spPr>
      </p:pic>
      <p:sp>
        <p:nvSpPr>
          <p:cNvPr id="20" name="Freeform: Shape 19">
            <a:extLst>
              <a:ext uri="{FF2B5EF4-FFF2-40B4-BE49-F238E27FC236}">
                <a16:creationId xmlns="" xmlns:a16="http://schemas.microsoft.com/office/drawing/2014/main" id="{278BA5FC-5599-4AF9-83ED-20988D677D5E}"/>
              </a:ext>
            </a:extLst>
          </p:cNvPr>
          <p:cNvSpPr/>
          <p:nvPr userDrawn="1"/>
        </p:nvSpPr>
        <p:spPr>
          <a:xfrm>
            <a:off x="4313436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="" xmlns:a16="http://schemas.microsoft.com/office/drawing/2014/main" id="{4A39D9F2-5472-4BC8-B2AC-1577E24B842B}"/>
              </a:ext>
            </a:extLst>
          </p:cNvPr>
          <p:cNvSpPr/>
          <p:nvPr userDrawn="1"/>
        </p:nvSpPr>
        <p:spPr>
          <a:xfrm>
            <a:off x="6872949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="" xmlns:a16="http://schemas.microsoft.com/office/drawing/2014/main" id="{04BC910D-8563-4DC0-AA04-19234E296678}"/>
              </a:ext>
            </a:extLst>
          </p:cNvPr>
          <p:cNvSpPr/>
          <p:nvPr userDrawn="1"/>
        </p:nvSpPr>
        <p:spPr>
          <a:xfrm>
            <a:off x="9432461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="" xmlns:a16="http://schemas.microsoft.com/office/drawing/2014/main" id="{9931CA9F-AF69-4773-AE48-483E901E0F31}"/>
              </a:ext>
            </a:extLst>
          </p:cNvPr>
          <p:cNvSpPr/>
          <p:nvPr userDrawn="1"/>
        </p:nvSpPr>
        <p:spPr>
          <a:xfrm>
            <a:off x="11991974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3" name="Номер слайда 5">
            <a:extLst>
              <a:ext uri="{FF2B5EF4-FFF2-40B4-BE49-F238E27FC236}">
                <a16:creationId xmlns="" xmlns:a16="http://schemas.microsoft.com/office/drawing/2014/main" id="{BE0951C9-484F-4E9A-8471-00D15E074EEA}"/>
              </a:ext>
            </a:extLst>
          </p:cNvPr>
          <p:cNvSpPr txBox="1">
            <a:spLocks/>
          </p:cNvSpPr>
          <p:nvPr userDrawn="1"/>
        </p:nvSpPr>
        <p:spPr>
          <a:xfrm>
            <a:off x="11929138" y="6597352"/>
            <a:ext cx="262863" cy="260648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900" b="1" smtClean="0">
                <a:solidFill>
                  <a:srgbClr val="57565A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pPr algn="ctr"/>
              <a:t>‹#›</a:t>
            </a:fld>
            <a:endParaRPr lang="en-US" sz="900" b="1" dirty="0">
              <a:solidFill>
                <a:srgbClr val="57565A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31" name="Graphic 30" descr="Badge Tick1 with solid fill">
            <a:extLst>
              <a:ext uri="{FF2B5EF4-FFF2-40B4-BE49-F238E27FC236}">
                <a16:creationId xmlns="" xmlns:a16="http://schemas.microsoft.com/office/drawing/2014/main" id="{DC6B931E-A0C8-41C2-A8C9-64A1B058982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8988655" y="160254"/>
            <a:ext cx="214997" cy="214997"/>
          </a:xfrm>
          <a:prstGeom prst="rect">
            <a:avLst/>
          </a:prstGeom>
        </p:spPr>
      </p:pic>
      <p:pic>
        <p:nvPicPr>
          <p:cNvPr id="32" name="Graphic 31" descr="Badge Tick1 with solid fill">
            <a:extLst>
              <a:ext uri="{FF2B5EF4-FFF2-40B4-BE49-F238E27FC236}">
                <a16:creationId xmlns="" xmlns:a16="http://schemas.microsoft.com/office/drawing/2014/main" id="{2D01B2CF-9438-41A8-A159-8FC50DAA2ED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8774343" y="160254"/>
            <a:ext cx="214997" cy="21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0610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9016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8032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7048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9016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98032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47048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502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7639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75276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12915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50552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7639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75276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312915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50552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37639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75276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312915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50552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2183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8749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7499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86248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43744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14997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8749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7499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86248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43744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14997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1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8749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7499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86248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43744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14997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1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8749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7499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86248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43744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14997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8412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23765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0588491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56BD2-2B24-4665-BAC7-8BBC7DA39294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17034-ACAE-4052-822F-2DAE457184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4194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156922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093062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03125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303304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52217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25628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200422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67643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75512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19544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56BD2-2B24-4665-BAC7-8BBC7DA39294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17034-ACAE-4052-822F-2DAE457184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3795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11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2087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11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487863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1350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893708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7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8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7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8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2329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7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8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7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8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3705979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61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61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61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61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4524770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61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61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61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61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2667892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62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62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62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6359867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62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62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62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5039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56BD2-2B24-4665-BAC7-8BBC7DA39294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17034-ACAE-4052-822F-2DAE457184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42040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8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8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4596130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8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8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0069522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8819603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7193323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8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4362524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8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9802921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5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5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691835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5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5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038953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1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3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1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5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3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1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5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3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4381194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1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3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1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5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3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1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5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3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79375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56BD2-2B24-4665-BAC7-8BBC7DA39294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17034-ACAE-4052-822F-2DAE457184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04799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15354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3" y="4667304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51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9677181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15354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3" y="4667304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51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3786775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886576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9573908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886576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2573499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70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70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760425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70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70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2228257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6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9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8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1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5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7595619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6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9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8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1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5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0786349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5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5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8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7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9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90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2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2927343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5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5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8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7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9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90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2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41297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56BD2-2B24-4665-BAC7-8BBC7DA39294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17034-ACAE-4052-822F-2DAE457184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9108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56BD2-2B24-4665-BAC7-8BBC7DA39294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17034-ACAE-4052-822F-2DAE457184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636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56BD2-2B24-4665-BAC7-8BBC7DA39294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17034-ACAE-4052-822F-2DAE457184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8300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42" Type="http://schemas.openxmlformats.org/officeDocument/2006/relationships/slideLayout" Target="../slideLayouts/slideLayout53.xml"/><Relationship Id="rId47" Type="http://schemas.openxmlformats.org/officeDocument/2006/relationships/slideLayout" Target="../slideLayouts/slideLayout58.xml"/><Relationship Id="rId50" Type="http://schemas.openxmlformats.org/officeDocument/2006/relationships/slideLayout" Target="../slideLayouts/slideLayout61.xml"/><Relationship Id="rId55" Type="http://schemas.openxmlformats.org/officeDocument/2006/relationships/slideLayout" Target="../slideLayouts/slideLayout66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slideLayout" Target="../slideLayouts/slideLayout51.xml"/><Relationship Id="rId45" Type="http://schemas.openxmlformats.org/officeDocument/2006/relationships/slideLayout" Target="../slideLayouts/slideLayout56.xml"/><Relationship Id="rId53" Type="http://schemas.openxmlformats.org/officeDocument/2006/relationships/slideLayout" Target="../slideLayouts/slideLayout64.xml"/><Relationship Id="rId58" Type="http://schemas.openxmlformats.org/officeDocument/2006/relationships/slideLayout" Target="../slideLayouts/slideLayout69.xml"/><Relationship Id="rId5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slideLayout" Target="../slideLayouts/slideLayout54.xml"/><Relationship Id="rId48" Type="http://schemas.openxmlformats.org/officeDocument/2006/relationships/slideLayout" Target="../slideLayouts/slideLayout59.xml"/><Relationship Id="rId56" Type="http://schemas.openxmlformats.org/officeDocument/2006/relationships/slideLayout" Target="../slideLayouts/slideLayout67.xml"/><Relationship Id="rId8" Type="http://schemas.openxmlformats.org/officeDocument/2006/relationships/slideLayout" Target="../slideLayouts/slideLayout19.xml"/><Relationship Id="rId51" Type="http://schemas.openxmlformats.org/officeDocument/2006/relationships/slideLayout" Target="../slideLayouts/slideLayout62.xml"/><Relationship Id="rId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46" Type="http://schemas.openxmlformats.org/officeDocument/2006/relationships/slideLayout" Target="../slideLayouts/slideLayout57.xml"/><Relationship Id="rId59" Type="http://schemas.openxmlformats.org/officeDocument/2006/relationships/theme" Target="../theme/theme2.xml"/><Relationship Id="rId20" Type="http://schemas.openxmlformats.org/officeDocument/2006/relationships/slideLayout" Target="../slideLayouts/slideLayout31.xml"/><Relationship Id="rId41" Type="http://schemas.openxmlformats.org/officeDocument/2006/relationships/slideLayout" Target="../slideLayouts/slideLayout52.xml"/><Relationship Id="rId54" Type="http://schemas.openxmlformats.org/officeDocument/2006/relationships/slideLayout" Target="../slideLayouts/slideLayout65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60.xml"/><Relationship Id="rId57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21.xml"/><Relationship Id="rId31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55.xml"/><Relationship Id="rId52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0C0"/>
            </a:gs>
            <a:gs pos="100000">
              <a:srgbClr val="77E5FB"/>
            </a:gs>
          </a:gsLst>
          <a:lin ang="17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856BD2-2B24-4665-BAC7-8BBC7DA39294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17034-ACAE-4052-822F-2DAE457184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199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0070C0"/>
            </a:gs>
            <a:gs pos="100000">
              <a:srgbClr val="77E5FB"/>
            </a:gs>
          </a:gsLst>
          <a:lin ang="17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4"/>
            <a:ext cx="10363200" cy="4627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9901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  <p:sldLayoutId id="2147483716" r:id="rId56"/>
    <p:sldLayoutId id="2147483717" r:id="rId57"/>
    <p:sldLayoutId id="2147483718" r:id="rId58"/>
  </p:sldLayoutIdLst>
  <p:txStyles>
    <p:titleStyle>
      <a:lvl1pPr algn="ctr" defTabSz="1219170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59306" indent="-230712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87900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164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45089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1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12" Type="http://schemas.microsoft.com/office/2007/relationships/hdphoto" Target="../media/hdphoto3.wdp"/><Relationship Id="rId17" Type="http://schemas.microsoft.com/office/2007/relationships/hdphoto" Target="../media/hdphoto5.wdp"/><Relationship Id="rId2" Type="http://schemas.openxmlformats.org/officeDocument/2006/relationships/diagramData" Target="../diagrams/data1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1.xml"/><Relationship Id="rId11" Type="http://schemas.openxmlformats.org/officeDocument/2006/relationships/image" Target="../media/image10.png"/><Relationship Id="rId5" Type="http://schemas.openxmlformats.org/officeDocument/2006/relationships/diagramColors" Target="../diagrams/colors1.xml"/><Relationship Id="rId15" Type="http://schemas.openxmlformats.org/officeDocument/2006/relationships/image" Target="../media/image12.jpeg"/><Relationship Id="rId10" Type="http://schemas.microsoft.com/office/2007/relationships/hdphoto" Target="../media/hdphoto2.wdp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9.png"/><Relationship Id="rId1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3.emf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2BCA04B-250D-49DB-87AD-4A8CAA41BF2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77E5FB"/>
              </a:gs>
            </a:gsLst>
            <a:lin ang="17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4709614F-D4C7-4242-A0C5-81E42B09F973}"/>
              </a:ext>
            </a:extLst>
          </p:cNvPr>
          <p:cNvCxnSpPr>
            <a:cxnSpLocks/>
          </p:cNvCxnSpPr>
          <p:nvPr/>
        </p:nvCxnSpPr>
        <p:spPr>
          <a:xfrm>
            <a:off x="767408" y="0"/>
            <a:ext cx="0" cy="6858000"/>
          </a:xfrm>
          <a:prstGeom prst="line">
            <a:avLst/>
          </a:prstGeom>
          <a:ln w="6350">
            <a:solidFill>
              <a:schemeClr val="bg1">
                <a:alpha val="4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8702F635-2F42-4F08-BACF-6BB15212CAD9}"/>
              </a:ext>
            </a:extLst>
          </p:cNvPr>
          <p:cNvSpPr txBox="1"/>
          <p:nvPr/>
        </p:nvSpPr>
        <p:spPr>
          <a:xfrm>
            <a:off x="0" y="6147319"/>
            <a:ext cx="767407" cy="60914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2300"/>
              </a:lnSpc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alatino Linotype" panose="02040502050505030304" pitchFamily="18" charset="0"/>
                <a:ea typeface="Roboto" panose="02000000000000000000" pitchFamily="2" charset="0"/>
              </a:rPr>
              <a:t>20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alatino Linotype" panose="02040502050505030304" pitchFamily="18" charset="0"/>
              <a:ea typeface="Roboto" panose="02000000000000000000" pitchFamily="2" charset="0"/>
            </a:endParaRPr>
          </a:p>
          <a:p>
            <a:pPr algn="ctr">
              <a:lnSpc>
                <a:spcPts val="2300"/>
              </a:lnSpc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alatino Linotype" panose="02040502050505030304" pitchFamily="18" charset="0"/>
                <a:ea typeface="Roboto" panose="02000000000000000000" pitchFamily="2" charset="0"/>
              </a:rPr>
              <a:t>22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CFEE6740-9B35-4802-970C-EE5893354E38}"/>
              </a:ext>
            </a:extLst>
          </p:cNvPr>
          <p:cNvSpPr txBox="1"/>
          <p:nvPr/>
        </p:nvSpPr>
        <p:spPr>
          <a:xfrm>
            <a:off x="1095149" y="1840006"/>
            <a:ext cx="5932079" cy="41036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smtClean="0">
                <a:solidFill>
                  <a:schemeClr val="bg1"/>
                </a:solidFill>
                <a:latin typeface="Palatino Linotype" panose="02040502050505030304" pitchFamily="18" charset="0"/>
                <a:ea typeface="Roboto" panose="02000000000000000000" pitchFamily="2" charset="0"/>
              </a:rPr>
              <a:t>ОСНОВНЫЕ ИЗМЕНЕНИЯ</a:t>
            </a:r>
          </a:p>
          <a:p>
            <a:pPr marL="0" marR="0" lvl="0" indent="0" algn="l" defTabSz="121917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smtClean="0">
                <a:solidFill>
                  <a:schemeClr val="bg1"/>
                </a:solidFill>
                <a:latin typeface="Palatino Linotype" panose="02040502050505030304" pitchFamily="18" charset="0"/>
                <a:ea typeface="Roboto" panose="02000000000000000000" pitchFamily="2" charset="0"/>
              </a:rPr>
              <a:t>В НАЛОГООБЛОЖЕНИИ ИМУЩЕСТВЕННЫХ НАЛОГОВ </a:t>
            </a:r>
          </a:p>
          <a:p>
            <a:pPr marL="0" marR="0" lvl="0" indent="0" algn="l" defTabSz="121917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smtClean="0">
                <a:solidFill>
                  <a:schemeClr val="bg1"/>
                </a:solidFill>
                <a:latin typeface="Palatino Linotype" panose="02040502050505030304" pitchFamily="18" charset="0"/>
                <a:ea typeface="Roboto" panose="02000000000000000000" pitchFamily="2" charset="0"/>
              </a:rPr>
              <a:t>ОРГАНИЗАЦИЙ</a:t>
            </a:r>
          </a:p>
          <a:p>
            <a:pPr marL="0" marR="0" lvl="0" indent="0" algn="l" defTabSz="121917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600" b="1" dirty="0" smtClean="0">
              <a:solidFill>
                <a:schemeClr val="bg1"/>
              </a:solidFill>
              <a:latin typeface="Palatino Linotype" panose="02040502050505030304" pitchFamily="18" charset="0"/>
              <a:ea typeface="Roboto" panose="02000000000000000000" pitchFamily="2" charset="0"/>
            </a:endParaRPr>
          </a:p>
          <a:p>
            <a:pPr marL="0" marR="0" lvl="0" indent="0" algn="l" defTabSz="121917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600" b="1" dirty="0">
              <a:solidFill>
                <a:schemeClr val="bg1"/>
              </a:solidFill>
              <a:latin typeface="Palatino Linotype" panose="02040502050505030304" pitchFamily="18" charset="0"/>
              <a:ea typeface="Roboto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239BB058-2140-415D-B1FA-EDCE1D131AF9}"/>
              </a:ext>
            </a:extLst>
          </p:cNvPr>
          <p:cNvSpPr txBox="1"/>
          <p:nvPr/>
        </p:nvSpPr>
        <p:spPr>
          <a:xfrm>
            <a:off x="0" y="5894374"/>
            <a:ext cx="767405" cy="1231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800" dirty="0" smtClean="0">
                <a:solidFill>
                  <a:schemeClr val="bg1"/>
                </a:solidFill>
                <a:latin typeface="Palatino Linotype" panose="02040502050505030304" pitchFamily="18" charset="0"/>
                <a:ea typeface="Roboto" panose="02000000000000000000" pitchFamily="2" charset="0"/>
              </a:rPr>
              <a:t>УЛАН-УДЭ</a:t>
            </a:r>
            <a:endParaRPr kumimoji="0" lang="ru-RU" sz="28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alatino Linotype" panose="02040502050505030304" pitchFamily="18" charset="0"/>
              <a:ea typeface="Roboto" panose="02000000000000000000" pitchFamily="2" charset="0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xmlns="" id="{00DAC90B-A940-4AC7-8EA9-AD2C35F23A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66407" b="-6027"/>
          <a:stretch/>
        </p:blipFill>
        <p:spPr>
          <a:xfrm>
            <a:off x="1330985" y="476671"/>
            <a:ext cx="1000323" cy="1014377"/>
          </a:xfrm>
          <a:prstGeom prst="rect">
            <a:avLst/>
          </a:prstGeom>
        </p:spPr>
      </p:pic>
      <p:sp>
        <p:nvSpPr>
          <p:cNvPr id="19" name="Прямоугольник 6">
            <a:extLst>
              <a:ext uri="{FF2B5EF4-FFF2-40B4-BE49-F238E27FC236}">
                <a16:creationId xmlns:a16="http://schemas.microsoft.com/office/drawing/2014/main" xmlns="" id="{A7533F4F-F9C1-4F0A-B7E1-8C7F6C143E94}"/>
              </a:ext>
            </a:extLst>
          </p:cNvPr>
          <p:cNvSpPr/>
          <p:nvPr/>
        </p:nvSpPr>
        <p:spPr>
          <a:xfrm>
            <a:off x="1330987" y="5877272"/>
            <a:ext cx="486054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FEE6740-9B35-4802-970C-EE5893354E38}"/>
              </a:ext>
            </a:extLst>
          </p:cNvPr>
          <p:cNvSpPr txBox="1"/>
          <p:nvPr/>
        </p:nvSpPr>
        <p:spPr>
          <a:xfrm>
            <a:off x="2426835" y="539820"/>
            <a:ext cx="2306595" cy="73866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l" defTabSz="121917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>
                <a:solidFill>
                  <a:schemeClr val="bg1"/>
                </a:solidFill>
                <a:latin typeface="Palatino Linotype" panose="02040502050505030304" pitchFamily="18" charset="0"/>
                <a:ea typeface="Roboto" panose="02000000000000000000" pitchFamily="2" charset="0"/>
              </a:rPr>
              <a:t>УПРАВЛЕНИЕ ФЕДЕРАЛЬНОЙ НАЛОГОВОЙ СЛУЖБЫ ПО РЕСПУБЛИКЕ БУРЯТИЯ</a:t>
            </a:r>
            <a:endParaRPr lang="ru-RU" sz="1200" b="1" dirty="0">
              <a:solidFill>
                <a:schemeClr val="bg1"/>
              </a:solidFill>
              <a:latin typeface="Palatino Linotype" panose="02040502050505030304" pitchFamily="18" charset="0"/>
              <a:ea typeface="Roboto" panose="02000000000000000000" pitchFamily="2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7008281" y="986863"/>
            <a:ext cx="5005714" cy="5871137"/>
            <a:chOff x="7008281" y="986863"/>
            <a:chExt cx="5005714" cy="5871137"/>
          </a:xfrm>
        </p:grpSpPr>
        <p:grpSp>
          <p:nvGrpSpPr>
            <p:cNvPr id="11" name="Group 100">
              <a:extLst>
                <a:ext uri="{FF2B5EF4-FFF2-40B4-BE49-F238E27FC236}">
                  <a16:creationId xmlns:a16="http://schemas.microsoft.com/office/drawing/2014/main" xmlns="" id="{5F06642B-6025-4915-A398-B354C7B8856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008281" y="986863"/>
              <a:ext cx="5005714" cy="5871137"/>
              <a:chOff x="4131441" y="1001713"/>
              <a:chExt cx="4411050" cy="5173663"/>
            </a:xfrm>
          </p:grpSpPr>
          <p:sp>
            <p:nvSpPr>
              <p:cNvPr id="12" name="Freeform 41">
                <a:extLst>
                  <a:ext uri="{FF2B5EF4-FFF2-40B4-BE49-F238E27FC236}">
                    <a16:creationId xmlns:a16="http://schemas.microsoft.com/office/drawing/2014/main" xmlns="" id="{6A84507D-67FC-4227-94DC-59121BBCEF9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21229038" flipH="1">
                <a:off x="7444525" y="2594021"/>
                <a:ext cx="1097966" cy="1844583"/>
              </a:xfrm>
              <a:custGeom>
                <a:avLst/>
                <a:gdLst>
                  <a:gd name="T0" fmla="*/ 586 w 716"/>
                  <a:gd name="T1" fmla="*/ 1200 h 1205"/>
                  <a:gd name="T2" fmla="*/ 288 w 716"/>
                  <a:gd name="T3" fmla="*/ 995 h 1205"/>
                  <a:gd name="T4" fmla="*/ 86 w 716"/>
                  <a:gd name="T5" fmla="*/ 669 h 1205"/>
                  <a:gd name="T6" fmla="*/ 150 w 716"/>
                  <a:gd name="T7" fmla="*/ 18 h 1205"/>
                  <a:gd name="T8" fmla="*/ 161 w 716"/>
                  <a:gd name="T9" fmla="*/ 0 h 1205"/>
                  <a:gd name="T10" fmla="*/ 170 w 716"/>
                  <a:gd name="T11" fmla="*/ 19 h 1205"/>
                  <a:gd name="T12" fmla="*/ 182 w 716"/>
                  <a:gd name="T13" fmla="*/ 43 h 1205"/>
                  <a:gd name="T14" fmla="*/ 216 w 716"/>
                  <a:gd name="T15" fmla="*/ 107 h 1205"/>
                  <a:gd name="T16" fmla="*/ 218 w 716"/>
                  <a:gd name="T17" fmla="*/ 108 h 1205"/>
                  <a:gd name="T18" fmla="*/ 219 w 716"/>
                  <a:gd name="T19" fmla="*/ 109 h 1205"/>
                  <a:gd name="T20" fmla="*/ 265 w 716"/>
                  <a:gd name="T21" fmla="*/ 137 h 1205"/>
                  <a:gd name="T22" fmla="*/ 265 w 716"/>
                  <a:gd name="T23" fmla="*/ 137 h 1205"/>
                  <a:gd name="T24" fmla="*/ 352 w 716"/>
                  <a:gd name="T25" fmla="*/ 118 h 1205"/>
                  <a:gd name="T26" fmla="*/ 372 w 716"/>
                  <a:gd name="T27" fmla="*/ 113 h 1205"/>
                  <a:gd name="T28" fmla="*/ 390 w 716"/>
                  <a:gd name="T29" fmla="*/ 110 h 1205"/>
                  <a:gd name="T30" fmla="*/ 384 w 716"/>
                  <a:gd name="T31" fmla="*/ 128 h 1205"/>
                  <a:gd name="T32" fmla="*/ 435 w 716"/>
                  <a:gd name="T33" fmla="*/ 579 h 1205"/>
                  <a:gd name="T34" fmla="*/ 704 w 716"/>
                  <a:gd name="T35" fmla="*/ 797 h 1205"/>
                  <a:gd name="T36" fmla="*/ 716 w 716"/>
                  <a:gd name="T37" fmla="*/ 800 h 1205"/>
                  <a:gd name="T38" fmla="*/ 713 w 716"/>
                  <a:gd name="T39" fmla="*/ 811 h 1205"/>
                  <a:gd name="T40" fmla="*/ 689 w 716"/>
                  <a:gd name="T41" fmla="*/ 889 h 1205"/>
                  <a:gd name="T42" fmla="*/ 656 w 716"/>
                  <a:gd name="T43" fmla="*/ 997 h 1205"/>
                  <a:gd name="T44" fmla="*/ 636 w 716"/>
                  <a:gd name="T45" fmla="*/ 1059 h 1205"/>
                  <a:gd name="T46" fmla="*/ 623 w 716"/>
                  <a:gd name="T47" fmla="*/ 1096 h 1205"/>
                  <a:gd name="T48" fmla="*/ 612 w 716"/>
                  <a:gd name="T49" fmla="*/ 1145 h 1205"/>
                  <a:gd name="T50" fmla="*/ 601 w 716"/>
                  <a:gd name="T51" fmla="*/ 1191 h 1205"/>
                  <a:gd name="T52" fmla="*/ 599 w 716"/>
                  <a:gd name="T53" fmla="*/ 1205 h 1205"/>
                  <a:gd name="T54" fmla="*/ 586 w 716"/>
                  <a:gd name="T55" fmla="*/ 1200 h 1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716" h="1205">
                    <a:moveTo>
                      <a:pt x="586" y="1200"/>
                    </a:moveTo>
                    <a:cubicBezTo>
                      <a:pt x="479" y="1157"/>
                      <a:pt x="375" y="1087"/>
                      <a:pt x="288" y="995"/>
                    </a:cubicBezTo>
                    <a:cubicBezTo>
                      <a:pt x="197" y="901"/>
                      <a:pt x="127" y="788"/>
                      <a:pt x="86" y="669"/>
                    </a:cubicBezTo>
                    <a:cubicBezTo>
                      <a:pt x="32" y="516"/>
                      <a:pt x="0" y="279"/>
                      <a:pt x="150" y="18"/>
                    </a:cubicBezTo>
                    <a:cubicBezTo>
                      <a:pt x="161" y="0"/>
                      <a:pt x="161" y="0"/>
                      <a:pt x="161" y="0"/>
                    </a:cubicBezTo>
                    <a:cubicBezTo>
                      <a:pt x="170" y="19"/>
                      <a:pt x="170" y="19"/>
                      <a:pt x="170" y="19"/>
                    </a:cubicBezTo>
                    <a:cubicBezTo>
                      <a:pt x="174" y="25"/>
                      <a:pt x="178" y="34"/>
                      <a:pt x="182" y="43"/>
                    </a:cubicBezTo>
                    <a:cubicBezTo>
                      <a:pt x="192" y="63"/>
                      <a:pt x="209" y="101"/>
                      <a:pt x="216" y="107"/>
                    </a:cubicBezTo>
                    <a:cubicBezTo>
                      <a:pt x="218" y="108"/>
                      <a:pt x="218" y="108"/>
                      <a:pt x="218" y="108"/>
                    </a:cubicBezTo>
                    <a:cubicBezTo>
                      <a:pt x="219" y="109"/>
                      <a:pt x="219" y="109"/>
                      <a:pt x="219" y="109"/>
                    </a:cubicBezTo>
                    <a:cubicBezTo>
                      <a:pt x="225" y="113"/>
                      <a:pt x="258" y="134"/>
                      <a:pt x="265" y="137"/>
                    </a:cubicBezTo>
                    <a:cubicBezTo>
                      <a:pt x="265" y="137"/>
                      <a:pt x="265" y="137"/>
                      <a:pt x="265" y="137"/>
                    </a:cubicBezTo>
                    <a:cubicBezTo>
                      <a:pt x="280" y="137"/>
                      <a:pt x="328" y="124"/>
                      <a:pt x="352" y="118"/>
                    </a:cubicBezTo>
                    <a:cubicBezTo>
                      <a:pt x="363" y="115"/>
                      <a:pt x="369" y="114"/>
                      <a:pt x="372" y="113"/>
                    </a:cubicBezTo>
                    <a:cubicBezTo>
                      <a:pt x="390" y="110"/>
                      <a:pt x="390" y="110"/>
                      <a:pt x="390" y="110"/>
                    </a:cubicBezTo>
                    <a:cubicBezTo>
                      <a:pt x="384" y="128"/>
                      <a:pt x="384" y="128"/>
                      <a:pt x="384" y="128"/>
                    </a:cubicBezTo>
                    <a:cubicBezTo>
                      <a:pt x="340" y="265"/>
                      <a:pt x="360" y="442"/>
                      <a:pt x="435" y="579"/>
                    </a:cubicBezTo>
                    <a:cubicBezTo>
                      <a:pt x="479" y="659"/>
                      <a:pt x="562" y="761"/>
                      <a:pt x="704" y="797"/>
                    </a:cubicBezTo>
                    <a:cubicBezTo>
                      <a:pt x="716" y="800"/>
                      <a:pt x="716" y="800"/>
                      <a:pt x="716" y="800"/>
                    </a:cubicBezTo>
                    <a:cubicBezTo>
                      <a:pt x="713" y="811"/>
                      <a:pt x="713" y="811"/>
                      <a:pt x="713" y="811"/>
                    </a:cubicBezTo>
                    <a:cubicBezTo>
                      <a:pt x="709" y="825"/>
                      <a:pt x="699" y="856"/>
                      <a:pt x="689" y="889"/>
                    </a:cubicBezTo>
                    <a:cubicBezTo>
                      <a:pt x="675" y="932"/>
                      <a:pt x="658" y="987"/>
                      <a:pt x="656" y="997"/>
                    </a:cubicBezTo>
                    <a:cubicBezTo>
                      <a:pt x="651" y="1022"/>
                      <a:pt x="643" y="1042"/>
                      <a:pt x="636" y="1059"/>
                    </a:cubicBezTo>
                    <a:cubicBezTo>
                      <a:pt x="630" y="1072"/>
                      <a:pt x="626" y="1084"/>
                      <a:pt x="623" y="1096"/>
                    </a:cubicBezTo>
                    <a:cubicBezTo>
                      <a:pt x="620" y="1111"/>
                      <a:pt x="616" y="1129"/>
                      <a:pt x="612" y="1145"/>
                    </a:cubicBezTo>
                    <a:cubicBezTo>
                      <a:pt x="608" y="1163"/>
                      <a:pt x="603" y="1179"/>
                      <a:pt x="601" y="1191"/>
                    </a:cubicBezTo>
                    <a:cubicBezTo>
                      <a:pt x="599" y="1205"/>
                      <a:pt x="599" y="1205"/>
                      <a:pt x="599" y="1205"/>
                    </a:cubicBezTo>
                    <a:lnTo>
                      <a:pt x="586" y="1200"/>
                    </a:lnTo>
                    <a:close/>
                  </a:path>
                </a:pathLst>
              </a:custGeom>
              <a:gradFill flip="none" rotWithShape="1">
                <a:gsLst>
                  <a:gs pos="10000">
                    <a:schemeClr val="bg1">
                      <a:alpha val="59000"/>
                    </a:schemeClr>
                  </a:gs>
                  <a:gs pos="87000">
                    <a:srgbClr val="92CAD2">
                      <a:alpha val="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3" name="Freeform 41">
                <a:extLst>
                  <a:ext uri="{FF2B5EF4-FFF2-40B4-BE49-F238E27FC236}">
                    <a16:creationId xmlns:a16="http://schemas.microsoft.com/office/drawing/2014/main" xmlns="" id="{5628FDF6-7ACD-42B9-99C9-7D3EF49A38D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131441" y="2902043"/>
                <a:ext cx="1097966" cy="1844583"/>
              </a:xfrm>
              <a:custGeom>
                <a:avLst/>
                <a:gdLst>
                  <a:gd name="T0" fmla="*/ 586 w 716"/>
                  <a:gd name="T1" fmla="*/ 1200 h 1205"/>
                  <a:gd name="T2" fmla="*/ 288 w 716"/>
                  <a:gd name="T3" fmla="*/ 995 h 1205"/>
                  <a:gd name="T4" fmla="*/ 86 w 716"/>
                  <a:gd name="T5" fmla="*/ 669 h 1205"/>
                  <a:gd name="T6" fmla="*/ 150 w 716"/>
                  <a:gd name="T7" fmla="*/ 18 h 1205"/>
                  <a:gd name="T8" fmla="*/ 161 w 716"/>
                  <a:gd name="T9" fmla="*/ 0 h 1205"/>
                  <a:gd name="T10" fmla="*/ 170 w 716"/>
                  <a:gd name="T11" fmla="*/ 19 h 1205"/>
                  <a:gd name="T12" fmla="*/ 182 w 716"/>
                  <a:gd name="T13" fmla="*/ 43 h 1205"/>
                  <a:gd name="T14" fmla="*/ 216 w 716"/>
                  <a:gd name="T15" fmla="*/ 107 h 1205"/>
                  <a:gd name="T16" fmla="*/ 218 w 716"/>
                  <a:gd name="T17" fmla="*/ 108 h 1205"/>
                  <a:gd name="T18" fmla="*/ 219 w 716"/>
                  <a:gd name="T19" fmla="*/ 109 h 1205"/>
                  <a:gd name="T20" fmla="*/ 265 w 716"/>
                  <a:gd name="T21" fmla="*/ 137 h 1205"/>
                  <a:gd name="T22" fmla="*/ 265 w 716"/>
                  <a:gd name="T23" fmla="*/ 137 h 1205"/>
                  <a:gd name="T24" fmla="*/ 352 w 716"/>
                  <a:gd name="T25" fmla="*/ 118 h 1205"/>
                  <a:gd name="T26" fmla="*/ 372 w 716"/>
                  <a:gd name="T27" fmla="*/ 113 h 1205"/>
                  <a:gd name="T28" fmla="*/ 390 w 716"/>
                  <a:gd name="T29" fmla="*/ 110 h 1205"/>
                  <a:gd name="T30" fmla="*/ 384 w 716"/>
                  <a:gd name="T31" fmla="*/ 128 h 1205"/>
                  <a:gd name="T32" fmla="*/ 435 w 716"/>
                  <a:gd name="T33" fmla="*/ 579 h 1205"/>
                  <a:gd name="T34" fmla="*/ 704 w 716"/>
                  <a:gd name="T35" fmla="*/ 797 h 1205"/>
                  <a:gd name="T36" fmla="*/ 716 w 716"/>
                  <a:gd name="T37" fmla="*/ 800 h 1205"/>
                  <a:gd name="T38" fmla="*/ 713 w 716"/>
                  <a:gd name="T39" fmla="*/ 811 h 1205"/>
                  <a:gd name="T40" fmla="*/ 689 w 716"/>
                  <a:gd name="T41" fmla="*/ 889 h 1205"/>
                  <a:gd name="T42" fmla="*/ 656 w 716"/>
                  <a:gd name="T43" fmla="*/ 997 h 1205"/>
                  <a:gd name="T44" fmla="*/ 636 w 716"/>
                  <a:gd name="T45" fmla="*/ 1059 h 1205"/>
                  <a:gd name="T46" fmla="*/ 623 w 716"/>
                  <a:gd name="T47" fmla="*/ 1096 h 1205"/>
                  <a:gd name="T48" fmla="*/ 612 w 716"/>
                  <a:gd name="T49" fmla="*/ 1145 h 1205"/>
                  <a:gd name="T50" fmla="*/ 601 w 716"/>
                  <a:gd name="T51" fmla="*/ 1191 h 1205"/>
                  <a:gd name="T52" fmla="*/ 599 w 716"/>
                  <a:gd name="T53" fmla="*/ 1205 h 1205"/>
                  <a:gd name="T54" fmla="*/ 586 w 716"/>
                  <a:gd name="T55" fmla="*/ 1200 h 1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716" h="1205">
                    <a:moveTo>
                      <a:pt x="586" y="1200"/>
                    </a:moveTo>
                    <a:cubicBezTo>
                      <a:pt x="479" y="1157"/>
                      <a:pt x="375" y="1087"/>
                      <a:pt x="288" y="995"/>
                    </a:cubicBezTo>
                    <a:cubicBezTo>
                      <a:pt x="197" y="901"/>
                      <a:pt x="127" y="788"/>
                      <a:pt x="86" y="669"/>
                    </a:cubicBezTo>
                    <a:cubicBezTo>
                      <a:pt x="32" y="516"/>
                      <a:pt x="0" y="279"/>
                      <a:pt x="150" y="18"/>
                    </a:cubicBezTo>
                    <a:cubicBezTo>
                      <a:pt x="161" y="0"/>
                      <a:pt x="161" y="0"/>
                      <a:pt x="161" y="0"/>
                    </a:cubicBezTo>
                    <a:cubicBezTo>
                      <a:pt x="170" y="19"/>
                      <a:pt x="170" y="19"/>
                      <a:pt x="170" y="19"/>
                    </a:cubicBezTo>
                    <a:cubicBezTo>
                      <a:pt x="174" y="25"/>
                      <a:pt x="178" y="34"/>
                      <a:pt x="182" y="43"/>
                    </a:cubicBezTo>
                    <a:cubicBezTo>
                      <a:pt x="192" y="63"/>
                      <a:pt x="209" y="101"/>
                      <a:pt x="216" y="107"/>
                    </a:cubicBezTo>
                    <a:cubicBezTo>
                      <a:pt x="218" y="108"/>
                      <a:pt x="218" y="108"/>
                      <a:pt x="218" y="108"/>
                    </a:cubicBezTo>
                    <a:cubicBezTo>
                      <a:pt x="219" y="109"/>
                      <a:pt x="219" y="109"/>
                      <a:pt x="219" y="109"/>
                    </a:cubicBezTo>
                    <a:cubicBezTo>
                      <a:pt x="225" y="113"/>
                      <a:pt x="258" y="134"/>
                      <a:pt x="265" y="137"/>
                    </a:cubicBezTo>
                    <a:cubicBezTo>
                      <a:pt x="265" y="137"/>
                      <a:pt x="265" y="137"/>
                      <a:pt x="265" y="137"/>
                    </a:cubicBezTo>
                    <a:cubicBezTo>
                      <a:pt x="280" y="137"/>
                      <a:pt x="328" y="124"/>
                      <a:pt x="352" y="118"/>
                    </a:cubicBezTo>
                    <a:cubicBezTo>
                      <a:pt x="363" y="115"/>
                      <a:pt x="369" y="114"/>
                      <a:pt x="372" y="113"/>
                    </a:cubicBezTo>
                    <a:cubicBezTo>
                      <a:pt x="390" y="110"/>
                      <a:pt x="390" y="110"/>
                      <a:pt x="390" y="110"/>
                    </a:cubicBezTo>
                    <a:cubicBezTo>
                      <a:pt x="384" y="128"/>
                      <a:pt x="384" y="128"/>
                      <a:pt x="384" y="128"/>
                    </a:cubicBezTo>
                    <a:cubicBezTo>
                      <a:pt x="340" y="265"/>
                      <a:pt x="360" y="442"/>
                      <a:pt x="435" y="579"/>
                    </a:cubicBezTo>
                    <a:cubicBezTo>
                      <a:pt x="479" y="659"/>
                      <a:pt x="562" y="761"/>
                      <a:pt x="704" y="797"/>
                    </a:cubicBezTo>
                    <a:cubicBezTo>
                      <a:pt x="716" y="800"/>
                      <a:pt x="716" y="800"/>
                      <a:pt x="716" y="800"/>
                    </a:cubicBezTo>
                    <a:cubicBezTo>
                      <a:pt x="713" y="811"/>
                      <a:pt x="713" y="811"/>
                      <a:pt x="713" y="811"/>
                    </a:cubicBezTo>
                    <a:cubicBezTo>
                      <a:pt x="709" y="825"/>
                      <a:pt x="699" y="856"/>
                      <a:pt x="689" y="889"/>
                    </a:cubicBezTo>
                    <a:cubicBezTo>
                      <a:pt x="675" y="932"/>
                      <a:pt x="658" y="987"/>
                      <a:pt x="656" y="997"/>
                    </a:cubicBezTo>
                    <a:cubicBezTo>
                      <a:pt x="651" y="1022"/>
                      <a:pt x="643" y="1042"/>
                      <a:pt x="636" y="1059"/>
                    </a:cubicBezTo>
                    <a:cubicBezTo>
                      <a:pt x="630" y="1072"/>
                      <a:pt x="626" y="1084"/>
                      <a:pt x="623" y="1096"/>
                    </a:cubicBezTo>
                    <a:cubicBezTo>
                      <a:pt x="620" y="1111"/>
                      <a:pt x="616" y="1129"/>
                      <a:pt x="612" y="1145"/>
                    </a:cubicBezTo>
                    <a:cubicBezTo>
                      <a:pt x="608" y="1163"/>
                      <a:pt x="603" y="1179"/>
                      <a:pt x="601" y="1191"/>
                    </a:cubicBezTo>
                    <a:cubicBezTo>
                      <a:pt x="599" y="1205"/>
                      <a:pt x="599" y="1205"/>
                      <a:pt x="599" y="1205"/>
                    </a:cubicBezTo>
                    <a:lnTo>
                      <a:pt x="586" y="1200"/>
                    </a:lnTo>
                    <a:close/>
                  </a:path>
                </a:pathLst>
              </a:custGeom>
              <a:gradFill flip="none" rotWithShape="1">
                <a:gsLst>
                  <a:gs pos="10000">
                    <a:schemeClr val="bg1">
                      <a:alpha val="59000"/>
                    </a:schemeClr>
                  </a:gs>
                  <a:gs pos="100000">
                    <a:srgbClr val="92CAD2">
                      <a:alpha val="4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grpSp>
            <p:nvGrpSpPr>
              <p:cNvPr id="14" name="Group 98">
                <a:extLst>
                  <a:ext uri="{FF2B5EF4-FFF2-40B4-BE49-F238E27FC236}">
                    <a16:creationId xmlns:a16="http://schemas.microsoft.com/office/drawing/2014/main" xmlns="" id="{B8421468-0165-4273-8664-E2F2041FB8CF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4194175" y="1001713"/>
                <a:ext cx="4254500" cy="3963988"/>
                <a:chOff x="4194175" y="1001713"/>
                <a:chExt cx="4254500" cy="3963988"/>
              </a:xfrm>
            </p:grpSpPr>
            <p:grpSp>
              <p:nvGrpSpPr>
                <p:cNvPr id="43" name="Group 90">
                  <a:extLst>
                    <a:ext uri="{FF2B5EF4-FFF2-40B4-BE49-F238E27FC236}">
                      <a16:creationId xmlns:a16="http://schemas.microsoft.com/office/drawing/2014/main" xmlns="" id="{89573534-2DE6-4EDA-9651-ABC3ADF52E8D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5243513" y="1141413"/>
                  <a:ext cx="541338" cy="539750"/>
                  <a:chOff x="5243513" y="1141413"/>
                  <a:chExt cx="541338" cy="539750"/>
                </a:xfrm>
              </p:grpSpPr>
              <p:sp>
                <p:nvSpPr>
                  <p:cNvPr id="96" name="Oval 42">
                    <a:extLst>
                      <a:ext uri="{FF2B5EF4-FFF2-40B4-BE49-F238E27FC236}">
                        <a16:creationId xmlns:a16="http://schemas.microsoft.com/office/drawing/2014/main" xmlns="" id="{C7F0507D-B10F-4CB9-B0EA-62231DBA63B3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243513" y="1141413"/>
                    <a:ext cx="541338" cy="539750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/>
                  </a:p>
                </p:txBody>
              </p:sp>
              <p:sp>
                <p:nvSpPr>
                  <p:cNvPr id="97" name="Freeform 43">
                    <a:extLst>
                      <a:ext uri="{FF2B5EF4-FFF2-40B4-BE49-F238E27FC236}">
                        <a16:creationId xmlns:a16="http://schemas.microsoft.com/office/drawing/2014/main" xmlns="" id="{44205E9C-B8CB-4FB8-B2BF-C727F683860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332413" y="1392238"/>
                    <a:ext cx="146050" cy="138113"/>
                  </a:xfrm>
                  <a:custGeom>
                    <a:avLst/>
                    <a:gdLst>
                      <a:gd name="T0" fmla="*/ 92 w 92"/>
                      <a:gd name="T1" fmla="*/ 16 h 87"/>
                      <a:gd name="T2" fmla="*/ 0 w 92"/>
                      <a:gd name="T3" fmla="*/ 0 h 87"/>
                      <a:gd name="T4" fmla="*/ 29 w 92"/>
                      <a:gd name="T5" fmla="*/ 87 h 87"/>
                      <a:gd name="T6" fmla="*/ 92 w 92"/>
                      <a:gd name="T7" fmla="*/ 16 h 8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92" h="87">
                        <a:moveTo>
                          <a:pt x="92" y="16"/>
                        </a:moveTo>
                        <a:lnTo>
                          <a:pt x="0" y="0"/>
                        </a:lnTo>
                        <a:lnTo>
                          <a:pt x="29" y="87"/>
                        </a:lnTo>
                        <a:lnTo>
                          <a:pt x="92" y="16"/>
                        </a:lnTo>
                        <a:close/>
                      </a:path>
                    </a:pathLst>
                  </a:custGeom>
                  <a:solidFill>
                    <a:srgbClr val="91D1D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/>
                  </a:p>
                </p:txBody>
              </p:sp>
              <p:sp>
                <p:nvSpPr>
                  <p:cNvPr id="98" name="Freeform 44">
                    <a:extLst>
                      <a:ext uri="{FF2B5EF4-FFF2-40B4-BE49-F238E27FC236}">
                        <a16:creationId xmlns:a16="http://schemas.microsoft.com/office/drawing/2014/main" xmlns="" id="{51F0939B-ACE5-4B88-BE85-FC16BABBB63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330825" y="1273176"/>
                    <a:ext cx="301625" cy="130175"/>
                  </a:xfrm>
                  <a:custGeom>
                    <a:avLst/>
                    <a:gdLst>
                      <a:gd name="T0" fmla="*/ 190 w 190"/>
                      <a:gd name="T1" fmla="*/ 0 h 82"/>
                      <a:gd name="T2" fmla="*/ 0 w 190"/>
                      <a:gd name="T3" fmla="*/ 63 h 82"/>
                      <a:gd name="T4" fmla="*/ 113 w 190"/>
                      <a:gd name="T5" fmla="*/ 82 h 82"/>
                      <a:gd name="T6" fmla="*/ 190 w 190"/>
                      <a:gd name="T7" fmla="*/ 0 h 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90" h="82">
                        <a:moveTo>
                          <a:pt x="190" y="0"/>
                        </a:moveTo>
                        <a:lnTo>
                          <a:pt x="0" y="63"/>
                        </a:lnTo>
                        <a:lnTo>
                          <a:pt x="113" y="82"/>
                        </a:lnTo>
                        <a:lnTo>
                          <a:pt x="190" y="0"/>
                        </a:lnTo>
                        <a:close/>
                      </a:path>
                    </a:pathLst>
                  </a:custGeom>
                  <a:solidFill>
                    <a:srgbClr val="91D1D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/>
                  </a:p>
                </p:txBody>
              </p:sp>
              <p:sp>
                <p:nvSpPr>
                  <p:cNvPr id="99" name="Freeform 45">
                    <a:extLst>
                      <a:ext uri="{FF2B5EF4-FFF2-40B4-BE49-F238E27FC236}">
                        <a16:creationId xmlns:a16="http://schemas.microsoft.com/office/drawing/2014/main" xmlns="" id="{6A8C6236-2B06-4D8F-8D58-176C162B79C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541963" y="1285876"/>
                    <a:ext cx="149225" cy="139700"/>
                  </a:xfrm>
                  <a:custGeom>
                    <a:avLst/>
                    <a:gdLst>
                      <a:gd name="T0" fmla="*/ 0 w 94"/>
                      <a:gd name="T1" fmla="*/ 69 h 88"/>
                      <a:gd name="T2" fmla="*/ 94 w 94"/>
                      <a:gd name="T3" fmla="*/ 88 h 88"/>
                      <a:gd name="T4" fmla="*/ 63 w 94"/>
                      <a:gd name="T5" fmla="*/ 0 h 88"/>
                      <a:gd name="T6" fmla="*/ 0 w 94"/>
                      <a:gd name="T7" fmla="*/ 69 h 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94" h="88">
                        <a:moveTo>
                          <a:pt x="0" y="69"/>
                        </a:moveTo>
                        <a:lnTo>
                          <a:pt x="94" y="88"/>
                        </a:lnTo>
                        <a:lnTo>
                          <a:pt x="63" y="0"/>
                        </a:lnTo>
                        <a:lnTo>
                          <a:pt x="0" y="69"/>
                        </a:lnTo>
                        <a:close/>
                      </a:path>
                    </a:pathLst>
                  </a:custGeom>
                  <a:solidFill>
                    <a:srgbClr val="91D1D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/>
                  </a:p>
                </p:txBody>
              </p:sp>
              <p:sp>
                <p:nvSpPr>
                  <p:cNvPr id="100" name="Freeform 46">
                    <a:extLst>
                      <a:ext uri="{FF2B5EF4-FFF2-40B4-BE49-F238E27FC236}">
                        <a16:creationId xmlns:a16="http://schemas.microsoft.com/office/drawing/2014/main" xmlns="" id="{232E8469-3281-423C-9715-1CBDE93E6C4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387975" y="1411288"/>
                    <a:ext cx="306388" cy="134938"/>
                  </a:xfrm>
                  <a:custGeom>
                    <a:avLst/>
                    <a:gdLst>
                      <a:gd name="T0" fmla="*/ 91 w 193"/>
                      <a:gd name="T1" fmla="*/ 0 h 85"/>
                      <a:gd name="T2" fmla="*/ 82 w 193"/>
                      <a:gd name="T3" fmla="*/ 9 h 85"/>
                      <a:gd name="T4" fmla="*/ 69 w 193"/>
                      <a:gd name="T5" fmla="*/ 6 h 85"/>
                      <a:gd name="T6" fmla="*/ 0 w 193"/>
                      <a:gd name="T7" fmla="*/ 85 h 85"/>
                      <a:gd name="T8" fmla="*/ 193 w 193"/>
                      <a:gd name="T9" fmla="*/ 20 h 85"/>
                      <a:gd name="T10" fmla="*/ 91 w 193"/>
                      <a:gd name="T11" fmla="*/ 0 h 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93" h="85">
                        <a:moveTo>
                          <a:pt x="91" y="0"/>
                        </a:moveTo>
                        <a:lnTo>
                          <a:pt x="82" y="9"/>
                        </a:lnTo>
                        <a:lnTo>
                          <a:pt x="69" y="6"/>
                        </a:lnTo>
                        <a:lnTo>
                          <a:pt x="0" y="85"/>
                        </a:lnTo>
                        <a:lnTo>
                          <a:pt x="193" y="20"/>
                        </a:lnTo>
                        <a:lnTo>
                          <a:pt x="91" y="0"/>
                        </a:lnTo>
                        <a:close/>
                      </a:path>
                    </a:pathLst>
                  </a:custGeom>
                  <a:solidFill>
                    <a:srgbClr val="91D1D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/>
                  </a:p>
                </p:txBody>
              </p:sp>
            </p:grpSp>
            <p:grpSp>
              <p:nvGrpSpPr>
                <p:cNvPr id="44" name="Group 95">
                  <a:extLst>
                    <a:ext uri="{FF2B5EF4-FFF2-40B4-BE49-F238E27FC236}">
                      <a16:creationId xmlns:a16="http://schemas.microsoft.com/office/drawing/2014/main" xmlns="" id="{572B8ED7-4F09-4F7B-89E3-0EBA33258BDB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7810500" y="3103564"/>
                  <a:ext cx="638175" cy="638175"/>
                  <a:chOff x="7810500" y="3103564"/>
                  <a:chExt cx="638175" cy="638175"/>
                </a:xfrm>
              </p:grpSpPr>
              <p:sp>
                <p:nvSpPr>
                  <p:cNvPr id="86" name="Freeform 47">
                    <a:extLst>
                      <a:ext uri="{FF2B5EF4-FFF2-40B4-BE49-F238E27FC236}">
                        <a16:creationId xmlns:a16="http://schemas.microsoft.com/office/drawing/2014/main" xmlns="" id="{B64329E3-5260-4B9E-8083-F23148E202C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810500" y="3103564"/>
                    <a:ext cx="638175" cy="638175"/>
                  </a:xfrm>
                  <a:custGeom>
                    <a:avLst/>
                    <a:gdLst>
                      <a:gd name="T0" fmla="*/ 588 w 640"/>
                      <a:gd name="T1" fmla="*/ 415 h 641"/>
                      <a:gd name="T2" fmla="*/ 225 w 640"/>
                      <a:gd name="T3" fmla="*/ 588 h 641"/>
                      <a:gd name="T4" fmla="*/ 52 w 640"/>
                      <a:gd name="T5" fmla="*/ 226 h 641"/>
                      <a:gd name="T6" fmla="*/ 415 w 640"/>
                      <a:gd name="T7" fmla="*/ 52 h 641"/>
                      <a:gd name="T8" fmla="*/ 588 w 640"/>
                      <a:gd name="T9" fmla="*/ 415 h 6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40" h="641">
                        <a:moveTo>
                          <a:pt x="588" y="415"/>
                        </a:moveTo>
                        <a:cubicBezTo>
                          <a:pt x="536" y="563"/>
                          <a:pt x="373" y="641"/>
                          <a:pt x="225" y="588"/>
                        </a:cubicBezTo>
                        <a:cubicBezTo>
                          <a:pt x="77" y="536"/>
                          <a:pt x="0" y="374"/>
                          <a:pt x="52" y="226"/>
                        </a:cubicBezTo>
                        <a:cubicBezTo>
                          <a:pt x="104" y="78"/>
                          <a:pt x="267" y="0"/>
                          <a:pt x="415" y="52"/>
                        </a:cubicBezTo>
                        <a:cubicBezTo>
                          <a:pt x="563" y="105"/>
                          <a:pt x="640" y="267"/>
                          <a:pt x="588" y="415"/>
                        </a:cubicBezTo>
                        <a:close/>
                      </a:path>
                    </a:pathLst>
                  </a:custGeom>
                  <a:solidFill>
                    <a:srgbClr val="2132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/>
                  </a:p>
                </p:txBody>
              </p:sp>
              <p:sp>
                <p:nvSpPr>
                  <p:cNvPr id="87" name="Freeform 48">
                    <a:extLst>
                      <a:ext uri="{FF2B5EF4-FFF2-40B4-BE49-F238E27FC236}">
                        <a16:creationId xmlns:a16="http://schemas.microsoft.com/office/drawing/2014/main" xmlns="" id="{2F98DEE6-8355-4FB2-9EE8-1715C6DC3A6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8270875" y="3294063"/>
                    <a:ext cx="42863" cy="42863"/>
                  </a:xfrm>
                  <a:custGeom>
                    <a:avLst/>
                    <a:gdLst>
                      <a:gd name="T0" fmla="*/ 40 w 44"/>
                      <a:gd name="T1" fmla="*/ 28 h 43"/>
                      <a:gd name="T2" fmla="*/ 16 w 44"/>
                      <a:gd name="T3" fmla="*/ 40 h 43"/>
                      <a:gd name="T4" fmla="*/ 4 w 44"/>
                      <a:gd name="T5" fmla="*/ 15 h 43"/>
                      <a:gd name="T6" fmla="*/ 28 w 44"/>
                      <a:gd name="T7" fmla="*/ 3 h 43"/>
                      <a:gd name="T8" fmla="*/ 40 w 44"/>
                      <a:gd name="T9" fmla="*/ 28 h 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4" h="43">
                        <a:moveTo>
                          <a:pt x="40" y="28"/>
                        </a:moveTo>
                        <a:cubicBezTo>
                          <a:pt x="37" y="38"/>
                          <a:pt x="26" y="43"/>
                          <a:pt x="16" y="40"/>
                        </a:cubicBezTo>
                        <a:cubicBezTo>
                          <a:pt x="6" y="36"/>
                          <a:pt x="0" y="25"/>
                          <a:pt x="4" y="15"/>
                        </a:cubicBezTo>
                        <a:cubicBezTo>
                          <a:pt x="7" y="5"/>
                          <a:pt x="18" y="0"/>
                          <a:pt x="28" y="3"/>
                        </a:cubicBezTo>
                        <a:cubicBezTo>
                          <a:pt x="39" y="7"/>
                          <a:pt x="44" y="18"/>
                          <a:pt x="40" y="2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/>
                  </a:p>
                </p:txBody>
              </p:sp>
              <p:sp>
                <p:nvSpPr>
                  <p:cNvPr id="88" name="Freeform 49">
                    <a:extLst>
                      <a:ext uri="{FF2B5EF4-FFF2-40B4-BE49-F238E27FC236}">
                        <a16:creationId xmlns:a16="http://schemas.microsoft.com/office/drawing/2014/main" xmlns="" id="{8A0AC947-6297-474A-A5B3-4D0DB09B04F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8223250" y="3322638"/>
                    <a:ext cx="104775" cy="82550"/>
                  </a:xfrm>
                  <a:custGeom>
                    <a:avLst/>
                    <a:gdLst>
                      <a:gd name="T0" fmla="*/ 88 w 105"/>
                      <a:gd name="T1" fmla="*/ 83 h 83"/>
                      <a:gd name="T2" fmla="*/ 102 w 105"/>
                      <a:gd name="T3" fmla="*/ 45 h 83"/>
                      <a:gd name="T4" fmla="*/ 91 w 105"/>
                      <a:gd name="T5" fmla="*/ 23 h 83"/>
                      <a:gd name="T6" fmla="*/ 78 w 105"/>
                      <a:gd name="T7" fmla="*/ 18 h 83"/>
                      <a:gd name="T8" fmla="*/ 64 w 105"/>
                      <a:gd name="T9" fmla="*/ 25 h 83"/>
                      <a:gd name="T10" fmla="*/ 55 w 105"/>
                      <a:gd name="T11" fmla="*/ 22 h 83"/>
                      <a:gd name="T12" fmla="*/ 48 w 105"/>
                      <a:gd name="T13" fmla="*/ 8 h 83"/>
                      <a:gd name="T14" fmla="*/ 35 w 105"/>
                      <a:gd name="T15" fmla="*/ 3 h 83"/>
                      <a:gd name="T16" fmla="*/ 13 w 105"/>
                      <a:gd name="T17" fmla="*/ 14 h 83"/>
                      <a:gd name="T18" fmla="*/ 0 w 105"/>
                      <a:gd name="T19" fmla="*/ 52 h 83"/>
                      <a:gd name="T20" fmla="*/ 88 w 105"/>
                      <a:gd name="T21" fmla="*/ 83 h 8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105" h="83">
                        <a:moveTo>
                          <a:pt x="88" y="83"/>
                        </a:moveTo>
                        <a:cubicBezTo>
                          <a:pt x="102" y="45"/>
                          <a:pt x="102" y="45"/>
                          <a:pt x="102" y="45"/>
                        </a:cubicBezTo>
                        <a:cubicBezTo>
                          <a:pt x="105" y="36"/>
                          <a:pt x="100" y="26"/>
                          <a:pt x="91" y="23"/>
                        </a:cubicBezTo>
                        <a:cubicBezTo>
                          <a:pt x="78" y="18"/>
                          <a:pt x="78" y="18"/>
                          <a:pt x="78" y="18"/>
                        </a:cubicBezTo>
                        <a:cubicBezTo>
                          <a:pt x="64" y="25"/>
                          <a:pt x="64" y="25"/>
                          <a:pt x="64" y="25"/>
                        </a:cubicBezTo>
                        <a:cubicBezTo>
                          <a:pt x="60" y="27"/>
                          <a:pt x="57" y="25"/>
                          <a:pt x="55" y="22"/>
                        </a:cubicBezTo>
                        <a:cubicBezTo>
                          <a:pt x="48" y="8"/>
                          <a:pt x="48" y="8"/>
                          <a:pt x="48" y="8"/>
                        </a:cubicBezTo>
                        <a:cubicBezTo>
                          <a:pt x="35" y="3"/>
                          <a:pt x="35" y="3"/>
                          <a:pt x="35" y="3"/>
                        </a:cubicBezTo>
                        <a:cubicBezTo>
                          <a:pt x="26" y="0"/>
                          <a:pt x="16" y="5"/>
                          <a:pt x="13" y="14"/>
                        </a:cubicBezTo>
                        <a:cubicBezTo>
                          <a:pt x="0" y="52"/>
                          <a:pt x="0" y="52"/>
                          <a:pt x="0" y="52"/>
                        </a:cubicBezTo>
                        <a:lnTo>
                          <a:pt x="88" y="8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/>
                  </a:p>
                </p:txBody>
              </p:sp>
              <p:sp>
                <p:nvSpPr>
                  <p:cNvPr id="89" name="Freeform 50">
                    <a:extLst>
                      <a:ext uri="{FF2B5EF4-FFF2-40B4-BE49-F238E27FC236}">
                        <a16:creationId xmlns:a16="http://schemas.microsoft.com/office/drawing/2014/main" xmlns="" id="{4E768A7F-27BC-4167-8D92-AD16DA102F3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8231188" y="3406776"/>
                    <a:ext cx="42863" cy="42863"/>
                  </a:xfrm>
                  <a:custGeom>
                    <a:avLst/>
                    <a:gdLst>
                      <a:gd name="T0" fmla="*/ 40 w 43"/>
                      <a:gd name="T1" fmla="*/ 28 h 44"/>
                      <a:gd name="T2" fmla="*/ 15 w 43"/>
                      <a:gd name="T3" fmla="*/ 40 h 44"/>
                      <a:gd name="T4" fmla="*/ 3 w 43"/>
                      <a:gd name="T5" fmla="*/ 15 h 44"/>
                      <a:gd name="T6" fmla="*/ 28 w 43"/>
                      <a:gd name="T7" fmla="*/ 4 h 44"/>
                      <a:gd name="T8" fmla="*/ 40 w 43"/>
                      <a:gd name="T9" fmla="*/ 28 h 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3" h="44">
                        <a:moveTo>
                          <a:pt x="40" y="28"/>
                        </a:moveTo>
                        <a:cubicBezTo>
                          <a:pt x="36" y="38"/>
                          <a:pt x="25" y="44"/>
                          <a:pt x="15" y="40"/>
                        </a:cubicBezTo>
                        <a:cubicBezTo>
                          <a:pt x="5" y="36"/>
                          <a:pt x="0" y="25"/>
                          <a:pt x="3" y="15"/>
                        </a:cubicBezTo>
                        <a:cubicBezTo>
                          <a:pt x="7" y="5"/>
                          <a:pt x="18" y="0"/>
                          <a:pt x="28" y="4"/>
                        </a:cubicBezTo>
                        <a:cubicBezTo>
                          <a:pt x="38" y="7"/>
                          <a:pt x="43" y="18"/>
                          <a:pt x="40" y="2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/>
                  </a:p>
                </p:txBody>
              </p:sp>
              <p:sp>
                <p:nvSpPr>
                  <p:cNvPr id="90" name="Freeform 51">
                    <a:extLst>
                      <a:ext uri="{FF2B5EF4-FFF2-40B4-BE49-F238E27FC236}">
                        <a16:creationId xmlns:a16="http://schemas.microsoft.com/office/drawing/2014/main" xmlns="" id="{F10DD626-0E4B-4B8A-9606-CB1F117DFC4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8181975" y="3433763"/>
                    <a:ext cx="104775" cy="82550"/>
                  </a:xfrm>
                  <a:custGeom>
                    <a:avLst/>
                    <a:gdLst>
                      <a:gd name="T0" fmla="*/ 89 w 105"/>
                      <a:gd name="T1" fmla="*/ 83 h 83"/>
                      <a:gd name="T2" fmla="*/ 102 w 105"/>
                      <a:gd name="T3" fmla="*/ 45 h 83"/>
                      <a:gd name="T4" fmla="*/ 92 w 105"/>
                      <a:gd name="T5" fmla="*/ 23 h 83"/>
                      <a:gd name="T6" fmla="*/ 78 w 105"/>
                      <a:gd name="T7" fmla="*/ 19 h 83"/>
                      <a:gd name="T8" fmla="*/ 64 w 105"/>
                      <a:gd name="T9" fmla="*/ 25 h 83"/>
                      <a:gd name="T10" fmla="*/ 56 w 105"/>
                      <a:gd name="T11" fmla="*/ 23 h 83"/>
                      <a:gd name="T12" fmla="*/ 49 w 105"/>
                      <a:gd name="T13" fmla="*/ 8 h 83"/>
                      <a:gd name="T14" fmla="*/ 35 w 105"/>
                      <a:gd name="T15" fmla="*/ 3 h 83"/>
                      <a:gd name="T16" fmla="*/ 14 w 105"/>
                      <a:gd name="T17" fmla="*/ 14 h 83"/>
                      <a:gd name="T18" fmla="*/ 0 w 105"/>
                      <a:gd name="T19" fmla="*/ 52 h 83"/>
                      <a:gd name="T20" fmla="*/ 89 w 105"/>
                      <a:gd name="T21" fmla="*/ 83 h 8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105" h="83">
                        <a:moveTo>
                          <a:pt x="89" y="83"/>
                        </a:moveTo>
                        <a:cubicBezTo>
                          <a:pt x="102" y="45"/>
                          <a:pt x="102" y="45"/>
                          <a:pt x="102" y="45"/>
                        </a:cubicBezTo>
                        <a:cubicBezTo>
                          <a:pt x="105" y="36"/>
                          <a:pt x="101" y="26"/>
                          <a:pt x="92" y="23"/>
                        </a:cubicBezTo>
                        <a:cubicBezTo>
                          <a:pt x="78" y="19"/>
                          <a:pt x="78" y="19"/>
                          <a:pt x="78" y="19"/>
                        </a:cubicBezTo>
                        <a:cubicBezTo>
                          <a:pt x="64" y="25"/>
                          <a:pt x="64" y="25"/>
                          <a:pt x="64" y="25"/>
                        </a:cubicBezTo>
                        <a:cubicBezTo>
                          <a:pt x="61" y="27"/>
                          <a:pt x="57" y="26"/>
                          <a:pt x="56" y="23"/>
                        </a:cubicBezTo>
                        <a:cubicBezTo>
                          <a:pt x="49" y="8"/>
                          <a:pt x="49" y="8"/>
                          <a:pt x="49" y="8"/>
                        </a:cubicBezTo>
                        <a:cubicBezTo>
                          <a:pt x="35" y="3"/>
                          <a:pt x="35" y="3"/>
                          <a:pt x="35" y="3"/>
                        </a:cubicBezTo>
                        <a:cubicBezTo>
                          <a:pt x="26" y="0"/>
                          <a:pt x="17" y="5"/>
                          <a:pt x="14" y="14"/>
                        </a:cubicBezTo>
                        <a:cubicBezTo>
                          <a:pt x="0" y="52"/>
                          <a:pt x="0" y="52"/>
                          <a:pt x="0" y="52"/>
                        </a:cubicBezTo>
                        <a:lnTo>
                          <a:pt x="89" y="8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/>
                  </a:p>
                </p:txBody>
              </p:sp>
              <p:sp>
                <p:nvSpPr>
                  <p:cNvPr id="91" name="Freeform 52">
                    <a:extLst>
                      <a:ext uri="{FF2B5EF4-FFF2-40B4-BE49-F238E27FC236}">
                        <a16:creationId xmlns:a16="http://schemas.microsoft.com/office/drawing/2014/main" xmlns="" id="{9D09D624-1940-40C3-9D78-1C74B9F96F5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8189913" y="3521076"/>
                    <a:ext cx="44450" cy="42863"/>
                  </a:xfrm>
                  <a:custGeom>
                    <a:avLst/>
                    <a:gdLst>
                      <a:gd name="T0" fmla="*/ 40 w 44"/>
                      <a:gd name="T1" fmla="*/ 28 h 43"/>
                      <a:gd name="T2" fmla="*/ 16 w 44"/>
                      <a:gd name="T3" fmla="*/ 40 h 43"/>
                      <a:gd name="T4" fmla="*/ 4 w 44"/>
                      <a:gd name="T5" fmla="*/ 15 h 43"/>
                      <a:gd name="T6" fmla="*/ 28 w 44"/>
                      <a:gd name="T7" fmla="*/ 3 h 43"/>
                      <a:gd name="T8" fmla="*/ 40 w 44"/>
                      <a:gd name="T9" fmla="*/ 28 h 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4" h="43">
                        <a:moveTo>
                          <a:pt x="40" y="28"/>
                        </a:moveTo>
                        <a:cubicBezTo>
                          <a:pt x="37" y="38"/>
                          <a:pt x="26" y="43"/>
                          <a:pt x="16" y="40"/>
                        </a:cubicBezTo>
                        <a:cubicBezTo>
                          <a:pt x="5" y="36"/>
                          <a:pt x="0" y="25"/>
                          <a:pt x="4" y="15"/>
                        </a:cubicBezTo>
                        <a:cubicBezTo>
                          <a:pt x="7" y="5"/>
                          <a:pt x="18" y="0"/>
                          <a:pt x="28" y="3"/>
                        </a:cubicBezTo>
                        <a:cubicBezTo>
                          <a:pt x="38" y="7"/>
                          <a:pt x="44" y="18"/>
                          <a:pt x="40" y="2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/>
                  </a:p>
                </p:txBody>
              </p:sp>
              <p:sp>
                <p:nvSpPr>
                  <p:cNvPr id="92" name="Freeform 53">
                    <a:extLst>
                      <a:ext uri="{FF2B5EF4-FFF2-40B4-BE49-F238E27FC236}">
                        <a16:creationId xmlns:a16="http://schemas.microsoft.com/office/drawing/2014/main" xmlns="" id="{80835EF4-4544-47C0-8655-D0C6F7276BB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8142288" y="3548063"/>
                    <a:ext cx="104775" cy="82550"/>
                  </a:xfrm>
                  <a:custGeom>
                    <a:avLst/>
                    <a:gdLst>
                      <a:gd name="T0" fmla="*/ 88 w 105"/>
                      <a:gd name="T1" fmla="*/ 83 h 83"/>
                      <a:gd name="T2" fmla="*/ 102 w 105"/>
                      <a:gd name="T3" fmla="*/ 45 h 83"/>
                      <a:gd name="T4" fmla="*/ 91 w 105"/>
                      <a:gd name="T5" fmla="*/ 23 h 83"/>
                      <a:gd name="T6" fmla="*/ 78 w 105"/>
                      <a:gd name="T7" fmla="*/ 18 h 83"/>
                      <a:gd name="T8" fmla="*/ 63 w 105"/>
                      <a:gd name="T9" fmla="*/ 25 h 83"/>
                      <a:gd name="T10" fmla="*/ 55 w 105"/>
                      <a:gd name="T11" fmla="*/ 22 h 83"/>
                      <a:gd name="T12" fmla="*/ 48 w 105"/>
                      <a:gd name="T13" fmla="*/ 8 h 83"/>
                      <a:gd name="T14" fmla="*/ 35 w 105"/>
                      <a:gd name="T15" fmla="*/ 3 h 83"/>
                      <a:gd name="T16" fmla="*/ 13 w 105"/>
                      <a:gd name="T17" fmla="*/ 13 h 83"/>
                      <a:gd name="T18" fmla="*/ 0 w 105"/>
                      <a:gd name="T19" fmla="*/ 51 h 83"/>
                      <a:gd name="T20" fmla="*/ 88 w 105"/>
                      <a:gd name="T21" fmla="*/ 83 h 8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105" h="83">
                        <a:moveTo>
                          <a:pt x="88" y="83"/>
                        </a:moveTo>
                        <a:cubicBezTo>
                          <a:pt x="102" y="45"/>
                          <a:pt x="102" y="45"/>
                          <a:pt x="102" y="45"/>
                        </a:cubicBezTo>
                        <a:cubicBezTo>
                          <a:pt x="105" y="36"/>
                          <a:pt x="100" y="26"/>
                          <a:pt x="91" y="23"/>
                        </a:cubicBezTo>
                        <a:cubicBezTo>
                          <a:pt x="78" y="18"/>
                          <a:pt x="78" y="18"/>
                          <a:pt x="78" y="18"/>
                        </a:cubicBezTo>
                        <a:cubicBezTo>
                          <a:pt x="63" y="25"/>
                          <a:pt x="63" y="25"/>
                          <a:pt x="63" y="25"/>
                        </a:cubicBezTo>
                        <a:cubicBezTo>
                          <a:pt x="60" y="26"/>
                          <a:pt x="57" y="25"/>
                          <a:pt x="55" y="22"/>
                        </a:cubicBezTo>
                        <a:cubicBezTo>
                          <a:pt x="48" y="8"/>
                          <a:pt x="48" y="8"/>
                          <a:pt x="48" y="8"/>
                        </a:cubicBezTo>
                        <a:cubicBezTo>
                          <a:pt x="35" y="3"/>
                          <a:pt x="35" y="3"/>
                          <a:pt x="35" y="3"/>
                        </a:cubicBezTo>
                        <a:cubicBezTo>
                          <a:pt x="26" y="0"/>
                          <a:pt x="16" y="4"/>
                          <a:pt x="13" y="13"/>
                        </a:cubicBezTo>
                        <a:cubicBezTo>
                          <a:pt x="0" y="51"/>
                          <a:pt x="0" y="51"/>
                          <a:pt x="0" y="51"/>
                        </a:cubicBezTo>
                        <a:lnTo>
                          <a:pt x="88" y="8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/>
                  </a:p>
                </p:txBody>
              </p:sp>
              <p:sp>
                <p:nvSpPr>
                  <p:cNvPr id="93" name="Freeform 54">
                    <a:extLst>
                      <a:ext uri="{FF2B5EF4-FFF2-40B4-BE49-F238E27FC236}">
                        <a16:creationId xmlns:a16="http://schemas.microsoft.com/office/drawing/2014/main" xmlns="" id="{B103F83B-D78F-4EB1-849D-8A7AAB52C53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8085138" y="3317876"/>
                    <a:ext cx="138113" cy="268288"/>
                  </a:xfrm>
                  <a:custGeom>
                    <a:avLst/>
                    <a:gdLst>
                      <a:gd name="T0" fmla="*/ 46 w 138"/>
                      <a:gd name="T1" fmla="*/ 253 h 269"/>
                      <a:gd name="T2" fmla="*/ 23 w 138"/>
                      <a:gd name="T3" fmla="*/ 206 h 269"/>
                      <a:gd name="T4" fmla="*/ 49 w 138"/>
                      <a:gd name="T5" fmla="*/ 133 h 269"/>
                      <a:gd name="T6" fmla="*/ 81 w 138"/>
                      <a:gd name="T7" fmla="*/ 144 h 269"/>
                      <a:gd name="T8" fmla="*/ 90 w 138"/>
                      <a:gd name="T9" fmla="*/ 140 h 269"/>
                      <a:gd name="T10" fmla="*/ 86 w 138"/>
                      <a:gd name="T11" fmla="*/ 130 h 269"/>
                      <a:gd name="T12" fmla="*/ 54 w 138"/>
                      <a:gd name="T13" fmla="*/ 119 h 269"/>
                      <a:gd name="T14" fmla="*/ 80 w 138"/>
                      <a:gd name="T15" fmla="*/ 46 h 269"/>
                      <a:gd name="T16" fmla="*/ 127 w 138"/>
                      <a:gd name="T17" fmla="*/ 24 h 269"/>
                      <a:gd name="T18" fmla="*/ 136 w 138"/>
                      <a:gd name="T19" fmla="*/ 19 h 269"/>
                      <a:gd name="T20" fmla="*/ 132 w 138"/>
                      <a:gd name="T21" fmla="*/ 10 h 269"/>
                      <a:gd name="T22" fmla="*/ 66 w 138"/>
                      <a:gd name="T23" fmla="*/ 41 h 269"/>
                      <a:gd name="T24" fmla="*/ 40 w 138"/>
                      <a:gd name="T25" fmla="*/ 114 h 269"/>
                      <a:gd name="T26" fmla="*/ 21 w 138"/>
                      <a:gd name="T27" fmla="*/ 107 h 269"/>
                      <a:gd name="T28" fmla="*/ 11 w 138"/>
                      <a:gd name="T29" fmla="*/ 112 h 269"/>
                      <a:gd name="T30" fmla="*/ 16 w 138"/>
                      <a:gd name="T31" fmla="*/ 121 h 269"/>
                      <a:gd name="T32" fmla="*/ 35 w 138"/>
                      <a:gd name="T33" fmla="*/ 128 h 269"/>
                      <a:gd name="T34" fmla="*/ 9 w 138"/>
                      <a:gd name="T35" fmla="*/ 201 h 269"/>
                      <a:gd name="T36" fmla="*/ 41 w 138"/>
                      <a:gd name="T37" fmla="*/ 267 h 269"/>
                      <a:gd name="T38" fmla="*/ 50 w 138"/>
                      <a:gd name="T39" fmla="*/ 263 h 269"/>
                      <a:gd name="T40" fmla="*/ 46 w 138"/>
                      <a:gd name="T41" fmla="*/ 253 h 2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138" h="269">
                        <a:moveTo>
                          <a:pt x="46" y="253"/>
                        </a:moveTo>
                        <a:cubicBezTo>
                          <a:pt x="27" y="247"/>
                          <a:pt x="16" y="225"/>
                          <a:pt x="23" y="206"/>
                        </a:cubicBezTo>
                        <a:cubicBezTo>
                          <a:pt x="49" y="133"/>
                          <a:pt x="49" y="133"/>
                          <a:pt x="49" y="133"/>
                        </a:cubicBezTo>
                        <a:cubicBezTo>
                          <a:pt x="81" y="144"/>
                          <a:pt x="81" y="144"/>
                          <a:pt x="81" y="144"/>
                        </a:cubicBezTo>
                        <a:cubicBezTo>
                          <a:pt x="85" y="146"/>
                          <a:pt x="89" y="144"/>
                          <a:pt x="90" y="140"/>
                        </a:cubicBezTo>
                        <a:cubicBezTo>
                          <a:pt x="92" y="136"/>
                          <a:pt x="90" y="132"/>
                          <a:pt x="86" y="130"/>
                        </a:cubicBezTo>
                        <a:cubicBezTo>
                          <a:pt x="54" y="119"/>
                          <a:pt x="54" y="119"/>
                          <a:pt x="54" y="119"/>
                        </a:cubicBezTo>
                        <a:cubicBezTo>
                          <a:pt x="80" y="46"/>
                          <a:pt x="80" y="46"/>
                          <a:pt x="80" y="46"/>
                        </a:cubicBezTo>
                        <a:cubicBezTo>
                          <a:pt x="86" y="27"/>
                          <a:pt x="108" y="17"/>
                          <a:pt x="127" y="24"/>
                        </a:cubicBezTo>
                        <a:cubicBezTo>
                          <a:pt x="131" y="25"/>
                          <a:pt x="135" y="23"/>
                          <a:pt x="136" y="19"/>
                        </a:cubicBezTo>
                        <a:cubicBezTo>
                          <a:pt x="138" y="15"/>
                          <a:pt x="136" y="11"/>
                          <a:pt x="132" y="10"/>
                        </a:cubicBezTo>
                        <a:cubicBezTo>
                          <a:pt x="105" y="0"/>
                          <a:pt x="75" y="14"/>
                          <a:pt x="66" y="41"/>
                        </a:cubicBezTo>
                        <a:cubicBezTo>
                          <a:pt x="40" y="114"/>
                          <a:pt x="40" y="114"/>
                          <a:pt x="40" y="114"/>
                        </a:cubicBezTo>
                        <a:cubicBezTo>
                          <a:pt x="21" y="107"/>
                          <a:pt x="21" y="107"/>
                          <a:pt x="21" y="107"/>
                        </a:cubicBezTo>
                        <a:cubicBezTo>
                          <a:pt x="17" y="106"/>
                          <a:pt x="13" y="108"/>
                          <a:pt x="11" y="112"/>
                        </a:cubicBezTo>
                        <a:cubicBezTo>
                          <a:pt x="10" y="116"/>
                          <a:pt x="12" y="120"/>
                          <a:pt x="16" y="121"/>
                        </a:cubicBezTo>
                        <a:cubicBezTo>
                          <a:pt x="35" y="128"/>
                          <a:pt x="35" y="128"/>
                          <a:pt x="35" y="128"/>
                        </a:cubicBezTo>
                        <a:cubicBezTo>
                          <a:pt x="9" y="201"/>
                          <a:pt x="9" y="201"/>
                          <a:pt x="9" y="201"/>
                        </a:cubicBezTo>
                        <a:cubicBezTo>
                          <a:pt x="0" y="228"/>
                          <a:pt x="14" y="258"/>
                          <a:pt x="41" y="267"/>
                        </a:cubicBezTo>
                        <a:cubicBezTo>
                          <a:pt x="45" y="269"/>
                          <a:pt x="49" y="267"/>
                          <a:pt x="50" y="263"/>
                        </a:cubicBezTo>
                        <a:cubicBezTo>
                          <a:pt x="52" y="259"/>
                          <a:pt x="50" y="255"/>
                          <a:pt x="46" y="25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/>
                  </a:p>
                </p:txBody>
              </p:sp>
              <p:sp>
                <p:nvSpPr>
                  <p:cNvPr id="94" name="Freeform 55">
                    <a:extLst>
                      <a:ext uri="{FF2B5EF4-FFF2-40B4-BE49-F238E27FC236}">
                        <a16:creationId xmlns:a16="http://schemas.microsoft.com/office/drawing/2014/main" xmlns="" id="{F45D95A4-D6FC-4213-9EF6-3E29FD3C18A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956550" y="3259138"/>
                    <a:ext cx="171450" cy="290513"/>
                  </a:xfrm>
                  <a:custGeom>
                    <a:avLst/>
                    <a:gdLst>
                      <a:gd name="T0" fmla="*/ 154 w 171"/>
                      <a:gd name="T1" fmla="*/ 29 h 291"/>
                      <a:gd name="T2" fmla="*/ 137 w 171"/>
                      <a:gd name="T3" fmla="*/ 23 h 291"/>
                      <a:gd name="T4" fmla="*/ 119 w 171"/>
                      <a:gd name="T5" fmla="*/ 31 h 291"/>
                      <a:gd name="T6" fmla="*/ 119 w 171"/>
                      <a:gd name="T7" fmla="*/ 31 h 291"/>
                      <a:gd name="T8" fmla="*/ 109 w 171"/>
                      <a:gd name="T9" fmla="*/ 89 h 291"/>
                      <a:gd name="T10" fmla="*/ 106 w 171"/>
                      <a:gd name="T11" fmla="*/ 93 h 291"/>
                      <a:gd name="T12" fmla="*/ 94 w 171"/>
                      <a:gd name="T13" fmla="*/ 100 h 291"/>
                      <a:gd name="T14" fmla="*/ 90 w 171"/>
                      <a:gd name="T15" fmla="*/ 100 h 291"/>
                      <a:gd name="T16" fmla="*/ 90 w 171"/>
                      <a:gd name="T17" fmla="*/ 100 h 291"/>
                      <a:gd name="T18" fmla="*/ 86 w 171"/>
                      <a:gd name="T19" fmla="*/ 97 h 291"/>
                      <a:gd name="T20" fmla="*/ 81 w 171"/>
                      <a:gd name="T21" fmla="*/ 84 h 291"/>
                      <a:gd name="T22" fmla="*/ 81 w 171"/>
                      <a:gd name="T23" fmla="*/ 79 h 291"/>
                      <a:gd name="T24" fmla="*/ 109 w 171"/>
                      <a:gd name="T25" fmla="*/ 28 h 291"/>
                      <a:gd name="T26" fmla="*/ 109 w 171"/>
                      <a:gd name="T27" fmla="*/ 28 h 291"/>
                      <a:gd name="T28" fmla="*/ 100 w 171"/>
                      <a:gd name="T29" fmla="*/ 10 h 291"/>
                      <a:gd name="T30" fmla="*/ 84 w 171"/>
                      <a:gd name="T31" fmla="*/ 4 h 291"/>
                      <a:gd name="T32" fmla="*/ 57 w 171"/>
                      <a:gd name="T33" fmla="*/ 17 h 291"/>
                      <a:gd name="T34" fmla="*/ 20 w 171"/>
                      <a:gd name="T35" fmla="*/ 119 h 291"/>
                      <a:gd name="T36" fmla="*/ 32 w 171"/>
                      <a:gd name="T37" fmla="*/ 146 h 291"/>
                      <a:gd name="T38" fmla="*/ 2 w 171"/>
                      <a:gd name="T39" fmla="*/ 258 h 291"/>
                      <a:gd name="T40" fmla="*/ 13 w 171"/>
                      <a:gd name="T41" fmla="*/ 280 h 291"/>
                      <a:gd name="T42" fmla="*/ 35 w 171"/>
                      <a:gd name="T43" fmla="*/ 288 h 291"/>
                      <a:gd name="T44" fmla="*/ 58 w 171"/>
                      <a:gd name="T45" fmla="*/ 278 h 291"/>
                      <a:gd name="T46" fmla="*/ 105 w 171"/>
                      <a:gd name="T47" fmla="*/ 172 h 291"/>
                      <a:gd name="T48" fmla="*/ 131 w 171"/>
                      <a:gd name="T49" fmla="*/ 158 h 291"/>
                      <a:gd name="T50" fmla="*/ 167 w 171"/>
                      <a:gd name="T51" fmla="*/ 56 h 291"/>
                      <a:gd name="T52" fmla="*/ 154 w 171"/>
                      <a:gd name="T53" fmla="*/ 29 h 2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</a:cxnLst>
                    <a:rect l="0" t="0" r="r" b="b"/>
                    <a:pathLst>
                      <a:path w="171" h="291">
                        <a:moveTo>
                          <a:pt x="154" y="29"/>
                        </a:moveTo>
                        <a:cubicBezTo>
                          <a:pt x="137" y="23"/>
                          <a:pt x="137" y="23"/>
                          <a:pt x="137" y="23"/>
                        </a:cubicBezTo>
                        <a:cubicBezTo>
                          <a:pt x="119" y="31"/>
                          <a:pt x="119" y="31"/>
                          <a:pt x="119" y="31"/>
                        </a:cubicBezTo>
                        <a:cubicBezTo>
                          <a:pt x="119" y="31"/>
                          <a:pt x="119" y="31"/>
                          <a:pt x="119" y="31"/>
                        </a:cubicBezTo>
                        <a:cubicBezTo>
                          <a:pt x="109" y="89"/>
                          <a:pt x="109" y="89"/>
                          <a:pt x="109" y="89"/>
                        </a:cubicBezTo>
                        <a:cubicBezTo>
                          <a:pt x="109" y="91"/>
                          <a:pt x="108" y="92"/>
                          <a:pt x="106" y="93"/>
                        </a:cubicBezTo>
                        <a:cubicBezTo>
                          <a:pt x="94" y="100"/>
                          <a:pt x="94" y="100"/>
                          <a:pt x="94" y="100"/>
                        </a:cubicBezTo>
                        <a:cubicBezTo>
                          <a:pt x="93" y="101"/>
                          <a:pt x="91" y="101"/>
                          <a:pt x="90" y="100"/>
                        </a:cubicBezTo>
                        <a:cubicBezTo>
                          <a:pt x="90" y="100"/>
                          <a:pt x="90" y="100"/>
                          <a:pt x="90" y="100"/>
                        </a:cubicBezTo>
                        <a:cubicBezTo>
                          <a:pt x="88" y="100"/>
                          <a:pt x="87" y="99"/>
                          <a:pt x="86" y="97"/>
                        </a:cubicBezTo>
                        <a:cubicBezTo>
                          <a:pt x="81" y="84"/>
                          <a:pt x="81" y="84"/>
                          <a:pt x="81" y="84"/>
                        </a:cubicBezTo>
                        <a:cubicBezTo>
                          <a:pt x="80" y="82"/>
                          <a:pt x="80" y="81"/>
                          <a:pt x="81" y="79"/>
                        </a:cubicBezTo>
                        <a:cubicBezTo>
                          <a:pt x="109" y="28"/>
                          <a:pt x="109" y="28"/>
                          <a:pt x="109" y="28"/>
                        </a:cubicBezTo>
                        <a:cubicBezTo>
                          <a:pt x="109" y="28"/>
                          <a:pt x="109" y="28"/>
                          <a:pt x="109" y="28"/>
                        </a:cubicBezTo>
                        <a:cubicBezTo>
                          <a:pt x="100" y="10"/>
                          <a:pt x="100" y="10"/>
                          <a:pt x="100" y="10"/>
                        </a:cubicBezTo>
                        <a:cubicBezTo>
                          <a:pt x="84" y="4"/>
                          <a:pt x="84" y="4"/>
                          <a:pt x="84" y="4"/>
                        </a:cubicBezTo>
                        <a:cubicBezTo>
                          <a:pt x="73" y="0"/>
                          <a:pt x="60" y="6"/>
                          <a:pt x="57" y="17"/>
                        </a:cubicBezTo>
                        <a:cubicBezTo>
                          <a:pt x="20" y="119"/>
                          <a:pt x="20" y="119"/>
                          <a:pt x="20" y="119"/>
                        </a:cubicBezTo>
                        <a:cubicBezTo>
                          <a:pt x="17" y="130"/>
                          <a:pt x="22" y="141"/>
                          <a:pt x="32" y="146"/>
                        </a:cubicBezTo>
                        <a:cubicBezTo>
                          <a:pt x="2" y="258"/>
                          <a:pt x="2" y="258"/>
                          <a:pt x="2" y="258"/>
                        </a:cubicBezTo>
                        <a:cubicBezTo>
                          <a:pt x="0" y="267"/>
                          <a:pt x="5" y="277"/>
                          <a:pt x="13" y="280"/>
                        </a:cubicBezTo>
                        <a:cubicBezTo>
                          <a:pt x="35" y="288"/>
                          <a:pt x="35" y="288"/>
                          <a:pt x="35" y="288"/>
                        </a:cubicBezTo>
                        <a:cubicBezTo>
                          <a:pt x="44" y="291"/>
                          <a:pt x="54" y="286"/>
                          <a:pt x="58" y="278"/>
                        </a:cubicBezTo>
                        <a:cubicBezTo>
                          <a:pt x="105" y="172"/>
                          <a:pt x="105" y="172"/>
                          <a:pt x="105" y="172"/>
                        </a:cubicBezTo>
                        <a:cubicBezTo>
                          <a:pt x="116" y="175"/>
                          <a:pt x="127" y="169"/>
                          <a:pt x="131" y="158"/>
                        </a:cubicBezTo>
                        <a:cubicBezTo>
                          <a:pt x="167" y="56"/>
                          <a:pt x="167" y="56"/>
                          <a:pt x="167" y="56"/>
                        </a:cubicBezTo>
                        <a:cubicBezTo>
                          <a:pt x="171" y="45"/>
                          <a:pt x="165" y="33"/>
                          <a:pt x="154" y="29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/>
                  </a:p>
                </p:txBody>
              </p:sp>
              <p:sp>
                <p:nvSpPr>
                  <p:cNvPr id="95" name="Freeform 56">
                    <a:extLst>
                      <a:ext uri="{FF2B5EF4-FFF2-40B4-BE49-F238E27FC236}">
                        <a16:creationId xmlns:a16="http://schemas.microsoft.com/office/drawing/2014/main" xmlns="" id="{4D2E8CE6-99D0-4BC9-AB4B-5295024C628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8058150" y="3224213"/>
                    <a:ext cx="53975" cy="53975"/>
                  </a:xfrm>
                  <a:custGeom>
                    <a:avLst/>
                    <a:gdLst>
                      <a:gd name="T0" fmla="*/ 49 w 54"/>
                      <a:gd name="T1" fmla="*/ 35 h 54"/>
                      <a:gd name="T2" fmla="*/ 19 w 54"/>
                      <a:gd name="T3" fmla="*/ 50 h 54"/>
                      <a:gd name="T4" fmla="*/ 4 w 54"/>
                      <a:gd name="T5" fmla="*/ 19 h 54"/>
                      <a:gd name="T6" fmla="*/ 35 w 54"/>
                      <a:gd name="T7" fmla="*/ 5 h 54"/>
                      <a:gd name="T8" fmla="*/ 49 w 54"/>
                      <a:gd name="T9" fmla="*/ 35 h 5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4" h="54">
                        <a:moveTo>
                          <a:pt x="49" y="35"/>
                        </a:moveTo>
                        <a:cubicBezTo>
                          <a:pt x="45" y="48"/>
                          <a:pt x="31" y="54"/>
                          <a:pt x="19" y="50"/>
                        </a:cubicBezTo>
                        <a:cubicBezTo>
                          <a:pt x="6" y="46"/>
                          <a:pt x="0" y="32"/>
                          <a:pt x="4" y="19"/>
                        </a:cubicBezTo>
                        <a:cubicBezTo>
                          <a:pt x="8" y="7"/>
                          <a:pt x="22" y="0"/>
                          <a:pt x="35" y="5"/>
                        </a:cubicBezTo>
                        <a:cubicBezTo>
                          <a:pt x="47" y="9"/>
                          <a:pt x="54" y="23"/>
                          <a:pt x="49" y="3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/>
                  </a:p>
                </p:txBody>
              </p:sp>
            </p:grpSp>
            <p:grpSp>
              <p:nvGrpSpPr>
                <p:cNvPr id="45" name="Group 94">
                  <a:extLst>
                    <a:ext uri="{FF2B5EF4-FFF2-40B4-BE49-F238E27FC236}">
                      <a16:creationId xmlns:a16="http://schemas.microsoft.com/office/drawing/2014/main" xmlns="" id="{56865575-30AD-4324-8F42-C575AA9D2459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7764463" y="2416176"/>
                  <a:ext cx="600075" cy="598488"/>
                  <a:chOff x="7764463" y="2416176"/>
                  <a:chExt cx="600075" cy="598488"/>
                </a:xfrm>
              </p:grpSpPr>
              <p:sp>
                <p:nvSpPr>
                  <p:cNvPr id="81" name="Freeform 57">
                    <a:extLst>
                      <a:ext uri="{FF2B5EF4-FFF2-40B4-BE49-F238E27FC236}">
                        <a16:creationId xmlns:a16="http://schemas.microsoft.com/office/drawing/2014/main" xmlns="" id="{D4150D97-D135-4437-A20B-5D408F824D8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764463" y="2416176"/>
                    <a:ext cx="600075" cy="598488"/>
                  </a:xfrm>
                  <a:custGeom>
                    <a:avLst/>
                    <a:gdLst>
                      <a:gd name="T0" fmla="*/ 578 w 602"/>
                      <a:gd name="T1" fmla="*/ 256 h 602"/>
                      <a:gd name="T2" fmla="*/ 346 w 602"/>
                      <a:gd name="T3" fmla="*/ 578 h 602"/>
                      <a:gd name="T4" fmla="*/ 25 w 602"/>
                      <a:gd name="T5" fmla="*/ 346 h 602"/>
                      <a:gd name="T6" fmla="*/ 256 w 602"/>
                      <a:gd name="T7" fmla="*/ 25 h 602"/>
                      <a:gd name="T8" fmla="*/ 578 w 602"/>
                      <a:gd name="T9" fmla="*/ 256 h 60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02" h="602">
                        <a:moveTo>
                          <a:pt x="578" y="256"/>
                        </a:moveTo>
                        <a:cubicBezTo>
                          <a:pt x="602" y="409"/>
                          <a:pt x="499" y="553"/>
                          <a:pt x="346" y="578"/>
                        </a:cubicBezTo>
                        <a:cubicBezTo>
                          <a:pt x="193" y="602"/>
                          <a:pt x="49" y="499"/>
                          <a:pt x="25" y="346"/>
                        </a:cubicBezTo>
                        <a:cubicBezTo>
                          <a:pt x="0" y="193"/>
                          <a:pt x="103" y="49"/>
                          <a:pt x="256" y="25"/>
                        </a:cubicBezTo>
                        <a:cubicBezTo>
                          <a:pt x="409" y="0"/>
                          <a:pt x="553" y="103"/>
                          <a:pt x="578" y="25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/>
                  </a:p>
                </p:txBody>
              </p:sp>
              <p:sp>
                <p:nvSpPr>
                  <p:cNvPr id="82" name="Freeform 58">
                    <a:extLst>
                      <a:ext uri="{FF2B5EF4-FFF2-40B4-BE49-F238E27FC236}">
                        <a16:creationId xmlns:a16="http://schemas.microsoft.com/office/drawing/2014/main" xmlns="" id="{BA933A48-5DCA-4CF9-8220-1937A709FF2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904163" y="2811463"/>
                    <a:ext cx="82550" cy="90488"/>
                  </a:xfrm>
                  <a:custGeom>
                    <a:avLst/>
                    <a:gdLst>
                      <a:gd name="T0" fmla="*/ 52 w 52"/>
                      <a:gd name="T1" fmla="*/ 50 h 57"/>
                      <a:gd name="T2" fmla="*/ 8 w 52"/>
                      <a:gd name="T3" fmla="*/ 57 h 57"/>
                      <a:gd name="T4" fmla="*/ 0 w 52"/>
                      <a:gd name="T5" fmla="*/ 7 h 57"/>
                      <a:gd name="T6" fmla="*/ 44 w 52"/>
                      <a:gd name="T7" fmla="*/ 0 h 57"/>
                      <a:gd name="T8" fmla="*/ 52 w 52"/>
                      <a:gd name="T9" fmla="*/ 50 h 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2" h="57">
                        <a:moveTo>
                          <a:pt x="52" y="50"/>
                        </a:moveTo>
                        <a:lnTo>
                          <a:pt x="8" y="57"/>
                        </a:lnTo>
                        <a:lnTo>
                          <a:pt x="0" y="7"/>
                        </a:lnTo>
                        <a:lnTo>
                          <a:pt x="44" y="0"/>
                        </a:lnTo>
                        <a:lnTo>
                          <a:pt x="52" y="50"/>
                        </a:lnTo>
                        <a:close/>
                      </a:path>
                    </a:pathLst>
                  </a:custGeom>
                  <a:solidFill>
                    <a:srgbClr val="2132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/>
                  </a:p>
                </p:txBody>
              </p:sp>
              <p:sp>
                <p:nvSpPr>
                  <p:cNvPr id="83" name="Freeform 59">
                    <a:extLst>
                      <a:ext uri="{FF2B5EF4-FFF2-40B4-BE49-F238E27FC236}">
                        <a16:creationId xmlns:a16="http://schemas.microsoft.com/office/drawing/2014/main" xmlns="" id="{D66C7E55-4FC9-47EE-AA20-5647E1E1BE3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8015288" y="2743201"/>
                    <a:ext cx="92075" cy="139700"/>
                  </a:xfrm>
                  <a:custGeom>
                    <a:avLst/>
                    <a:gdLst>
                      <a:gd name="T0" fmla="*/ 58 w 58"/>
                      <a:gd name="T1" fmla="*/ 81 h 88"/>
                      <a:gd name="T2" fmla="*/ 14 w 58"/>
                      <a:gd name="T3" fmla="*/ 88 h 88"/>
                      <a:gd name="T4" fmla="*/ 0 w 58"/>
                      <a:gd name="T5" fmla="*/ 7 h 88"/>
                      <a:gd name="T6" fmla="*/ 45 w 58"/>
                      <a:gd name="T7" fmla="*/ 0 h 88"/>
                      <a:gd name="T8" fmla="*/ 58 w 58"/>
                      <a:gd name="T9" fmla="*/ 81 h 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8" h="88">
                        <a:moveTo>
                          <a:pt x="58" y="81"/>
                        </a:moveTo>
                        <a:lnTo>
                          <a:pt x="14" y="88"/>
                        </a:lnTo>
                        <a:lnTo>
                          <a:pt x="0" y="7"/>
                        </a:lnTo>
                        <a:lnTo>
                          <a:pt x="45" y="0"/>
                        </a:lnTo>
                        <a:lnTo>
                          <a:pt x="58" y="81"/>
                        </a:lnTo>
                        <a:close/>
                      </a:path>
                    </a:pathLst>
                  </a:custGeom>
                  <a:solidFill>
                    <a:srgbClr val="2132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/>
                  </a:p>
                </p:txBody>
              </p:sp>
              <p:sp>
                <p:nvSpPr>
                  <p:cNvPr id="84" name="Freeform 60">
                    <a:extLst>
                      <a:ext uri="{FF2B5EF4-FFF2-40B4-BE49-F238E27FC236}">
                        <a16:creationId xmlns:a16="http://schemas.microsoft.com/office/drawing/2014/main" xmlns="" id="{F948F6FD-20A8-479C-9272-45C81EA149C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8123238" y="2641601"/>
                    <a:ext cx="104775" cy="222250"/>
                  </a:xfrm>
                  <a:custGeom>
                    <a:avLst/>
                    <a:gdLst>
                      <a:gd name="T0" fmla="*/ 66 w 66"/>
                      <a:gd name="T1" fmla="*/ 133 h 140"/>
                      <a:gd name="T2" fmla="*/ 22 w 66"/>
                      <a:gd name="T3" fmla="*/ 140 h 140"/>
                      <a:gd name="T4" fmla="*/ 0 w 66"/>
                      <a:gd name="T5" fmla="*/ 7 h 140"/>
                      <a:gd name="T6" fmla="*/ 44 w 66"/>
                      <a:gd name="T7" fmla="*/ 0 h 140"/>
                      <a:gd name="T8" fmla="*/ 66 w 66"/>
                      <a:gd name="T9" fmla="*/ 133 h 1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6" h="140">
                        <a:moveTo>
                          <a:pt x="66" y="133"/>
                        </a:moveTo>
                        <a:lnTo>
                          <a:pt x="22" y="140"/>
                        </a:lnTo>
                        <a:lnTo>
                          <a:pt x="0" y="7"/>
                        </a:lnTo>
                        <a:lnTo>
                          <a:pt x="44" y="0"/>
                        </a:lnTo>
                        <a:lnTo>
                          <a:pt x="66" y="133"/>
                        </a:lnTo>
                        <a:close/>
                      </a:path>
                    </a:pathLst>
                  </a:custGeom>
                  <a:solidFill>
                    <a:srgbClr val="2132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/>
                  </a:p>
                </p:txBody>
              </p:sp>
              <p:sp>
                <p:nvSpPr>
                  <p:cNvPr id="85" name="Freeform 61">
                    <a:extLst>
                      <a:ext uri="{FF2B5EF4-FFF2-40B4-BE49-F238E27FC236}">
                        <a16:creationId xmlns:a16="http://schemas.microsoft.com/office/drawing/2014/main" xmlns="" id="{826D8BC8-F900-4A97-94EB-60E566E1211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880350" y="2503488"/>
                    <a:ext cx="304800" cy="269875"/>
                  </a:xfrm>
                  <a:custGeom>
                    <a:avLst/>
                    <a:gdLst>
                      <a:gd name="T0" fmla="*/ 305 w 305"/>
                      <a:gd name="T1" fmla="*/ 103 h 271"/>
                      <a:gd name="T2" fmla="*/ 288 w 305"/>
                      <a:gd name="T3" fmla="*/ 0 h 271"/>
                      <a:gd name="T4" fmla="*/ 185 w 305"/>
                      <a:gd name="T5" fmla="*/ 16 h 271"/>
                      <a:gd name="T6" fmla="*/ 227 w 305"/>
                      <a:gd name="T7" fmla="*/ 47 h 271"/>
                      <a:gd name="T8" fmla="*/ 0 w 305"/>
                      <a:gd name="T9" fmla="*/ 229 h 271"/>
                      <a:gd name="T10" fmla="*/ 16 w 305"/>
                      <a:gd name="T11" fmla="*/ 271 h 271"/>
                      <a:gd name="T12" fmla="*/ 264 w 305"/>
                      <a:gd name="T13" fmla="*/ 74 h 271"/>
                      <a:gd name="T14" fmla="*/ 305 w 305"/>
                      <a:gd name="T15" fmla="*/ 103 h 2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305" h="271">
                        <a:moveTo>
                          <a:pt x="305" y="103"/>
                        </a:moveTo>
                        <a:cubicBezTo>
                          <a:pt x="288" y="0"/>
                          <a:pt x="288" y="0"/>
                          <a:pt x="288" y="0"/>
                        </a:cubicBezTo>
                        <a:cubicBezTo>
                          <a:pt x="185" y="16"/>
                          <a:pt x="185" y="16"/>
                          <a:pt x="185" y="16"/>
                        </a:cubicBezTo>
                        <a:cubicBezTo>
                          <a:pt x="227" y="47"/>
                          <a:pt x="227" y="47"/>
                          <a:pt x="227" y="47"/>
                        </a:cubicBezTo>
                        <a:cubicBezTo>
                          <a:pt x="182" y="111"/>
                          <a:pt x="135" y="178"/>
                          <a:pt x="0" y="229"/>
                        </a:cubicBezTo>
                        <a:cubicBezTo>
                          <a:pt x="16" y="271"/>
                          <a:pt x="16" y="271"/>
                          <a:pt x="16" y="271"/>
                        </a:cubicBezTo>
                        <a:cubicBezTo>
                          <a:pt x="164" y="216"/>
                          <a:pt x="218" y="141"/>
                          <a:pt x="264" y="74"/>
                        </a:cubicBezTo>
                        <a:lnTo>
                          <a:pt x="305" y="103"/>
                        </a:lnTo>
                        <a:close/>
                      </a:path>
                    </a:pathLst>
                  </a:custGeom>
                  <a:solidFill>
                    <a:srgbClr val="75438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/>
                  </a:p>
                </p:txBody>
              </p:sp>
            </p:grpSp>
            <p:grpSp>
              <p:nvGrpSpPr>
                <p:cNvPr id="46" name="Group 89">
                  <a:extLst>
                    <a:ext uri="{FF2B5EF4-FFF2-40B4-BE49-F238E27FC236}">
                      <a16:creationId xmlns:a16="http://schemas.microsoft.com/office/drawing/2014/main" xmlns="" id="{D7C17E78-580B-431C-8468-B66887A4A4B8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4687888" y="1590676"/>
                  <a:ext cx="541338" cy="539750"/>
                  <a:chOff x="4687888" y="1590676"/>
                  <a:chExt cx="541338" cy="539750"/>
                </a:xfrm>
              </p:grpSpPr>
              <p:sp>
                <p:nvSpPr>
                  <p:cNvPr id="77" name="Oval 62">
                    <a:extLst>
                      <a:ext uri="{FF2B5EF4-FFF2-40B4-BE49-F238E27FC236}">
                        <a16:creationId xmlns:a16="http://schemas.microsoft.com/office/drawing/2014/main" xmlns="" id="{E5E3FCED-FD94-492A-BB59-404E2757B2DB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87888" y="1590676"/>
                    <a:ext cx="541338" cy="539750"/>
                  </a:xfrm>
                  <a:prstGeom prst="ellipse">
                    <a:avLst/>
                  </a:prstGeom>
                  <a:solidFill>
                    <a:srgbClr val="91D1D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/>
                  </a:p>
                </p:txBody>
              </p:sp>
              <p:sp>
                <p:nvSpPr>
                  <p:cNvPr id="78" name="Freeform 63">
                    <a:extLst>
                      <a:ext uri="{FF2B5EF4-FFF2-40B4-BE49-F238E27FC236}">
                        <a16:creationId xmlns:a16="http://schemas.microsoft.com/office/drawing/2014/main" xmlns="" id="{5523B51D-F53F-4A2B-AEE4-FF20145678B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4814888" y="1884363"/>
                    <a:ext cx="123825" cy="128588"/>
                  </a:xfrm>
                  <a:custGeom>
                    <a:avLst/>
                    <a:gdLst>
                      <a:gd name="T0" fmla="*/ 25 w 78"/>
                      <a:gd name="T1" fmla="*/ 81 h 81"/>
                      <a:gd name="T2" fmla="*/ 0 w 78"/>
                      <a:gd name="T3" fmla="*/ 58 h 81"/>
                      <a:gd name="T4" fmla="*/ 53 w 78"/>
                      <a:gd name="T5" fmla="*/ 0 h 81"/>
                      <a:gd name="T6" fmla="*/ 78 w 78"/>
                      <a:gd name="T7" fmla="*/ 23 h 81"/>
                      <a:gd name="T8" fmla="*/ 25 w 78"/>
                      <a:gd name="T9" fmla="*/ 81 h 8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8" h="81">
                        <a:moveTo>
                          <a:pt x="25" y="81"/>
                        </a:moveTo>
                        <a:lnTo>
                          <a:pt x="0" y="58"/>
                        </a:lnTo>
                        <a:lnTo>
                          <a:pt x="53" y="0"/>
                        </a:lnTo>
                        <a:lnTo>
                          <a:pt x="78" y="23"/>
                        </a:lnTo>
                        <a:lnTo>
                          <a:pt x="25" y="8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/>
                  </a:p>
                </p:txBody>
              </p:sp>
              <p:sp>
                <p:nvSpPr>
                  <p:cNvPr id="79" name="Freeform 64">
                    <a:extLst>
                      <a:ext uri="{FF2B5EF4-FFF2-40B4-BE49-F238E27FC236}">
                        <a16:creationId xmlns:a16="http://schemas.microsoft.com/office/drawing/2014/main" xmlns="" id="{B4D15C3C-2F64-4686-8823-BC0400BEAA82}"/>
                      </a:ext>
                    </a:extLst>
                  </p:cNvPr>
                  <p:cNvSpPr>
                    <a:spLocks noChangeAspect="1" noEditPoints="1"/>
                  </p:cNvSpPr>
                  <p:nvPr/>
                </p:nvSpPr>
                <p:spPr bwMode="auto">
                  <a:xfrm>
                    <a:off x="4865688" y="1674813"/>
                    <a:ext cx="268288" cy="268288"/>
                  </a:xfrm>
                  <a:custGeom>
                    <a:avLst/>
                    <a:gdLst>
                      <a:gd name="T0" fmla="*/ 134 w 269"/>
                      <a:gd name="T1" fmla="*/ 269 h 269"/>
                      <a:gd name="T2" fmla="*/ 0 w 269"/>
                      <a:gd name="T3" fmla="*/ 134 h 269"/>
                      <a:gd name="T4" fmla="*/ 134 w 269"/>
                      <a:gd name="T5" fmla="*/ 0 h 269"/>
                      <a:gd name="T6" fmla="*/ 269 w 269"/>
                      <a:gd name="T7" fmla="*/ 134 h 269"/>
                      <a:gd name="T8" fmla="*/ 134 w 269"/>
                      <a:gd name="T9" fmla="*/ 269 h 269"/>
                      <a:gd name="T10" fmla="*/ 134 w 269"/>
                      <a:gd name="T11" fmla="*/ 23 h 269"/>
                      <a:gd name="T12" fmla="*/ 24 w 269"/>
                      <a:gd name="T13" fmla="*/ 134 h 269"/>
                      <a:gd name="T14" fmla="*/ 134 w 269"/>
                      <a:gd name="T15" fmla="*/ 245 h 269"/>
                      <a:gd name="T16" fmla="*/ 245 w 269"/>
                      <a:gd name="T17" fmla="*/ 134 h 269"/>
                      <a:gd name="T18" fmla="*/ 134 w 269"/>
                      <a:gd name="T19" fmla="*/ 23 h 2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69" h="269">
                        <a:moveTo>
                          <a:pt x="134" y="269"/>
                        </a:moveTo>
                        <a:cubicBezTo>
                          <a:pt x="60" y="269"/>
                          <a:pt x="0" y="208"/>
                          <a:pt x="0" y="134"/>
                        </a:cubicBezTo>
                        <a:cubicBezTo>
                          <a:pt x="0" y="60"/>
                          <a:pt x="60" y="0"/>
                          <a:pt x="134" y="0"/>
                        </a:cubicBezTo>
                        <a:cubicBezTo>
                          <a:pt x="209" y="0"/>
                          <a:pt x="269" y="60"/>
                          <a:pt x="269" y="134"/>
                        </a:cubicBezTo>
                        <a:cubicBezTo>
                          <a:pt x="269" y="208"/>
                          <a:pt x="209" y="269"/>
                          <a:pt x="134" y="269"/>
                        </a:cubicBezTo>
                        <a:close/>
                        <a:moveTo>
                          <a:pt x="134" y="23"/>
                        </a:moveTo>
                        <a:cubicBezTo>
                          <a:pt x="73" y="23"/>
                          <a:pt x="24" y="73"/>
                          <a:pt x="24" y="134"/>
                        </a:cubicBezTo>
                        <a:cubicBezTo>
                          <a:pt x="24" y="195"/>
                          <a:pt x="73" y="245"/>
                          <a:pt x="134" y="245"/>
                        </a:cubicBezTo>
                        <a:cubicBezTo>
                          <a:pt x="195" y="245"/>
                          <a:pt x="245" y="195"/>
                          <a:pt x="245" y="134"/>
                        </a:cubicBezTo>
                        <a:cubicBezTo>
                          <a:pt x="245" y="73"/>
                          <a:pt x="195" y="23"/>
                          <a:pt x="134" y="2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/>
                  </a:p>
                </p:txBody>
              </p:sp>
              <p:sp>
                <p:nvSpPr>
                  <p:cNvPr id="80" name="Freeform 65">
                    <a:extLst>
                      <a:ext uri="{FF2B5EF4-FFF2-40B4-BE49-F238E27FC236}">
                        <a16:creationId xmlns:a16="http://schemas.microsoft.com/office/drawing/2014/main" xmlns="" id="{FAEA3367-5A09-41CB-B11C-1744333E2DD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4799013" y="1982788"/>
                    <a:ext cx="50800" cy="47625"/>
                  </a:xfrm>
                  <a:custGeom>
                    <a:avLst/>
                    <a:gdLst>
                      <a:gd name="T0" fmla="*/ 10 w 50"/>
                      <a:gd name="T1" fmla="*/ 0 h 48"/>
                      <a:gd name="T2" fmla="*/ 12 w 50"/>
                      <a:gd name="T3" fmla="*/ 38 h 48"/>
                      <a:gd name="T4" fmla="*/ 50 w 50"/>
                      <a:gd name="T5" fmla="*/ 36 h 48"/>
                      <a:gd name="T6" fmla="*/ 10 w 50"/>
                      <a:gd name="T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50" h="48">
                        <a:moveTo>
                          <a:pt x="10" y="0"/>
                        </a:moveTo>
                        <a:cubicBezTo>
                          <a:pt x="0" y="11"/>
                          <a:pt x="1" y="28"/>
                          <a:pt x="12" y="38"/>
                        </a:cubicBezTo>
                        <a:cubicBezTo>
                          <a:pt x="23" y="48"/>
                          <a:pt x="40" y="47"/>
                          <a:pt x="50" y="36"/>
                        </a:cubicBezTo>
                        <a:lnTo>
                          <a:pt x="1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/>
                  </a:p>
                </p:txBody>
              </p:sp>
            </p:grpSp>
            <p:grpSp>
              <p:nvGrpSpPr>
                <p:cNvPr id="47" name="Group 92">
                  <a:extLst>
                    <a:ext uri="{FF2B5EF4-FFF2-40B4-BE49-F238E27FC236}">
                      <a16:creationId xmlns:a16="http://schemas.microsoft.com/office/drawing/2014/main" xmlns="" id="{3F580F9C-4DA9-45D0-98E0-CE5AC15126D0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7254875" y="1392238"/>
                  <a:ext cx="488950" cy="485775"/>
                  <a:chOff x="7254875" y="1392238"/>
                  <a:chExt cx="488950" cy="485775"/>
                </a:xfrm>
              </p:grpSpPr>
              <p:sp>
                <p:nvSpPr>
                  <p:cNvPr id="75" name="Freeform 66">
                    <a:extLst>
                      <a:ext uri="{FF2B5EF4-FFF2-40B4-BE49-F238E27FC236}">
                        <a16:creationId xmlns:a16="http://schemas.microsoft.com/office/drawing/2014/main" xmlns="" id="{CF4CE23B-8F65-4991-80E6-05E902E8DB2A}"/>
                      </a:ext>
                    </a:extLst>
                  </p:cNvPr>
                  <p:cNvSpPr>
                    <a:spLocks noChangeAspect="1" noEditPoints="1"/>
                  </p:cNvSpPr>
                  <p:nvPr/>
                </p:nvSpPr>
                <p:spPr bwMode="auto">
                  <a:xfrm>
                    <a:off x="7254875" y="1392238"/>
                    <a:ext cx="488950" cy="485775"/>
                  </a:xfrm>
                  <a:custGeom>
                    <a:avLst/>
                    <a:gdLst>
                      <a:gd name="T0" fmla="*/ 244 w 489"/>
                      <a:gd name="T1" fmla="*/ 488 h 488"/>
                      <a:gd name="T2" fmla="*/ 0 w 489"/>
                      <a:gd name="T3" fmla="*/ 244 h 488"/>
                      <a:gd name="T4" fmla="*/ 244 w 489"/>
                      <a:gd name="T5" fmla="*/ 0 h 488"/>
                      <a:gd name="T6" fmla="*/ 489 w 489"/>
                      <a:gd name="T7" fmla="*/ 244 h 488"/>
                      <a:gd name="T8" fmla="*/ 244 w 489"/>
                      <a:gd name="T9" fmla="*/ 488 h 488"/>
                      <a:gd name="T10" fmla="*/ 244 w 489"/>
                      <a:gd name="T11" fmla="*/ 48 h 488"/>
                      <a:gd name="T12" fmla="*/ 48 w 489"/>
                      <a:gd name="T13" fmla="*/ 244 h 488"/>
                      <a:gd name="T14" fmla="*/ 244 w 489"/>
                      <a:gd name="T15" fmla="*/ 440 h 488"/>
                      <a:gd name="T16" fmla="*/ 440 w 489"/>
                      <a:gd name="T17" fmla="*/ 244 h 488"/>
                      <a:gd name="T18" fmla="*/ 244 w 489"/>
                      <a:gd name="T19" fmla="*/ 48 h 4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489" h="488">
                        <a:moveTo>
                          <a:pt x="244" y="488"/>
                        </a:moveTo>
                        <a:cubicBezTo>
                          <a:pt x="110" y="488"/>
                          <a:pt x="0" y="379"/>
                          <a:pt x="0" y="244"/>
                        </a:cubicBezTo>
                        <a:cubicBezTo>
                          <a:pt x="0" y="109"/>
                          <a:pt x="110" y="0"/>
                          <a:pt x="244" y="0"/>
                        </a:cubicBezTo>
                        <a:cubicBezTo>
                          <a:pt x="379" y="0"/>
                          <a:pt x="489" y="109"/>
                          <a:pt x="489" y="244"/>
                        </a:cubicBezTo>
                        <a:cubicBezTo>
                          <a:pt x="489" y="379"/>
                          <a:pt x="379" y="488"/>
                          <a:pt x="244" y="488"/>
                        </a:cubicBezTo>
                        <a:close/>
                        <a:moveTo>
                          <a:pt x="244" y="48"/>
                        </a:moveTo>
                        <a:cubicBezTo>
                          <a:pt x="136" y="48"/>
                          <a:pt x="48" y="136"/>
                          <a:pt x="48" y="244"/>
                        </a:cubicBezTo>
                        <a:cubicBezTo>
                          <a:pt x="48" y="352"/>
                          <a:pt x="136" y="440"/>
                          <a:pt x="244" y="440"/>
                        </a:cubicBezTo>
                        <a:cubicBezTo>
                          <a:pt x="352" y="440"/>
                          <a:pt x="440" y="352"/>
                          <a:pt x="440" y="244"/>
                        </a:cubicBezTo>
                        <a:cubicBezTo>
                          <a:pt x="440" y="136"/>
                          <a:pt x="352" y="48"/>
                          <a:pt x="244" y="4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/>
                  </a:p>
                </p:txBody>
              </p:sp>
              <p:sp>
                <p:nvSpPr>
                  <p:cNvPr id="76" name="Freeform 67">
                    <a:extLst>
                      <a:ext uri="{FF2B5EF4-FFF2-40B4-BE49-F238E27FC236}">
                        <a16:creationId xmlns:a16="http://schemas.microsoft.com/office/drawing/2014/main" xmlns="" id="{52394961-7F78-43FF-866B-C174F7D2B20A}"/>
                      </a:ext>
                    </a:extLst>
                  </p:cNvPr>
                  <p:cNvSpPr>
                    <a:spLocks noChangeAspect="1" noEditPoints="1"/>
                  </p:cNvSpPr>
                  <p:nvPr/>
                </p:nvSpPr>
                <p:spPr bwMode="auto">
                  <a:xfrm>
                    <a:off x="7408863" y="1492251"/>
                    <a:ext cx="184150" cy="287338"/>
                  </a:xfrm>
                  <a:custGeom>
                    <a:avLst/>
                    <a:gdLst>
                      <a:gd name="T0" fmla="*/ 185 w 185"/>
                      <a:gd name="T1" fmla="*/ 2 h 289"/>
                      <a:gd name="T2" fmla="*/ 183 w 185"/>
                      <a:gd name="T3" fmla="*/ 0 h 289"/>
                      <a:gd name="T4" fmla="*/ 85 w 185"/>
                      <a:gd name="T5" fmla="*/ 106 h 289"/>
                      <a:gd name="T6" fmla="*/ 60 w 185"/>
                      <a:gd name="T7" fmla="*/ 123 h 289"/>
                      <a:gd name="T8" fmla="*/ 55 w 185"/>
                      <a:gd name="T9" fmla="*/ 151 h 289"/>
                      <a:gd name="T10" fmla="*/ 0 w 185"/>
                      <a:gd name="T11" fmla="*/ 287 h 289"/>
                      <a:gd name="T12" fmla="*/ 2 w 185"/>
                      <a:gd name="T13" fmla="*/ 289 h 289"/>
                      <a:gd name="T14" fmla="*/ 101 w 185"/>
                      <a:gd name="T15" fmla="*/ 182 h 289"/>
                      <a:gd name="T16" fmla="*/ 126 w 185"/>
                      <a:gd name="T17" fmla="*/ 165 h 289"/>
                      <a:gd name="T18" fmla="*/ 131 w 185"/>
                      <a:gd name="T19" fmla="*/ 135 h 289"/>
                      <a:gd name="T20" fmla="*/ 185 w 185"/>
                      <a:gd name="T21" fmla="*/ 2 h 289"/>
                      <a:gd name="T22" fmla="*/ 109 w 185"/>
                      <a:gd name="T23" fmla="*/ 155 h 289"/>
                      <a:gd name="T24" fmla="*/ 80 w 185"/>
                      <a:gd name="T25" fmla="*/ 161 h 289"/>
                      <a:gd name="T26" fmla="*/ 73 w 185"/>
                      <a:gd name="T27" fmla="*/ 132 h 289"/>
                      <a:gd name="T28" fmla="*/ 102 w 185"/>
                      <a:gd name="T29" fmla="*/ 126 h 289"/>
                      <a:gd name="T30" fmla="*/ 109 w 185"/>
                      <a:gd name="T31" fmla="*/ 155 h 28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185" h="289">
                        <a:moveTo>
                          <a:pt x="185" y="2"/>
                        </a:moveTo>
                        <a:cubicBezTo>
                          <a:pt x="183" y="0"/>
                          <a:pt x="183" y="0"/>
                          <a:pt x="183" y="0"/>
                        </a:cubicBezTo>
                        <a:cubicBezTo>
                          <a:pt x="85" y="106"/>
                          <a:pt x="85" y="106"/>
                          <a:pt x="85" y="106"/>
                        </a:cubicBezTo>
                        <a:cubicBezTo>
                          <a:pt x="75" y="108"/>
                          <a:pt x="66" y="114"/>
                          <a:pt x="60" y="123"/>
                        </a:cubicBezTo>
                        <a:cubicBezTo>
                          <a:pt x="55" y="132"/>
                          <a:pt x="53" y="142"/>
                          <a:pt x="55" y="151"/>
                        </a:cubicBezTo>
                        <a:cubicBezTo>
                          <a:pt x="0" y="287"/>
                          <a:pt x="0" y="287"/>
                          <a:pt x="0" y="287"/>
                        </a:cubicBezTo>
                        <a:cubicBezTo>
                          <a:pt x="2" y="289"/>
                          <a:pt x="2" y="289"/>
                          <a:pt x="2" y="289"/>
                        </a:cubicBezTo>
                        <a:cubicBezTo>
                          <a:pt x="101" y="182"/>
                          <a:pt x="101" y="182"/>
                          <a:pt x="101" y="182"/>
                        </a:cubicBezTo>
                        <a:cubicBezTo>
                          <a:pt x="111" y="180"/>
                          <a:pt x="120" y="174"/>
                          <a:pt x="126" y="165"/>
                        </a:cubicBezTo>
                        <a:cubicBezTo>
                          <a:pt x="132" y="156"/>
                          <a:pt x="134" y="145"/>
                          <a:pt x="131" y="135"/>
                        </a:cubicBezTo>
                        <a:lnTo>
                          <a:pt x="185" y="2"/>
                        </a:lnTo>
                        <a:close/>
                        <a:moveTo>
                          <a:pt x="109" y="155"/>
                        </a:moveTo>
                        <a:cubicBezTo>
                          <a:pt x="102" y="164"/>
                          <a:pt x="89" y="167"/>
                          <a:pt x="80" y="161"/>
                        </a:cubicBezTo>
                        <a:cubicBezTo>
                          <a:pt x="70" y="155"/>
                          <a:pt x="67" y="142"/>
                          <a:pt x="73" y="132"/>
                        </a:cubicBezTo>
                        <a:cubicBezTo>
                          <a:pt x="80" y="122"/>
                          <a:pt x="92" y="119"/>
                          <a:pt x="102" y="126"/>
                        </a:cubicBezTo>
                        <a:cubicBezTo>
                          <a:pt x="112" y="132"/>
                          <a:pt x="115" y="145"/>
                          <a:pt x="109" y="15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/>
                  </a:p>
                </p:txBody>
              </p:sp>
            </p:grpSp>
            <p:sp>
              <p:nvSpPr>
                <p:cNvPr id="48" name="Freeform 68">
                  <a:extLst>
                    <a:ext uri="{FF2B5EF4-FFF2-40B4-BE49-F238E27FC236}">
                      <a16:creationId xmlns:a16="http://schemas.microsoft.com/office/drawing/2014/main" xmlns="" id="{6EECA27F-E3A7-4A74-98F2-7EB13B15A852}"/>
                    </a:ext>
                  </a:extLst>
                </p:cNvPr>
                <p:cNvSpPr>
                  <a:spLocks noChangeAspect="1" noEditPoints="1"/>
                </p:cNvSpPr>
                <p:nvPr/>
              </p:nvSpPr>
              <p:spPr bwMode="auto">
                <a:xfrm>
                  <a:off x="5943600" y="1001713"/>
                  <a:ext cx="498475" cy="496888"/>
                </a:xfrm>
                <a:custGeom>
                  <a:avLst/>
                  <a:gdLst>
                    <a:gd name="T0" fmla="*/ 498 w 499"/>
                    <a:gd name="T1" fmla="*/ 264 h 499"/>
                    <a:gd name="T2" fmla="*/ 497 w 499"/>
                    <a:gd name="T3" fmla="*/ 220 h 499"/>
                    <a:gd name="T4" fmla="*/ 446 w 499"/>
                    <a:gd name="T5" fmla="*/ 211 h 499"/>
                    <a:gd name="T6" fmla="*/ 441 w 499"/>
                    <a:gd name="T7" fmla="*/ 192 h 499"/>
                    <a:gd name="T8" fmla="*/ 434 w 499"/>
                    <a:gd name="T9" fmla="*/ 173 h 499"/>
                    <a:gd name="T10" fmla="*/ 472 w 499"/>
                    <a:gd name="T11" fmla="*/ 138 h 499"/>
                    <a:gd name="T12" fmla="*/ 449 w 499"/>
                    <a:gd name="T13" fmla="*/ 100 h 499"/>
                    <a:gd name="T14" fmla="*/ 400 w 499"/>
                    <a:gd name="T15" fmla="*/ 119 h 499"/>
                    <a:gd name="T16" fmla="*/ 371 w 499"/>
                    <a:gd name="T17" fmla="*/ 91 h 499"/>
                    <a:gd name="T18" fmla="*/ 386 w 499"/>
                    <a:gd name="T19" fmla="*/ 42 h 499"/>
                    <a:gd name="T20" fmla="*/ 348 w 499"/>
                    <a:gd name="T21" fmla="*/ 21 h 499"/>
                    <a:gd name="T22" fmla="*/ 315 w 499"/>
                    <a:gd name="T23" fmla="*/ 61 h 499"/>
                    <a:gd name="T24" fmla="*/ 276 w 499"/>
                    <a:gd name="T25" fmla="*/ 52 h 499"/>
                    <a:gd name="T26" fmla="*/ 264 w 499"/>
                    <a:gd name="T27" fmla="*/ 1 h 499"/>
                    <a:gd name="T28" fmla="*/ 220 w 499"/>
                    <a:gd name="T29" fmla="*/ 2 h 499"/>
                    <a:gd name="T30" fmla="*/ 212 w 499"/>
                    <a:gd name="T31" fmla="*/ 53 h 499"/>
                    <a:gd name="T32" fmla="*/ 192 w 499"/>
                    <a:gd name="T33" fmla="*/ 58 h 499"/>
                    <a:gd name="T34" fmla="*/ 173 w 499"/>
                    <a:gd name="T35" fmla="*/ 65 h 499"/>
                    <a:gd name="T36" fmla="*/ 138 w 499"/>
                    <a:gd name="T37" fmla="*/ 27 h 499"/>
                    <a:gd name="T38" fmla="*/ 101 w 499"/>
                    <a:gd name="T39" fmla="*/ 50 h 499"/>
                    <a:gd name="T40" fmla="*/ 119 w 499"/>
                    <a:gd name="T41" fmla="*/ 99 h 499"/>
                    <a:gd name="T42" fmla="*/ 91 w 499"/>
                    <a:gd name="T43" fmla="*/ 128 h 499"/>
                    <a:gd name="T44" fmla="*/ 42 w 499"/>
                    <a:gd name="T45" fmla="*/ 112 h 499"/>
                    <a:gd name="T46" fmla="*/ 21 w 499"/>
                    <a:gd name="T47" fmla="*/ 151 h 499"/>
                    <a:gd name="T48" fmla="*/ 61 w 499"/>
                    <a:gd name="T49" fmla="*/ 184 h 499"/>
                    <a:gd name="T50" fmla="*/ 52 w 499"/>
                    <a:gd name="T51" fmla="*/ 223 h 499"/>
                    <a:gd name="T52" fmla="*/ 1 w 499"/>
                    <a:gd name="T53" fmla="*/ 235 h 499"/>
                    <a:gd name="T54" fmla="*/ 3 w 499"/>
                    <a:gd name="T55" fmla="*/ 279 h 499"/>
                    <a:gd name="T56" fmla="*/ 54 w 499"/>
                    <a:gd name="T57" fmla="*/ 287 h 499"/>
                    <a:gd name="T58" fmla="*/ 58 w 499"/>
                    <a:gd name="T59" fmla="*/ 307 h 499"/>
                    <a:gd name="T60" fmla="*/ 65 w 499"/>
                    <a:gd name="T61" fmla="*/ 326 h 499"/>
                    <a:gd name="T62" fmla="*/ 27 w 499"/>
                    <a:gd name="T63" fmla="*/ 361 h 499"/>
                    <a:gd name="T64" fmla="*/ 50 w 499"/>
                    <a:gd name="T65" fmla="*/ 398 h 499"/>
                    <a:gd name="T66" fmla="*/ 99 w 499"/>
                    <a:gd name="T67" fmla="*/ 380 h 499"/>
                    <a:gd name="T68" fmla="*/ 128 w 499"/>
                    <a:gd name="T69" fmla="*/ 408 h 499"/>
                    <a:gd name="T70" fmla="*/ 113 w 499"/>
                    <a:gd name="T71" fmla="*/ 457 h 499"/>
                    <a:gd name="T72" fmla="*/ 151 w 499"/>
                    <a:gd name="T73" fmla="*/ 478 h 499"/>
                    <a:gd name="T74" fmla="*/ 184 w 499"/>
                    <a:gd name="T75" fmla="*/ 438 h 499"/>
                    <a:gd name="T76" fmla="*/ 223 w 499"/>
                    <a:gd name="T77" fmla="*/ 447 h 499"/>
                    <a:gd name="T78" fmla="*/ 235 w 499"/>
                    <a:gd name="T79" fmla="*/ 498 h 499"/>
                    <a:gd name="T80" fmla="*/ 279 w 499"/>
                    <a:gd name="T81" fmla="*/ 496 h 499"/>
                    <a:gd name="T82" fmla="*/ 287 w 499"/>
                    <a:gd name="T83" fmla="*/ 445 h 499"/>
                    <a:gd name="T84" fmla="*/ 307 w 499"/>
                    <a:gd name="T85" fmla="*/ 441 h 499"/>
                    <a:gd name="T86" fmla="*/ 326 w 499"/>
                    <a:gd name="T87" fmla="*/ 434 h 499"/>
                    <a:gd name="T88" fmla="*/ 361 w 499"/>
                    <a:gd name="T89" fmla="*/ 472 h 499"/>
                    <a:gd name="T90" fmla="*/ 398 w 499"/>
                    <a:gd name="T91" fmla="*/ 449 h 499"/>
                    <a:gd name="T92" fmla="*/ 380 w 499"/>
                    <a:gd name="T93" fmla="*/ 400 h 499"/>
                    <a:gd name="T94" fmla="*/ 408 w 499"/>
                    <a:gd name="T95" fmla="*/ 371 h 499"/>
                    <a:gd name="T96" fmla="*/ 457 w 499"/>
                    <a:gd name="T97" fmla="*/ 386 h 499"/>
                    <a:gd name="T98" fmla="*/ 478 w 499"/>
                    <a:gd name="T99" fmla="*/ 347 h 499"/>
                    <a:gd name="T100" fmla="*/ 438 w 499"/>
                    <a:gd name="T101" fmla="*/ 314 h 499"/>
                    <a:gd name="T102" fmla="*/ 447 w 499"/>
                    <a:gd name="T103" fmla="*/ 276 h 499"/>
                    <a:gd name="T104" fmla="*/ 498 w 499"/>
                    <a:gd name="T105" fmla="*/ 264 h 499"/>
                    <a:gd name="T106" fmla="*/ 256 w 499"/>
                    <a:gd name="T107" fmla="*/ 303 h 499"/>
                    <a:gd name="T108" fmla="*/ 196 w 499"/>
                    <a:gd name="T109" fmla="*/ 256 h 499"/>
                    <a:gd name="T110" fmla="*/ 243 w 499"/>
                    <a:gd name="T111" fmla="*/ 196 h 499"/>
                    <a:gd name="T112" fmla="*/ 303 w 499"/>
                    <a:gd name="T113" fmla="*/ 242 h 499"/>
                    <a:gd name="T114" fmla="*/ 256 w 499"/>
                    <a:gd name="T115" fmla="*/ 303 h 4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499" h="499">
                      <a:moveTo>
                        <a:pt x="498" y="264"/>
                      </a:moveTo>
                      <a:cubicBezTo>
                        <a:pt x="499" y="250"/>
                        <a:pt x="498" y="235"/>
                        <a:pt x="497" y="220"/>
                      </a:cubicBezTo>
                      <a:cubicBezTo>
                        <a:pt x="446" y="211"/>
                        <a:pt x="446" y="211"/>
                        <a:pt x="446" y="211"/>
                      </a:cubicBezTo>
                      <a:cubicBezTo>
                        <a:pt x="444" y="205"/>
                        <a:pt x="443" y="198"/>
                        <a:pt x="441" y="192"/>
                      </a:cubicBezTo>
                      <a:cubicBezTo>
                        <a:pt x="439" y="186"/>
                        <a:pt x="437" y="179"/>
                        <a:pt x="434" y="173"/>
                      </a:cubicBezTo>
                      <a:cubicBezTo>
                        <a:pt x="472" y="138"/>
                        <a:pt x="472" y="138"/>
                        <a:pt x="472" y="138"/>
                      </a:cubicBezTo>
                      <a:cubicBezTo>
                        <a:pt x="465" y="125"/>
                        <a:pt x="458" y="112"/>
                        <a:pt x="449" y="100"/>
                      </a:cubicBezTo>
                      <a:cubicBezTo>
                        <a:pt x="400" y="119"/>
                        <a:pt x="400" y="119"/>
                        <a:pt x="400" y="119"/>
                      </a:cubicBezTo>
                      <a:cubicBezTo>
                        <a:pt x="392" y="108"/>
                        <a:pt x="382" y="99"/>
                        <a:pt x="371" y="91"/>
                      </a:cubicBezTo>
                      <a:cubicBezTo>
                        <a:pt x="386" y="42"/>
                        <a:pt x="386" y="42"/>
                        <a:pt x="386" y="42"/>
                      </a:cubicBezTo>
                      <a:cubicBezTo>
                        <a:pt x="374" y="34"/>
                        <a:pt x="361" y="27"/>
                        <a:pt x="348" y="21"/>
                      </a:cubicBezTo>
                      <a:cubicBezTo>
                        <a:pt x="315" y="61"/>
                        <a:pt x="315" y="61"/>
                        <a:pt x="315" y="61"/>
                      </a:cubicBezTo>
                      <a:cubicBezTo>
                        <a:pt x="302" y="56"/>
                        <a:pt x="289" y="53"/>
                        <a:pt x="276" y="52"/>
                      </a:cubicBezTo>
                      <a:cubicBezTo>
                        <a:pt x="264" y="1"/>
                        <a:pt x="264" y="1"/>
                        <a:pt x="264" y="1"/>
                      </a:cubicBezTo>
                      <a:cubicBezTo>
                        <a:pt x="250" y="0"/>
                        <a:pt x="235" y="1"/>
                        <a:pt x="220" y="2"/>
                      </a:cubicBezTo>
                      <a:cubicBezTo>
                        <a:pt x="212" y="53"/>
                        <a:pt x="212" y="53"/>
                        <a:pt x="212" y="53"/>
                      </a:cubicBezTo>
                      <a:cubicBezTo>
                        <a:pt x="205" y="55"/>
                        <a:pt x="199" y="56"/>
                        <a:pt x="192" y="58"/>
                      </a:cubicBezTo>
                      <a:cubicBezTo>
                        <a:pt x="186" y="60"/>
                        <a:pt x="179" y="62"/>
                        <a:pt x="173" y="65"/>
                      </a:cubicBezTo>
                      <a:cubicBezTo>
                        <a:pt x="138" y="27"/>
                        <a:pt x="138" y="27"/>
                        <a:pt x="138" y="27"/>
                      </a:cubicBezTo>
                      <a:cubicBezTo>
                        <a:pt x="125" y="34"/>
                        <a:pt x="112" y="41"/>
                        <a:pt x="101" y="50"/>
                      </a:cubicBezTo>
                      <a:cubicBezTo>
                        <a:pt x="119" y="99"/>
                        <a:pt x="119" y="99"/>
                        <a:pt x="119" y="99"/>
                      </a:cubicBezTo>
                      <a:cubicBezTo>
                        <a:pt x="109" y="107"/>
                        <a:pt x="99" y="117"/>
                        <a:pt x="91" y="128"/>
                      </a:cubicBezTo>
                      <a:cubicBezTo>
                        <a:pt x="42" y="112"/>
                        <a:pt x="42" y="112"/>
                        <a:pt x="42" y="112"/>
                      </a:cubicBezTo>
                      <a:cubicBezTo>
                        <a:pt x="34" y="125"/>
                        <a:pt x="27" y="138"/>
                        <a:pt x="21" y="151"/>
                      </a:cubicBezTo>
                      <a:cubicBezTo>
                        <a:pt x="61" y="184"/>
                        <a:pt x="61" y="184"/>
                        <a:pt x="61" y="184"/>
                      </a:cubicBezTo>
                      <a:cubicBezTo>
                        <a:pt x="57" y="197"/>
                        <a:pt x="53" y="210"/>
                        <a:pt x="52" y="223"/>
                      </a:cubicBezTo>
                      <a:cubicBezTo>
                        <a:pt x="1" y="235"/>
                        <a:pt x="1" y="235"/>
                        <a:pt x="1" y="235"/>
                      </a:cubicBezTo>
                      <a:cubicBezTo>
                        <a:pt x="0" y="249"/>
                        <a:pt x="1" y="264"/>
                        <a:pt x="3" y="279"/>
                      </a:cubicBezTo>
                      <a:cubicBezTo>
                        <a:pt x="54" y="287"/>
                        <a:pt x="54" y="287"/>
                        <a:pt x="54" y="287"/>
                      </a:cubicBezTo>
                      <a:cubicBezTo>
                        <a:pt x="55" y="294"/>
                        <a:pt x="56" y="300"/>
                        <a:pt x="58" y="307"/>
                      </a:cubicBezTo>
                      <a:cubicBezTo>
                        <a:pt x="60" y="313"/>
                        <a:pt x="63" y="319"/>
                        <a:pt x="65" y="326"/>
                      </a:cubicBezTo>
                      <a:cubicBezTo>
                        <a:pt x="27" y="361"/>
                        <a:pt x="27" y="361"/>
                        <a:pt x="27" y="361"/>
                      </a:cubicBezTo>
                      <a:cubicBezTo>
                        <a:pt x="34" y="374"/>
                        <a:pt x="42" y="387"/>
                        <a:pt x="50" y="398"/>
                      </a:cubicBezTo>
                      <a:cubicBezTo>
                        <a:pt x="99" y="380"/>
                        <a:pt x="99" y="380"/>
                        <a:pt x="99" y="380"/>
                      </a:cubicBezTo>
                      <a:cubicBezTo>
                        <a:pt x="108" y="390"/>
                        <a:pt x="117" y="399"/>
                        <a:pt x="128" y="408"/>
                      </a:cubicBezTo>
                      <a:cubicBezTo>
                        <a:pt x="113" y="457"/>
                        <a:pt x="113" y="457"/>
                        <a:pt x="113" y="457"/>
                      </a:cubicBezTo>
                      <a:cubicBezTo>
                        <a:pt x="125" y="465"/>
                        <a:pt x="138" y="472"/>
                        <a:pt x="151" y="478"/>
                      </a:cubicBezTo>
                      <a:cubicBezTo>
                        <a:pt x="184" y="438"/>
                        <a:pt x="184" y="438"/>
                        <a:pt x="184" y="438"/>
                      </a:cubicBezTo>
                      <a:cubicBezTo>
                        <a:pt x="197" y="442"/>
                        <a:pt x="210" y="445"/>
                        <a:pt x="223" y="447"/>
                      </a:cubicBezTo>
                      <a:cubicBezTo>
                        <a:pt x="235" y="498"/>
                        <a:pt x="235" y="498"/>
                        <a:pt x="235" y="498"/>
                      </a:cubicBezTo>
                      <a:cubicBezTo>
                        <a:pt x="249" y="499"/>
                        <a:pt x="264" y="498"/>
                        <a:pt x="279" y="496"/>
                      </a:cubicBezTo>
                      <a:cubicBezTo>
                        <a:pt x="287" y="445"/>
                        <a:pt x="287" y="445"/>
                        <a:pt x="287" y="445"/>
                      </a:cubicBezTo>
                      <a:cubicBezTo>
                        <a:pt x="294" y="444"/>
                        <a:pt x="300" y="442"/>
                        <a:pt x="307" y="441"/>
                      </a:cubicBezTo>
                      <a:cubicBezTo>
                        <a:pt x="313" y="439"/>
                        <a:pt x="320" y="436"/>
                        <a:pt x="326" y="434"/>
                      </a:cubicBezTo>
                      <a:cubicBezTo>
                        <a:pt x="361" y="472"/>
                        <a:pt x="361" y="472"/>
                        <a:pt x="361" y="472"/>
                      </a:cubicBezTo>
                      <a:cubicBezTo>
                        <a:pt x="374" y="465"/>
                        <a:pt x="387" y="457"/>
                        <a:pt x="398" y="449"/>
                      </a:cubicBezTo>
                      <a:cubicBezTo>
                        <a:pt x="380" y="400"/>
                        <a:pt x="380" y="400"/>
                        <a:pt x="380" y="400"/>
                      </a:cubicBezTo>
                      <a:cubicBezTo>
                        <a:pt x="390" y="391"/>
                        <a:pt x="400" y="382"/>
                        <a:pt x="408" y="371"/>
                      </a:cubicBezTo>
                      <a:cubicBezTo>
                        <a:pt x="457" y="386"/>
                        <a:pt x="457" y="386"/>
                        <a:pt x="457" y="386"/>
                      </a:cubicBezTo>
                      <a:cubicBezTo>
                        <a:pt x="465" y="374"/>
                        <a:pt x="472" y="361"/>
                        <a:pt x="478" y="347"/>
                      </a:cubicBezTo>
                      <a:cubicBezTo>
                        <a:pt x="438" y="314"/>
                        <a:pt x="438" y="314"/>
                        <a:pt x="438" y="314"/>
                      </a:cubicBezTo>
                      <a:cubicBezTo>
                        <a:pt x="443" y="302"/>
                        <a:pt x="446" y="289"/>
                        <a:pt x="447" y="276"/>
                      </a:cubicBezTo>
                      <a:lnTo>
                        <a:pt x="498" y="264"/>
                      </a:lnTo>
                      <a:close/>
                      <a:moveTo>
                        <a:pt x="256" y="303"/>
                      </a:moveTo>
                      <a:cubicBezTo>
                        <a:pt x="227" y="306"/>
                        <a:pt x="200" y="286"/>
                        <a:pt x="196" y="256"/>
                      </a:cubicBezTo>
                      <a:cubicBezTo>
                        <a:pt x="192" y="227"/>
                        <a:pt x="213" y="200"/>
                        <a:pt x="243" y="196"/>
                      </a:cubicBezTo>
                      <a:cubicBezTo>
                        <a:pt x="272" y="192"/>
                        <a:pt x="299" y="213"/>
                        <a:pt x="303" y="242"/>
                      </a:cubicBezTo>
                      <a:cubicBezTo>
                        <a:pt x="307" y="272"/>
                        <a:pt x="286" y="299"/>
                        <a:pt x="256" y="30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grpSp>
              <p:nvGrpSpPr>
                <p:cNvPr id="49" name="Group 93">
                  <a:extLst>
                    <a:ext uri="{FF2B5EF4-FFF2-40B4-BE49-F238E27FC236}">
                      <a16:creationId xmlns:a16="http://schemas.microsoft.com/office/drawing/2014/main" xmlns="" id="{737379F2-ECA7-4CF7-89A0-2F608107FAFB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7599363" y="1841501"/>
                  <a:ext cx="466725" cy="528638"/>
                  <a:chOff x="7599363" y="1841501"/>
                  <a:chExt cx="466725" cy="528638"/>
                </a:xfrm>
              </p:grpSpPr>
              <p:sp>
                <p:nvSpPr>
                  <p:cNvPr id="68" name="Freeform 69">
                    <a:extLst>
                      <a:ext uri="{FF2B5EF4-FFF2-40B4-BE49-F238E27FC236}">
                        <a16:creationId xmlns:a16="http://schemas.microsoft.com/office/drawing/2014/main" xmlns="" id="{1E220A56-FCA2-42DC-BF60-D6F5F95C0314}"/>
                      </a:ext>
                    </a:extLst>
                  </p:cNvPr>
                  <p:cNvSpPr>
                    <a:spLocks noChangeAspect="1" noEditPoints="1"/>
                  </p:cNvSpPr>
                  <p:nvPr/>
                </p:nvSpPr>
                <p:spPr bwMode="auto">
                  <a:xfrm>
                    <a:off x="7664450" y="1933576"/>
                    <a:ext cx="339725" cy="346075"/>
                  </a:xfrm>
                  <a:custGeom>
                    <a:avLst/>
                    <a:gdLst>
                      <a:gd name="T0" fmla="*/ 170 w 341"/>
                      <a:gd name="T1" fmla="*/ 347 h 347"/>
                      <a:gd name="T2" fmla="*/ 341 w 341"/>
                      <a:gd name="T3" fmla="*/ 174 h 347"/>
                      <a:gd name="T4" fmla="*/ 170 w 341"/>
                      <a:gd name="T5" fmla="*/ 0 h 347"/>
                      <a:gd name="T6" fmla="*/ 0 w 341"/>
                      <a:gd name="T7" fmla="*/ 174 h 347"/>
                      <a:gd name="T8" fmla="*/ 170 w 341"/>
                      <a:gd name="T9" fmla="*/ 347 h 347"/>
                      <a:gd name="T10" fmla="*/ 290 w 341"/>
                      <a:gd name="T11" fmla="*/ 174 h 347"/>
                      <a:gd name="T12" fmla="*/ 283 w 341"/>
                      <a:gd name="T13" fmla="*/ 215 h 347"/>
                      <a:gd name="T14" fmla="*/ 223 w 341"/>
                      <a:gd name="T15" fmla="*/ 180 h 347"/>
                      <a:gd name="T16" fmla="*/ 223 w 341"/>
                      <a:gd name="T17" fmla="*/ 174 h 347"/>
                      <a:gd name="T18" fmla="*/ 221 w 341"/>
                      <a:gd name="T19" fmla="*/ 158 h 347"/>
                      <a:gd name="T20" fmla="*/ 279 w 341"/>
                      <a:gd name="T21" fmla="*/ 124 h 347"/>
                      <a:gd name="T22" fmla="*/ 290 w 341"/>
                      <a:gd name="T23" fmla="*/ 174 h 347"/>
                      <a:gd name="T24" fmla="*/ 118 w 341"/>
                      <a:gd name="T25" fmla="*/ 180 h 347"/>
                      <a:gd name="T26" fmla="*/ 58 w 341"/>
                      <a:gd name="T27" fmla="*/ 215 h 347"/>
                      <a:gd name="T28" fmla="*/ 51 w 341"/>
                      <a:gd name="T29" fmla="*/ 174 h 347"/>
                      <a:gd name="T30" fmla="*/ 61 w 341"/>
                      <a:gd name="T31" fmla="*/ 124 h 347"/>
                      <a:gd name="T32" fmla="*/ 120 w 341"/>
                      <a:gd name="T33" fmla="*/ 158 h 347"/>
                      <a:gd name="T34" fmla="*/ 118 w 341"/>
                      <a:gd name="T35" fmla="*/ 174 h 347"/>
                      <a:gd name="T36" fmla="*/ 118 w 341"/>
                      <a:gd name="T37" fmla="*/ 180 h 347"/>
                      <a:gd name="T38" fmla="*/ 73 w 341"/>
                      <a:gd name="T39" fmla="*/ 245 h 347"/>
                      <a:gd name="T40" fmla="*/ 132 w 341"/>
                      <a:gd name="T41" fmla="*/ 210 h 347"/>
                      <a:gd name="T42" fmla="*/ 154 w 341"/>
                      <a:gd name="T43" fmla="*/ 225 h 347"/>
                      <a:gd name="T44" fmla="*/ 154 w 341"/>
                      <a:gd name="T45" fmla="*/ 294 h 347"/>
                      <a:gd name="T46" fmla="*/ 73 w 341"/>
                      <a:gd name="T47" fmla="*/ 245 h 347"/>
                      <a:gd name="T48" fmla="*/ 187 w 341"/>
                      <a:gd name="T49" fmla="*/ 294 h 347"/>
                      <a:gd name="T50" fmla="*/ 187 w 341"/>
                      <a:gd name="T51" fmla="*/ 225 h 347"/>
                      <a:gd name="T52" fmla="*/ 209 w 341"/>
                      <a:gd name="T53" fmla="*/ 210 h 347"/>
                      <a:gd name="T54" fmla="*/ 267 w 341"/>
                      <a:gd name="T55" fmla="*/ 245 h 347"/>
                      <a:gd name="T56" fmla="*/ 187 w 341"/>
                      <a:gd name="T57" fmla="*/ 294 h 347"/>
                      <a:gd name="T58" fmla="*/ 262 w 341"/>
                      <a:gd name="T59" fmla="*/ 95 h 347"/>
                      <a:gd name="T60" fmla="*/ 201 w 341"/>
                      <a:gd name="T61" fmla="*/ 131 h 347"/>
                      <a:gd name="T62" fmla="*/ 187 w 341"/>
                      <a:gd name="T63" fmla="*/ 123 h 347"/>
                      <a:gd name="T64" fmla="*/ 187 w 341"/>
                      <a:gd name="T65" fmla="*/ 53 h 347"/>
                      <a:gd name="T66" fmla="*/ 262 w 341"/>
                      <a:gd name="T67" fmla="*/ 95 h 347"/>
                      <a:gd name="T68" fmla="*/ 154 w 341"/>
                      <a:gd name="T69" fmla="*/ 53 h 347"/>
                      <a:gd name="T70" fmla="*/ 154 w 341"/>
                      <a:gd name="T71" fmla="*/ 123 h 347"/>
                      <a:gd name="T72" fmla="*/ 139 w 341"/>
                      <a:gd name="T73" fmla="*/ 131 h 347"/>
                      <a:gd name="T74" fmla="*/ 79 w 341"/>
                      <a:gd name="T75" fmla="*/ 95 h 347"/>
                      <a:gd name="T76" fmla="*/ 154 w 341"/>
                      <a:gd name="T77" fmla="*/ 53 h 3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</a:cxnLst>
                    <a:rect l="0" t="0" r="r" b="b"/>
                    <a:pathLst>
                      <a:path w="341" h="347">
                        <a:moveTo>
                          <a:pt x="170" y="347"/>
                        </a:moveTo>
                        <a:cubicBezTo>
                          <a:pt x="264" y="347"/>
                          <a:pt x="341" y="270"/>
                          <a:pt x="341" y="174"/>
                        </a:cubicBezTo>
                        <a:cubicBezTo>
                          <a:pt x="341" y="78"/>
                          <a:pt x="264" y="0"/>
                          <a:pt x="170" y="0"/>
                        </a:cubicBezTo>
                        <a:cubicBezTo>
                          <a:pt x="76" y="0"/>
                          <a:pt x="0" y="78"/>
                          <a:pt x="0" y="174"/>
                        </a:cubicBezTo>
                        <a:cubicBezTo>
                          <a:pt x="0" y="270"/>
                          <a:pt x="76" y="347"/>
                          <a:pt x="170" y="347"/>
                        </a:cubicBezTo>
                        <a:close/>
                        <a:moveTo>
                          <a:pt x="290" y="174"/>
                        </a:moveTo>
                        <a:cubicBezTo>
                          <a:pt x="290" y="188"/>
                          <a:pt x="287" y="202"/>
                          <a:pt x="283" y="215"/>
                        </a:cubicBezTo>
                        <a:cubicBezTo>
                          <a:pt x="223" y="180"/>
                          <a:pt x="223" y="180"/>
                          <a:pt x="223" y="180"/>
                        </a:cubicBezTo>
                        <a:cubicBezTo>
                          <a:pt x="223" y="178"/>
                          <a:pt x="223" y="176"/>
                          <a:pt x="223" y="174"/>
                        </a:cubicBezTo>
                        <a:cubicBezTo>
                          <a:pt x="223" y="168"/>
                          <a:pt x="222" y="163"/>
                          <a:pt x="221" y="158"/>
                        </a:cubicBezTo>
                        <a:cubicBezTo>
                          <a:pt x="279" y="124"/>
                          <a:pt x="279" y="124"/>
                          <a:pt x="279" y="124"/>
                        </a:cubicBezTo>
                        <a:cubicBezTo>
                          <a:pt x="286" y="139"/>
                          <a:pt x="290" y="156"/>
                          <a:pt x="290" y="174"/>
                        </a:cubicBezTo>
                        <a:close/>
                        <a:moveTo>
                          <a:pt x="118" y="180"/>
                        </a:moveTo>
                        <a:cubicBezTo>
                          <a:pt x="58" y="215"/>
                          <a:pt x="58" y="215"/>
                          <a:pt x="58" y="215"/>
                        </a:cubicBezTo>
                        <a:cubicBezTo>
                          <a:pt x="53" y="202"/>
                          <a:pt x="51" y="188"/>
                          <a:pt x="51" y="174"/>
                        </a:cubicBezTo>
                        <a:cubicBezTo>
                          <a:pt x="51" y="156"/>
                          <a:pt x="54" y="139"/>
                          <a:pt x="61" y="124"/>
                        </a:cubicBezTo>
                        <a:cubicBezTo>
                          <a:pt x="120" y="158"/>
                          <a:pt x="120" y="158"/>
                          <a:pt x="120" y="158"/>
                        </a:cubicBezTo>
                        <a:cubicBezTo>
                          <a:pt x="118" y="163"/>
                          <a:pt x="118" y="168"/>
                          <a:pt x="118" y="174"/>
                        </a:cubicBezTo>
                        <a:cubicBezTo>
                          <a:pt x="118" y="176"/>
                          <a:pt x="118" y="178"/>
                          <a:pt x="118" y="180"/>
                        </a:cubicBezTo>
                        <a:close/>
                        <a:moveTo>
                          <a:pt x="73" y="245"/>
                        </a:moveTo>
                        <a:cubicBezTo>
                          <a:pt x="132" y="210"/>
                          <a:pt x="132" y="210"/>
                          <a:pt x="132" y="210"/>
                        </a:cubicBezTo>
                        <a:cubicBezTo>
                          <a:pt x="138" y="217"/>
                          <a:pt x="145" y="222"/>
                          <a:pt x="154" y="225"/>
                        </a:cubicBezTo>
                        <a:cubicBezTo>
                          <a:pt x="154" y="294"/>
                          <a:pt x="154" y="294"/>
                          <a:pt x="154" y="294"/>
                        </a:cubicBezTo>
                        <a:cubicBezTo>
                          <a:pt x="121" y="290"/>
                          <a:pt x="92" y="271"/>
                          <a:pt x="73" y="245"/>
                        </a:cubicBezTo>
                        <a:close/>
                        <a:moveTo>
                          <a:pt x="187" y="294"/>
                        </a:moveTo>
                        <a:cubicBezTo>
                          <a:pt x="187" y="225"/>
                          <a:pt x="187" y="225"/>
                          <a:pt x="187" y="225"/>
                        </a:cubicBezTo>
                        <a:cubicBezTo>
                          <a:pt x="195" y="222"/>
                          <a:pt x="203" y="217"/>
                          <a:pt x="209" y="210"/>
                        </a:cubicBezTo>
                        <a:cubicBezTo>
                          <a:pt x="267" y="245"/>
                          <a:pt x="267" y="245"/>
                          <a:pt x="267" y="245"/>
                        </a:cubicBezTo>
                        <a:cubicBezTo>
                          <a:pt x="249" y="271"/>
                          <a:pt x="220" y="290"/>
                          <a:pt x="187" y="294"/>
                        </a:cubicBezTo>
                        <a:close/>
                        <a:moveTo>
                          <a:pt x="262" y="95"/>
                        </a:moveTo>
                        <a:cubicBezTo>
                          <a:pt x="201" y="131"/>
                          <a:pt x="201" y="131"/>
                          <a:pt x="201" y="131"/>
                        </a:cubicBezTo>
                        <a:cubicBezTo>
                          <a:pt x="197" y="127"/>
                          <a:pt x="192" y="125"/>
                          <a:pt x="187" y="123"/>
                        </a:cubicBezTo>
                        <a:cubicBezTo>
                          <a:pt x="187" y="53"/>
                          <a:pt x="187" y="53"/>
                          <a:pt x="187" y="53"/>
                        </a:cubicBezTo>
                        <a:cubicBezTo>
                          <a:pt x="217" y="58"/>
                          <a:pt x="243" y="73"/>
                          <a:pt x="262" y="95"/>
                        </a:cubicBezTo>
                        <a:close/>
                        <a:moveTo>
                          <a:pt x="154" y="53"/>
                        </a:moveTo>
                        <a:cubicBezTo>
                          <a:pt x="154" y="123"/>
                          <a:pt x="154" y="123"/>
                          <a:pt x="154" y="123"/>
                        </a:cubicBezTo>
                        <a:cubicBezTo>
                          <a:pt x="148" y="125"/>
                          <a:pt x="143" y="127"/>
                          <a:pt x="139" y="131"/>
                        </a:cubicBezTo>
                        <a:cubicBezTo>
                          <a:pt x="79" y="95"/>
                          <a:pt x="79" y="95"/>
                          <a:pt x="79" y="95"/>
                        </a:cubicBezTo>
                        <a:cubicBezTo>
                          <a:pt x="97" y="73"/>
                          <a:pt x="124" y="58"/>
                          <a:pt x="154" y="5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/>
                  </a:p>
                </p:txBody>
              </p:sp>
              <p:sp>
                <p:nvSpPr>
                  <p:cNvPr id="69" name="Freeform 70">
                    <a:extLst>
                      <a:ext uri="{FF2B5EF4-FFF2-40B4-BE49-F238E27FC236}">
                        <a16:creationId xmlns:a16="http://schemas.microsoft.com/office/drawing/2014/main" xmlns="" id="{EE6BB32A-476D-4DC7-9208-49F8D6DA507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813675" y="2286001"/>
                    <a:ext cx="42863" cy="84138"/>
                  </a:xfrm>
                  <a:custGeom>
                    <a:avLst/>
                    <a:gdLst>
                      <a:gd name="T0" fmla="*/ 41 w 43"/>
                      <a:gd name="T1" fmla="*/ 54 h 85"/>
                      <a:gd name="T2" fmla="*/ 40 w 43"/>
                      <a:gd name="T3" fmla="*/ 52 h 85"/>
                      <a:gd name="T4" fmla="*/ 28 w 43"/>
                      <a:gd name="T5" fmla="*/ 29 h 85"/>
                      <a:gd name="T6" fmla="*/ 38 w 43"/>
                      <a:gd name="T7" fmla="*/ 19 h 85"/>
                      <a:gd name="T8" fmla="*/ 38 w 43"/>
                      <a:gd name="T9" fmla="*/ 0 h 85"/>
                      <a:gd name="T10" fmla="*/ 5 w 43"/>
                      <a:gd name="T11" fmla="*/ 0 h 85"/>
                      <a:gd name="T12" fmla="*/ 5 w 43"/>
                      <a:gd name="T13" fmla="*/ 19 h 85"/>
                      <a:gd name="T14" fmla="*/ 5 w 43"/>
                      <a:gd name="T15" fmla="*/ 19 h 85"/>
                      <a:gd name="T16" fmla="*/ 14 w 43"/>
                      <a:gd name="T17" fmla="*/ 29 h 85"/>
                      <a:gd name="T18" fmla="*/ 2 w 43"/>
                      <a:gd name="T19" fmla="*/ 53 h 85"/>
                      <a:gd name="T20" fmla="*/ 1 w 43"/>
                      <a:gd name="T21" fmla="*/ 54 h 85"/>
                      <a:gd name="T22" fmla="*/ 0 w 43"/>
                      <a:gd name="T23" fmla="*/ 63 h 85"/>
                      <a:gd name="T24" fmla="*/ 21 w 43"/>
                      <a:gd name="T25" fmla="*/ 85 h 85"/>
                      <a:gd name="T26" fmla="*/ 43 w 43"/>
                      <a:gd name="T27" fmla="*/ 63 h 85"/>
                      <a:gd name="T28" fmla="*/ 42 w 43"/>
                      <a:gd name="T29" fmla="*/ 55 h 85"/>
                      <a:gd name="T30" fmla="*/ 41 w 43"/>
                      <a:gd name="T31" fmla="*/ 54 h 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43" h="85">
                        <a:moveTo>
                          <a:pt x="41" y="54"/>
                        </a:moveTo>
                        <a:cubicBezTo>
                          <a:pt x="41" y="53"/>
                          <a:pt x="41" y="52"/>
                          <a:pt x="40" y="52"/>
                        </a:cubicBezTo>
                        <a:cubicBezTo>
                          <a:pt x="35" y="42"/>
                          <a:pt x="28" y="29"/>
                          <a:pt x="28" y="29"/>
                        </a:cubicBezTo>
                        <a:cubicBezTo>
                          <a:pt x="38" y="19"/>
                          <a:pt x="38" y="19"/>
                          <a:pt x="38" y="19"/>
                        </a:cubicBezTo>
                        <a:cubicBezTo>
                          <a:pt x="38" y="0"/>
                          <a:pt x="38" y="0"/>
                          <a:pt x="38" y="0"/>
                        </a:cubicBezTo>
                        <a:cubicBezTo>
                          <a:pt x="5" y="0"/>
                          <a:pt x="5" y="0"/>
                          <a:pt x="5" y="0"/>
                        </a:cubicBezTo>
                        <a:cubicBezTo>
                          <a:pt x="5" y="19"/>
                          <a:pt x="5" y="19"/>
                          <a:pt x="5" y="19"/>
                        </a:cubicBezTo>
                        <a:cubicBezTo>
                          <a:pt x="5" y="19"/>
                          <a:pt x="5" y="19"/>
                          <a:pt x="5" y="19"/>
                        </a:cubicBezTo>
                        <a:cubicBezTo>
                          <a:pt x="14" y="29"/>
                          <a:pt x="14" y="29"/>
                          <a:pt x="14" y="29"/>
                        </a:cubicBezTo>
                        <a:cubicBezTo>
                          <a:pt x="14" y="29"/>
                          <a:pt x="6" y="43"/>
                          <a:pt x="2" y="53"/>
                        </a:cubicBezTo>
                        <a:cubicBezTo>
                          <a:pt x="1" y="53"/>
                          <a:pt x="1" y="54"/>
                          <a:pt x="1" y="54"/>
                        </a:cubicBezTo>
                        <a:cubicBezTo>
                          <a:pt x="0" y="57"/>
                          <a:pt x="0" y="60"/>
                          <a:pt x="0" y="63"/>
                        </a:cubicBezTo>
                        <a:cubicBezTo>
                          <a:pt x="0" y="75"/>
                          <a:pt x="9" y="85"/>
                          <a:pt x="21" y="85"/>
                        </a:cubicBezTo>
                        <a:cubicBezTo>
                          <a:pt x="33" y="85"/>
                          <a:pt x="43" y="75"/>
                          <a:pt x="43" y="63"/>
                        </a:cubicBezTo>
                        <a:cubicBezTo>
                          <a:pt x="43" y="60"/>
                          <a:pt x="43" y="57"/>
                          <a:pt x="42" y="55"/>
                        </a:cubicBezTo>
                        <a:lnTo>
                          <a:pt x="41" y="5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/>
                  </a:p>
                </p:txBody>
              </p:sp>
              <p:sp>
                <p:nvSpPr>
                  <p:cNvPr id="70" name="Freeform 71">
                    <a:extLst>
                      <a:ext uri="{FF2B5EF4-FFF2-40B4-BE49-F238E27FC236}">
                        <a16:creationId xmlns:a16="http://schemas.microsoft.com/office/drawing/2014/main" xmlns="" id="{ADE9CED8-500C-429C-8B72-5FE6540BE3C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813675" y="1841501"/>
                    <a:ext cx="42863" cy="82550"/>
                  </a:xfrm>
                  <a:custGeom>
                    <a:avLst/>
                    <a:gdLst>
                      <a:gd name="T0" fmla="*/ 1 w 43"/>
                      <a:gd name="T1" fmla="*/ 31 h 84"/>
                      <a:gd name="T2" fmla="*/ 2 w 43"/>
                      <a:gd name="T3" fmla="*/ 33 h 84"/>
                      <a:gd name="T4" fmla="*/ 14 w 43"/>
                      <a:gd name="T5" fmla="*/ 55 h 84"/>
                      <a:gd name="T6" fmla="*/ 5 w 43"/>
                      <a:gd name="T7" fmla="*/ 66 h 84"/>
                      <a:gd name="T8" fmla="*/ 5 w 43"/>
                      <a:gd name="T9" fmla="*/ 84 h 84"/>
                      <a:gd name="T10" fmla="*/ 38 w 43"/>
                      <a:gd name="T11" fmla="*/ 84 h 84"/>
                      <a:gd name="T12" fmla="*/ 38 w 43"/>
                      <a:gd name="T13" fmla="*/ 66 h 84"/>
                      <a:gd name="T14" fmla="*/ 38 w 43"/>
                      <a:gd name="T15" fmla="*/ 66 h 84"/>
                      <a:gd name="T16" fmla="*/ 28 w 43"/>
                      <a:gd name="T17" fmla="*/ 55 h 84"/>
                      <a:gd name="T18" fmla="*/ 41 w 43"/>
                      <a:gd name="T19" fmla="*/ 32 h 84"/>
                      <a:gd name="T20" fmla="*/ 41 w 43"/>
                      <a:gd name="T21" fmla="*/ 31 h 84"/>
                      <a:gd name="T22" fmla="*/ 43 w 43"/>
                      <a:gd name="T23" fmla="*/ 22 h 84"/>
                      <a:gd name="T24" fmla="*/ 21 w 43"/>
                      <a:gd name="T25" fmla="*/ 0 h 84"/>
                      <a:gd name="T26" fmla="*/ 0 w 43"/>
                      <a:gd name="T27" fmla="*/ 22 h 84"/>
                      <a:gd name="T28" fmla="*/ 1 w 43"/>
                      <a:gd name="T29" fmla="*/ 30 h 84"/>
                      <a:gd name="T30" fmla="*/ 1 w 43"/>
                      <a:gd name="T31" fmla="*/ 31 h 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43" h="84">
                        <a:moveTo>
                          <a:pt x="1" y="31"/>
                        </a:moveTo>
                        <a:cubicBezTo>
                          <a:pt x="1" y="31"/>
                          <a:pt x="2" y="32"/>
                          <a:pt x="2" y="33"/>
                        </a:cubicBezTo>
                        <a:cubicBezTo>
                          <a:pt x="7" y="43"/>
                          <a:pt x="14" y="55"/>
                          <a:pt x="14" y="55"/>
                        </a:cubicBezTo>
                        <a:cubicBezTo>
                          <a:pt x="5" y="66"/>
                          <a:pt x="5" y="66"/>
                          <a:pt x="5" y="66"/>
                        </a:cubicBezTo>
                        <a:cubicBezTo>
                          <a:pt x="5" y="84"/>
                          <a:pt x="5" y="84"/>
                          <a:pt x="5" y="84"/>
                        </a:cubicBezTo>
                        <a:cubicBezTo>
                          <a:pt x="38" y="84"/>
                          <a:pt x="38" y="84"/>
                          <a:pt x="38" y="84"/>
                        </a:cubicBezTo>
                        <a:cubicBezTo>
                          <a:pt x="38" y="66"/>
                          <a:pt x="38" y="66"/>
                          <a:pt x="38" y="66"/>
                        </a:cubicBezTo>
                        <a:cubicBezTo>
                          <a:pt x="38" y="66"/>
                          <a:pt x="38" y="66"/>
                          <a:pt x="38" y="66"/>
                        </a:cubicBezTo>
                        <a:cubicBezTo>
                          <a:pt x="28" y="55"/>
                          <a:pt x="28" y="55"/>
                          <a:pt x="28" y="55"/>
                        </a:cubicBezTo>
                        <a:cubicBezTo>
                          <a:pt x="28" y="55"/>
                          <a:pt x="36" y="41"/>
                          <a:pt x="41" y="32"/>
                        </a:cubicBezTo>
                        <a:cubicBezTo>
                          <a:pt x="41" y="31"/>
                          <a:pt x="41" y="31"/>
                          <a:pt x="41" y="31"/>
                        </a:cubicBezTo>
                        <a:cubicBezTo>
                          <a:pt x="42" y="28"/>
                          <a:pt x="43" y="25"/>
                          <a:pt x="43" y="22"/>
                        </a:cubicBezTo>
                        <a:cubicBezTo>
                          <a:pt x="43" y="10"/>
                          <a:pt x="33" y="0"/>
                          <a:pt x="21" y="0"/>
                        </a:cubicBezTo>
                        <a:cubicBezTo>
                          <a:pt x="9" y="0"/>
                          <a:pt x="0" y="10"/>
                          <a:pt x="0" y="22"/>
                        </a:cubicBezTo>
                        <a:cubicBezTo>
                          <a:pt x="0" y="25"/>
                          <a:pt x="0" y="27"/>
                          <a:pt x="1" y="30"/>
                        </a:cubicBezTo>
                        <a:lnTo>
                          <a:pt x="1" y="3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/>
                  </a:p>
                </p:txBody>
              </p:sp>
              <p:sp>
                <p:nvSpPr>
                  <p:cNvPr id="71" name="Freeform 72">
                    <a:extLst>
                      <a:ext uri="{FF2B5EF4-FFF2-40B4-BE49-F238E27FC236}">
                        <a16:creationId xmlns:a16="http://schemas.microsoft.com/office/drawing/2014/main" xmlns="" id="{BA7BFB55-3857-4F04-B329-BE259BFEBC6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978775" y="2185988"/>
                    <a:ext cx="85725" cy="69850"/>
                  </a:xfrm>
                  <a:custGeom>
                    <a:avLst/>
                    <a:gdLst>
                      <a:gd name="T0" fmla="*/ 72 w 86"/>
                      <a:gd name="T1" fmla="*/ 26 h 71"/>
                      <a:gd name="T2" fmla="*/ 65 w 86"/>
                      <a:gd name="T3" fmla="*/ 24 h 71"/>
                      <a:gd name="T4" fmla="*/ 64 w 86"/>
                      <a:gd name="T5" fmla="*/ 24 h 71"/>
                      <a:gd name="T6" fmla="*/ 62 w 86"/>
                      <a:gd name="T7" fmla="*/ 23 h 71"/>
                      <a:gd name="T8" fmla="*/ 36 w 86"/>
                      <a:gd name="T9" fmla="*/ 23 h 71"/>
                      <a:gd name="T10" fmla="*/ 32 w 86"/>
                      <a:gd name="T11" fmla="*/ 9 h 71"/>
                      <a:gd name="T12" fmla="*/ 17 w 86"/>
                      <a:gd name="T13" fmla="*/ 0 h 71"/>
                      <a:gd name="T14" fmla="*/ 0 w 86"/>
                      <a:gd name="T15" fmla="*/ 29 h 71"/>
                      <a:gd name="T16" fmla="*/ 16 w 86"/>
                      <a:gd name="T17" fmla="*/ 38 h 71"/>
                      <a:gd name="T18" fmla="*/ 16 w 86"/>
                      <a:gd name="T19" fmla="*/ 38 h 71"/>
                      <a:gd name="T20" fmla="*/ 29 w 86"/>
                      <a:gd name="T21" fmla="*/ 35 h 71"/>
                      <a:gd name="T22" fmla="*/ 43 w 86"/>
                      <a:gd name="T23" fmla="*/ 58 h 71"/>
                      <a:gd name="T24" fmla="*/ 44 w 86"/>
                      <a:gd name="T25" fmla="*/ 59 h 71"/>
                      <a:gd name="T26" fmla="*/ 50 w 86"/>
                      <a:gd name="T27" fmla="*/ 65 h 71"/>
                      <a:gd name="T28" fmla="*/ 80 w 86"/>
                      <a:gd name="T29" fmla="*/ 57 h 71"/>
                      <a:gd name="T30" fmla="*/ 72 w 86"/>
                      <a:gd name="T31" fmla="*/ 26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6" h="71">
                        <a:moveTo>
                          <a:pt x="72" y="26"/>
                        </a:moveTo>
                        <a:cubicBezTo>
                          <a:pt x="70" y="25"/>
                          <a:pt x="67" y="24"/>
                          <a:pt x="65" y="24"/>
                        </a:cubicBezTo>
                        <a:cubicBezTo>
                          <a:pt x="64" y="24"/>
                          <a:pt x="64" y="24"/>
                          <a:pt x="64" y="24"/>
                        </a:cubicBezTo>
                        <a:cubicBezTo>
                          <a:pt x="63" y="23"/>
                          <a:pt x="62" y="23"/>
                          <a:pt x="62" y="23"/>
                        </a:cubicBezTo>
                        <a:cubicBezTo>
                          <a:pt x="51" y="23"/>
                          <a:pt x="36" y="23"/>
                          <a:pt x="36" y="23"/>
                        </a:cubicBezTo>
                        <a:cubicBezTo>
                          <a:pt x="32" y="9"/>
                          <a:pt x="32" y="9"/>
                          <a:pt x="32" y="9"/>
                        </a:cubicBezTo>
                        <a:cubicBezTo>
                          <a:pt x="17" y="0"/>
                          <a:pt x="17" y="0"/>
                          <a:pt x="17" y="0"/>
                        </a:cubicBezTo>
                        <a:cubicBezTo>
                          <a:pt x="0" y="29"/>
                          <a:pt x="0" y="29"/>
                          <a:pt x="0" y="29"/>
                        </a:cubicBezTo>
                        <a:cubicBezTo>
                          <a:pt x="16" y="38"/>
                          <a:pt x="16" y="38"/>
                          <a:pt x="16" y="38"/>
                        </a:cubicBezTo>
                        <a:cubicBezTo>
                          <a:pt x="16" y="38"/>
                          <a:pt x="16" y="38"/>
                          <a:pt x="16" y="38"/>
                        </a:cubicBezTo>
                        <a:cubicBezTo>
                          <a:pt x="29" y="35"/>
                          <a:pt x="29" y="35"/>
                          <a:pt x="29" y="35"/>
                        </a:cubicBezTo>
                        <a:cubicBezTo>
                          <a:pt x="29" y="35"/>
                          <a:pt x="37" y="49"/>
                          <a:pt x="43" y="58"/>
                        </a:cubicBezTo>
                        <a:cubicBezTo>
                          <a:pt x="44" y="59"/>
                          <a:pt x="44" y="59"/>
                          <a:pt x="44" y="59"/>
                        </a:cubicBezTo>
                        <a:cubicBezTo>
                          <a:pt x="46" y="61"/>
                          <a:pt x="48" y="63"/>
                          <a:pt x="50" y="65"/>
                        </a:cubicBezTo>
                        <a:cubicBezTo>
                          <a:pt x="61" y="71"/>
                          <a:pt x="74" y="67"/>
                          <a:pt x="80" y="57"/>
                        </a:cubicBezTo>
                        <a:cubicBezTo>
                          <a:pt x="86" y="46"/>
                          <a:pt x="83" y="32"/>
                          <a:pt x="72" y="2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/>
                  </a:p>
                </p:txBody>
              </p:sp>
              <p:sp>
                <p:nvSpPr>
                  <p:cNvPr id="72" name="Freeform 73">
                    <a:extLst>
                      <a:ext uri="{FF2B5EF4-FFF2-40B4-BE49-F238E27FC236}">
                        <a16:creationId xmlns:a16="http://schemas.microsoft.com/office/drawing/2014/main" xmlns="" id="{E76AD43C-2E4E-4F54-904B-FAD237FDECA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599363" y="1962151"/>
                    <a:ext cx="85725" cy="71438"/>
                  </a:xfrm>
                  <a:custGeom>
                    <a:avLst/>
                    <a:gdLst>
                      <a:gd name="T0" fmla="*/ 14 w 86"/>
                      <a:gd name="T1" fmla="*/ 45 h 71"/>
                      <a:gd name="T2" fmla="*/ 22 w 86"/>
                      <a:gd name="T3" fmla="*/ 47 h 71"/>
                      <a:gd name="T4" fmla="*/ 22 w 86"/>
                      <a:gd name="T5" fmla="*/ 47 h 71"/>
                      <a:gd name="T6" fmla="*/ 23 w 86"/>
                      <a:gd name="T7" fmla="*/ 47 h 71"/>
                      <a:gd name="T8" fmla="*/ 23 w 86"/>
                      <a:gd name="T9" fmla="*/ 47 h 71"/>
                      <a:gd name="T10" fmla="*/ 25 w 86"/>
                      <a:gd name="T11" fmla="*/ 48 h 71"/>
                      <a:gd name="T12" fmla="*/ 50 w 86"/>
                      <a:gd name="T13" fmla="*/ 48 h 71"/>
                      <a:gd name="T14" fmla="*/ 54 w 86"/>
                      <a:gd name="T15" fmla="*/ 62 h 71"/>
                      <a:gd name="T16" fmla="*/ 70 w 86"/>
                      <a:gd name="T17" fmla="*/ 71 h 71"/>
                      <a:gd name="T18" fmla="*/ 86 w 86"/>
                      <a:gd name="T19" fmla="*/ 42 h 71"/>
                      <a:gd name="T20" fmla="*/ 71 w 86"/>
                      <a:gd name="T21" fmla="*/ 33 h 71"/>
                      <a:gd name="T22" fmla="*/ 71 w 86"/>
                      <a:gd name="T23" fmla="*/ 33 h 71"/>
                      <a:gd name="T24" fmla="*/ 57 w 86"/>
                      <a:gd name="T25" fmla="*/ 36 h 71"/>
                      <a:gd name="T26" fmla="*/ 43 w 86"/>
                      <a:gd name="T27" fmla="*/ 13 h 71"/>
                      <a:gd name="T28" fmla="*/ 43 w 86"/>
                      <a:gd name="T29" fmla="*/ 12 h 71"/>
                      <a:gd name="T30" fmla="*/ 36 w 86"/>
                      <a:gd name="T31" fmla="*/ 6 h 71"/>
                      <a:gd name="T32" fmla="*/ 6 w 86"/>
                      <a:gd name="T33" fmla="*/ 14 h 71"/>
                      <a:gd name="T34" fmla="*/ 14 w 86"/>
                      <a:gd name="T35" fmla="*/ 45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86" h="71">
                        <a:moveTo>
                          <a:pt x="14" y="45"/>
                        </a:moveTo>
                        <a:cubicBezTo>
                          <a:pt x="17" y="46"/>
                          <a:pt x="19" y="47"/>
                          <a:pt x="22" y="47"/>
                        </a:cubicBezTo>
                        <a:cubicBezTo>
                          <a:pt x="22" y="47"/>
                          <a:pt x="22" y="47"/>
                          <a:pt x="22" y="47"/>
                        </a:cubicBezTo>
                        <a:cubicBezTo>
                          <a:pt x="23" y="47"/>
                          <a:pt x="23" y="47"/>
                          <a:pt x="23" y="47"/>
                        </a:cubicBezTo>
                        <a:cubicBezTo>
                          <a:pt x="23" y="47"/>
                          <a:pt x="23" y="47"/>
                          <a:pt x="23" y="47"/>
                        </a:cubicBezTo>
                        <a:cubicBezTo>
                          <a:pt x="24" y="48"/>
                          <a:pt x="24" y="48"/>
                          <a:pt x="25" y="48"/>
                        </a:cubicBezTo>
                        <a:cubicBezTo>
                          <a:pt x="36" y="48"/>
                          <a:pt x="50" y="48"/>
                          <a:pt x="50" y="48"/>
                        </a:cubicBezTo>
                        <a:cubicBezTo>
                          <a:pt x="54" y="62"/>
                          <a:pt x="54" y="62"/>
                          <a:pt x="54" y="62"/>
                        </a:cubicBezTo>
                        <a:cubicBezTo>
                          <a:pt x="70" y="71"/>
                          <a:pt x="70" y="71"/>
                          <a:pt x="70" y="71"/>
                        </a:cubicBezTo>
                        <a:cubicBezTo>
                          <a:pt x="86" y="42"/>
                          <a:pt x="86" y="42"/>
                          <a:pt x="86" y="42"/>
                        </a:cubicBezTo>
                        <a:cubicBezTo>
                          <a:pt x="71" y="33"/>
                          <a:pt x="71" y="33"/>
                          <a:pt x="71" y="33"/>
                        </a:cubicBezTo>
                        <a:cubicBezTo>
                          <a:pt x="71" y="33"/>
                          <a:pt x="71" y="33"/>
                          <a:pt x="71" y="33"/>
                        </a:cubicBezTo>
                        <a:cubicBezTo>
                          <a:pt x="57" y="36"/>
                          <a:pt x="57" y="36"/>
                          <a:pt x="57" y="36"/>
                        </a:cubicBezTo>
                        <a:cubicBezTo>
                          <a:pt x="57" y="36"/>
                          <a:pt x="49" y="22"/>
                          <a:pt x="43" y="13"/>
                        </a:cubicBezTo>
                        <a:cubicBezTo>
                          <a:pt x="43" y="12"/>
                          <a:pt x="43" y="12"/>
                          <a:pt x="43" y="12"/>
                        </a:cubicBezTo>
                        <a:cubicBezTo>
                          <a:pt x="41" y="10"/>
                          <a:pt x="39" y="8"/>
                          <a:pt x="36" y="6"/>
                        </a:cubicBezTo>
                        <a:cubicBezTo>
                          <a:pt x="26" y="0"/>
                          <a:pt x="12" y="4"/>
                          <a:pt x="6" y="14"/>
                        </a:cubicBezTo>
                        <a:cubicBezTo>
                          <a:pt x="0" y="25"/>
                          <a:pt x="4" y="39"/>
                          <a:pt x="14" y="4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/>
                  </a:p>
                </p:txBody>
              </p:sp>
              <p:sp>
                <p:nvSpPr>
                  <p:cNvPr id="73" name="Freeform 74">
                    <a:extLst>
                      <a:ext uri="{FF2B5EF4-FFF2-40B4-BE49-F238E27FC236}">
                        <a16:creationId xmlns:a16="http://schemas.microsoft.com/office/drawing/2014/main" xmlns="" id="{1F9E1623-D6C7-41D4-8022-D31ADD2148E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980363" y="1960563"/>
                    <a:ext cx="85725" cy="69850"/>
                  </a:xfrm>
                  <a:custGeom>
                    <a:avLst/>
                    <a:gdLst>
                      <a:gd name="T0" fmla="*/ 33 w 86"/>
                      <a:gd name="T1" fmla="*/ 62 h 71"/>
                      <a:gd name="T2" fmla="*/ 33 w 86"/>
                      <a:gd name="T3" fmla="*/ 62 h 71"/>
                      <a:gd name="T4" fmla="*/ 37 w 86"/>
                      <a:gd name="T5" fmla="*/ 48 h 71"/>
                      <a:gd name="T6" fmla="*/ 63 w 86"/>
                      <a:gd name="T7" fmla="*/ 48 h 71"/>
                      <a:gd name="T8" fmla="*/ 64 w 86"/>
                      <a:gd name="T9" fmla="*/ 47 h 71"/>
                      <a:gd name="T10" fmla="*/ 72 w 86"/>
                      <a:gd name="T11" fmla="*/ 45 h 71"/>
                      <a:gd name="T12" fmla="*/ 80 w 86"/>
                      <a:gd name="T13" fmla="*/ 14 h 71"/>
                      <a:gd name="T14" fmla="*/ 51 w 86"/>
                      <a:gd name="T15" fmla="*/ 6 h 71"/>
                      <a:gd name="T16" fmla="*/ 45 w 86"/>
                      <a:gd name="T17" fmla="*/ 11 h 71"/>
                      <a:gd name="T18" fmla="*/ 44 w 86"/>
                      <a:gd name="T19" fmla="*/ 12 h 71"/>
                      <a:gd name="T20" fmla="*/ 43 w 86"/>
                      <a:gd name="T21" fmla="*/ 14 h 71"/>
                      <a:gd name="T22" fmla="*/ 30 w 86"/>
                      <a:gd name="T23" fmla="*/ 36 h 71"/>
                      <a:gd name="T24" fmla="*/ 16 w 86"/>
                      <a:gd name="T25" fmla="*/ 33 h 71"/>
                      <a:gd name="T26" fmla="*/ 0 w 86"/>
                      <a:gd name="T27" fmla="*/ 42 h 71"/>
                      <a:gd name="T28" fmla="*/ 17 w 86"/>
                      <a:gd name="T29" fmla="*/ 71 h 71"/>
                      <a:gd name="T30" fmla="*/ 33 w 86"/>
                      <a:gd name="T31" fmla="*/ 62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6" h="71">
                        <a:moveTo>
                          <a:pt x="33" y="62"/>
                        </a:moveTo>
                        <a:cubicBezTo>
                          <a:pt x="33" y="62"/>
                          <a:pt x="33" y="62"/>
                          <a:pt x="33" y="62"/>
                        </a:cubicBezTo>
                        <a:cubicBezTo>
                          <a:pt x="37" y="48"/>
                          <a:pt x="37" y="48"/>
                          <a:pt x="37" y="48"/>
                        </a:cubicBezTo>
                        <a:cubicBezTo>
                          <a:pt x="37" y="48"/>
                          <a:pt x="53" y="48"/>
                          <a:pt x="63" y="48"/>
                        </a:cubicBezTo>
                        <a:cubicBezTo>
                          <a:pt x="64" y="48"/>
                          <a:pt x="64" y="47"/>
                          <a:pt x="64" y="47"/>
                        </a:cubicBezTo>
                        <a:cubicBezTo>
                          <a:pt x="67" y="47"/>
                          <a:pt x="70" y="46"/>
                          <a:pt x="72" y="45"/>
                        </a:cubicBezTo>
                        <a:cubicBezTo>
                          <a:pt x="83" y="39"/>
                          <a:pt x="86" y="25"/>
                          <a:pt x="80" y="14"/>
                        </a:cubicBezTo>
                        <a:cubicBezTo>
                          <a:pt x="74" y="4"/>
                          <a:pt x="61" y="0"/>
                          <a:pt x="51" y="6"/>
                        </a:cubicBezTo>
                        <a:cubicBezTo>
                          <a:pt x="48" y="8"/>
                          <a:pt x="46" y="9"/>
                          <a:pt x="45" y="11"/>
                        </a:cubicBezTo>
                        <a:cubicBezTo>
                          <a:pt x="44" y="12"/>
                          <a:pt x="44" y="12"/>
                          <a:pt x="44" y="12"/>
                        </a:cubicBezTo>
                        <a:cubicBezTo>
                          <a:pt x="44" y="13"/>
                          <a:pt x="43" y="13"/>
                          <a:pt x="43" y="14"/>
                        </a:cubicBezTo>
                        <a:cubicBezTo>
                          <a:pt x="37" y="23"/>
                          <a:pt x="30" y="36"/>
                          <a:pt x="30" y="36"/>
                        </a:cubicBezTo>
                        <a:cubicBezTo>
                          <a:pt x="16" y="33"/>
                          <a:pt x="16" y="33"/>
                          <a:pt x="16" y="33"/>
                        </a:cubicBezTo>
                        <a:cubicBezTo>
                          <a:pt x="0" y="42"/>
                          <a:pt x="0" y="42"/>
                          <a:pt x="0" y="42"/>
                        </a:cubicBezTo>
                        <a:cubicBezTo>
                          <a:pt x="17" y="71"/>
                          <a:pt x="17" y="71"/>
                          <a:pt x="17" y="71"/>
                        </a:cubicBezTo>
                        <a:lnTo>
                          <a:pt x="33" y="6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/>
                  </a:p>
                </p:txBody>
              </p:sp>
              <p:sp>
                <p:nvSpPr>
                  <p:cNvPr id="74" name="Freeform 75">
                    <a:extLst>
                      <a:ext uri="{FF2B5EF4-FFF2-40B4-BE49-F238E27FC236}">
                        <a16:creationId xmlns:a16="http://schemas.microsoft.com/office/drawing/2014/main" xmlns="" id="{F203596B-C990-432B-9879-2E8B24AF9C4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602538" y="2182813"/>
                    <a:ext cx="85725" cy="71438"/>
                  </a:xfrm>
                  <a:custGeom>
                    <a:avLst/>
                    <a:gdLst>
                      <a:gd name="T0" fmla="*/ 54 w 86"/>
                      <a:gd name="T1" fmla="*/ 9 h 71"/>
                      <a:gd name="T2" fmla="*/ 54 w 86"/>
                      <a:gd name="T3" fmla="*/ 9 h 71"/>
                      <a:gd name="T4" fmla="*/ 49 w 86"/>
                      <a:gd name="T5" fmla="*/ 23 h 71"/>
                      <a:gd name="T6" fmla="*/ 23 w 86"/>
                      <a:gd name="T7" fmla="*/ 23 h 71"/>
                      <a:gd name="T8" fmla="*/ 22 w 86"/>
                      <a:gd name="T9" fmla="*/ 24 h 71"/>
                      <a:gd name="T10" fmla="*/ 14 w 86"/>
                      <a:gd name="T11" fmla="*/ 26 h 71"/>
                      <a:gd name="T12" fmla="*/ 6 w 86"/>
                      <a:gd name="T13" fmla="*/ 57 h 71"/>
                      <a:gd name="T14" fmla="*/ 35 w 86"/>
                      <a:gd name="T15" fmla="*/ 65 h 71"/>
                      <a:gd name="T16" fmla="*/ 41 w 86"/>
                      <a:gd name="T17" fmla="*/ 60 h 71"/>
                      <a:gd name="T18" fmla="*/ 42 w 86"/>
                      <a:gd name="T19" fmla="*/ 59 h 71"/>
                      <a:gd name="T20" fmla="*/ 43 w 86"/>
                      <a:gd name="T21" fmla="*/ 57 h 71"/>
                      <a:gd name="T22" fmla="*/ 56 w 86"/>
                      <a:gd name="T23" fmla="*/ 35 h 71"/>
                      <a:gd name="T24" fmla="*/ 70 w 86"/>
                      <a:gd name="T25" fmla="*/ 38 h 71"/>
                      <a:gd name="T26" fmla="*/ 86 w 86"/>
                      <a:gd name="T27" fmla="*/ 29 h 71"/>
                      <a:gd name="T28" fmla="*/ 69 w 86"/>
                      <a:gd name="T29" fmla="*/ 0 h 71"/>
                      <a:gd name="T30" fmla="*/ 54 w 86"/>
                      <a:gd name="T31" fmla="*/ 9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6" h="71">
                        <a:moveTo>
                          <a:pt x="54" y="9"/>
                        </a:moveTo>
                        <a:cubicBezTo>
                          <a:pt x="54" y="9"/>
                          <a:pt x="54" y="9"/>
                          <a:pt x="54" y="9"/>
                        </a:cubicBezTo>
                        <a:cubicBezTo>
                          <a:pt x="49" y="23"/>
                          <a:pt x="49" y="23"/>
                          <a:pt x="49" y="23"/>
                        </a:cubicBezTo>
                        <a:cubicBezTo>
                          <a:pt x="49" y="23"/>
                          <a:pt x="33" y="23"/>
                          <a:pt x="23" y="23"/>
                        </a:cubicBezTo>
                        <a:cubicBezTo>
                          <a:pt x="22" y="23"/>
                          <a:pt x="22" y="23"/>
                          <a:pt x="22" y="24"/>
                        </a:cubicBezTo>
                        <a:cubicBezTo>
                          <a:pt x="19" y="24"/>
                          <a:pt x="16" y="25"/>
                          <a:pt x="14" y="26"/>
                        </a:cubicBezTo>
                        <a:cubicBezTo>
                          <a:pt x="3" y="32"/>
                          <a:pt x="0" y="46"/>
                          <a:pt x="6" y="57"/>
                        </a:cubicBezTo>
                        <a:cubicBezTo>
                          <a:pt x="12" y="67"/>
                          <a:pt x="25" y="71"/>
                          <a:pt x="35" y="65"/>
                        </a:cubicBezTo>
                        <a:cubicBezTo>
                          <a:pt x="38" y="63"/>
                          <a:pt x="40" y="62"/>
                          <a:pt x="41" y="60"/>
                        </a:cubicBezTo>
                        <a:cubicBezTo>
                          <a:pt x="42" y="59"/>
                          <a:pt x="42" y="59"/>
                          <a:pt x="42" y="59"/>
                        </a:cubicBezTo>
                        <a:cubicBezTo>
                          <a:pt x="42" y="58"/>
                          <a:pt x="43" y="58"/>
                          <a:pt x="43" y="57"/>
                        </a:cubicBezTo>
                        <a:cubicBezTo>
                          <a:pt x="49" y="48"/>
                          <a:pt x="56" y="35"/>
                          <a:pt x="56" y="35"/>
                        </a:cubicBezTo>
                        <a:cubicBezTo>
                          <a:pt x="70" y="38"/>
                          <a:pt x="70" y="38"/>
                          <a:pt x="70" y="38"/>
                        </a:cubicBezTo>
                        <a:cubicBezTo>
                          <a:pt x="86" y="29"/>
                          <a:pt x="86" y="29"/>
                          <a:pt x="86" y="29"/>
                        </a:cubicBezTo>
                        <a:cubicBezTo>
                          <a:pt x="69" y="0"/>
                          <a:pt x="69" y="0"/>
                          <a:pt x="69" y="0"/>
                        </a:cubicBezTo>
                        <a:lnTo>
                          <a:pt x="54" y="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/>
                  </a:p>
                </p:txBody>
              </p:sp>
            </p:grpSp>
            <p:grpSp>
              <p:nvGrpSpPr>
                <p:cNvPr id="50" name="Group 91">
                  <a:extLst>
                    <a:ext uri="{FF2B5EF4-FFF2-40B4-BE49-F238E27FC236}">
                      <a16:creationId xmlns:a16="http://schemas.microsoft.com/office/drawing/2014/main" xmlns="" id="{29D9BA02-0B13-4FC5-84D4-CCB245B45B99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6569075" y="1054101"/>
                  <a:ext cx="658813" cy="598488"/>
                  <a:chOff x="6569075" y="1054101"/>
                  <a:chExt cx="658813" cy="598488"/>
                </a:xfrm>
              </p:grpSpPr>
              <p:sp>
                <p:nvSpPr>
                  <p:cNvPr id="64" name="Freeform 76">
                    <a:extLst>
                      <a:ext uri="{FF2B5EF4-FFF2-40B4-BE49-F238E27FC236}">
                        <a16:creationId xmlns:a16="http://schemas.microsoft.com/office/drawing/2014/main" xmlns="" id="{B69611B2-37D1-41BA-A471-D5C3146B9D0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569075" y="1054101"/>
                    <a:ext cx="658813" cy="598488"/>
                  </a:xfrm>
                  <a:custGeom>
                    <a:avLst/>
                    <a:gdLst>
                      <a:gd name="T0" fmla="*/ 23 w 661"/>
                      <a:gd name="T1" fmla="*/ 313 h 601"/>
                      <a:gd name="T2" fmla="*/ 289 w 661"/>
                      <a:gd name="T3" fmla="*/ 31 h 601"/>
                      <a:gd name="T4" fmla="*/ 638 w 661"/>
                      <a:gd name="T5" fmla="*/ 200 h 601"/>
                      <a:gd name="T6" fmla="*/ 372 w 661"/>
                      <a:gd name="T7" fmla="*/ 483 h 601"/>
                      <a:gd name="T8" fmla="*/ 317 w 661"/>
                      <a:gd name="T9" fmla="*/ 489 h 601"/>
                      <a:gd name="T10" fmla="*/ 378 w 661"/>
                      <a:gd name="T11" fmla="*/ 589 h 601"/>
                      <a:gd name="T12" fmla="*/ 371 w 661"/>
                      <a:gd name="T13" fmla="*/ 598 h 601"/>
                      <a:gd name="T14" fmla="*/ 202 w 661"/>
                      <a:gd name="T15" fmla="*/ 478 h 601"/>
                      <a:gd name="T16" fmla="*/ 23 w 661"/>
                      <a:gd name="T17" fmla="*/ 313 h 60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61" h="601">
                        <a:moveTo>
                          <a:pt x="23" y="313"/>
                        </a:moveTo>
                        <a:cubicBezTo>
                          <a:pt x="0" y="188"/>
                          <a:pt x="119" y="62"/>
                          <a:pt x="289" y="31"/>
                        </a:cubicBezTo>
                        <a:cubicBezTo>
                          <a:pt x="459" y="0"/>
                          <a:pt x="615" y="76"/>
                          <a:pt x="638" y="200"/>
                        </a:cubicBezTo>
                        <a:cubicBezTo>
                          <a:pt x="661" y="325"/>
                          <a:pt x="542" y="452"/>
                          <a:pt x="372" y="483"/>
                        </a:cubicBezTo>
                        <a:cubicBezTo>
                          <a:pt x="353" y="486"/>
                          <a:pt x="335" y="488"/>
                          <a:pt x="317" y="489"/>
                        </a:cubicBezTo>
                        <a:cubicBezTo>
                          <a:pt x="325" y="518"/>
                          <a:pt x="341" y="555"/>
                          <a:pt x="378" y="589"/>
                        </a:cubicBezTo>
                        <a:cubicBezTo>
                          <a:pt x="385" y="595"/>
                          <a:pt x="380" y="601"/>
                          <a:pt x="371" y="598"/>
                        </a:cubicBezTo>
                        <a:cubicBezTo>
                          <a:pt x="294" y="570"/>
                          <a:pt x="236" y="516"/>
                          <a:pt x="202" y="478"/>
                        </a:cubicBezTo>
                        <a:cubicBezTo>
                          <a:pt x="108" y="453"/>
                          <a:pt x="38" y="393"/>
                          <a:pt x="23" y="313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/>
                  </a:p>
                </p:txBody>
              </p:sp>
              <p:sp>
                <p:nvSpPr>
                  <p:cNvPr id="65" name="Freeform 77">
                    <a:extLst>
                      <a:ext uri="{FF2B5EF4-FFF2-40B4-BE49-F238E27FC236}">
                        <a16:creationId xmlns:a16="http://schemas.microsoft.com/office/drawing/2014/main" xmlns="" id="{D1B23312-FB64-4194-AB24-EF23731B138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745288" y="1300163"/>
                    <a:ext cx="66675" cy="66675"/>
                  </a:xfrm>
                  <a:custGeom>
                    <a:avLst/>
                    <a:gdLst>
                      <a:gd name="T0" fmla="*/ 64 w 67"/>
                      <a:gd name="T1" fmla="*/ 28 h 67"/>
                      <a:gd name="T2" fmla="*/ 39 w 67"/>
                      <a:gd name="T3" fmla="*/ 64 h 67"/>
                      <a:gd name="T4" fmla="*/ 3 w 67"/>
                      <a:gd name="T5" fmla="*/ 39 h 67"/>
                      <a:gd name="T6" fmla="*/ 28 w 67"/>
                      <a:gd name="T7" fmla="*/ 3 h 67"/>
                      <a:gd name="T8" fmla="*/ 64 w 67"/>
                      <a:gd name="T9" fmla="*/ 28 h 6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7" h="67">
                        <a:moveTo>
                          <a:pt x="64" y="28"/>
                        </a:moveTo>
                        <a:cubicBezTo>
                          <a:pt x="67" y="45"/>
                          <a:pt x="56" y="61"/>
                          <a:pt x="39" y="64"/>
                        </a:cubicBezTo>
                        <a:cubicBezTo>
                          <a:pt x="23" y="67"/>
                          <a:pt x="6" y="56"/>
                          <a:pt x="3" y="39"/>
                        </a:cubicBezTo>
                        <a:cubicBezTo>
                          <a:pt x="0" y="22"/>
                          <a:pt x="11" y="6"/>
                          <a:pt x="28" y="3"/>
                        </a:cubicBezTo>
                        <a:cubicBezTo>
                          <a:pt x="45" y="0"/>
                          <a:pt x="61" y="11"/>
                          <a:pt x="64" y="28"/>
                        </a:cubicBezTo>
                        <a:close/>
                      </a:path>
                    </a:pathLst>
                  </a:custGeom>
                  <a:solidFill>
                    <a:srgbClr val="2132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/>
                  </a:p>
                </p:txBody>
              </p:sp>
              <p:sp>
                <p:nvSpPr>
                  <p:cNvPr id="66" name="Freeform 78">
                    <a:extLst>
                      <a:ext uri="{FF2B5EF4-FFF2-40B4-BE49-F238E27FC236}">
                        <a16:creationId xmlns:a16="http://schemas.microsoft.com/office/drawing/2014/main" xmlns="" id="{EEA829E7-354F-41AE-B0CE-4B10E1E6461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859588" y="1277938"/>
                    <a:ext cx="68263" cy="66675"/>
                  </a:xfrm>
                  <a:custGeom>
                    <a:avLst/>
                    <a:gdLst>
                      <a:gd name="T0" fmla="*/ 64 w 67"/>
                      <a:gd name="T1" fmla="*/ 28 h 67"/>
                      <a:gd name="T2" fmla="*/ 39 w 67"/>
                      <a:gd name="T3" fmla="*/ 64 h 67"/>
                      <a:gd name="T4" fmla="*/ 3 w 67"/>
                      <a:gd name="T5" fmla="*/ 39 h 67"/>
                      <a:gd name="T6" fmla="*/ 28 w 67"/>
                      <a:gd name="T7" fmla="*/ 3 h 67"/>
                      <a:gd name="T8" fmla="*/ 64 w 67"/>
                      <a:gd name="T9" fmla="*/ 28 h 6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7" h="67">
                        <a:moveTo>
                          <a:pt x="64" y="28"/>
                        </a:moveTo>
                        <a:cubicBezTo>
                          <a:pt x="67" y="45"/>
                          <a:pt x="56" y="61"/>
                          <a:pt x="39" y="64"/>
                        </a:cubicBezTo>
                        <a:cubicBezTo>
                          <a:pt x="22" y="67"/>
                          <a:pt x="6" y="56"/>
                          <a:pt x="3" y="39"/>
                        </a:cubicBezTo>
                        <a:cubicBezTo>
                          <a:pt x="0" y="22"/>
                          <a:pt x="11" y="6"/>
                          <a:pt x="28" y="3"/>
                        </a:cubicBezTo>
                        <a:cubicBezTo>
                          <a:pt x="45" y="0"/>
                          <a:pt x="61" y="11"/>
                          <a:pt x="64" y="28"/>
                        </a:cubicBezTo>
                        <a:close/>
                      </a:path>
                    </a:pathLst>
                  </a:custGeom>
                  <a:solidFill>
                    <a:srgbClr val="2132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/>
                  </a:p>
                </p:txBody>
              </p:sp>
              <p:sp>
                <p:nvSpPr>
                  <p:cNvPr id="67" name="Freeform 79">
                    <a:extLst>
                      <a:ext uri="{FF2B5EF4-FFF2-40B4-BE49-F238E27FC236}">
                        <a16:creationId xmlns:a16="http://schemas.microsoft.com/office/drawing/2014/main" xmlns="" id="{5291B300-ECDA-412A-9CE1-2E8828C3D7E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973888" y="1257301"/>
                    <a:ext cx="66675" cy="66675"/>
                  </a:xfrm>
                  <a:custGeom>
                    <a:avLst/>
                    <a:gdLst>
                      <a:gd name="T0" fmla="*/ 64 w 67"/>
                      <a:gd name="T1" fmla="*/ 28 h 67"/>
                      <a:gd name="T2" fmla="*/ 39 w 67"/>
                      <a:gd name="T3" fmla="*/ 64 h 67"/>
                      <a:gd name="T4" fmla="*/ 3 w 67"/>
                      <a:gd name="T5" fmla="*/ 39 h 67"/>
                      <a:gd name="T6" fmla="*/ 28 w 67"/>
                      <a:gd name="T7" fmla="*/ 3 h 67"/>
                      <a:gd name="T8" fmla="*/ 64 w 67"/>
                      <a:gd name="T9" fmla="*/ 28 h 6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7" h="67">
                        <a:moveTo>
                          <a:pt x="64" y="28"/>
                        </a:moveTo>
                        <a:cubicBezTo>
                          <a:pt x="67" y="45"/>
                          <a:pt x="56" y="61"/>
                          <a:pt x="39" y="64"/>
                        </a:cubicBezTo>
                        <a:cubicBezTo>
                          <a:pt x="23" y="67"/>
                          <a:pt x="6" y="56"/>
                          <a:pt x="3" y="39"/>
                        </a:cubicBezTo>
                        <a:cubicBezTo>
                          <a:pt x="0" y="23"/>
                          <a:pt x="11" y="6"/>
                          <a:pt x="28" y="3"/>
                        </a:cubicBezTo>
                        <a:cubicBezTo>
                          <a:pt x="45" y="0"/>
                          <a:pt x="61" y="11"/>
                          <a:pt x="64" y="28"/>
                        </a:cubicBezTo>
                        <a:close/>
                      </a:path>
                    </a:pathLst>
                  </a:custGeom>
                  <a:solidFill>
                    <a:srgbClr val="2132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/>
                  </a:p>
                </p:txBody>
              </p:sp>
            </p:grpSp>
            <p:grpSp>
              <p:nvGrpSpPr>
                <p:cNvPr id="52" name="Group 96">
                  <a:extLst>
                    <a:ext uri="{FF2B5EF4-FFF2-40B4-BE49-F238E27FC236}">
                      <a16:creationId xmlns:a16="http://schemas.microsoft.com/office/drawing/2014/main" xmlns="" id="{E4EA91F1-83FA-4094-A9D3-30AFD3A56FB3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7756525" y="3811588"/>
                  <a:ext cx="592138" cy="522288"/>
                  <a:chOff x="7756525" y="3811588"/>
                  <a:chExt cx="592138" cy="522288"/>
                </a:xfrm>
              </p:grpSpPr>
              <p:sp>
                <p:nvSpPr>
                  <p:cNvPr id="60" name="Freeform 104">
                    <a:extLst>
                      <a:ext uri="{FF2B5EF4-FFF2-40B4-BE49-F238E27FC236}">
                        <a16:creationId xmlns:a16="http://schemas.microsoft.com/office/drawing/2014/main" xmlns="" id="{E6CA5852-75A1-47EE-87FE-DDC8F11EE4D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870825" y="3811588"/>
                    <a:ext cx="477838" cy="409575"/>
                  </a:xfrm>
                  <a:custGeom>
                    <a:avLst/>
                    <a:gdLst>
                      <a:gd name="T0" fmla="*/ 374 w 479"/>
                      <a:gd name="T1" fmla="*/ 404 h 411"/>
                      <a:gd name="T2" fmla="*/ 370 w 479"/>
                      <a:gd name="T3" fmla="*/ 402 h 411"/>
                      <a:gd name="T4" fmla="*/ 370 w 479"/>
                      <a:gd name="T5" fmla="*/ 402 h 411"/>
                      <a:gd name="T6" fmla="*/ 370 w 479"/>
                      <a:gd name="T7" fmla="*/ 402 h 411"/>
                      <a:gd name="T8" fmla="*/ 370 w 479"/>
                      <a:gd name="T9" fmla="*/ 402 h 411"/>
                      <a:gd name="T10" fmla="*/ 370 w 479"/>
                      <a:gd name="T11" fmla="*/ 402 h 411"/>
                      <a:gd name="T12" fmla="*/ 370 w 479"/>
                      <a:gd name="T13" fmla="*/ 402 h 411"/>
                      <a:gd name="T14" fmla="*/ 370 w 479"/>
                      <a:gd name="T15" fmla="*/ 402 h 411"/>
                      <a:gd name="T16" fmla="*/ 370 w 479"/>
                      <a:gd name="T17" fmla="*/ 402 h 411"/>
                      <a:gd name="T18" fmla="*/ 370 w 479"/>
                      <a:gd name="T19" fmla="*/ 402 h 411"/>
                      <a:gd name="T20" fmla="*/ 370 w 479"/>
                      <a:gd name="T21" fmla="*/ 402 h 411"/>
                      <a:gd name="T22" fmla="*/ 370 w 479"/>
                      <a:gd name="T23" fmla="*/ 402 h 411"/>
                      <a:gd name="T24" fmla="*/ 9 w 479"/>
                      <a:gd name="T25" fmla="*/ 255 h 411"/>
                      <a:gd name="T26" fmla="*/ 9 w 479"/>
                      <a:gd name="T27" fmla="*/ 256 h 411"/>
                      <a:gd name="T28" fmla="*/ 9 w 479"/>
                      <a:gd name="T29" fmla="*/ 256 h 411"/>
                      <a:gd name="T30" fmla="*/ 9 w 479"/>
                      <a:gd name="T31" fmla="*/ 255 h 411"/>
                      <a:gd name="T32" fmla="*/ 9 w 479"/>
                      <a:gd name="T33" fmla="*/ 256 h 411"/>
                      <a:gd name="T34" fmla="*/ 9 w 479"/>
                      <a:gd name="T35" fmla="*/ 256 h 411"/>
                      <a:gd name="T36" fmla="*/ 9 w 479"/>
                      <a:gd name="T37" fmla="*/ 256 h 411"/>
                      <a:gd name="T38" fmla="*/ 9 w 479"/>
                      <a:gd name="T39" fmla="*/ 256 h 411"/>
                      <a:gd name="T40" fmla="*/ 9 w 479"/>
                      <a:gd name="T41" fmla="*/ 256 h 411"/>
                      <a:gd name="T42" fmla="*/ 9 w 479"/>
                      <a:gd name="T43" fmla="*/ 256 h 411"/>
                      <a:gd name="T44" fmla="*/ 9 w 479"/>
                      <a:gd name="T45" fmla="*/ 256 h 411"/>
                      <a:gd name="T46" fmla="*/ 109 w 479"/>
                      <a:gd name="T47" fmla="*/ 9 h 411"/>
                      <a:gd name="T48" fmla="*/ 109 w 479"/>
                      <a:gd name="T49" fmla="*/ 9 h 411"/>
                      <a:gd name="T50" fmla="*/ 109 w 479"/>
                      <a:gd name="T51" fmla="*/ 9 h 411"/>
                      <a:gd name="T52" fmla="*/ 109 w 479"/>
                      <a:gd name="T53" fmla="*/ 9 h 411"/>
                      <a:gd name="T54" fmla="*/ 109 w 479"/>
                      <a:gd name="T55" fmla="*/ 9 h 411"/>
                      <a:gd name="T56" fmla="*/ 109 w 479"/>
                      <a:gd name="T57" fmla="*/ 9 h 411"/>
                      <a:gd name="T58" fmla="*/ 109 w 479"/>
                      <a:gd name="T59" fmla="*/ 8 h 411"/>
                      <a:gd name="T60" fmla="*/ 109 w 479"/>
                      <a:gd name="T61" fmla="*/ 9 h 411"/>
                      <a:gd name="T62" fmla="*/ 109 w 479"/>
                      <a:gd name="T63" fmla="*/ 9 h 411"/>
                      <a:gd name="T64" fmla="*/ 109 w 479"/>
                      <a:gd name="T65" fmla="*/ 8 h 411"/>
                      <a:gd name="T66" fmla="*/ 109 w 479"/>
                      <a:gd name="T67" fmla="*/ 9 h 411"/>
                      <a:gd name="T68" fmla="*/ 470 w 479"/>
                      <a:gd name="T69" fmla="*/ 155 h 411"/>
                      <a:gd name="T70" fmla="*/ 470 w 479"/>
                      <a:gd name="T71" fmla="*/ 155 h 411"/>
                      <a:gd name="T72" fmla="*/ 470 w 479"/>
                      <a:gd name="T73" fmla="*/ 155 h 411"/>
                      <a:gd name="T74" fmla="*/ 470 w 479"/>
                      <a:gd name="T75" fmla="*/ 155 h 411"/>
                      <a:gd name="T76" fmla="*/ 470 w 479"/>
                      <a:gd name="T77" fmla="*/ 155 h 411"/>
                      <a:gd name="T78" fmla="*/ 470 w 479"/>
                      <a:gd name="T79" fmla="*/ 155 h 411"/>
                      <a:gd name="T80" fmla="*/ 470 w 479"/>
                      <a:gd name="T81" fmla="*/ 155 h 411"/>
                      <a:gd name="T82" fmla="*/ 470 w 479"/>
                      <a:gd name="T83" fmla="*/ 155 h 411"/>
                      <a:gd name="T84" fmla="*/ 470 w 479"/>
                      <a:gd name="T85" fmla="*/ 155 h 411"/>
                      <a:gd name="T86" fmla="*/ 470 w 479"/>
                      <a:gd name="T87" fmla="*/ 155 h 411"/>
                      <a:gd name="T88" fmla="*/ 470 w 479"/>
                      <a:gd name="T89" fmla="*/ 155 h 411"/>
                      <a:gd name="T90" fmla="*/ 370 w 479"/>
                      <a:gd name="T91" fmla="*/ 402 h 411"/>
                      <a:gd name="T92" fmla="*/ 374 w 479"/>
                      <a:gd name="T93" fmla="*/ 404 h 411"/>
                      <a:gd name="T94" fmla="*/ 378 w 479"/>
                      <a:gd name="T95" fmla="*/ 405 h 411"/>
                      <a:gd name="T96" fmla="*/ 478 w 479"/>
                      <a:gd name="T97" fmla="*/ 158 h 411"/>
                      <a:gd name="T98" fmla="*/ 479 w 479"/>
                      <a:gd name="T99" fmla="*/ 155 h 411"/>
                      <a:gd name="T100" fmla="*/ 473 w 479"/>
                      <a:gd name="T101" fmla="*/ 146 h 411"/>
                      <a:gd name="T102" fmla="*/ 112 w 479"/>
                      <a:gd name="T103" fmla="*/ 0 h 411"/>
                      <a:gd name="T104" fmla="*/ 109 w 479"/>
                      <a:gd name="T105" fmla="*/ 0 h 411"/>
                      <a:gd name="T106" fmla="*/ 101 w 479"/>
                      <a:gd name="T107" fmla="*/ 5 h 411"/>
                      <a:gd name="T108" fmla="*/ 1 w 479"/>
                      <a:gd name="T109" fmla="*/ 252 h 411"/>
                      <a:gd name="T110" fmla="*/ 0 w 479"/>
                      <a:gd name="T111" fmla="*/ 256 h 411"/>
                      <a:gd name="T112" fmla="*/ 6 w 479"/>
                      <a:gd name="T113" fmla="*/ 264 h 411"/>
                      <a:gd name="T114" fmla="*/ 366 w 479"/>
                      <a:gd name="T115" fmla="*/ 410 h 411"/>
                      <a:gd name="T116" fmla="*/ 370 w 479"/>
                      <a:gd name="T117" fmla="*/ 411 h 411"/>
                      <a:gd name="T118" fmla="*/ 378 w 479"/>
                      <a:gd name="T119" fmla="*/ 405 h 411"/>
                      <a:gd name="T120" fmla="*/ 374 w 479"/>
                      <a:gd name="T121" fmla="*/ 404 h 4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479" h="411">
                        <a:moveTo>
                          <a:pt x="374" y="404"/>
                        </a:moveTo>
                        <a:cubicBezTo>
                          <a:pt x="370" y="402"/>
                          <a:pt x="370" y="402"/>
                          <a:pt x="370" y="402"/>
                        </a:cubicBezTo>
                        <a:cubicBezTo>
                          <a:pt x="370" y="402"/>
                          <a:pt x="370" y="402"/>
                          <a:pt x="370" y="402"/>
                        </a:cubicBezTo>
                        <a:cubicBezTo>
                          <a:pt x="370" y="402"/>
                          <a:pt x="370" y="402"/>
                          <a:pt x="370" y="402"/>
                        </a:cubicBezTo>
                        <a:cubicBezTo>
                          <a:pt x="370" y="402"/>
                          <a:pt x="370" y="402"/>
                          <a:pt x="370" y="402"/>
                        </a:cubicBezTo>
                        <a:cubicBezTo>
                          <a:pt x="370" y="402"/>
                          <a:pt x="370" y="402"/>
                          <a:pt x="370" y="402"/>
                        </a:cubicBezTo>
                        <a:cubicBezTo>
                          <a:pt x="370" y="402"/>
                          <a:pt x="370" y="402"/>
                          <a:pt x="370" y="402"/>
                        </a:cubicBezTo>
                        <a:cubicBezTo>
                          <a:pt x="370" y="402"/>
                          <a:pt x="370" y="402"/>
                          <a:pt x="370" y="402"/>
                        </a:cubicBezTo>
                        <a:cubicBezTo>
                          <a:pt x="370" y="402"/>
                          <a:pt x="370" y="402"/>
                          <a:pt x="370" y="402"/>
                        </a:cubicBezTo>
                        <a:cubicBezTo>
                          <a:pt x="370" y="402"/>
                          <a:pt x="370" y="402"/>
                          <a:pt x="370" y="402"/>
                        </a:cubicBezTo>
                        <a:cubicBezTo>
                          <a:pt x="370" y="402"/>
                          <a:pt x="370" y="402"/>
                          <a:pt x="370" y="402"/>
                        </a:cubicBezTo>
                        <a:cubicBezTo>
                          <a:pt x="370" y="402"/>
                          <a:pt x="370" y="402"/>
                          <a:pt x="370" y="402"/>
                        </a:cubicBezTo>
                        <a:cubicBezTo>
                          <a:pt x="9" y="255"/>
                          <a:pt x="9" y="255"/>
                          <a:pt x="9" y="255"/>
                        </a:cubicBezTo>
                        <a:cubicBezTo>
                          <a:pt x="9" y="256"/>
                          <a:pt x="9" y="256"/>
                          <a:pt x="9" y="256"/>
                        </a:cubicBezTo>
                        <a:cubicBezTo>
                          <a:pt x="9" y="256"/>
                          <a:pt x="9" y="256"/>
                          <a:pt x="9" y="256"/>
                        </a:cubicBezTo>
                        <a:cubicBezTo>
                          <a:pt x="9" y="255"/>
                          <a:pt x="9" y="255"/>
                          <a:pt x="9" y="255"/>
                        </a:cubicBezTo>
                        <a:cubicBezTo>
                          <a:pt x="9" y="256"/>
                          <a:pt x="9" y="256"/>
                          <a:pt x="9" y="256"/>
                        </a:cubicBezTo>
                        <a:cubicBezTo>
                          <a:pt x="9" y="256"/>
                          <a:pt x="9" y="256"/>
                          <a:pt x="9" y="256"/>
                        </a:cubicBezTo>
                        <a:cubicBezTo>
                          <a:pt x="9" y="256"/>
                          <a:pt x="9" y="256"/>
                          <a:pt x="9" y="256"/>
                        </a:cubicBezTo>
                        <a:cubicBezTo>
                          <a:pt x="9" y="256"/>
                          <a:pt x="9" y="256"/>
                          <a:pt x="9" y="256"/>
                        </a:cubicBezTo>
                        <a:cubicBezTo>
                          <a:pt x="9" y="256"/>
                          <a:pt x="9" y="256"/>
                          <a:pt x="9" y="256"/>
                        </a:cubicBezTo>
                        <a:cubicBezTo>
                          <a:pt x="9" y="256"/>
                          <a:pt x="9" y="256"/>
                          <a:pt x="9" y="256"/>
                        </a:cubicBezTo>
                        <a:cubicBezTo>
                          <a:pt x="9" y="256"/>
                          <a:pt x="9" y="256"/>
                          <a:pt x="9" y="256"/>
                        </a:cubicBezTo>
                        <a:cubicBezTo>
                          <a:pt x="109" y="9"/>
                          <a:pt x="109" y="9"/>
                          <a:pt x="109" y="9"/>
                        </a:cubicBezTo>
                        <a:cubicBezTo>
                          <a:pt x="109" y="9"/>
                          <a:pt x="109" y="9"/>
                          <a:pt x="109" y="9"/>
                        </a:cubicBezTo>
                        <a:cubicBezTo>
                          <a:pt x="109" y="9"/>
                          <a:pt x="109" y="9"/>
                          <a:pt x="109" y="9"/>
                        </a:cubicBezTo>
                        <a:cubicBezTo>
                          <a:pt x="109" y="9"/>
                          <a:pt x="109" y="9"/>
                          <a:pt x="109" y="9"/>
                        </a:cubicBezTo>
                        <a:cubicBezTo>
                          <a:pt x="109" y="9"/>
                          <a:pt x="109" y="9"/>
                          <a:pt x="109" y="9"/>
                        </a:cubicBezTo>
                        <a:cubicBezTo>
                          <a:pt x="109" y="9"/>
                          <a:pt x="109" y="9"/>
                          <a:pt x="109" y="9"/>
                        </a:cubicBezTo>
                        <a:cubicBezTo>
                          <a:pt x="109" y="8"/>
                          <a:pt x="109" y="8"/>
                          <a:pt x="109" y="8"/>
                        </a:cubicBezTo>
                        <a:cubicBezTo>
                          <a:pt x="109" y="9"/>
                          <a:pt x="109" y="9"/>
                          <a:pt x="109" y="9"/>
                        </a:cubicBezTo>
                        <a:cubicBezTo>
                          <a:pt x="109" y="9"/>
                          <a:pt x="109" y="9"/>
                          <a:pt x="109" y="9"/>
                        </a:cubicBezTo>
                        <a:cubicBezTo>
                          <a:pt x="109" y="8"/>
                          <a:pt x="109" y="8"/>
                          <a:pt x="109" y="8"/>
                        </a:cubicBezTo>
                        <a:cubicBezTo>
                          <a:pt x="109" y="9"/>
                          <a:pt x="109" y="9"/>
                          <a:pt x="109" y="9"/>
                        </a:cubicBezTo>
                        <a:cubicBezTo>
                          <a:pt x="470" y="155"/>
                          <a:pt x="470" y="155"/>
                          <a:pt x="470" y="155"/>
                        </a:cubicBezTo>
                        <a:cubicBezTo>
                          <a:pt x="470" y="155"/>
                          <a:pt x="470" y="155"/>
                          <a:pt x="470" y="155"/>
                        </a:cubicBezTo>
                        <a:cubicBezTo>
                          <a:pt x="470" y="155"/>
                          <a:pt x="470" y="155"/>
                          <a:pt x="470" y="155"/>
                        </a:cubicBezTo>
                        <a:cubicBezTo>
                          <a:pt x="470" y="155"/>
                          <a:pt x="470" y="155"/>
                          <a:pt x="470" y="155"/>
                        </a:cubicBezTo>
                        <a:cubicBezTo>
                          <a:pt x="470" y="155"/>
                          <a:pt x="470" y="155"/>
                          <a:pt x="470" y="155"/>
                        </a:cubicBezTo>
                        <a:cubicBezTo>
                          <a:pt x="470" y="155"/>
                          <a:pt x="470" y="155"/>
                          <a:pt x="470" y="155"/>
                        </a:cubicBezTo>
                        <a:cubicBezTo>
                          <a:pt x="470" y="155"/>
                          <a:pt x="470" y="155"/>
                          <a:pt x="470" y="155"/>
                        </a:cubicBezTo>
                        <a:cubicBezTo>
                          <a:pt x="470" y="155"/>
                          <a:pt x="470" y="155"/>
                          <a:pt x="470" y="155"/>
                        </a:cubicBezTo>
                        <a:cubicBezTo>
                          <a:pt x="470" y="155"/>
                          <a:pt x="470" y="155"/>
                          <a:pt x="470" y="155"/>
                        </a:cubicBezTo>
                        <a:cubicBezTo>
                          <a:pt x="470" y="155"/>
                          <a:pt x="470" y="155"/>
                          <a:pt x="470" y="155"/>
                        </a:cubicBezTo>
                        <a:cubicBezTo>
                          <a:pt x="470" y="155"/>
                          <a:pt x="470" y="155"/>
                          <a:pt x="470" y="155"/>
                        </a:cubicBezTo>
                        <a:cubicBezTo>
                          <a:pt x="370" y="402"/>
                          <a:pt x="370" y="402"/>
                          <a:pt x="370" y="402"/>
                        </a:cubicBezTo>
                        <a:cubicBezTo>
                          <a:pt x="374" y="404"/>
                          <a:pt x="374" y="404"/>
                          <a:pt x="374" y="404"/>
                        </a:cubicBezTo>
                        <a:cubicBezTo>
                          <a:pt x="378" y="405"/>
                          <a:pt x="378" y="405"/>
                          <a:pt x="378" y="405"/>
                        </a:cubicBezTo>
                        <a:cubicBezTo>
                          <a:pt x="478" y="158"/>
                          <a:pt x="478" y="158"/>
                          <a:pt x="478" y="158"/>
                        </a:cubicBezTo>
                        <a:cubicBezTo>
                          <a:pt x="479" y="157"/>
                          <a:pt x="479" y="156"/>
                          <a:pt x="479" y="155"/>
                        </a:cubicBezTo>
                        <a:cubicBezTo>
                          <a:pt x="479" y="151"/>
                          <a:pt x="477" y="148"/>
                          <a:pt x="473" y="146"/>
                        </a:cubicBezTo>
                        <a:cubicBezTo>
                          <a:pt x="112" y="0"/>
                          <a:pt x="112" y="0"/>
                          <a:pt x="112" y="0"/>
                        </a:cubicBezTo>
                        <a:cubicBezTo>
                          <a:pt x="111" y="0"/>
                          <a:pt x="110" y="0"/>
                          <a:pt x="109" y="0"/>
                        </a:cubicBezTo>
                        <a:cubicBezTo>
                          <a:pt x="106" y="0"/>
                          <a:pt x="102" y="2"/>
                          <a:pt x="101" y="5"/>
                        </a:cubicBezTo>
                        <a:cubicBezTo>
                          <a:pt x="1" y="252"/>
                          <a:pt x="1" y="252"/>
                          <a:pt x="1" y="252"/>
                        </a:cubicBezTo>
                        <a:cubicBezTo>
                          <a:pt x="0" y="253"/>
                          <a:pt x="0" y="255"/>
                          <a:pt x="0" y="256"/>
                        </a:cubicBezTo>
                        <a:cubicBezTo>
                          <a:pt x="0" y="259"/>
                          <a:pt x="2" y="263"/>
                          <a:pt x="6" y="264"/>
                        </a:cubicBezTo>
                        <a:cubicBezTo>
                          <a:pt x="366" y="410"/>
                          <a:pt x="366" y="410"/>
                          <a:pt x="366" y="410"/>
                        </a:cubicBezTo>
                        <a:cubicBezTo>
                          <a:pt x="368" y="411"/>
                          <a:pt x="369" y="411"/>
                          <a:pt x="370" y="411"/>
                        </a:cubicBezTo>
                        <a:cubicBezTo>
                          <a:pt x="373" y="411"/>
                          <a:pt x="377" y="409"/>
                          <a:pt x="378" y="405"/>
                        </a:cubicBezTo>
                        <a:lnTo>
                          <a:pt x="374" y="40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/>
                  </a:p>
                </p:txBody>
              </p:sp>
              <p:sp>
                <p:nvSpPr>
                  <p:cNvPr id="61" name="Freeform 105">
                    <a:extLst>
                      <a:ext uri="{FF2B5EF4-FFF2-40B4-BE49-F238E27FC236}">
                        <a16:creationId xmlns:a16="http://schemas.microsoft.com/office/drawing/2014/main" xmlns="" id="{A4A58FB3-84F2-49F9-9E8C-AECCCF28B7A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778750" y="4084638"/>
                    <a:ext cx="519113" cy="212725"/>
                  </a:xfrm>
                  <a:custGeom>
                    <a:avLst/>
                    <a:gdLst>
                      <a:gd name="T0" fmla="*/ 327 w 327"/>
                      <a:gd name="T1" fmla="*/ 134 h 134"/>
                      <a:gd name="T2" fmla="*/ 0 w 327"/>
                      <a:gd name="T3" fmla="*/ 2 h 134"/>
                      <a:gd name="T4" fmla="*/ 50 w 327"/>
                      <a:gd name="T5" fmla="*/ 0 h 134"/>
                      <a:gd name="T6" fmla="*/ 292 w 327"/>
                      <a:gd name="T7" fmla="*/ 98 h 134"/>
                      <a:gd name="T8" fmla="*/ 327 w 327"/>
                      <a:gd name="T9" fmla="*/ 134 h 1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27" h="134">
                        <a:moveTo>
                          <a:pt x="327" y="134"/>
                        </a:moveTo>
                        <a:lnTo>
                          <a:pt x="0" y="2"/>
                        </a:lnTo>
                        <a:lnTo>
                          <a:pt x="50" y="0"/>
                        </a:lnTo>
                        <a:lnTo>
                          <a:pt x="292" y="98"/>
                        </a:lnTo>
                        <a:lnTo>
                          <a:pt x="327" y="13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/>
                  </a:p>
                </p:txBody>
              </p:sp>
              <p:sp>
                <p:nvSpPr>
                  <p:cNvPr id="62" name="Freeform 106">
                    <a:extLst>
                      <a:ext uri="{FF2B5EF4-FFF2-40B4-BE49-F238E27FC236}">
                        <a16:creationId xmlns:a16="http://schemas.microsoft.com/office/drawing/2014/main" xmlns="" id="{D4B7588A-DFB3-4DA6-AF16-F3F83105687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756525" y="4095751"/>
                    <a:ext cx="542925" cy="238125"/>
                  </a:xfrm>
                  <a:custGeom>
                    <a:avLst/>
                    <a:gdLst>
                      <a:gd name="T0" fmla="*/ 536 w 544"/>
                      <a:gd name="T1" fmla="*/ 236 h 240"/>
                      <a:gd name="T2" fmla="*/ 531 w 544"/>
                      <a:gd name="T3" fmla="*/ 239 h 240"/>
                      <a:gd name="T4" fmla="*/ 4 w 544"/>
                      <a:gd name="T5" fmla="*/ 25 h 240"/>
                      <a:gd name="T6" fmla="*/ 1 w 544"/>
                      <a:gd name="T7" fmla="*/ 20 h 240"/>
                      <a:gd name="T8" fmla="*/ 8 w 544"/>
                      <a:gd name="T9" fmla="*/ 3 h 240"/>
                      <a:gd name="T10" fmla="*/ 14 w 544"/>
                      <a:gd name="T11" fmla="*/ 1 h 240"/>
                      <a:gd name="T12" fmla="*/ 541 w 544"/>
                      <a:gd name="T13" fmla="*/ 215 h 240"/>
                      <a:gd name="T14" fmla="*/ 543 w 544"/>
                      <a:gd name="T15" fmla="*/ 220 h 240"/>
                      <a:gd name="T16" fmla="*/ 536 w 544"/>
                      <a:gd name="T17" fmla="*/ 236 h 2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44" h="240">
                        <a:moveTo>
                          <a:pt x="536" y="236"/>
                        </a:moveTo>
                        <a:cubicBezTo>
                          <a:pt x="536" y="239"/>
                          <a:pt x="533" y="240"/>
                          <a:pt x="531" y="239"/>
                        </a:cubicBezTo>
                        <a:cubicBezTo>
                          <a:pt x="4" y="25"/>
                          <a:pt x="4" y="25"/>
                          <a:pt x="4" y="25"/>
                        </a:cubicBezTo>
                        <a:cubicBezTo>
                          <a:pt x="1" y="24"/>
                          <a:pt x="0" y="22"/>
                          <a:pt x="1" y="20"/>
                        </a:cubicBezTo>
                        <a:cubicBezTo>
                          <a:pt x="8" y="3"/>
                          <a:pt x="8" y="3"/>
                          <a:pt x="8" y="3"/>
                        </a:cubicBezTo>
                        <a:cubicBezTo>
                          <a:pt x="9" y="1"/>
                          <a:pt x="11" y="0"/>
                          <a:pt x="14" y="1"/>
                        </a:cubicBezTo>
                        <a:cubicBezTo>
                          <a:pt x="541" y="215"/>
                          <a:pt x="541" y="215"/>
                          <a:pt x="541" y="215"/>
                        </a:cubicBezTo>
                        <a:cubicBezTo>
                          <a:pt x="543" y="215"/>
                          <a:pt x="544" y="218"/>
                          <a:pt x="543" y="220"/>
                        </a:cubicBezTo>
                        <a:lnTo>
                          <a:pt x="536" y="2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/>
                  </a:p>
                </p:txBody>
              </p:sp>
              <p:sp>
                <p:nvSpPr>
                  <p:cNvPr id="63" name="Freeform 107">
                    <a:extLst>
                      <a:ext uri="{FF2B5EF4-FFF2-40B4-BE49-F238E27FC236}">
                        <a16:creationId xmlns:a16="http://schemas.microsoft.com/office/drawing/2014/main" xmlns="" id="{457C7D6E-BE11-4B77-B1BC-A4D4B392707E}"/>
                      </a:ext>
                    </a:extLst>
                  </p:cNvPr>
                  <p:cNvSpPr>
                    <a:spLocks noChangeAspect="1" noEditPoints="1"/>
                  </p:cNvSpPr>
                  <p:nvPr/>
                </p:nvSpPr>
                <p:spPr bwMode="auto">
                  <a:xfrm>
                    <a:off x="8034338" y="3943351"/>
                    <a:ext cx="150813" cy="146050"/>
                  </a:xfrm>
                  <a:custGeom>
                    <a:avLst/>
                    <a:gdLst>
                      <a:gd name="T0" fmla="*/ 48 w 152"/>
                      <a:gd name="T1" fmla="*/ 142 h 147"/>
                      <a:gd name="T2" fmla="*/ 7 w 152"/>
                      <a:gd name="T3" fmla="*/ 104 h 147"/>
                      <a:gd name="T4" fmla="*/ 7 w 152"/>
                      <a:gd name="T5" fmla="*/ 48 h 147"/>
                      <a:gd name="T6" fmla="*/ 47 w 152"/>
                      <a:gd name="T7" fmla="*/ 8 h 147"/>
                      <a:gd name="T8" fmla="*/ 104 w 152"/>
                      <a:gd name="T9" fmla="*/ 7 h 147"/>
                      <a:gd name="T10" fmla="*/ 144 w 152"/>
                      <a:gd name="T11" fmla="*/ 47 h 147"/>
                      <a:gd name="T12" fmla="*/ 144 w 152"/>
                      <a:gd name="T13" fmla="*/ 104 h 147"/>
                      <a:gd name="T14" fmla="*/ 125 w 152"/>
                      <a:gd name="T15" fmla="*/ 131 h 147"/>
                      <a:gd name="T16" fmla="*/ 102 w 152"/>
                      <a:gd name="T17" fmla="*/ 135 h 147"/>
                      <a:gd name="T18" fmla="*/ 91 w 152"/>
                      <a:gd name="T19" fmla="*/ 124 h 147"/>
                      <a:gd name="T20" fmla="*/ 92 w 152"/>
                      <a:gd name="T21" fmla="*/ 106 h 147"/>
                      <a:gd name="T22" fmla="*/ 53 w 152"/>
                      <a:gd name="T23" fmla="*/ 115 h 147"/>
                      <a:gd name="T24" fmla="*/ 32 w 152"/>
                      <a:gd name="T25" fmla="*/ 93 h 147"/>
                      <a:gd name="T26" fmla="*/ 33 w 152"/>
                      <a:gd name="T27" fmla="*/ 59 h 147"/>
                      <a:gd name="T28" fmla="*/ 56 w 152"/>
                      <a:gd name="T29" fmla="*/ 33 h 147"/>
                      <a:gd name="T30" fmla="*/ 89 w 152"/>
                      <a:gd name="T31" fmla="*/ 32 h 147"/>
                      <a:gd name="T32" fmla="*/ 102 w 152"/>
                      <a:gd name="T33" fmla="*/ 42 h 147"/>
                      <a:gd name="T34" fmla="*/ 108 w 152"/>
                      <a:gd name="T35" fmla="*/ 56 h 147"/>
                      <a:gd name="T36" fmla="*/ 112 w 152"/>
                      <a:gd name="T37" fmla="*/ 45 h 147"/>
                      <a:gd name="T38" fmla="*/ 129 w 152"/>
                      <a:gd name="T39" fmla="*/ 51 h 147"/>
                      <a:gd name="T40" fmla="*/ 105 w 152"/>
                      <a:gd name="T41" fmla="*/ 110 h 147"/>
                      <a:gd name="T42" fmla="*/ 109 w 152"/>
                      <a:gd name="T43" fmla="*/ 126 h 147"/>
                      <a:gd name="T44" fmla="*/ 122 w 152"/>
                      <a:gd name="T45" fmla="*/ 122 h 147"/>
                      <a:gd name="T46" fmla="*/ 134 w 152"/>
                      <a:gd name="T47" fmla="*/ 104 h 147"/>
                      <a:gd name="T48" fmla="*/ 137 w 152"/>
                      <a:gd name="T49" fmla="*/ 51 h 147"/>
                      <a:gd name="T50" fmla="*/ 102 w 152"/>
                      <a:gd name="T51" fmla="*/ 15 h 147"/>
                      <a:gd name="T52" fmla="*/ 51 w 152"/>
                      <a:gd name="T53" fmla="*/ 15 h 147"/>
                      <a:gd name="T54" fmla="*/ 15 w 152"/>
                      <a:gd name="T55" fmla="*/ 51 h 147"/>
                      <a:gd name="T56" fmla="*/ 15 w 152"/>
                      <a:gd name="T57" fmla="*/ 101 h 147"/>
                      <a:gd name="T58" fmla="*/ 51 w 152"/>
                      <a:gd name="T59" fmla="*/ 135 h 147"/>
                      <a:gd name="T60" fmla="*/ 86 w 152"/>
                      <a:gd name="T61" fmla="*/ 137 h 147"/>
                      <a:gd name="T62" fmla="*/ 87 w 152"/>
                      <a:gd name="T63" fmla="*/ 145 h 147"/>
                      <a:gd name="T64" fmla="*/ 68 w 152"/>
                      <a:gd name="T65" fmla="*/ 147 h 147"/>
                      <a:gd name="T66" fmla="*/ 48 w 152"/>
                      <a:gd name="T67" fmla="*/ 142 h 147"/>
                      <a:gd name="T68" fmla="*/ 97 w 152"/>
                      <a:gd name="T69" fmla="*/ 84 h 147"/>
                      <a:gd name="T70" fmla="*/ 97 w 152"/>
                      <a:gd name="T71" fmla="*/ 63 h 147"/>
                      <a:gd name="T72" fmla="*/ 84 w 152"/>
                      <a:gd name="T73" fmla="*/ 49 h 147"/>
                      <a:gd name="T74" fmla="*/ 64 w 152"/>
                      <a:gd name="T75" fmla="*/ 50 h 147"/>
                      <a:gd name="T76" fmla="*/ 50 w 152"/>
                      <a:gd name="T77" fmla="*/ 65 h 147"/>
                      <a:gd name="T78" fmla="*/ 49 w 152"/>
                      <a:gd name="T79" fmla="*/ 86 h 147"/>
                      <a:gd name="T80" fmla="*/ 63 w 152"/>
                      <a:gd name="T81" fmla="*/ 101 h 147"/>
                      <a:gd name="T82" fmla="*/ 83 w 152"/>
                      <a:gd name="T83" fmla="*/ 100 h 147"/>
                      <a:gd name="T84" fmla="*/ 97 w 152"/>
                      <a:gd name="T85" fmla="*/ 84 h 1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152" h="147">
                        <a:moveTo>
                          <a:pt x="48" y="142"/>
                        </a:moveTo>
                        <a:cubicBezTo>
                          <a:pt x="29" y="134"/>
                          <a:pt x="15" y="122"/>
                          <a:pt x="7" y="104"/>
                        </a:cubicBezTo>
                        <a:cubicBezTo>
                          <a:pt x="0" y="86"/>
                          <a:pt x="0" y="67"/>
                          <a:pt x="7" y="48"/>
                        </a:cubicBezTo>
                        <a:cubicBezTo>
                          <a:pt x="15" y="29"/>
                          <a:pt x="28" y="16"/>
                          <a:pt x="47" y="8"/>
                        </a:cubicBezTo>
                        <a:cubicBezTo>
                          <a:pt x="66" y="0"/>
                          <a:pt x="85" y="0"/>
                          <a:pt x="104" y="7"/>
                        </a:cubicBezTo>
                        <a:cubicBezTo>
                          <a:pt x="123" y="15"/>
                          <a:pt x="137" y="28"/>
                          <a:pt x="144" y="47"/>
                        </a:cubicBezTo>
                        <a:cubicBezTo>
                          <a:pt x="152" y="66"/>
                          <a:pt x="152" y="85"/>
                          <a:pt x="144" y="104"/>
                        </a:cubicBezTo>
                        <a:cubicBezTo>
                          <a:pt x="139" y="117"/>
                          <a:pt x="133" y="126"/>
                          <a:pt x="125" y="131"/>
                        </a:cubicBezTo>
                        <a:cubicBezTo>
                          <a:pt x="117" y="137"/>
                          <a:pt x="110" y="138"/>
                          <a:pt x="102" y="135"/>
                        </a:cubicBezTo>
                        <a:cubicBezTo>
                          <a:pt x="96" y="133"/>
                          <a:pt x="93" y="129"/>
                          <a:pt x="91" y="124"/>
                        </a:cubicBezTo>
                        <a:cubicBezTo>
                          <a:pt x="89" y="119"/>
                          <a:pt x="90" y="113"/>
                          <a:pt x="92" y="106"/>
                        </a:cubicBezTo>
                        <a:cubicBezTo>
                          <a:pt x="80" y="118"/>
                          <a:pt x="67" y="121"/>
                          <a:pt x="53" y="115"/>
                        </a:cubicBezTo>
                        <a:cubicBezTo>
                          <a:pt x="43" y="111"/>
                          <a:pt x="36" y="104"/>
                          <a:pt x="32" y="93"/>
                        </a:cubicBezTo>
                        <a:cubicBezTo>
                          <a:pt x="28" y="82"/>
                          <a:pt x="28" y="71"/>
                          <a:pt x="33" y="59"/>
                        </a:cubicBezTo>
                        <a:cubicBezTo>
                          <a:pt x="38" y="47"/>
                          <a:pt x="45" y="38"/>
                          <a:pt x="56" y="33"/>
                        </a:cubicBezTo>
                        <a:cubicBezTo>
                          <a:pt x="66" y="28"/>
                          <a:pt x="77" y="27"/>
                          <a:pt x="89" y="32"/>
                        </a:cubicBezTo>
                        <a:cubicBezTo>
                          <a:pt x="94" y="34"/>
                          <a:pt x="98" y="38"/>
                          <a:pt x="102" y="42"/>
                        </a:cubicBezTo>
                        <a:cubicBezTo>
                          <a:pt x="105" y="47"/>
                          <a:pt x="107" y="51"/>
                          <a:pt x="108" y="56"/>
                        </a:cubicBezTo>
                        <a:cubicBezTo>
                          <a:pt x="112" y="45"/>
                          <a:pt x="112" y="45"/>
                          <a:pt x="112" y="45"/>
                        </a:cubicBezTo>
                        <a:cubicBezTo>
                          <a:pt x="129" y="51"/>
                          <a:pt x="129" y="51"/>
                          <a:pt x="129" y="51"/>
                        </a:cubicBezTo>
                        <a:cubicBezTo>
                          <a:pt x="105" y="110"/>
                          <a:pt x="105" y="110"/>
                          <a:pt x="105" y="110"/>
                        </a:cubicBezTo>
                        <a:cubicBezTo>
                          <a:pt x="101" y="118"/>
                          <a:pt x="103" y="123"/>
                          <a:pt x="109" y="126"/>
                        </a:cubicBezTo>
                        <a:cubicBezTo>
                          <a:pt x="113" y="127"/>
                          <a:pt x="117" y="126"/>
                          <a:pt x="122" y="122"/>
                        </a:cubicBezTo>
                        <a:cubicBezTo>
                          <a:pt x="127" y="118"/>
                          <a:pt x="131" y="112"/>
                          <a:pt x="134" y="104"/>
                        </a:cubicBezTo>
                        <a:cubicBezTo>
                          <a:pt x="142" y="86"/>
                          <a:pt x="142" y="68"/>
                          <a:pt x="137" y="51"/>
                        </a:cubicBezTo>
                        <a:cubicBezTo>
                          <a:pt x="131" y="34"/>
                          <a:pt x="119" y="22"/>
                          <a:pt x="102" y="15"/>
                        </a:cubicBezTo>
                        <a:cubicBezTo>
                          <a:pt x="85" y="8"/>
                          <a:pt x="68" y="8"/>
                          <a:pt x="51" y="15"/>
                        </a:cubicBezTo>
                        <a:cubicBezTo>
                          <a:pt x="34" y="23"/>
                          <a:pt x="22" y="35"/>
                          <a:pt x="15" y="51"/>
                        </a:cubicBezTo>
                        <a:cubicBezTo>
                          <a:pt x="8" y="68"/>
                          <a:pt x="8" y="85"/>
                          <a:pt x="15" y="101"/>
                        </a:cubicBezTo>
                        <a:cubicBezTo>
                          <a:pt x="22" y="116"/>
                          <a:pt x="34" y="128"/>
                          <a:pt x="51" y="135"/>
                        </a:cubicBezTo>
                        <a:cubicBezTo>
                          <a:pt x="64" y="140"/>
                          <a:pt x="76" y="141"/>
                          <a:pt x="86" y="137"/>
                        </a:cubicBezTo>
                        <a:cubicBezTo>
                          <a:pt x="87" y="145"/>
                          <a:pt x="87" y="145"/>
                          <a:pt x="87" y="145"/>
                        </a:cubicBezTo>
                        <a:cubicBezTo>
                          <a:pt x="82" y="147"/>
                          <a:pt x="75" y="147"/>
                          <a:pt x="68" y="147"/>
                        </a:cubicBezTo>
                        <a:cubicBezTo>
                          <a:pt x="61" y="146"/>
                          <a:pt x="54" y="145"/>
                          <a:pt x="48" y="142"/>
                        </a:cubicBezTo>
                        <a:close/>
                        <a:moveTo>
                          <a:pt x="97" y="84"/>
                        </a:moveTo>
                        <a:cubicBezTo>
                          <a:pt x="100" y="77"/>
                          <a:pt x="100" y="70"/>
                          <a:pt x="97" y="63"/>
                        </a:cubicBezTo>
                        <a:cubicBezTo>
                          <a:pt x="95" y="57"/>
                          <a:pt x="90" y="52"/>
                          <a:pt x="84" y="49"/>
                        </a:cubicBezTo>
                        <a:cubicBezTo>
                          <a:pt x="77" y="46"/>
                          <a:pt x="70" y="47"/>
                          <a:pt x="64" y="50"/>
                        </a:cubicBezTo>
                        <a:cubicBezTo>
                          <a:pt x="58" y="53"/>
                          <a:pt x="53" y="58"/>
                          <a:pt x="50" y="65"/>
                        </a:cubicBezTo>
                        <a:cubicBezTo>
                          <a:pt x="48" y="72"/>
                          <a:pt x="47" y="79"/>
                          <a:pt x="49" y="86"/>
                        </a:cubicBezTo>
                        <a:cubicBezTo>
                          <a:pt x="51" y="93"/>
                          <a:pt x="56" y="98"/>
                          <a:pt x="63" y="101"/>
                        </a:cubicBezTo>
                        <a:cubicBezTo>
                          <a:pt x="70" y="104"/>
                          <a:pt x="77" y="103"/>
                          <a:pt x="83" y="100"/>
                        </a:cubicBezTo>
                        <a:cubicBezTo>
                          <a:pt x="89" y="97"/>
                          <a:pt x="94" y="91"/>
                          <a:pt x="97" y="8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/>
                  </a:p>
                </p:txBody>
              </p:sp>
            </p:grpSp>
            <p:grpSp>
              <p:nvGrpSpPr>
                <p:cNvPr id="53" name="Group 88">
                  <a:extLst>
                    <a:ext uri="{FF2B5EF4-FFF2-40B4-BE49-F238E27FC236}">
                      <a16:creationId xmlns:a16="http://schemas.microsoft.com/office/drawing/2014/main" xmlns="" id="{7012D0D4-C4B2-4BC1-AC25-FEB1C391FD4F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4194175" y="2887663"/>
                  <a:ext cx="560388" cy="560388"/>
                  <a:chOff x="4194175" y="2887663"/>
                  <a:chExt cx="560388" cy="560388"/>
                </a:xfrm>
              </p:grpSpPr>
              <p:sp>
                <p:nvSpPr>
                  <p:cNvPr id="57" name="Oval 108">
                    <a:extLst>
                      <a:ext uri="{FF2B5EF4-FFF2-40B4-BE49-F238E27FC236}">
                        <a16:creationId xmlns:a16="http://schemas.microsoft.com/office/drawing/2014/main" xmlns="" id="{3122EAEA-C20D-4933-B375-9628CF60D566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94175" y="2887663"/>
                    <a:ext cx="560388" cy="560388"/>
                  </a:xfrm>
                  <a:prstGeom prst="ellipse">
                    <a:avLst/>
                  </a:prstGeom>
                  <a:solidFill>
                    <a:srgbClr val="2132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 dirty="0"/>
                  </a:p>
                </p:txBody>
              </p:sp>
              <p:sp>
                <p:nvSpPr>
                  <p:cNvPr id="58" name="Freeform 109">
                    <a:extLst>
                      <a:ext uri="{FF2B5EF4-FFF2-40B4-BE49-F238E27FC236}">
                        <a16:creationId xmlns:a16="http://schemas.microsoft.com/office/drawing/2014/main" xmlns="" id="{E0F62B4A-5D9C-4DFF-843C-B9E215BF92F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4349750" y="3022601"/>
                    <a:ext cx="49213" cy="44450"/>
                  </a:xfrm>
                  <a:custGeom>
                    <a:avLst/>
                    <a:gdLst>
                      <a:gd name="T0" fmla="*/ 31 w 31"/>
                      <a:gd name="T1" fmla="*/ 28 h 28"/>
                      <a:gd name="T2" fmla="*/ 31 w 31"/>
                      <a:gd name="T3" fmla="*/ 0 h 28"/>
                      <a:gd name="T4" fmla="*/ 0 w 31"/>
                      <a:gd name="T5" fmla="*/ 28 h 28"/>
                      <a:gd name="T6" fmla="*/ 0 w 31"/>
                      <a:gd name="T7" fmla="*/ 28 h 28"/>
                      <a:gd name="T8" fmla="*/ 31 w 31"/>
                      <a:gd name="T9" fmla="*/ 28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" h="28">
                        <a:moveTo>
                          <a:pt x="31" y="28"/>
                        </a:moveTo>
                        <a:lnTo>
                          <a:pt x="31" y="0"/>
                        </a:lnTo>
                        <a:lnTo>
                          <a:pt x="0" y="28"/>
                        </a:lnTo>
                        <a:lnTo>
                          <a:pt x="0" y="28"/>
                        </a:lnTo>
                        <a:lnTo>
                          <a:pt x="31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/>
                  </a:p>
                </p:txBody>
              </p:sp>
              <p:sp>
                <p:nvSpPr>
                  <p:cNvPr id="59" name="Freeform 110">
                    <a:extLst>
                      <a:ext uri="{FF2B5EF4-FFF2-40B4-BE49-F238E27FC236}">
                        <a16:creationId xmlns:a16="http://schemas.microsoft.com/office/drawing/2014/main" xmlns="" id="{E226B23A-58E8-4282-AD12-06B9D61B1A8D}"/>
                      </a:ext>
                    </a:extLst>
                  </p:cNvPr>
                  <p:cNvSpPr>
                    <a:spLocks noChangeAspect="1" noEditPoints="1"/>
                  </p:cNvSpPr>
                  <p:nvPr/>
                </p:nvSpPr>
                <p:spPr bwMode="auto">
                  <a:xfrm>
                    <a:off x="4349750" y="3022601"/>
                    <a:ext cx="247650" cy="282575"/>
                  </a:xfrm>
                  <a:custGeom>
                    <a:avLst/>
                    <a:gdLst>
                      <a:gd name="T0" fmla="*/ 39 w 156"/>
                      <a:gd name="T1" fmla="*/ 0 h 178"/>
                      <a:gd name="T2" fmla="*/ 39 w 156"/>
                      <a:gd name="T3" fmla="*/ 36 h 178"/>
                      <a:gd name="T4" fmla="*/ 0 w 156"/>
                      <a:gd name="T5" fmla="*/ 36 h 178"/>
                      <a:gd name="T6" fmla="*/ 0 w 156"/>
                      <a:gd name="T7" fmla="*/ 178 h 178"/>
                      <a:gd name="T8" fmla="*/ 156 w 156"/>
                      <a:gd name="T9" fmla="*/ 178 h 178"/>
                      <a:gd name="T10" fmla="*/ 156 w 156"/>
                      <a:gd name="T11" fmla="*/ 0 h 178"/>
                      <a:gd name="T12" fmla="*/ 39 w 156"/>
                      <a:gd name="T13" fmla="*/ 0 h 178"/>
                      <a:gd name="T14" fmla="*/ 26 w 156"/>
                      <a:gd name="T15" fmla="*/ 55 h 178"/>
                      <a:gd name="T16" fmla="*/ 95 w 156"/>
                      <a:gd name="T17" fmla="*/ 55 h 178"/>
                      <a:gd name="T18" fmla="*/ 95 w 156"/>
                      <a:gd name="T19" fmla="*/ 68 h 178"/>
                      <a:gd name="T20" fmla="*/ 26 w 156"/>
                      <a:gd name="T21" fmla="*/ 68 h 178"/>
                      <a:gd name="T22" fmla="*/ 26 w 156"/>
                      <a:gd name="T23" fmla="*/ 55 h 178"/>
                      <a:gd name="T24" fmla="*/ 26 w 156"/>
                      <a:gd name="T25" fmla="*/ 85 h 178"/>
                      <a:gd name="T26" fmla="*/ 48 w 156"/>
                      <a:gd name="T27" fmla="*/ 85 h 178"/>
                      <a:gd name="T28" fmla="*/ 48 w 156"/>
                      <a:gd name="T29" fmla="*/ 99 h 178"/>
                      <a:gd name="T30" fmla="*/ 26 w 156"/>
                      <a:gd name="T31" fmla="*/ 99 h 178"/>
                      <a:gd name="T32" fmla="*/ 26 w 156"/>
                      <a:gd name="T33" fmla="*/ 85 h 178"/>
                      <a:gd name="T34" fmla="*/ 76 w 156"/>
                      <a:gd name="T35" fmla="*/ 131 h 178"/>
                      <a:gd name="T36" fmla="*/ 26 w 156"/>
                      <a:gd name="T37" fmla="*/ 131 h 178"/>
                      <a:gd name="T38" fmla="*/ 26 w 156"/>
                      <a:gd name="T39" fmla="*/ 117 h 178"/>
                      <a:gd name="T40" fmla="*/ 76 w 156"/>
                      <a:gd name="T41" fmla="*/ 117 h 178"/>
                      <a:gd name="T42" fmla="*/ 76 w 156"/>
                      <a:gd name="T43" fmla="*/ 131 h 178"/>
                      <a:gd name="T44" fmla="*/ 109 w 156"/>
                      <a:gd name="T45" fmla="*/ 131 h 178"/>
                      <a:gd name="T46" fmla="*/ 88 w 156"/>
                      <a:gd name="T47" fmla="*/ 131 h 178"/>
                      <a:gd name="T48" fmla="*/ 88 w 156"/>
                      <a:gd name="T49" fmla="*/ 117 h 178"/>
                      <a:gd name="T50" fmla="*/ 109 w 156"/>
                      <a:gd name="T51" fmla="*/ 117 h 178"/>
                      <a:gd name="T52" fmla="*/ 109 w 156"/>
                      <a:gd name="T53" fmla="*/ 131 h 178"/>
                      <a:gd name="T54" fmla="*/ 109 w 156"/>
                      <a:gd name="T55" fmla="*/ 99 h 178"/>
                      <a:gd name="T56" fmla="*/ 59 w 156"/>
                      <a:gd name="T57" fmla="*/ 99 h 178"/>
                      <a:gd name="T58" fmla="*/ 59 w 156"/>
                      <a:gd name="T59" fmla="*/ 85 h 178"/>
                      <a:gd name="T60" fmla="*/ 109 w 156"/>
                      <a:gd name="T61" fmla="*/ 85 h 178"/>
                      <a:gd name="T62" fmla="*/ 109 w 156"/>
                      <a:gd name="T63" fmla="*/ 99 h 178"/>
                      <a:gd name="T64" fmla="*/ 135 w 156"/>
                      <a:gd name="T65" fmla="*/ 99 h 178"/>
                      <a:gd name="T66" fmla="*/ 122 w 156"/>
                      <a:gd name="T67" fmla="*/ 99 h 178"/>
                      <a:gd name="T68" fmla="*/ 122 w 156"/>
                      <a:gd name="T69" fmla="*/ 85 h 178"/>
                      <a:gd name="T70" fmla="*/ 135 w 156"/>
                      <a:gd name="T71" fmla="*/ 85 h 178"/>
                      <a:gd name="T72" fmla="*/ 135 w 156"/>
                      <a:gd name="T73" fmla="*/ 99 h 178"/>
                      <a:gd name="T74" fmla="*/ 135 w 156"/>
                      <a:gd name="T75" fmla="*/ 68 h 178"/>
                      <a:gd name="T76" fmla="*/ 105 w 156"/>
                      <a:gd name="T77" fmla="*/ 68 h 178"/>
                      <a:gd name="T78" fmla="*/ 105 w 156"/>
                      <a:gd name="T79" fmla="*/ 55 h 178"/>
                      <a:gd name="T80" fmla="*/ 135 w 156"/>
                      <a:gd name="T81" fmla="*/ 55 h 178"/>
                      <a:gd name="T82" fmla="*/ 135 w 156"/>
                      <a:gd name="T83" fmla="*/ 68 h 1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</a:cxnLst>
                    <a:rect l="0" t="0" r="r" b="b"/>
                    <a:pathLst>
                      <a:path w="156" h="178">
                        <a:moveTo>
                          <a:pt x="39" y="0"/>
                        </a:moveTo>
                        <a:lnTo>
                          <a:pt x="39" y="36"/>
                        </a:lnTo>
                        <a:lnTo>
                          <a:pt x="0" y="36"/>
                        </a:lnTo>
                        <a:lnTo>
                          <a:pt x="0" y="178"/>
                        </a:lnTo>
                        <a:lnTo>
                          <a:pt x="156" y="178"/>
                        </a:lnTo>
                        <a:lnTo>
                          <a:pt x="156" y="0"/>
                        </a:lnTo>
                        <a:lnTo>
                          <a:pt x="39" y="0"/>
                        </a:lnTo>
                        <a:close/>
                        <a:moveTo>
                          <a:pt x="26" y="55"/>
                        </a:moveTo>
                        <a:lnTo>
                          <a:pt x="95" y="55"/>
                        </a:lnTo>
                        <a:lnTo>
                          <a:pt x="95" y="68"/>
                        </a:lnTo>
                        <a:lnTo>
                          <a:pt x="26" y="68"/>
                        </a:lnTo>
                        <a:lnTo>
                          <a:pt x="26" y="55"/>
                        </a:lnTo>
                        <a:close/>
                        <a:moveTo>
                          <a:pt x="26" y="85"/>
                        </a:moveTo>
                        <a:lnTo>
                          <a:pt x="48" y="85"/>
                        </a:lnTo>
                        <a:lnTo>
                          <a:pt x="48" y="99"/>
                        </a:lnTo>
                        <a:lnTo>
                          <a:pt x="26" y="99"/>
                        </a:lnTo>
                        <a:lnTo>
                          <a:pt x="26" y="85"/>
                        </a:lnTo>
                        <a:close/>
                        <a:moveTo>
                          <a:pt x="76" y="131"/>
                        </a:moveTo>
                        <a:lnTo>
                          <a:pt x="26" y="131"/>
                        </a:lnTo>
                        <a:lnTo>
                          <a:pt x="26" y="117"/>
                        </a:lnTo>
                        <a:lnTo>
                          <a:pt x="76" y="117"/>
                        </a:lnTo>
                        <a:lnTo>
                          <a:pt x="76" y="131"/>
                        </a:lnTo>
                        <a:close/>
                        <a:moveTo>
                          <a:pt x="109" y="131"/>
                        </a:moveTo>
                        <a:lnTo>
                          <a:pt x="88" y="131"/>
                        </a:lnTo>
                        <a:lnTo>
                          <a:pt x="88" y="117"/>
                        </a:lnTo>
                        <a:lnTo>
                          <a:pt x="109" y="117"/>
                        </a:lnTo>
                        <a:lnTo>
                          <a:pt x="109" y="131"/>
                        </a:lnTo>
                        <a:close/>
                        <a:moveTo>
                          <a:pt x="109" y="99"/>
                        </a:moveTo>
                        <a:lnTo>
                          <a:pt x="59" y="99"/>
                        </a:lnTo>
                        <a:lnTo>
                          <a:pt x="59" y="85"/>
                        </a:lnTo>
                        <a:lnTo>
                          <a:pt x="109" y="85"/>
                        </a:lnTo>
                        <a:lnTo>
                          <a:pt x="109" y="99"/>
                        </a:lnTo>
                        <a:close/>
                        <a:moveTo>
                          <a:pt x="135" y="99"/>
                        </a:moveTo>
                        <a:lnTo>
                          <a:pt x="122" y="99"/>
                        </a:lnTo>
                        <a:lnTo>
                          <a:pt x="122" y="85"/>
                        </a:lnTo>
                        <a:lnTo>
                          <a:pt x="135" y="85"/>
                        </a:lnTo>
                        <a:lnTo>
                          <a:pt x="135" y="99"/>
                        </a:lnTo>
                        <a:close/>
                        <a:moveTo>
                          <a:pt x="135" y="68"/>
                        </a:moveTo>
                        <a:lnTo>
                          <a:pt x="105" y="68"/>
                        </a:lnTo>
                        <a:lnTo>
                          <a:pt x="105" y="55"/>
                        </a:lnTo>
                        <a:lnTo>
                          <a:pt x="135" y="55"/>
                        </a:lnTo>
                        <a:lnTo>
                          <a:pt x="135" y="6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/>
                  </a:p>
                </p:txBody>
              </p:sp>
            </p:grpSp>
            <p:grpSp>
              <p:nvGrpSpPr>
                <p:cNvPr id="54" name="Group 97">
                  <a:extLst>
                    <a:ext uri="{FF2B5EF4-FFF2-40B4-BE49-F238E27FC236}">
                      <a16:creationId xmlns:a16="http://schemas.microsoft.com/office/drawing/2014/main" xmlns="" id="{D5EF39BC-C1E9-48A4-BDB7-971BF48CFEFD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7569200" y="4335463"/>
                  <a:ext cx="630238" cy="630238"/>
                  <a:chOff x="7569200" y="4335463"/>
                  <a:chExt cx="630238" cy="630238"/>
                </a:xfrm>
              </p:grpSpPr>
              <p:sp>
                <p:nvSpPr>
                  <p:cNvPr id="55" name="Freeform 111">
                    <a:extLst>
                      <a:ext uri="{FF2B5EF4-FFF2-40B4-BE49-F238E27FC236}">
                        <a16:creationId xmlns:a16="http://schemas.microsoft.com/office/drawing/2014/main" xmlns="" id="{38A50626-9E4C-46A2-ABBE-33DCD5E9BA8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569200" y="4335463"/>
                    <a:ext cx="630238" cy="630238"/>
                  </a:xfrm>
                  <a:custGeom>
                    <a:avLst/>
                    <a:gdLst>
                      <a:gd name="T0" fmla="*/ 599 w 632"/>
                      <a:gd name="T1" fmla="*/ 378 h 632"/>
                      <a:gd name="T2" fmla="*/ 255 w 632"/>
                      <a:gd name="T3" fmla="*/ 599 h 632"/>
                      <a:gd name="T4" fmla="*/ 34 w 632"/>
                      <a:gd name="T5" fmla="*/ 255 h 632"/>
                      <a:gd name="T6" fmla="*/ 377 w 632"/>
                      <a:gd name="T7" fmla="*/ 34 h 632"/>
                      <a:gd name="T8" fmla="*/ 599 w 632"/>
                      <a:gd name="T9" fmla="*/ 378 h 6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32" h="632">
                        <a:moveTo>
                          <a:pt x="599" y="378"/>
                        </a:moveTo>
                        <a:cubicBezTo>
                          <a:pt x="565" y="533"/>
                          <a:pt x="411" y="632"/>
                          <a:pt x="255" y="599"/>
                        </a:cubicBezTo>
                        <a:cubicBezTo>
                          <a:pt x="99" y="565"/>
                          <a:pt x="0" y="411"/>
                          <a:pt x="34" y="255"/>
                        </a:cubicBezTo>
                        <a:cubicBezTo>
                          <a:pt x="68" y="99"/>
                          <a:pt x="222" y="0"/>
                          <a:pt x="377" y="34"/>
                        </a:cubicBezTo>
                        <a:cubicBezTo>
                          <a:pt x="533" y="68"/>
                          <a:pt x="632" y="222"/>
                          <a:pt x="599" y="37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/>
                  </a:p>
                </p:txBody>
              </p:sp>
              <p:sp>
                <p:nvSpPr>
                  <p:cNvPr id="56" name="Freeform 112">
                    <a:extLst>
                      <a:ext uri="{FF2B5EF4-FFF2-40B4-BE49-F238E27FC236}">
                        <a16:creationId xmlns:a16="http://schemas.microsoft.com/office/drawing/2014/main" xmlns="" id="{875F9B37-8B47-4374-A1EE-09038D40CD1C}"/>
                      </a:ext>
                    </a:extLst>
                  </p:cNvPr>
                  <p:cNvSpPr>
                    <a:spLocks noChangeAspect="1" noEditPoints="1"/>
                  </p:cNvSpPr>
                  <p:nvPr/>
                </p:nvSpPr>
                <p:spPr bwMode="auto">
                  <a:xfrm>
                    <a:off x="7673975" y="4537076"/>
                    <a:ext cx="411163" cy="209550"/>
                  </a:xfrm>
                  <a:custGeom>
                    <a:avLst/>
                    <a:gdLst>
                      <a:gd name="T0" fmla="*/ 412 w 412"/>
                      <a:gd name="T1" fmla="*/ 76 h 211"/>
                      <a:gd name="T2" fmla="*/ 407 w 412"/>
                      <a:gd name="T3" fmla="*/ 0 h 211"/>
                      <a:gd name="T4" fmla="*/ 330 w 412"/>
                      <a:gd name="T5" fmla="*/ 11 h 211"/>
                      <a:gd name="T6" fmla="*/ 361 w 412"/>
                      <a:gd name="T7" fmla="*/ 36 h 211"/>
                      <a:gd name="T8" fmla="*/ 283 w 412"/>
                      <a:gd name="T9" fmla="*/ 133 h 211"/>
                      <a:gd name="T10" fmla="*/ 276 w 412"/>
                      <a:gd name="T11" fmla="*/ 132 h 211"/>
                      <a:gd name="T12" fmla="*/ 253 w 412"/>
                      <a:gd name="T13" fmla="*/ 136 h 211"/>
                      <a:gd name="T14" fmla="*/ 201 w 412"/>
                      <a:gd name="T15" fmla="*/ 91 h 211"/>
                      <a:gd name="T16" fmla="*/ 203 w 412"/>
                      <a:gd name="T17" fmla="*/ 82 h 211"/>
                      <a:gd name="T18" fmla="*/ 169 w 412"/>
                      <a:gd name="T19" fmla="*/ 39 h 211"/>
                      <a:gd name="T20" fmla="*/ 140 w 412"/>
                      <a:gd name="T21" fmla="*/ 47 h 211"/>
                      <a:gd name="T22" fmla="*/ 125 w 412"/>
                      <a:gd name="T23" fmla="*/ 73 h 211"/>
                      <a:gd name="T24" fmla="*/ 126 w 412"/>
                      <a:gd name="T25" fmla="*/ 87 h 211"/>
                      <a:gd name="T26" fmla="*/ 63 w 412"/>
                      <a:gd name="T27" fmla="*/ 130 h 211"/>
                      <a:gd name="T28" fmla="*/ 46 w 412"/>
                      <a:gd name="T29" fmla="*/ 123 h 211"/>
                      <a:gd name="T30" fmla="*/ 17 w 412"/>
                      <a:gd name="T31" fmla="*/ 132 h 211"/>
                      <a:gd name="T32" fmla="*/ 2 w 412"/>
                      <a:gd name="T33" fmla="*/ 158 h 211"/>
                      <a:gd name="T34" fmla="*/ 33 w 412"/>
                      <a:gd name="T35" fmla="*/ 201 h 211"/>
                      <a:gd name="T36" fmla="*/ 37 w 412"/>
                      <a:gd name="T37" fmla="*/ 202 h 211"/>
                      <a:gd name="T38" fmla="*/ 80 w 412"/>
                      <a:gd name="T39" fmla="*/ 167 h 211"/>
                      <a:gd name="T40" fmla="*/ 79 w 412"/>
                      <a:gd name="T41" fmla="*/ 153 h 211"/>
                      <a:gd name="T42" fmla="*/ 142 w 412"/>
                      <a:gd name="T43" fmla="*/ 111 h 211"/>
                      <a:gd name="T44" fmla="*/ 156 w 412"/>
                      <a:gd name="T45" fmla="*/ 116 h 211"/>
                      <a:gd name="T46" fmla="*/ 160 w 412"/>
                      <a:gd name="T47" fmla="*/ 117 h 211"/>
                      <a:gd name="T48" fmla="*/ 183 w 412"/>
                      <a:gd name="T49" fmla="*/ 113 h 211"/>
                      <a:gd name="T50" fmla="*/ 234 w 412"/>
                      <a:gd name="T51" fmla="*/ 157 h 211"/>
                      <a:gd name="T52" fmla="*/ 232 w 412"/>
                      <a:gd name="T53" fmla="*/ 166 h 211"/>
                      <a:gd name="T54" fmla="*/ 263 w 412"/>
                      <a:gd name="T55" fmla="*/ 209 h 211"/>
                      <a:gd name="T56" fmla="*/ 266 w 412"/>
                      <a:gd name="T57" fmla="*/ 210 h 211"/>
                      <a:gd name="T58" fmla="*/ 295 w 412"/>
                      <a:gd name="T59" fmla="*/ 202 h 211"/>
                      <a:gd name="T60" fmla="*/ 310 w 412"/>
                      <a:gd name="T61" fmla="*/ 175 h 211"/>
                      <a:gd name="T62" fmla="*/ 305 w 412"/>
                      <a:gd name="T63" fmla="*/ 152 h 211"/>
                      <a:gd name="T64" fmla="*/ 383 w 412"/>
                      <a:gd name="T65" fmla="*/ 53 h 211"/>
                      <a:gd name="T66" fmla="*/ 412 w 412"/>
                      <a:gd name="T67" fmla="*/ 76 h 211"/>
                      <a:gd name="T68" fmla="*/ 38 w 412"/>
                      <a:gd name="T69" fmla="*/ 189 h 211"/>
                      <a:gd name="T70" fmla="*/ 14 w 412"/>
                      <a:gd name="T71" fmla="*/ 159 h 211"/>
                      <a:gd name="T72" fmla="*/ 24 w 412"/>
                      <a:gd name="T73" fmla="*/ 141 h 211"/>
                      <a:gd name="T74" fmla="*/ 44 w 412"/>
                      <a:gd name="T75" fmla="*/ 136 h 211"/>
                      <a:gd name="T76" fmla="*/ 47 w 412"/>
                      <a:gd name="T77" fmla="*/ 136 h 211"/>
                      <a:gd name="T78" fmla="*/ 68 w 412"/>
                      <a:gd name="T79" fmla="*/ 166 h 211"/>
                      <a:gd name="T80" fmla="*/ 38 w 412"/>
                      <a:gd name="T81" fmla="*/ 189 h 211"/>
                      <a:gd name="T82" fmla="*/ 161 w 412"/>
                      <a:gd name="T83" fmla="*/ 105 h 211"/>
                      <a:gd name="T84" fmla="*/ 137 w 412"/>
                      <a:gd name="T85" fmla="*/ 75 h 211"/>
                      <a:gd name="T86" fmla="*/ 147 w 412"/>
                      <a:gd name="T87" fmla="*/ 57 h 211"/>
                      <a:gd name="T88" fmla="*/ 167 w 412"/>
                      <a:gd name="T89" fmla="*/ 51 h 211"/>
                      <a:gd name="T90" fmla="*/ 170 w 412"/>
                      <a:gd name="T91" fmla="*/ 52 h 211"/>
                      <a:gd name="T92" fmla="*/ 191 w 412"/>
                      <a:gd name="T93" fmla="*/ 81 h 211"/>
                      <a:gd name="T94" fmla="*/ 161 w 412"/>
                      <a:gd name="T95" fmla="*/ 105 h 211"/>
                      <a:gd name="T96" fmla="*/ 288 w 412"/>
                      <a:gd name="T97" fmla="*/ 192 h 211"/>
                      <a:gd name="T98" fmla="*/ 268 w 412"/>
                      <a:gd name="T99" fmla="*/ 198 h 211"/>
                      <a:gd name="T100" fmla="*/ 244 w 412"/>
                      <a:gd name="T101" fmla="*/ 168 h 211"/>
                      <a:gd name="T102" fmla="*/ 254 w 412"/>
                      <a:gd name="T103" fmla="*/ 150 h 211"/>
                      <a:gd name="T104" fmla="*/ 274 w 412"/>
                      <a:gd name="T105" fmla="*/ 144 h 211"/>
                      <a:gd name="T106" fmla="*/ 277 w 412"/>
                      <a:gd name="T107" fmla="*/ 144 h 211"/>
                      <a:gd name="T108" fmla="*/ 298 w 412"/>
                      <a:gd name="T109" fmla="*/ 174 h 211"/>
                      <a:gd name="T110" fmla="*/ 288 w 412"/>
                      <a:gd name="T111" fmla="*/ 192 h 2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</a:cxnLst>
                    <a:rect l="0" t="0" r="r" b="b"/>
                    <a:pathLst>
                      <a:path w="412" h="211">
                        <a:moveTo>
                          <a:pt x="412" y="76"/>
                        </a:moveTo>
                        <a:cubicBezTo>
                          <a:pt x="407" y="0"/>
                          <a:pt x="407" y="0"/>
                          <a:pt x="407" y="0"/>
                        </a:cubicBezTo>
                        <a:cubicBezTo>
                          <a:pt x="330" y="11"/>
                          <a:pt x="330" y="11"/>
                          <a:pt x="330" y="11"/>
                        </a:cubicBezTo>
                        <a:cubicBezTo>
                          <a:pt x="361" y="36"/>
                          <a:pt x="361" y="36"/>
                          <a:pt x="361" y="36"/>
                        </a:cubicBezTo>
                        <a:cubicBezTo>
                          <a:pt x="283" y="133"/>
                          <a:pt x="283" y="133"/>
                          <a:pt x="283" y="133"/>
                        </a:cubicBezTo>
                        <a:cubicBezTo>
                          <a:pt x="281" y="133"/>
                          <a:pt x="278" y="132"/>
                          <a:pt x="276" y="132"/>
                        </a:cubicBezTo>
                        <a:cubicBezTo>
                          <a:pt x="268" y="131"/>
                          <a:pt x="260" y="132"/>
                          <a:pt x="253" y="136"/>
                        </a:cubicBezTo>
                        <a:cubicBezTo>
                          <a:pt x="201" y="91"/>
                          <a:pt x="201" y="91"/>
                          <a:pt x="201" y="91"/>
                        </a:cubicBezTo>
                        <a:cubicBezTo>
                          <a:pt x="202" y="88"/>
                          <a:pt x="203" y="85"/>
                          <a:pt x="203" y="82"/>
                        </a:cubicBezTo>
                        <a:cubicBezTo>
                          <a:pt x="206" y="61"/>
                          <a:pt x="191" y="41"/>
                          <a:pt x="169" y="39"/>
                        </a:cubicBezTo>
                        <a:cubicBezTo>
                          <a:pt x="158" y="37"/>
                          <a:pt x="148" y="40"/>
                          <a:pt x="140" y="47"/>
                        </a:cubicBezTo>
                        <a:cubicBezTo>
                          <a:pt x="132" y="53"/>
                          <a:pt x="126" y="63"/>
                          <a:pt x="125" y="73"/>
                        </a:cubicBezTo>
                        <a:cubicBezTo>
                          <a:pt x="125" y="78"/>
                          <a:pt x="125" y="83"/>
                          <a:pt x="126" y="87"/>
                        </a:cubicBezTo>
                        <a:cubicBezTo>
                          <a:pt x="63" y="130"/>
                          <a:pt x="63" y="130"/>
                          <a:pt x="63" y="130"/>
                        </a:cubicBezTo>
                        <a:cubicBezTo>
                          <a:pt x="58" y="127"/>
                          <a:pt x="52" y="124"/>
                          <a:pt x="46" y="123"/>
                        </a:cubicBezTo>
                        <a:cubicBezTo>
                          <a:pt x="35" y="122"/>
                          <a:pt x="25" y="125"/>
                          <a:pt x="17" y="132"/>
                        </a:cubicBezTo>
                        <a:cubicBezTo>
                          <a:pt x="8" y="138"/>
                          <a:pt x="3" y="147"/>
                          <a:pt x="2" y="158"/>
                        </a:cubicBezTo>
                        <a:cubicBezTo>
                          <a:pt x="0" y="178"/>
                          <a:pt x="13" y="197"/>
                          <a:pt x="33" y="201"/>
                        </a:cubicBezTo>
                        <a:cubicBezTo>
                          <a:pt x="34" y="201"/>
                          <a:pt x="35" y="201"/>
                          <a:pt x="37" y="202"/>
                        </a:cubicBezTo>
                        <a:cubicBezTo>
                          <a:pt x="58" y="204"/>
                          <a:pt x="78" y="189"/>
                          <a:pt x="80" y="167"/>
                        </a:cubicBezTo>
                        <a:cubicBezTo>
                          <a:pt x="81" y="162"/>
                          <a:pt x="80" y="158"/>
                          <a:pt x="79" y="153"/>
                        </a:cubicBezTo>
                        <a:cubicBezTo>
                          <a:pt x="142" y="111"/>
                          <a:pt x="142" y="111"/>
                          <a:pt x="142" y="111"/>
                        </a:cubicBezTo>
                        <a:cubicBezTo>
                          <a:pt x="146" y="113"/>
                          <a:pt x="151" y="115"/>
                          <a:pt x="156" y="116"/>
                        </a:cubicBezTo>
                        <a:cubicBezTo>
                          <a:pt x="157" y="117"/>
                          <a:pt x="158" y="117"/>
                          <a:pt x="160" y="117"/>
                        </a:cubicBezTo>
                        <a:cubicBezTo>
                          <a:pt x="168" y="118"/>
                          <a:pt x="176" y="116"/>
                          <a:pt x="183" y="113"/>
                        </a:cubicBezTo>
                        <a:cubicBezTo>
                          <a:pt x="234" y="157"/>
                          <a:pt x="234" y="157"/>
                          <a:pt x="234" y="157"/>
                        </a:cubicBezTo>
                        <a:cubicBezTo>
                          <a:pt x="233" y="160"/>
                          <a:pt x="232" y="163"/>
                          <a:pt x="232" y="166"/>
                        </a:cubicBezTo>
                        <a:cubicBezTo>
                          <a:pt x="229" y="186"/>
                          <a:pt x="243" y="205"/>
                          <a:pt x="263" y="209"/>
                        </a:cubicBezTo>
                        <a:cubicBezTo>
                          <a:pt x="264" y="210"/>
                          <a:pt x="265" y="210"/>
                          <a:pt x="266" y="210"/>
                        </a:cubicBezTo>
                        <a:cubicBezTo>
                          <a:pt x="277" y="211"/>
                          <a:pt x="287" y="208"/>
                          <a:pt x="295" y="202"/>
                        </a:cubicBezTo>
                        <a:cubicBezTo>
                          <a:pt x="304" y="195"/>
                          <a:pt x="309" y="186"/>
                          <a:pt x="310" y="175"/>
                        </a:cubicBezTo>
                        <a:cubicBezTo>
                          <a:pt x="311" y="167"/>
                          <a:pt x="309" y="159"/>
                          <a:pt x="305" y="152"/>
                        </a:cubicBezTo>
                        <a:cubicBezTo>
                          <a:pt x="383" y="53"/>
                          <a:pt x="383" y="53"/>
                          <a:pt x="383" y="53"/>
                        </a:cubicBezTo>
                        <a:lnTo>
                          <a:pt x="412" y="76"/>
                        </a:lnTo>
                        <a:close/>
                        <a:moveTo>
                          <a:pt x="38" y="189"/>
                        </a:moveTo>
                        <a:cubicBezTo>
                          <a:pt x="23" y="187"/>
                          <a:pt x="13" y="174"/>
                          <a:pt x="14" y="159"/>
                        </a:cubicBezTo>
                        <a:cubicBezTo>
                          <a:pt x="15" y="152"/>
                          <a:pt x="19" y="146"/>
                          <a:pt x="24" y="141"/>
                        </a:cubicBezTo>
                        <a:cubicBezTo>
                          <a:pt x="30" y="137"/>
                          <a:pt x="37" y="135"/>
                          <a:pt x="44" y="136"/>
                        </a:cubicBezTo>
                        <a:cubicBezTo>
                          <a:pt x="45" y="136"/>
                          <a:pt x="46" y="136"/>
                          <a:pt x="47" y="136"/>
                        </a:cubicBezTo>
                        <a:cubicBezTo>
                          <a:pt x="61" y="139"/>
                          <a:pt x="70" y="152"/>
                          <a:pt x="68" y="166"/>
                        </a:cubicBezTo>
                        <a:cubicBezTo>
                          <a:pt x="66" y="180"/>
                          <a:pt x="53" y="191"/>
                          <a:pt x="38" y="189"/>
                        </a:cubicBezTo>
                        <a:close/>
                        <a:moveTo>
                          <a:pt x="161" y="105"/>
                        </a:moveTo>
                        <a:cubicBezTo>
                          <a:pt x="146" y="103"/>
                          <a:pt x="136" y="89"/>
                          <a:pt x="137" y="75"/>
                        </a:cubicBezTo>
                        <a:cubicBezTo>
                          <a:pt x="138" y="68"/>
                          <a:pt x="142" y="61"/>
                          <a:pt x="147" y="57"/>
                        </a:cubicBezTo>
                        <a:cubicBezTo>
                          <a:pt x="153" y="52"/>
                          <a:pt x="160" y="50"/>
                          <a:pt x="167" y="51"/>
                        </a:cubicBezTo>
                        <a:cubicBezTo>
                          <a:pt x="168" y="51"/>
                          <a:pt x="169" y="51"/>
                          <a:pt x="170" y="52"/>
                        </a:cubicBezTo>
                        <a:cubicBezTo>
                          <a:pt x="184" y="54"/>
                          <a:pt x="193" y="67"/>
                          <a:pt x="191" y="81"/>
                        </a:cubicBezTo>
                        <a:cubicBezTo>
                          <a:pt x="189" y="96"/>
                          <a:pt x="176" y="106"/>
                          <a:pt x="161" y="105"/>
                        </a:cubicBezTo>
                        <a:close/>
                        <a:moveTo>
                          <a:pt x="288" y="192"/>
                        </a:moveTo>
                        <a:cubicBezTo>
                          <a:pt x="282" y="196"/>
                          <a:pt x="275" y="198"/>
                          <a:pt x="268" y="198"/>
                        </a:cubicBezTo>
                        <a:cubicBezTo>
                          <a:pt x="253" y="196"/>
                          <a:pt x="242" y="182"/>
                          <a:pt x="244" y="168"/>
                        </a:cubicBezTo>
                        <a:cubicBezTo>
                          <a:pt x="245" y="160"/>
                          <a:pt x="249" y="154"/>
                          <a:pt x="254" y="150"/>
                        </a:cubicBezTo>
                        <a:cubicBezTo>
                          <a:pt x="260" y="145"/>
                          <a:pt x="267" y="143"/>
                          <a:pt x="274" y="144"/>
                        </a:cubicBezTo>
                        <a:cubicBezTo>
                          <a:pt x="275" y="144"/>
                          <a:pt x="276" y="144"/>
                          <a:pt x="277" y="144"/>
                        </a:cubicBezTo>
                        <a:cubicBezTo>
                          <a:pt x="290" y="147"/>
                          <a:pt x="299" y="160"/>
                          <a:pt x="298" y="174"/>
                        </a:cubicBezTo>
                        <a:cubicBezTo>
                          <a:pt x="297" y="181"/>
                          <a:pt x="293" y="188"/>
                          <a:pt x="288" y="192"/>
                        </a:cubicBezTo>
                        <a:close/>
                      </a:path>
                    </a:pathLst>
                  </a:custGeom>
                  <a:solidFill>
                    <a:srgbClr val="75438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/>
                  </a:p>
                </p:txBody>
              </p:sp>
            </p:grpSp>
          </p:grpSp>
          <p:grpSp>
            <p:nvGrpSpPr>
              <p:cNvPr id="15" name="Group 99">
                <a:extLst>
                  <a:ext uri="{FF2B5EF4-FFF2-40B4-BE49-F238E27FC236}">
                    <a16:creationId xmlns:a16="http://schemas.microsoft.com/office/drawing/2014/main" xmlns="" id="{FDD53687-8C4F-4143-B78E-B5DFBAFB126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4438650" y="3390901"/>
                <a:ext cx="3541713" cy="2784475"/>
                <a:chOff x="4438650" y="3390901"/>
                <a:chExt cx="3541713" cy="2784475"/>
              </a:xfrm>
            </p:grpSpPr>
            <p:sp>
              <p:nvSpPr>
                <p:cNvPr id="16" name="Freeform 81">
                  <a:extLst>
                    <a:ext uri="{FF2B5EF4-FFF2-40B4-BE49-F238E27FC236}">
                      <a16:creationId xmlns:a16="http://schemas.microsoft.com/office/drawing/2014/main" xmlns="" id="{B314E2A3-AE59-4FBB-B9CC-C9F399A6FBC9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7680325" y="4914901"/>
                  <a:ext cx="300038" cy="206375"/>
                </a:xfrm>
                <a:custGeom>
                  <a:avLst/>
                  <a:gdLst>
                    <a:gd name="T0" fmla="*/ 4 w 301"/>
                    <a:gd name="T1" fmla="*/ 51 h 207"/>
                    <a:gd name="T2" fmla="*/ 42 w 301"/>
                    <a:gd name="T3" fmla="*/ 48 h 207"/>
                    <a:gd name="T4" fmla="*/ 219 w 301"/>
                    <a:gd name="T5" fmla="*/ 0 h 207"/>
                    <a:gd name="T6" fmla="*/ 185 w 301"/>
                    <a:gd name="T7" fmla="*/ 44 h 207"/>
                    <a:gd name="T8" fmla="*/ 148 w 301"/>
                    <a:gd name="T9" fmla="*/ 70 h 207"/>
                    <a:gd name="T10" fmla="*/ 206 w 301"/>
                    <a:gd name="T11" fmla="*/ 100 h 207"/>
                    <a:gd name="T12" fmla="*/ 294 w 301"/>
                    <a:gd name="T13" fmla="*/ 115 h 207"/>
                    <a:gd name="T14" fmla="*/ 291 w 301"/>
                    <a:gd name="T15" fmla="*/ 137 h 207"/>
                    <a:gd name="T16" fmla="*/ 291 w 301"/>
                    <a:gd name="T17" fmla="*/ 160 h 207"/>
                    <a:gd name="T18" fmla="*/ 208 w 301"/>
                    <a:gd name="T19" fmla="*/ 174 h 207"/>
                    <a:gd name="T20" fmla="*/ 259 w 301"/>
                    <a:gd name="T21" fmla="*/ 206 h 207"/>
                    <a:gd name="T22" fmla="*/ 185 w 301"/>
                    <a:gd name="T23" fmla="*/ 192 h 207"/>
                    <a:gd name="T24" fmla="*/ 94 w 301"/>
                    <a:gd name="T25" fmla="*/ 169 h 207"/>
                    <a:gd name="T26" fmla="*/ 20 w 301"/>
                    <a:gd name="T27" fmla="*/ 123 h 207"/>
                    <a:gd name="T28" fmla="*/ 1 w 301"/>
                    <a:gd name="T29" fmla="*/ 118 h 207"/>
                    <a:gd name="T30" fmla="*/ 4 w 301"/>
                    <a:gd name="T31" fmla="*/ 51 h 2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301" h="207">
                      <a:moveTo>
                        <a:pt x="4" y="51"/>
                      </a:moveTo>
                      <a:cubicBezTo>
                        <a:pt x="20" y="50"/>
                        <a:pt x="25" y="50"/>
                        <a:pt x="42" y="48"/>
                      </a:cubicBezTo>
                      <a:cubicBezTo>
                        <a:pt x="59" y="46"/>
                        <a:pt x="219" y="0"/>
                        <a:pt x="219" y="0"/>
                      </a:cubicBezTo>
                      <a:cubicBezTo>
                        <a:pt x="219" y="0"/>
                        <a:pt x="224" y="34"/>
                        <a:pt x="185" y="44"/>
                      </a:cubicBezTo>
                      <a:cubicBezTo>
                        <a:pt x="147" y="53"/>
                        <a:pt x="148" y="70"/>
                        <a:pt x="148" y="70"/>
                      </a:cubicBezTo>
                      <a:cubicBezTo>
                        <a:pt x="148" y="70"/>
                        <a:pt x="153" y="75"/>
                        <a:pt x="206" y="100"/>
                      </a:cubicBezTo>
                      <a:cubicBezTo>
                        <a:pt x="237" y="104"/>
                        <a:pt x="278" y="101"/>
                        <a:pt x="294" y="115"/>
                      </a:cubicBezTo>
                      <a:cubicBezTo>
                        <a:pt x="298" y="118"/>
                        <a:pt x="301" y="134"/>
                        <a:pt x="291" y="137"/>
                      </a:cubicBezTo>
                      <a:cubicBezTo>
                        <a:pt x="297" y="146"/>
                        <a:pt x="294" y="157"/>
                        <a:pt x="291" y="160"/>
                      </a:cubicBezTo>
                      <a:cubicBezTo>
                        <a:pt x="286" y="165"/>
                        <a:pt x="247" y="171"/>
                        <a:pt x="208" y="174"/>
                      </a:cubicBezTo>
                      <a:cubicBezTo>
                        <a:pt x="226" y="184"/>
                        <a:pt x="270" y="190"/>
                        <a:pt x="259" y="206"/>
                      </a:cubicBezTo>
                      <a:cubicBezTo>
                        <a:pt x="249" y="207"/>
                        <a:pt x="190" y="193"/>
                        <a:pt x="185" y="192"/>
                      </a:cubicBezTo>
                      <a:cubicBezTo>
                        <a:pt x="175" y="188"/>
                        <a:pt x="128" y="183"/>
                        <a:pt x="94" y="169"/>
                      </a:cubicBezTo>
                      <a:cubicBezTo>
                        <a:pt x="59" y="155"/>
                        <a:pt x="20" y="123"/>
                        <a:pt x="20" y="123"/>
                      </a:cubicBezTo>
                      <a:cubicBezTo>
                        <a:pt x="1" y="118"/>
                        <a:pt x="1" y="118"/>
                        <a:pt x="1" y="118"/>
                      </a:cubicBezTo>
                      <a:cubicBezTo>
                        <a:pt x="1" y="118"/>
                        <a:pt x="0" y="89"/>
                        <a:pt x="4" y="51"/>
                      </a:cubicBezTo>
                      <a:close/>
                    </a:path>
                  </a:pathLst>
                </a:custGeom>
                <a:gradFill>
                  <a:gsLst>
                    <a:gs pos="5000">
                      <a:schemeClr val="accent1">
                        <a:lumMod val="5000"/>
                        <a:lumOff val="95000"/>
                      </a:schemeClr>
                    </a:gs>
                    <a:gs pos="57000">
                      <a:srgbClr val="A2D8E4"/>
                    </a:gs>
                    <a:gs pos="82000">
                      <a:srgbClr val="86C9D9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17" name="Freeform 82">
                  <a:extLst>
                    <a:ext uri="{FF2B5EF4-FFF2-40B4-BE49-F238E27FC236}">
                      <a16:creationId xmlns:a16="http://schemas.microsoft.com/office/drawing/2014/main" xmlns="" id="{3A68A42C-6F45-48E0-AA3D-AE51739F312F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035675" y="4106863"/>
                  <a:ext cx="1651000" cy="1031875"/>
                </a:xfrm>
                <a:custGeom>
                  <a:avLst/>
                  <a:gdLst>
                    <a:gd name="T0" fmla="*/ 489 w 1654"/>
                    <a:gd name="T1" fmla="*/ 211 h 1037"/>
                    <a:gd name="T2" fmla="*/ 934 w 1654"/>
                    <a:gd name="T3" fmla="*/ 855 h 1037"/>
                    <a:gd name="T4" fmla="*/ 1651 w 1654"/>
                    <a:gd name="T5" fmla="*/ 855 h 1037"/>
                    <a:gd name="T6" fmla="*/ 1654 w 1654"/>
                    <a:gd name="T7" fmla="*/ 954 h 1037"/>
                    <a:gd name="T8" fmla="*/ 931 w 1654"/>
                    <a:gd name="T9" fmla="*/ 1032 h 1037"/>
                    <a:gd name="T10" fmla="*/ 704 w 1654"/>
                    <a:gd name="T11" fmla="*/ 940 h 1037"/>
                    <a:gd name="T12" fmla="*/ 440 w 1654"/>
                    <a:gd name="T13" fmla="*/ 691 h 1037"/>
                    <a:gd name="T14" fmla="*/ 170 w 1654"/>
                    <a:gd name="T15" fmla="*/ 26 h 1037"/>
                    <a:gd name="T16" fmla="*/ 489 w 1654"/>
                    <a:gd name="T17" fmla="*/ 211 h 10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54" h="1037">
                      <a:moveTo>
                        <a:pt x="489" y="211"/>
                      </a:moveTo>
                      <a:cubicBezTo>
                        <a:pt x="607" y="398"/>
                        <a:pt x="792" y="661"/>
                        <a:pt x="934" y="855"/>
                      </a:cubicBezTo>
                      <a:cubicBezTo>
                        <a:pt x="1267" y="860"/>
                        <a:pt x="1651" y="855"/>
                        <a:pt x="1651" y="855"/>
                      </a:cubicBezTo>
                      <a:cubicBezTo>
                        <a:pt x="1654" y="954"/>
                        <a:pt x="1654" y="954"/>
                        <a:pt x="1654" y="954"/>
                      </a:cubicBezTo>
                      <a:cubicBezTo>
                        <a:pt x="1654" y="954"/>
                        <a:pt x="1298" y="1011"/>
                        <a:pt x="931" y="1032"/>
                      </a:cubicBezTo>
                      <a:cubicBezTo>
                        <a:pt x="856" y="1037"/>
                        <a:pt x="782" y="1018"/>
                        <a:pt x="704" y="940"/>
                      </a:cubicBezTo>
                      <a:cubicBezTo>
                        <a:pt x="605" y="841"/>
                        <a:pt x="440" y="691"/>
                        <a:pt x="440" y="691"/>
                      </a:cubicBezTo>
                      <a:cubicBezTo>
                        <a:pt x="440" y="691"/>
                        <a:pt x="0" y="0"/>
                        <a:pt x="170" y="26"/>
                      </a:cubicBezTo>
                      <a:cubicBezTo>
                        <a:pt x="249" y="37"/>
                        <a:pt x="362" y="8"/>
                        <a:pt x="489" y="211"/>
                      </a:cubicBezTo>
                      <a:close/>
                    </a:path>
                  </a:pathLst>
                </a:custGeom>
                <a:solidFill>
                  <a:srgbClr val="2132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21" name="Freeform 83">
                  <a:extLst>
                    <a:ext uri="{FF2B5EF4-FFF2-40B4-BE49-F238E27FC236}">
                      <a16:creationId xmlns:a16="http://schemas.microsoft.com/office/drawing/2014/main" xmlns="" id="{2E602D34-2180-483A-8AB5-88B16FF626A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018088" y="4945063"/>
                  <a:ext cx="1087438" cy="1039813"/>
                </a:xfrm>
                <a:custGeom>
                  <a:avLst/>
                  <a:gdLst>
                    <a:gd name="T0" fmla="*/ 0 w 1089"/>
                    <a:gd name="T1" fmla="*/ 1044 h 1044"/>
                    <a:gd name="T2" fmla="*/ 546 w 1089"/>
                    <a:gd name="T3" fmla="*/ 902 h 1044"/>
                    <a:gd name="T4" fmla="*/ 1089 w 1089"/>
                    <a:gd name="T5" fmla="*/ 0 h 1044"/>
                    <a:gd name="T6" fmla="*/ 87 w 1089"/>
                    <a:gd name="T7" fmla="*/ 836 h 1044"/>
                    <a:gd name="T8" fmla="*/ 0 w 1089"/>
                    <a:gd name="T9" fmla="*/ 1044 h 10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89" h="1044">
                      <a:moveTo>
                        <a:pt x="0" y="1044"/>
                      </a:moveTo>
                      <a:cubicBezTo>
                        <a:pt x="0" y="1044"/>
                        <a:pt x="116" y="922"/>
                        <a:pt x="546" y="902"/>
                      </a:cubicBezTo>
                      <a:cubicBezTo>
                        <a:pt x="953" y="883"/>
                        <a:pt x="1089" y="0"/>
                        <a:pt x="1089" y="0"/>
                      </a:cubicBezTo>
                      <a:cubicBezTo>
                        <a:pt x="1089" y="0"/>
                        <a:pt x="322" y="552"/>
                        <a:pt x="87" y="836"/>
                      </a:cubicBezTo>
                      <a:cubicBezTo>
                        <a:pt x="24" y="912"/>
                        <a:pt x="0" y="1044"/>
                        <a:pt x="0" y="1044"/>
                      </a:cubicBezTo>
                    </a:path>
                  </a:pathLst>
                </a:custGeom>
                <a:solidFill>
                  <a:srgbClr val="415D9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22" name="Freeform 84">
                  <a:extLst>
                    <a:ext uri="{FF2B5EF4-FFF2-40B4-BE49-F238E27FC236}">
                      <a16:creationId xmlns:a16="http://schemas.microsoft.com/office/drawing/2014/main" xmlns="" id="{132FA12F-0F32-4E38-A863-688EB74EF5FD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554788" y="4589463"/>
                  <a:ext cx="69850" cy="320675"/>
                </a:xfrm>
                <a:custGeom>
                  <a:avLst/>
                  <a:gdLst>
                    <a:gd name="T0" fmla="*/ 0 w 70"/>
                    <a:gd name="T1" fmla="*/ 73 h 322"/>
                    <a:gd name="T2" fmla="*/ 59 w 70"/>
                    <a:gd name="T3" fmla="*/ 117 h 322"/>
                    <a:gd name="T4" fmla="*/ 46 w 70"/>
                    <a:gd name="T5" fmla="*/ 322 h 322"/>
                    <a:gd name="T6" fmla="*/ 15 w 70"/>
                    <a:gd name="T7" fmla="*/ 295 h 322"/>
                    <a:gd name="T8" fmla="*/ 0 w 70"/>
                    <a:gd name="T9" fmla="*/ 73 h 3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0" h="322">
                      <a:moveTo>
                        <a:pt x="0" y="73"/>
                      </a:moveTo>
                      <a:cubicBezTo>
                        <a:pt x="0" y="73"/>
                        <a:pt x="47" y="0"/>
                        <a:pt x="59" y="117"/>
                      </a:cubicBezTo>
                      <a:cubicBezTo>
                        <a:pt x="70" y="229"/>
                        <a:pt x="46" y="322"/>
                        <a:pt x="46" y="322"/>
                      </a:cubicBezTo>
                      <a:cubicBezTo>
                        <a:pt x="15" y="295"/>
                        <a:pt x="15" y="295"/>
                        <a:pt x="15" y="295"/>
                      </a:cubicBezTo>
                      <a:lnTo>
                        <a:pt x="0" y="73"/>
                      </a:lnTo>
                      <a:close/>
                    </a:path>
                  </a:pathLst>
                </a:custGeom>
                <a:solidFill>
                  <a:srgbClr val="415D9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23" name="Freeform 85">
                  <a:extLst>
                    <a:ext uri="{FF2B5EF4-FFF2-40B4-BE49-F238E27FC236}">
                      <a16:creationId xmlns:a16="http://schemas.microsoft.com/office/drawing/2014/main" xmlns="" id="{680BE17D-419C-4FC3-84EF-CB62ADA1221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199188" y="4108451"/>
                  <a:ext cx="417513" cy="1357313"/>
                </a:xfrm>
                <a:custGeom>
                  <a:avLst/>
                  <a:gdLst>
                    <a:gd name="T0" fmla="*/ 0 w 418"/>
                    <a:gd name="T1" fmla="*/ 1363 h 1363"/>
                    <a:gd name="T2" fmla="*/ 400 w 418"/>
                    <a:gd name="T3" fmla="*/ 611 h 1363"/>
                    <a:gd name="T4" fmla="*/ 88 w 418"/>
                    <a:gd name="T5" fmla="*/ 0 h 1363"/>
                    <a:gd name="T6" fmla="*/ 0 w 418"/>
                    <a:gd name="T7" fmla="*/ 1363 h 13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18" h="1363">
                      <a:moveTo>
                        <a:pt x="0" y="1363"/>
                      </a:moveTo>
                      <a:cubicBezTo>
                        <a:pt x="0" y="1363"/>
                        <a:pt x="377" y="1103"/>
                        <a:pt x="400" y="611"/>
                      </a:cubicBezTo>
                      <a:cubicBezTo>
                        <a:pt x="418" y="232"/>
                        <a:pt x="88" y="0"/>
                        <a:pt x="88" y="0"/>
                      </a:cubicBezTo>
                      <a:lnTo>
                        <a:pt x="0" y="1363"/>
                      </a:lnTo>
                      <a:close/>
                    </a:path>
                  </a:pathLst>
                </a:custGeom>
                <a:solidFill>
                  <a:srgbClr val="2132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24" name="Freeform 86">
                  <a:extLst>
                    <a:ext uri="{FF2B5EF4-FFF2-40B4-BE49-F238E27FC236}">
                      <a16:creationId xmlns:a16="http://schemas.microsoft.com/office/drawing/2014/main" xmlns="" id="{49D8C0EE-8FE3-4DFC-8AE9-5472BE40D3FB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529263" y="4073526"/>
                  <a:ext cx="1031875" cy="1663700"/>
                </a:xfrm>
                <a:custGeom>
                  <a:avLst/>
                  <a:gdLst>
                    <a:gd name="T0" fmla="*/ 769 w 1034"/>
                    <a:gd name="T1" fmla="*/ 1671 h 1671"/>
                    <a:gd name="T2" fmla="*/ 951 w 1034"/>
                    <a:gd name="T3" fmla="*/ 808 h 1671"/>
                    <a:gd name="T4" fmla="*/ 762 w 1034"/>
                    <a:gd name="T5" fmla="*/ 5 h 1671"/>
                    <a:gd name="T6" fmla="*/ 558 w 1034"/>
                    <a:gd name="T7" fmla="*/ 0 h 1671"/>
                    <a:gd name="T8" fmla="*/ 104 w 1034"/>
                    <a:gd name="T9" fmla="*/ 676 h 1671"/>
                    <a:gd name="T10" fmla="*/ 0 w 1034"/>
                    <a:gd name="T11" fmla="*/ 1318 h 1671"/>
                    <a:gd name="T12" fmla="*/ 16 w 1034"/>
                    <a:gd name="T13" fmla="*/ 1662 h 1671"/>
                    <a:gd name="T14" fmla="*/ 769 w 1034"/>
                    <a:gd name="T15" fmla="*/ 1671 h 16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034" h="1671">
                      <a:moveTo>
                        <a:pt x="769" y="1671"/>
                      </a:moveTo>
                      <a:cubicBezTo>
                        <a:pt x="769" y="1671"/>
                        <a:pt x="849" y="1279"/>
                        <a:pt x="951" y="808"/>
                      </a:cubicBezTo>
                      <a:cubicBezTo>
                        <a:pt x="1034" y="421"/>
                        <a:pt x="762" y="5"/>
                        <a:pt x="762" y="5"/>
                      </a:cubicBezTo>
                      <a:cubicBezTo>
                        <a:pt x="558" y="0"/>
                        <a:pt x="558" y="0"/>
                        <a:pt x="558" y="0"/>
                      </a:cubicBezTo>
                      <a:cubicBezTo>
                        <a:pt x="558" y="0"/>
                        <a:pt x="200" y="304"/>
                        <a:pt x="104" y="676"/>
                      </a:cubicBezTo>
                      <a:cubicBezTo>
                        <a:pt x="45" y="904"/>
                        <a:pt x="0" y="1318"/>
                        <a:pt x="0" y="1318"/>
                      </a:cubicBezTo>
                      <a:cubicBezTo>
                        <a:pt x="16" y="1662"/>
                        <a:pt x="16" y="1662"/>
                        <a:pt x="16" y="1662"/>
                      </a:cubicBezTo>
                      <a:cubicBezTo>
                        <a:pt x="769" y="1671"/>
                        <a:pt x="769" y="1671"/>
                        <a:pt x="769" y="1671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25" name="Freeform 87">
                  <a:extLst>
                    <a:ext uri="{FF2B5EF4-FFF2-40B4-BE49-F238E27FC236}">
                      <a16:creationId xmlns:a16="http://schemas.microsoft.com/office/drawing/2014/main" xmlns="" id="{2B6E7B70-812B-4754-B498-A2E1A53EF6E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887913" y="4090988"/>
                  <a:ext cx="1631950" cy="2014538"/>
                </a:xfrm>
                <a:custGeom>
                  <a:avLst/>
                  <a:gdLst>
                    <a:gd name="T0" fmla="*/ 1200 w 1635"/>
                    <a:gd name="T1" fmla="*/ 0 h 2023"/>
                    <a:gd name="T2" fmla="*/ 1091 w 1635"/>
                    <a:gd name="T3" fmla="*/ 1098 h 2023"/>
                    <a:gd name="T4" fmla="*/ 73 w 1635"/>
                    <a:gd name="T5" fmla="*/ 2023 h 2023"/>
                    <a:gd name="T6" fmla="*/ 333 w 1635"/>
                    <a:gd name="T7" fmla="*/ 1378 h 2023"/>
                    <a:gd name="T8" fmla="*/ 1200 w 1635"/>
                    <a:gd name="T9" fmla="*/ 0 h 20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35" h="2023">
                      <a:moveTo>
                        <a:pt x="1200" y="0"/>
                      </a:moveTo>
                      <a:cubicBezTo>
                        <a:pt x="1200" y="0"/>
                        <a:pt x="1635" y="673"/>
                        <a:pt x="1091" y="1098"/>
                      </a:cubicBezTo>
                      <a:cubicBezTo>
                        <a:pt x="215" y="1784"/>
                        <a:pt x="73" y="2023"/>
                        <a:pt x="73" y="2023"/>
                      </a:cubicBezTo>
                      <a:cubicBezTo>
                        <a:pt x="73" y="2023"/>
                        <a:pt x="0" y="1624"/>
                        <a:pt x="333" y="1378"/>
                      </a:cubicBezTo>
                      <a:cubicBezTo>
                        <a:pt x="1202" y="738"/>
                        <a:pt x="1200" y="0"/>
                        <a:pt x="1200" y="0"/>
                      </a:cubicBezTo>
                    </a:path>
                  </a:pathLst>
                </a:custGeom>
                <a:solidFill>
                  <a:srgbClr val="2132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26" name="Freeform 88">
                  <a:extLst>
                    <a:ext uri="{FF2B5EF4-FFF2-40B4-BE49-F238E27FC236}">
                      <a16:creationId xmlns:a16="http://schemas.microsoft.com/office/drawing/2014/main" xmlns="" id="{F2C10583-4897-48C9-842A-4D9016F1517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500688" y="4090988"/>
                  <a:ext cx="796925" cy="1222375"/>
                </a:xfrm>
                <a:custGeom>
                  <a:avLst/>
                  <a:gdLst>
                    <a:gd name="T0" fmla="*/ 23 w 799"/>
                    <a:gd name="T1" fmla="*/ 1227 h 1227"/>
                    <a:gd name="T2" fmla="*/ 17 w 799"/>
                    <a:gd name="T3" fmla="*/ 247 h 1227"/>
                    <a:gd name="T4" fmla="*/ 103 w 799"/>
                    <a:gd name="T5" fmla="*/ 177 h 1227"/>
                    <a:gd name="T6" fmla="*/ 587 w 799"/>
                    <a:gd name="T7" fmla="*/ 0 h 1227"/>
                    <a:gd name="T8" fmla="*/ 516 w 799"/>
                    <a:gd name="T9" fmla="*/ 775 h 1227"/>
                    <a:gd name="T10" fmla="*/ 23 w 799"/>
                    <a:gd name="T11" fmla="*/ 1227 h 12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9" h="1227">
                      <a:moveTo>
                        <a:pt x="23" y="1227"/>
                      </a:moveTo>
                      <a:cubicBezTo>
                        <a:pt x="23" y="1227"/>
                        <a:pt x="0" y="615"/>
                        <a:pt x="17" y="247"/>
                      </a:cubicBezTo>
                      <a:cubicBezTo>
                        <a:pt x="41" y="214"/>
                        <a:pt x="69" y="189"/>
                        <a:pt x="103" y="177"/>
                      </a:cubicBezTo>
                      <a:cubicBezTo>
                        <a:pt x="399" y="66"/>
                        <a:pt x="587" y="0"/>
                        <a:pt x="587" y="0"/>
                      </a:cubicBezTo>
                      <a:cubicBezTo>
                        <a:pt x="587" y="0"/>
                        <a:pt x="799" y="356"/>
                        <a:pt x="516" y="775"/>
                      </a:cubicBezTo>
                      <a:cubicBezTo>
                        <a:pt x="232" y="1194"/>
                        <a:pt x="23" y="1227"/>
                        <a:pt x="23" y="1227"/>
                      </a:cubicBezTo>
                    </a:path>
                  </a:pathLst>
                </a:custGeom>
                <a:solidFill>
                  <a:srgbClr val="2132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27" name="Freeform 91">
                  <a:extLst>
                    <a:ext uri="{FF2B5EF4-FFF2-40B4-BE49-F238E27FC236}">
                      <a16:creationId xmlns:a16="http://schemas.microsoft.com/office/drawing/2014/main" xmlns="" id="{E5304245-C86F-4E5F-8D75-69DAB6D6E34B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100763" y="4964113"/>
                  <a:ext cx="209550" cy="842963"/>
                </a:xfrm>
                <a:custGeom>
                  <a:avLst/>
                  <a:gdLst>
                    <a:gd name="T0" fmla="*/ 30 w 210"/>
                    <a:gd name="T1" fmla="*/ 848 h 848"/>
                    <a:gd name="T2" fmla="*/ 99 w 210"/>
                    <a:gd name="T3" fmla="*/ 464 h 848"/>
                    <a:gd name="T4" fmla="*/ 210 w 210"/>
                    <a:gd name="T5" fmla="*/ 0 h 848"/>
                    <a:gd name="T6" fmla="*/ 88 w 210"/>
                    <a:gd name="T7" fmla="*/ 444 h 848"/>
                    <a:gd name="T8" fmla="*/ 0 w 210"/>
                    <a:gd name="T9" fmla="*/ 844 h 848"/>
                    <a:gd name="T10" fmla="*/ 30 w 210"/>
                    <a:gd name="T11" fmla="*/ 848 h 8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10" h="848">
                      <a:moveTo>
                        <a:pt x="30" y="848"/>
                      </a:moveTo>
                      <a:cubicBezTo>
                        <a:pt x="30" y="848"/>
                        <a:pt x="4" y="604"/>
                        <a:pt x="99" y="464"/>
                      </a:cubicBezTo>
                      <a:cubicBezTo>
                        <a:pt x="202" y="312"/>
                        <a:pt x="210" y="0"/>
                        <a:pt x="210" y="0"/>
                      </a:cubicBezTo>
                      <a:cubicBezTo>
                        <a:pt x="210" y="0"/>
                        <a:pt x="170" y="258"/>
                        <a:pt x="88" y="444"/>
                      </a:cubicBezTo>
                      <a:cubicBezTo>
                        <a:pt x="7" y="630"/>
                        <a:pt x="0" y="844"/>
                        <a:pt x="0" y="844"/>
                      </a:cubicBezTo>
                      <a:lnTo>
                        <a:pt x="30" y="848"/>
                      </a:lnTo>
                      <a:close/>
                    </a:path>
                  </a:pathLst>
                </a:custGeom>
                <a:solidFill>
                  <a:srgbClr val="9ED7E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28" name="Freeform 92">
                  <a:extLst>
                    <a:ext uri="{FF2B5EF4-FFF2-40B4-BE49-F238E27FC236}">
                      <a16:creationId xmlns:a16="http://schemas.microsoft.com/office/drawing/2014/main" xmlns="" id="{3EC99AF2-A02D-491C-9ACE-3238F630587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061075" y="4076701"/>
                  <a:ext cx="252413" cy="195263"/>
                </a:xfrm>
                <a:custGeom>
                  <a:avLst/>
                  <a:gdLst>
                    <a:gd name="T0" fmla="*/ 20 w 252"/>
                    <a:gd name="T1" fmla="*/ 0 h 196"/>
                    <a:gd name="T2" fmla="*/ 0 w 252"/>
                    <a:gd name="T3" fmla="*/ 14 h 196"/>
                    <a:gd name="T4" fmla="*/ 140 w 252"/>
                    <a:gd name="T5" fmla="*/ 196 h 196"/>
                    <a:gd name="T6" fmla="*/ 252 w 252"/>
                    <a:gd name="T7" fmla="*/ 98 h 196"/>
                    <a:gd name="T8" fmla="*/ 20 w 252"/>
                    <a:gd name="T9" fmla="*/ 0 h 1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2" h="196">
                      <a:moveTo>
                        <a:pt x="20" y="0"/>
                      </a:move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140" y="196"/>
                        <a:pt x="140" y="196"/>
                        <a:pt x="140" y="196"/>
                      </a:cubicBezTo>
                      <a:cubicBezTo>
                        <a:pt x="140" y="196"/>
                        <a:pt x="218" y="168"/>
                        <a:pt x="252" y="98"/>
                      </a:cubicBezTo>
                      <a:cubicBezTo>
                        <a:pt x="108" y="91"/>
                        <a:pt x="20" y="0"/>
                        <a:pt x="20" y="0"/>
                      </a:cubicBezTo>
                      <a:close/>
                    </a:path>
                  </a:pathLst>
                </a:custGeom>
                <a:gradFill>
                  <a:gsLst>
                    <a:gs pos="5000">
                      <a:schemeClr val="accent1">
                        <a:lumMod val="5000"/>
                        <a:lumOff val="95000"/>
                      </a:schemeClr>
                    </a:gs>
                    <a:gs pos="57000">
                      <a:srgbClr val="A2D8E4"/>
                    </a:gs>
                    <a:gs pos="82000">
                      <a:srgbClr val="86C9D9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29" name="Freeform 93">
                  <a:extLst>
                    <a:ext uri="{FF2B5EF4-FFF2-40B4-BE49-F238E27FC236}">
                      <a16:creationId xmlns:a16="http://schemas.microsoft.com/office/drawing/2014/main" xmlns="" id="{41F8CEC7-8D1E-4789-9CBF-ED38CC1F902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730875" y="5149851"/>
                  <a:ext cx="522288" cy="531813"/>
                </a:xfrm>
                <a:custGeom>
                  <a:avLst/>
                  <a:gdLst>
                    <a:gd name="T0" fmla="*/ 523 w 523"/>
                    <a:gd name="T1" fmla="*/ 0 h 533"/>
                    <a:gd name="T2" fmla="*/ 370 w 523"/>
                    <a:gd name="T3" fmla="*/ 317 h 533"/>
                    <a:gd name="T4" fmla="*/ 248 w 523"/>
                    <a:gd name="T5" fmla="*/ 500 h 533"/>
                    <a:gd name="T6" fmla="*/ 94 w 523"/>
                    <a:gd name="T7" fmla="*/ 503 h 533"/>
                    <a:gd name="T8" fmla="*/ 0 w 523"/>
                    <a:gd name="T9" fmla="*/ 533 h 533"/>
                    <a:gd name="T10" fmla="*/ 60 w 523"/>
                    <a:gd name="T11" fmla="*/ 326 h 533"/>
                    <a:gd name="T12" fmla="*/ 132 w 523"/>
                    <a:gd name="T13" fmla="*/ 245 h 533"/>
                    <a:gd name="T14" fmla="*/ 259 w 523"/>
                    <a:gd name="T15" fmla="*/ 134 h 533"/>
                    <a:gd name="T16" fmla="*/ 523 w 523"/>
                    <a:gd name="T17" fmla="*/ 0 h 5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23" h="533">
                      <a:moveTo>
                        <a:pt x="523" y="0"/>
                      </a:moveTo>
                      <a:cubicBezTo>
                        <a:pt x="523" y="0"/>
                        <a:pt x="440" y="190"/>
                        <a:pt x="370" y="317"/>
                      </a:cubicBezTo>
                      <a:cubicBezTo>
                        <a:pt x="301" y="443"/>
                        <a:pt x="248" y="500"/>
                        <a:pt x="248" y="500"/>
                      </a:cubicBezTo>
                      <a:cubicBezTo>
                        <a:pt x="248" y="500"/>
                        <a:pt x="139" y="493"/>
                        <a:pt x="94" y="503"/>
                      </a:cubicBezTo>
                      <a:cubicBezTo>
                        <a:pt x="48" y="513"/>
                        <a:pt x="0" y="533"/>
                        <a:pt x="0" y="533"/>
                      </a:cubicBezTo>
                      <a:cubicBezTo>
                        <a:pt x="0" y="533"/>
                        <a:pt x="36" y="373"/>
                        <a:pt x="60" y="326"/>
                      </a:cubicBezTo>
                      <a:cubicBezTo>
                        <a:pt x="85" y="280"/>
                        <a:pt x="132" y="245"/>
                        <a:pt x="132" y="245"/>
                      </a:cubicBezTo>
                      <a:cubicBezTo>
                        <a:pt x="259" y="134"/>
                        <a:pt x="259" y="134"/>
                        <a:pt x="259" y="134"/>
                      </a:cubicBezTo>
                      <a:lnTo>
                        <a:pt x="523" y="0"/>
                      </a:lnTo>
                      <a:close/>
                    </a:path>
                  </a:pathLst>
                </a:custGeom>
                <a:solidFill>
                  <a:srgbClr val="9ED7E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30" name="Freeform 94">
                  <a:extLst>
                    <a:ext uri="{FF2B5EF4-FFF2-40B4-BE49-F238E27FC236}">
                      <a16:creationId xmlns:a16="http://schemas.microsoft.com/office/drawing/2014/main" xmlns="" id="{F507D63E-4607-4E0F-9EF8-D3F254D0360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788025" y="4178301"/>
                  <a:ext cx="641350" cy="1393825"/>
                </a:xfrm>
                <a:custGeom>
                  <a:avLst/>
                  <a:gdLst>
                    <a:gd name="T0" fmla="*/ 538 w 644"/>
                    <a:gd name="T1" fmla="*/ 0 h 1401"/>
                    <a:gd name="T2" fmla="*/ 573 w 644"/>
                    <a:gd name="T3" fmla="*/ 65 h 1401"/>
                    <a:gd name="T4" fmla="*/ 556 w 644"/>
                    <a:gd name="T5" fmla="*/ 118 h 1401"/>
                    <a:gd name="T6" fmla="*/ 628 w 644"/>
                    <a:gd name="T7" fmla="*/ 549 h 1401"/>
                    <a:gd name="T8" fmla="*/ 197 w 644"/>
                    <a:gd name="T9" fmla="*/ 1373 h 1401"/>
                    <a:gd name="T10" fmla="*/ 0 w 644"/>
                    <a:gd name="T11" fmla="*/ 1401 h 1401"/>
                    <a:gd name="T12" fmla="*/ 30 w 644"/>
                    <a:gd name="T13" fmla="*/ 1193 h 1401"/>
                    <a:gd name="T14" fmla="*/ 523 w 644"/>
                    <a:gd name="T15" fmla="*/ 523 h 1401"/>
                    <a:gd name="T16" fmla="*/ 518 w 644"/>
                    <a:gd name="T17" fmla="*/ 125 h 1401"/>
                    <a:gd name="T18" fmla="*/ 468 w 644"/>
                    <a:gd name="T19" fmla="*/ 81 h 1401"/>
                    <a:gd name="T20" fmla="*/ 538 w 644"/>
                    <a:gd name="T21" fmla="*/ 0 h 14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44" h="1401">
                      <a:moveTo>
                        <a:pt x="538" y="0"/>
                      </a:moveTo>
                      <a:cubicBezTo>
                        <a:pt x="538" y="0"/>
                        <a:pt x="559" y="14"/>
                        <a:pt x="573" y="65"/>
                      </a:cubicBezTo>
                      <a:cubicBezTo>
                        <a:pt x="575" y="95"/>
                        <a:pt x="556" y="118"/>
                        <a:pt x="556" y="118"/>
                      </a:cubicBezTo>
                      <a:cubicBezTo>
                        <a:pt x="556" y="118"/>
                        <a:pt x="644" y="301"/>
                        <a:pt x="628" y="549"/>
                      </a:cubicBezTo>
                      <a:cubicBezTo>
                        <a:pt x="604" y="931"/>
                        <a:pt x="197" y="1373"/>
                        <a:pt x="197" y="1373"/>
                      </a:cubicBezTo>
                      <a:cubicBezTo>
                        <a:pt x="0" y="1401"/>
                        <a:pt x="0" y="1401"/>
                        <a:pt x="0" y="1401"/>
                      </a:cubicBezTo>
                      <a:cubicBezTo>
                        <a:pt x="30" y="1193"/>
                        <a:pt x="30" y="1193"/>
                        <a:pt x="30" y="1193"/>
                      </a:cubicBezTo>
                      <a:cubicBezTo>
                        <a:pt x="30" y="1193"/>
                        <a:pt x="455" y="891"/>
                        <a:pt x="523" y="523"/>
                      </a:cubicBezTo>
                      <a:cubicBezTo>
                        <a:pt x="570" y="269"/>
                        <a:pt x="518" y="125"/>
                        <a:pt x="518" y="125"/>
                      </a:cubicBezTo>
                      <a:cubicBezTo>
                        <a:pt x="518" y="125"/>
                        <a:pt x="504" y="118"/>
                        <a:pt x="468" y="81"/>
                      </a:cubicBezTo>
                      <a:cubicBezTo>
                        <a:pt x="516" y="51"/>
                        <a:pt x="538" y="0"/>
                        <a:pt x="538" y="0"/>
                      </a:cubicBezTo>
                      <a:close/>
                    </a:path>
                  </a:pathLst>
                </a:custGeom>
                <a:solidFill>
                  <a:srgbClr val="75438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31" name="Freeform 95">
                  <a:extLst>
                    <a:ext uri="{FF2B5EF4-FFF2-40B4-BE49-F238E27FC236}">
                      <a16:creationId xmlns:a16="http://schemas.microsoft.com/office/drawing/2014/main" xmlns="" id="{4E1B06AC-1EF5-4F67-A832-993BA700B16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040438" y="3883026"/>
                  <a:ext cx="446088" cy="287338"/>
                </a:xfrm>
                <a:custGeom>
                  <a:avLst/>
                  <a:gdLst>
                    <a:gd name="T0" fmla="*/ 44 w 448"/>
                    <a:gd name="T1" fmla="*/ 195 h 289"/>
                    <a:gd name="T2" fmla="*/ 42 w 448"/>
                    <a:gd name="T3" fmla="*/ 134 h 289"/>
                    <a:gd name="T4" fmla="*/ 77 w 448"/>
                    <a:gd name="T5" fmla="*/ 0 h 289"/>
                    <a:gd name="T6" fmla="*/ 173 w 448"/>
                    <a:gd name="T7" fmla="*/ 64 h 289"/>
                    <a:gd name="T8" fmla="*/ 273 w 448"/>
                    <a:gd name="T9" fmla="*/ 146 h 289"/>
                    <a:gd name="T10" fmla="*/ 448 w 448"/>
                    <a:gd name="T11" fmla="*/ 88 h 289"/>
                    <a:gd name="T12" fmla="*/ 278 w 448"/>
                    <a:gd name="T13" fmla="*/ 281 h 289"/>
                    <a:gd name="T14" fmla="*/ 44 w 448"/>
                    <a:gd name="T15" fmla="*/ 195 h 2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48" h="289">
                      <a:moveTo>
                        <a:pt x="44" y="195"/>
                      </a:moveTo>
                      <a:cubicBezTo>
                        <a:pt x="44" y="195"/>
                        <a:pt x="51" y="154"/>
                        <a:pt x="42" y="134"/>
                      </a:cubicBezTo>
                      <a:cubicBezTo>
                        <a:pt x="0" y="40"/>
                        <a:pt x="77" y="0"/>
                        <a:pt x="77" y="0"/>
                      </a:cubicBezTo>
                      <a:cubicBezTo>
                        <a:pt x="77" y="0"/>
                        <a:pt x="140" y="20"/>
                        <a:pt x="173" y="64"/>
                      </a:cubicBezTo>
                      <a:cubicBezTo>
                        <a:pt x="204" y="105"/>
                        <a:pt x="249" y="144"/>
                        <a:pt x="273" y="146"/>
                      </a:cubicBezTo>
                      <a:cubicBezTo>
                        <a:pt x="322" y="151"/>
                        <a:pt x="448" y="88"/>
                        <a:pt x="448" y="88"/>
                      </a:cubicBezTo>
                      <a:cubicBezTo>
                        <a:pt x="448" y="88"/>
                        <a:pt x="320" y="181"/>
                        <a:pt x="278" y="281"/>
                      </a:cubicBezTo>
                      <a:cubicBezTo>
                        <a:pt x="163" y="289"/>
                        <a:pt x="44" y="195"/>
                        <a:pt x="44" y="195"/>
                      </a:cubicBezTo>
                      <a:close/>
                    </a:path>
                  </a:pathLst>
                </a:custGeom>
                <a:gradFill>
                  <a:gsLst>
                    <a:gs pos="5000">
                      <a:schemeClr val="accent1">
                        <a:lumMod val="5000"/>
                        <a:lumOff val="95000"/>
                      </a:schemeClr>
                    </a:gs>
                    <a:gs pos="57000">
                      <a:srgbClr val="A2D8E4"/>
                    </a:gs>
                    <a:gs pos="82000">
                      <a:srgbClr val="86C9D9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32" name="Freeform 96">
                  <a:extLst>
                    <a:ext uri="{FF2B5EF4-FFF2-40B4-BE49-F238E27FC236}">
                      <a16:creationId xmlns:a16="http://schemas.microsoft.com/office/drawing/2014/main" xmlns="" id="{6152EDE9-11BB-4517-8776-080A04A3A35D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081713" y="3644901"/>
                  <a:ext cx="414338" cy="404813"/>
                </a:xfrm>
                <a:custGeom>
                  <a:avLst/>
                  <a:gdLst>
                    <a:gd name="T0" fmla="*/ 401 w 415"/>
                    <a:gd name="T1" fmla="*/ 330 h 406"/>
                    <a:gd name="T2" fmla="*/ 262 w 415"/>
                    <a:gd name="T3" fmla="*/ 388 h 406"/>
                    <a:gd name="T4" fmla="*/ 180 w 415"/>
                    <a:gd name="T5" fmla="*/ 361 h 406"/>
                    <a:gd name="T6" fmla="*/ 115 w 415"/>
                    <a:gd name="T7" fmla="*/ 292 h 406"/>
                    <a:gd name="T8" fmla="*/ 69 w 415"/>
                    <a:gd name="T9" fmla="*/ 280 h 406"/>
                    <a:gd name="T10" fmla="*/ 60 w 415"/>
                    <a:gd name="T11" fmla="*/ 211 h 406"/>
                    <a:gd name="T12" fmla="*/ 0 w 415"/>
                    <a:gd name="T13" fmla="*/ 56 h 406"/>
                    <a:gd name="T14" fmla="*/ 67 w 415"/>
                    <a:gd name="T15" fmla="*/ 0 h 406"/>
                    <a:gd name="T16" fmla="*/ 151 w 415"/>
                    <a:gd name="T17" fmla="*/ 4 h 406"/>
                    <a:gd name="T18" fmla="*/ 356 w 415"/>
                    <a:gd name="T19" fmla="*/ 136 h 406"/>
                    <a:gd name="T20" fmla="*/ 349 w 415"/>
                    <a:gd name="T21" fmla="*/ 154 h 406"/>
                    <a:gd name="T22" fmla="*/ 321 w 415"/>
                    <a:gd name="T23" fmla="*/ 176 h 406"/>
                    <a:gd name="T24" fmla="*/ 405 w 415"/>
                    <a:gd name="T25" fmla="*/ 310 h 406"/>
                    <a:gd name="T26" fmla="*/ 401 w 415"/>
                    <a:gd name="T27" fmla="*/ 330 h 4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415" h="406">
                      <a:moveTo>
                        <a:pt x="401" y="330"/>
                      </a:moveTo>
                      <a:cubicBezTo>
                        <a:pt x="362" y="348"/>
                        <a:pt x="298" y="376"/>
                        <a:pt x="262" y="388"/>
                      </a:cubicBezTo>
                      <a:cubicBezTo>
                        <a:pt x="211" y="406"/>
                        <a:pt x="180" y="361"/>
                        <a:pt x="180" y="361"/>
                      </a:cubicBezTo>
                      <a:cubicBezTo>
                        <a:pt x="115" y="292"/>
                        <a:pt x="115" y="292"/>
                        <a:pt x="115" y="292"/>
                      </a:cubicBezTo>
                      <a:cubicBezTo>
                        <a:pt x="115" y="292"/>
                        <a:pt x="92" y="291"/>
                        <a:pt x="69" y="280"/>
                      </a:cubicBezTo>
                      <a:cubicBezTo>
                        <a:pt x="60" y="275"/>
                        <a:pt x="29" y="243"/>
                        <a:pt x="60" y="211"/>
                      </a:cubicBezTo>
                      <a:cubicBezTo>
                        <a:pt x="105" y="164"/>
                        <a:pt x="0" y="56"/>
                        <a:pt x="0" y="56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151" y="4"/>
                        <a:pt x="151" y="4"/>
                        <a:pt x="151" y="4"/>
                      </a:cubicBezTo>
                      <a:cubicBezTo>
                        <a:pt x="356" y="136"/>
                        <a:pt x="356" y="136"/>
                        <a:pt x="356" y="136"/>
                      </a:cubicBezTo>
                      <a:cubicBezTo>
                        <a:pt x="356" y="136"/>
                        <a:pt x="362" y="146"/>
                        <a:pt x="349" y="154"/>
                      </a:cubicBezTo>
                      <a:cubicBezTo>
                        <a:pt x="334" y="165"/>
                        <a:pt x="321" y="176"/>
                        <a:pt x="321" y="176"/>
                      </a:cubicBezTo>
                      <a:cubicBezTo>
                        <a:pt x="321" y="176"/>
                        <a:pt x="401" y="302"/>
                        <a:pt x="405" y="310"/>
                      </a:cubicBezTo>
                      <a:cubicBezTo>
                        <a:pt x="409" y="316"/>
                        <a:pt x="415" y="323"/>
                        <a:pt x="401" y="330"/>
                      </a:cubicBezTo>
                      <a:close/>
                    </a:path>
                  </a:pathLst>
                </a:custGeom>
                <a:solidFill>
                  <a:srgbClr val="EAF6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34" name="Freeform 97">
                  <a:extLst>
                    <a:ext uri="{FF2B5EF4-FFF2-40B4-BE49-F238E27FC236}">
                      <a16:creationId xmlns:a16="http://schemas.microsoft.com/office/drawing/2014/main" xmlns="" id="{1E1B0559-9FAB-46F7-AA8F-FD19D2C909D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275388" y="3725863"/>
                  <a:ext cx="55563" cy="57150"/>
                </a:xfrm>
                <a:custGeom>
                  <a:avLst/>
                  <a:gdLst>
                    <a:gd name="T0" fmla="*/ 50 w 55"/>
                    <a:gd name="T1" fmla="*/ 22 h 58"/>
                    <a:gd name="T2" fmla="*/ 42 w 55"/>
                    <a:gd name="T3" fmla="*/ 40 h 58"/>
                    <a:gd name="T4" fmla="*/ 0 w 55"/>
                    <a:gd name="T5" fmla="*/ 56 h 58"/>
                    <a:gd name="T6" fmla="*/ 36 w 55"/>
                    <a:gd name="T7" fmla="*/ 9 h 58"/>
                    <a:gd name="T8" fmla="*/ 50 w 55"/>
                    <a:gd name="T9" fmla="*/ 22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58">
                      <a:moveTo>
                        <a:pt x="50" y="22"/>
                      </a:moveTo>
                      <a:cubicBezTo>
                        <a:pt x="55" y="33"/>
                        <a:pt x="53" y="35"/>
                        <a:pt x="42" y="40"/>
                      </a:cubicBezTo>
                      <a:cubicBezTo>
                        <a:pt x="32" y="45"/>
                        <a:pt x="0" y="58"/>
                        <a:pt x="0" y="56"/>
                      </a:cubicBezTo>
                      <a:cubicBezTo>
                        <a:pt x="1" y="53"/>
                        <a:pt x="14" y="37"/>
                        <a:pt x="36" y="9"/>
                      </a:cubicBezTo>
                      <a:cubicBezTo>
                        <a:pt x="43" y="0"/>
                        <a:pt x="44" y="11"/>
                        <a:pt x="50" y="22"/>
                      </a:cubicBezTo>
                      <a:close/>
                    </a:path>
                  </a:pathLst>
                </a:custGeom>
                <a:solidFill>
                  <a:srgbClr val="1D2D5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35" name="Freeform 98">
                  <a:extLst>
                    <a:ext uri="{FF2B5EF4-FFF2-40B4-BE49-F238E27FC236}">
                      <a16:creationId xmlns:a16="http://schemas.microsoft.com/office/drawing/2014/main" xmlns="" id="{9A4B69EC-31FD-415F-A628-8239CA50745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980113" y="3560763"/>
                  <a:ext cx="301625" cy="454025"/>
                </a:xfrm>
                <a:custGeom>
                  <a:avLst/>
                  <a:gdLst>
                    <a:gd name="T0" fmla="*/ 0 w 302"/>
                    <a:gd name="T1" fmla="*/ 226 h 457"/>
                    <a:gd name="T2" fmla="*/ 241 w 302"/>
                    <a:gd name="T3" fmla="*/ 42 h 457"/>
                    <a:gd name="T4" fmla="*/ 253 w 302"/>
                    <a:gd name="T5" fmla="*/ 89 h 457"/>
                    <a:gd name="T6" fmla="*/ 166 w 302"/>
                    <a:gd name="T7" fmla="*/ 173 h 457"/>
                    <a:gd name="T8" fmla="*/ 255 w 302"/>
                    <a:gd name="T9" fmla="*/ 325 h 457"/>
                    <a:gd name="T10" fmla="*/ 152 w 302"/>
                    <a:gd name="T11" fmla="*/ 314 h 457"/>
                    <a:gd name="T12" fmla="*/ 102 w 302"/>
                    <a:gd name="T13" fmla="*/ 457 h 457"/>
                    <a:gd name="T14" fmla="*/ 0 w 302"/>
                    <a:gd name="T15" fmla="*/ 226 h 4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02" h="457">
                      <a:moveTo>
                        <a:pt x="0" y="226"/>
                      </a:moveTo>
                      <a:cubicBezTo>
                        <a:pt x="136" y="30"/>
                        <a:pt x="197" y="0"/>
                        <a:pt x="241" y="42"/>
                      </a:cubicBezTo>
                      <a:cubicBezTo>
                        <a:pt x="249" y="50"/>
                        <a:pt x="259" y="72"/>
                        <a:pt x="253" y="89"/>
                      </a:cubicBezTo>
                      <a:cubicBezTo>
                        <a:pt x="188" y="112"/>
                        <a:pt x="129" y="140"/>
                        <a:pt x="166" y="173"/>
                      </a:cubicBezTo>
                      <a:cubicBezTo>
                        <a:pt x="175" y="184"/>
                        <a:pt x="302" y="297"/>
                        <a:pt x="255" y="325"/>
                      </a:cubicBezTo>
                      <a:cubicBezTo>
                        <a:pt x="235" y="311"/>
                        <a:pt x="180" y="276"/>
                        <a:pt x="152" y="314"/>
                      </a:cubicBezTo>
                      <a:cubicBezTo>
                        <a:pt x="136" y="336"/>
                        <a:pt x="194" y="390"/>
                        <a:pt x="102" y="457"/>
                      </a:cubicBezTo>
                      <a:cubicBezTo>
                        <a:pt x="58" y="378"/>
                        <a:pt x="0" y="263"/>
                        <a:pt x="0" y="226"/>
                      </a:cubicBezTo>
                      <a:close/>
                    </a:path>
                  </a:pathLst>
                </a:custGeom>
                <a:solidFill>
                  <a:srgbClr val="2132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37" name="Freeform 99">
                  <a:extLst>
                    <a:ext uri="{FF2B5EF4-FFF2-40B4-BE49-F238E27FC236}">
                      <a16:creationId xmlns:a16="http://schemas.microsoft.com/office/drawing/2014/main" xmlns="" id="{D04B1439-8BFE-4B3C-A8CE-E53E8B72B3C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803900" y="5737226"/>
                  <a:ext cx="493713" cy="438150"/>
                </a:xfrm>
                <a:custGeom>
                  <a:avLst/>
                  <a:gdLst>
                    <a:gd name="T0" fmla="*/ 257 w 311"/>
                    <a:gd name="T1" fmla="*/ 276 h 276"/>
                    <a:gd name="T2" fmla="*/ 0 w 311"/>
                    <a:gd name="T3" fmla="*/ 276 h 276"/>
                    <a:gd name="T4" fmla="*/ 311 w 311"/>
                    <a:gd name="T5" fmla="*/ 0 h 276"/>
                    <a:gd name="T6" fmla="*/ 257 w 311"/>
                    <a:gd name="T7" fmla="*/ 276 h 2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1" h="276">
                      <a:moveTo>
                        <a:pt x="257" y="276"/>
                      </a:moveTo>
                      <a:lnTo>
                        <a:pt x="0" y="276"/>
                      </a:lnTo>
                      <a:lnTo>
                        <a:pt x="311" y="0"/>
                      </a:lnTo>
                      <a:lnTo>
                        <a:pt x="257" y="276"/>
                      </a:lnTo>
                      <a:close/>
                    </a:path>
                  </a:pathLst>
                </a:custGeom>
                <a:solidFill>
                  <a:srgbClr val="2132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38" name="Freeform 100">
                  <a:extLst>
                    <a:ext uri="{FF2B5EF4-FFF2-40B4-BE49-F238E27FC236}">
                      <a16:creationId xmlns:a16="http://schemas.microsoft.com/office/drawing/2014/main" xmlns="" id="{50A73E1E-B7EE-456A-87EF-B8CB89113FC8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514975" y="4337051"/>
                  <a:ext cx="374650" cy="88900"/>
                </a:xfrm>
                <a:custGeom>
                  <a:avLst/>
                  <a:gdLst>
                    <a:gd name="T0" fmla="*/ 239 w 376"/>
                    <a:gd name="T1" fmla="*/ 0 h 90"/>
                    <a:gd name="T2" fmla="*/ 219 w 376"/>
                    <a:gd name="T3" fmla="*/ 76 h 90"/>
                    <a:gd name="T4" fmla="*/ 0 w 376"/>
                    <a:gd name="T5" fmla="*/ 75 h 90"/>
                    <a:gd name="T6" fmla="*/ 0 w 376"/>
                    <a:gd name="T7" fmla="*/ 17 h 90"/>
                    <a:gd name="T8" fmla="*/ 239 w 376"/>
                    <a:gd name="T9" fmla="*/ 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6" h="90">
                      <a:moveTo>
                        <a:pt x="239" y="0"/>
                      </a:moveTo>
                      <a:cubicBezTo>
                        <a:pt x="239" y="0"/>
                        <a:pt x="376" y="56"/>
                        <a:pt x="219" y="76"/>
                      </a:cubicBezTo>
                      <a:cubicBezTo>
                        <a:pt x="108" y="90"/>
                        <a:pt x="0" y="75"/>
                        <a:pt x="0" y="75"/>
                      </a:cubicBezTo>
                      <a:cubicBezTo>
                        <a:pt x="0" y="17"/>
                        <a:pt x="0" y="17"/>
                        <a:pt x="0" y="17"/>
                      </a:cubicBezTo>
                      <a:lnTo>
                        <a:pt x="239" y="0"/>
                      </a:lnTo>
                      <a:close/>
                    </a:path>
                  </a:pathLst>
                </a:custGeom>
                <a:solidFill>
                  <a:srgbClr val="415D9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39" name="Freeform 101">
                  <a:extLst>
                    <a:ext uri="{FF2B5EF4-FFF2-40B4-BE49-F238E27FC236}">
                      <a16:creationId xmlns:a16="http://schemas.microsoft.com/office/drawing/2014/main" xmlns="" id="{DEF7BA5F-8C9C-4607-82CA-7B87304C9B2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545138" y="5729288"/>
                  <a:ext cx="752475" cy="446088"/>
                </a:xfrm>
                <a:custGeom>
                  <a:avLst/>
                  <a:gdLst>
                    <a:gd name="T0" fmla="*/ 754 w 754"/>
                    <a:gd name="T1" fmla="*/ 9 h 449"/>
                    <a:gd name="T2" fmla="*/ 439 w 754"/>
                    <a:gd name="T3" fmla="*/ 449 h 449"/>
                    <a:gd name="T4" fmla="*/ 5 w 754"/>
                    <a:gd name="T5" fmla="*/ 449 h 449"/>
                    <a:gd name="T6" fmla="*/ 0 w 754"/>
                    <a:gd name="T7" fmla="*/ 0 h 449"/>
                    <a:gd name="T8" fmla="*/ 754 w 754"/>
                    <a:gd name="T9" fmla="*/ 9 h 4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4" h="449">
                      <a:moveTo>
                        <a:pt x="754" y="9"/>
                      </a:moveTo>
                      <a:cubicBezTo>
                        <a:pt x="439" y="449"/>
                        <a:pt x="439" y="449"/>
                        <a:pt x="439" y="449"/>
                      </a:cubicBezTo>
                      <a:cubicBezTo>
                        <a:pt x="5" y="449"/>
                        <a:pt x="5" y="449"/>
                        <a:pt x="5" y="449"/>
                      </a:cubicBezTo>
                      <a:cubicBezTo>
                        <a:pt x="5" y="449"/>
                        <a:pt x="6" y="138"/>
                        <a:pt x="0" y="0"/>
                      </a:cubicBezTo>
                      <a:cubicBezTo>
                        <a:pt x="288" y="12"/>
                        <a:pt x="754" y="9"/>
                        <a:pt x="754" y="9"/>
                      </a:cubicBezTo>
                      <a:close/>
                    </a:path>
                  </a:pathLst>
                </a:custGeom>
                <a:solidFill>
                  <a:srgbClr val="2132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40" name="Freeform 102">
                  <a:extLst>
                    <a:ext uri="{FF2B5EF4-FFF2-40B4-BE49-F238E27FC236}">
                      <a16:creationId xmlns:a16="http://schemas.microsoft.com/office/drawing/2014/main" xmlns="" id="{E2B8A2CE-9960-4665-ACE3-A31D8EBF160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438650" y="3390901"/>
                  <a:ext cx="311150" cy="211138"/>
                </a:xfrm>
                <a:custGeom>
                  <a:avLst/>
                  <a:gdLst>
                    <a:gd name="T0" fmla="*/ 312 w 312"/>
                    <a:gd name="T1" fmla="*/ 173 h 212"/>
                    <a:gd name="T2" fmla="*/ 263 w 312"/>
                    <a:gd name="T3" fmla="*/ 111 h 212"/>
                    <a:gd name="T4" fmla="*/ 147 w 312"/>
                    <a:gd name="T5" fmla="*/ 0 h 212"/>
                    <a:gd name="T6" fmla="*/ 156 w 312"/>
                    <a:gd name="T7" fmla="*/ 55 h 212"/>
                    <a:gd name="T8" fmla="*/ 176 w 312"/>
                    <a:gd name="T9" fmla="*/ 95 h 212"/>
                    <a:gd name="T10" fmla="*/ 111 w 312"/>
                    <a:gd name="T11" fmla="*/ 94 h 212"/>
                    <a:gd name="T12" fmla="*/ 20 w 312"/>
                    <a:gd name="T13" fmla="*/ 86 h 212"/>
                    <a:gd name="T14" fmla="*/ 13 w 312"/>
                    <a:gd name="T15" fmla="*/ 107 h 212"/>
                    <a:gd name="T16" fmla="*/ 2 w 312"/>
                    <a:gd name="T17" fmla="*/ 127 h 212"/>
                    <a:gd name="T18" fmla="*/ 74 w 312"/>
                    <a:gd name="T19" fmla="*/ 159 h 212"/>
                    <a:gd name="T20" fmla="*/ 14 w 312"/>
                    <a:gd name="T21" fmla="*/ 163 h 212"/>
                    <a:gd name="T22" fmla="*/ 86 w 312"/>
                    <a:gd name="T23" fmla="*/ 185 h 212"/>
                    <a:gd name="T24" fmla="*/ 177 w 312"/>
                    <a:gd name="T25" fmla="*/ 208 h 212"/>
                    <a:gd name="T26" fmla="*/ 263 w 312"/>
                    <a:gd name="T27" fmla="*/ 203 h 212"/>
                    <a:gd name="T28" fmla="*/ 274 w 312"/>
                    <a:gd name="T29" fmla="*/ 210 h 212"/>
                    <a:gd name="T30" fmla="*/ 312 w 312"/>
                    <a:gd name="T31" fmla="*/ 173 h 2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312" h="212">
                      <a:moveTo>
                        <a:pt x="312" y="173"/>
                      </a:moveTo>
                      <a:cubicBezTo>
                        <a:pt x="300" y="156"/>
                        <a:pt x="277" y="121"/>
                        <a:pt x="263" y="111"/>
                      </a:cubicBezTo>
                      <a:cubicBezTo>
                        <a:pt x="249" y="102"/>
                        <a:pt x="147" y="0"/>
                        <a:pt x="147" y="0"/>
                      </a:cubicBezTo>
                      <a:cubicBezTo>
                        <a:pt x="147" y="0"/>
                        <a:pt x="127" y="27"/>
                        <a:pt x="156" y="55"/>
                      </a:cubicBezTo>
                      <a:cubicBezTo>
                        <a:pt x="185" y="81"/>
                        <a:pt x="176" y="95"/>
                        <a:pt x="176" y="95"/>
                      </a:cubicBezTo>
                      <a:cubicBezTo>
                        <a:pt x="176" y="95"/>
                        <a:pt x="170" y="97"/>
                        <a:pt x="111" y="94"/>
                      </a:cubicBezTo>
                      <a:cubicBezTo>
                        <a:pt x="82" y="83"/>
                        <a:pt x="41" y="81"/>
                        <a:pt x="20" y="86"/>
                      </a:cubicBezTo>
                      <a:cubicBezTo>
                        <a:pt x="16" y="86"/>
                        <a:pt x="5" y="100"/>
                        <a:pt x="13" y="107"/>
                      </a:cubicBezTo>
                      <a:cubicBezTo>
                        <a:pt x="3" y="112"/>
                        <a:pt x="0" y="123"/>
                        <a:pt x="2" y="127"/>
                      </a:cubicBezTo>
                      <a:cubicBezTo>
                        <a:pt x="4" y="134"/>
                        <a:pt x="45" y="144"/>
                        <a:pt x="74" y="159"/>
                      </a:cubicBezTo>
                      <a:cubicBezTo>
                        <a:pt x="53" y="159"/>
                        <a:pt x="12" y="143"/>
                        <a:pt x="14" y="163"/>
                      </a:cubicBezTo>
                      <a:cubicBezTo>
                        <a:pt x="23" y="168"/>
                        <a:pt x="81" y="184"/>
                        <a:pt x="86" y="185"/>
                      </a:cubicBezTo>
                      <a:cubicBezTo>
                        <a:pt x="97" y="187"/>
                        <a:pt x="140" y="204"/>
                        <a:pt x="177" y="208"/>
                      </a:cubicBezTo>
                      <a:cubicBezTo>
                        <a:pt x="214" y="212"/>
                        <a:pt x="263" y="203"/>
                        <a:pt x="263" y="203"/>
                      </a:cubicBezTo>
                      <a:cubicBezTo>
                        <a:pt x="274" y="210"/>
                        <a:pt x="274" y="210"/>
                        <a:pt x="274" y="210"/>
                      </a:cubicBezTo>
                      <a:cubicBezTo>
                        <a:pt x="274" y="210"/>
                        <a:pt x="297" y="208"/>
                        <a:pt x="312" y="173"/>
                      </a:cubicBezTo>
                      <a:close/>
                    </a:path>
                  </a:pathLst>
                </a:custGeom>
                <a:gradFill>
                  <a:gsLst>
                    <a:gs pos="5000">
                      <a:schemeClr val="accent1">
                        <a:lumMod val="5000"/>
                        <a:lumOff val="95000"/>
                      </a:schemeClr>
                    </a:gs>
                    <a:gs pos="57000">
                      <a:srgbClr val="A2D8E4"/>
                    </a:gs>
                    <a:gs pos="82000">
                      <a:srgbClr val="86C9D9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41" name="Freeform 103">
                  <a:extLst>
                    <a:ext uri="{FF2B5EF4-FFF2-40B4-BE49-F238E27FC236}">
                      <a16:creationId xmlns:a16="http://schemas.microsoft.com/office/drawing/2014/main" xmlns="" id="{45A8AD69-742E-48CA-BE04-FE50F40781CD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670425" y="3557588"/>
                  <a:ext cx="1420813" cy="852488"/>
                </a:xfrm>
                <a:custGeom>
                  <a:avLst/>
                  <a:gdLst>
                    <a:gd name="T0" fmla="*/ 1389 w 1424"/>
                    <a:gd name="T1" fmla="*/ 537 h 857"/>
                    <a:gd name="T2" fmla="*/ 515 w 1424"/>
                    <a:gd name="T3" fmla="*/ 570 h 857"/>
                    <a:gd name="T4" fmla="*/ 80 w 1424"/>
                    <a:gd name="T5" fmla="*/ 0 h 857"/>
                    <a:gd name="T6" fmla="*/ 0 w 1424"/>
                    <a:gd name="T7" fmla="*/ 58 h 857"/>
                    <a:gd name="T8" fmla="*/ 387 w 1424"/>
                    <a:gd name="T9" fmla="*/ 675 h 857"/>
                    <a:gd name="T10" fmla="*/ 598 w 1424"/>
                    <a:gd name="T11" fmla="*/ 799 h 857"/>
                    <a:gd name="T12" fmla="*/ 1236 w 1424"/>
                    <a:gd name="T13" fmla="*/ 857 h 857"/>
                    <a:gd name="T14" fmla="*/ 1389 w 1424"/>
                    <a:gd name="T15" fmla="*/ 537 h 8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424" h="857">
                      <a:moveTo>
                        <a:pt x="1389" y="537"/>
                      </a:moveTo>
                      <a:cubicBezTo>
                        <a:pt x="1158" y="551"/>
                        <a:pt x="756" y="565"/>
                        <a:pt x="515" y="570"/>
                      </a:cubicBezTo>
                      <a:cubicBezTo>
                        <a:pt x="309" y="309"/>
                        <a:pt x="80" y="0"/>
                        <a:pt x="80" y="0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58"/>
                        <a:pt x="181" y="371"/>
                        <a:pt x="387" y="675"/>
                      </a:cubicBezTo>
                      <a:cubicBezTo>
                        <a:pt x="429" y="737"/>
                        <a:pt x="489" y="785"/>
                        <a:pt x="598" y="799"/>
                      </a:cubicBezTo>
                      <a:cubicBezTo>
                        <a:pt x="736" y="818"/>
                        <a:pt x="1068" y="856"/>
                        <a:pt x="1236" y="857"/>
                      </a:cubicBezTo>
                      <a:cubicBezTo>
                        <a:pt x="1288" y="798"/>
                        <a:pt x="1424" y="669"/>
                        <a:pt x="1389" y="537"/>
                      </a:cubicBezTo>
                      <a:close/>
                    </a:path>
                  </a:pathLst>
                </a:custGeom>
                <a:solidFill>
                  <a:srgbClr val="2132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42" name="Freeform 166">
                  <a:extLst>
                    <a:ext uri="{FF2B5EF4-FFF2-40B4-BE49-F238E27FC236}">
                      <a16:creationId xmlns:a16="http://schemas.microsoft.com/office/drawing/2014/main" xmlns="" id="{EDEC2A36-DED2-47EB-A754-5B728158E6E2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 rot="346840">
                  <a:off x="6011863" y="4183931"/>
                  <a:ext cx="266900" cy="752511"/>
                </a:xfrm>
                <a:custGeom>
                  <a:avLst/>
                  <a:gdLst>
                    <a:gd name="T0" fmla="*/ 5 w 53"/>
                    <a:gd name="T1" fmla="*/ 0 h 150"/>
                    <a:gd name="T2" fmla="*/ 0 w 53"/>
                    <a:gd name="T3" fmla="*/ 9 h 150"/>
                    <a:gd name="T4" fmla="*/ 14 w 53"/>
                    <a:gd name="T5" fmla="*/ 53 h 150"/>
                    <a:gd name="T6" fmla="*/ 30 w 53"/>
                    <a:gd name="T7" fmla="*/ 61 h 150"/>
                    <a:gd name="T8" fmla="*/ 18 w 53"/>
                    <a:gd name="T9" fmla="*/ 78 h 150"/>
                    <a:gd name="T10" fmla="*/ 28 w 53"/>
                    <a:gd name="T11" fmla="*/ 149 h 150"/>
                    <a:gd name="T12" fmla="*/ 29 w 53"/>
                    <a:gd name="T13" fmla="*/ 150 h 150"/>
                    <a:gd name="T14" fmla="*/ 28 w 53"/>
                    <a:gd name="T15" fmla="*/ 38 h 150"/>
                    <a:gd name="T16" fmla="*/ 5 w 53"/>
                    <a:gd name="T17" fmla="*/ 0 h 1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3" h="150">
                      <a:moveTo>
                        <a:pt x="5" y="0"/>
                      </a:move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0" y="9"/>
                        <a:pt x="20" y="41"/>
                        <a:pt x="14" y="53"/>
                      </a:cubicBezTo>
                      <a:cubicBezTo>
                        <a:pt x="22" y="58"/>
                        <a:pt x="30" y="61"/>
                        <a:pt x="30" y="61"/>
                      </a:cubicBezTo>
                      <a:cubicBezTo>
                        <a:pt x="30" y="61"/>
                        <a:pt x="27" y="68"/>
                        <a:pt x="18" y="78"/>
                      </a:cubicBezTo>
                      <a:cubicBezTo>
                        <a:pt x="26" y="89"/>
                        <a:pt x="32" y="121"/>
                        <a:pt x="28" y="149"/>
                      </a:cubicBezTo>
                      <a:cubicBezTo>
                        <a:pt x="29" y="149"/>
                        <a:pt x="29" y="150"/>
                        <a:pt x="29" y="150"/>
                      </a:cubicBezTo>
                      <a:cubicBezTo>
                        <a:pt x="53" y="103"/>
                        <a:pt x="36" y="58"/>
                        <a:pt x="28" y="38"/>
                      </a:cubicBezTo>
                      <a:cubicBezTo>
                        <a:pt x="19" y="19"/>
                        <a:pt x="5" y="0"/>
                        <a:pt x="5" y="0"/>
                      </a:cubicBezTo>
                    </a:path>
                  </a:pathLst>
                </a:custGeom>
                <a:solidFill>
                  <a:srgbClr val="324A8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</p:grpSp>
        </p:grpSp>
        <p:sp>
          <p:nvSpPr>
            <p:cNvPr id="4" name="Овал 3"/>
            <p:cNvSpPr/>
            <p:nvPr/>
          </p:nvSpPr>
          <p:spPr>
            <a:xfrm>
              <a:off x="7283944" y="2406482"/>
              <a:ext cx="585494" cy="5818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1" name="Рисунок 1">
              <a:extLst>
                <a:ext uri="{FF2B5EF4-FFF2-40B4-BE49-F238E27FC236}">
                  <a16:creationId xmlns="" xmlns:a16="http://schemas.microsoft.com/office/drawing/2014/main" id="{AF10A70E-B866-4D15-997B-F02E494AF5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42355" y="2436470"/>
              <a:ext cx="462152" cy="534230"/>
            </a:xfrm>
            <a:prstGeom prst="rect">
              <a:avLst/>
            </a:prstGeom>
            <a:effectLst/>
          </p:spPr>
        </p:pic>
      </p:grpSp>
    </p:spTree>
    <p:extLst>
      <p:ext uri="{BB962C8B-B14F-4D97-AF65-F5344CB8AC3E}">
        <p14:creationId xmlns:p14="http://schemas.microsoft.com/office/powerpoint/2010/main" val="1055060057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710213" y="0"/>
            <a:ext cx="2329549" cy="781235"/>
          </a:xfrm>
          <a:prstGeom prst="roundRect">
            <a:avLst/>
          </a:prstGeom>
          <a:solidFill>
            <a:srgbClr val="F7F7F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FEE6740-9B35-4802-970C-EE5893354E38}"/>
              </a:ext>
            </a:extLst>
          </p:cNvPr>
          <p:cNvSpPr txBox="1"/>
          <p:nvPr/>
        </p:nvSpPr>
        <p:spPr>
          <a:xfrm>
            <a:off x="818440" y="236728"/>
            <a:ext cx="10772198" cy="307777"/>
          </a:xfrm>
          <a:prstGeom prst="rect">
            <a:avLst/>
          </a:prstGeom>
          <a:gradFill>
            <a:gsLst>
              <a:gs pos="0">
                <a:srgbClr val="FFFF00"/>
              </a:gs>
              <a:gs pos="13000">
                <a:srgbClr val="77E5FB"/>
              </a:gs>
            </a:gsLst>
            <a:lin ang="17400000" scaled="0"/>
          </a:gradFill>
        </p:spPr>
        <p:txBody>
          <a:bodyPr wrap="square" lIns="0" tIns="0" rIns="0" bIns="0" rtlCol="0" anchor="ctr" anchorCtr="0">
            <a:spAutoFit/>
          </a:bodyPr>
          <a:lstStyle/>
          <a:p>
            <a:pPr lvl="0" algn="ctr" defTabSz="1219170">
              <a:defRPr/>
            </a:pPr>
            <a:r>
              <a:rPr lang="ru-RU" sz="2000" b="1" dirty="0" smtClean="0">
                <a:solidFill>
                  <a:srgbClr val="003E9A"/>
                </a:solidFill>
                <a:latin typeface="Palatino Linotype" panose="02040502050505030304" pitchFamily="18" charset="0"/>
                <a:ea typeface="Roboto" panose="02000000000000000000" pitchFamily="2" charset="0"/>
              </a:rPr>
              <a:t>СРОКИ И ПОРЯДОК ПЕРЕДАЧИ СООБЩЕНИЯ</a:t>
            </a:r>
            <a:endParaRPr lang="ru-RU" sz="2000" b="1" dirty="0">
              <a:solidFill>
                <a:srgbClr val="003E9A"/>
              </a:solidFill>
              <a:latin typeface="Palatino Linotype" panose="02040502050505030304" pitchFamily="18" charset="0"/>
              <a:ea typeface="Roboto" panose="02000000000000000000" pitchFamily="2" charset="0"/>
            </a:endParaRPr>
          </a:p>
        </p:txBody>
      </p:sp>
      <p:sp>
        <p:nvSpPr>
          <p:cNvPr id="4" name="Номер слайда 3"/>
          <p:cNvSpPr txBox="1">
            <a:spLocks/>
          </p:cNvSpPr>
          <p:nvPr/>
        </p:nvSpPr>
        <p:spPr>
          <a:xfrm>
            <a:off x="9734550" y="6072116"/>
            <a:ext cx="725488" cy="554400"/>
          </a:xfrm>
          <a:prstGeom prst="rect">
            <a:avLst/>
          </a:prstGeom>
        </p:spPr>
        <p:txBody>
          <a:bodyPr vert="horz" lIns="83687" tIns="41843" rIns="83687" bIns="41843" rtlCol="0" anchor="ctr"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mtClean="0">
                <a:solidFill>
                  <a:schemeClr val="tx2"/>
                </a:solidFill>
              </a:rPr>
              <a:t> 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75333" y="4082785"/>
            <a:ext cx="1684187" cy="314512"/>
          </a:xfrm>
          <a:prstGeom prst="rect">
            <a:avLst/>
          </a:prstGeom>
        </p:spPr>
        <p:txBody>
          <a:bodyPr vert="horz" wrap="square" lIns="121980" tIns="60990" rIns="121980" bIns="60990" rtlCol="0" anchor="ctr">
            <a:normAutofit fontScale="25000" lnSpcReduction="20000"/>
          </a:bodyPr>
          <a:lstStyle/>
          <a:p>
            <a:pPr algn="ctr" defTabSz="1219750" fontAlgn="auto">
              <a:spcAft>
                <a:spcPts val="0"/>
              </a:spcAft>
            </a:pPr>
            <a:endParaRPr lang="ru-RU" sz="5613" b="1" dirty="0">
              <a:solidFill>
                <a:schemeClr val="tx2"/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9644" y="3335675"/>
            <a:ext cx="11817626" cy="3416320"/>
          </a:xfrm>
          <a:prstGeom prst="rect">
            <a:avLst/>
          </a:prstGeom>
          <a:gradFill>
            <a:gsLst>
              <a:gs pos="0">
                <a:srgbClr val="FFFF00"/>
              </a:gs>
              <a:gs pos="25000">
                <a:srgbClr val="77E5FB"/>
              </a:gs>
            </a:gsLst>
            <a:lin ang="17400000" scaled="0"/>
          </a:gradFill>
        </p:spPr>
        <p:txBody>
          <a:bodyPr wrap="square">
            <a:spAutoFit/>
          </a:bodyPr>
          <a:lstStyle/>
          <a:p>
            <a:pPr algn="just"/>
            <a:r>
              <a:rPr lang="ru-RU" b="1" u="sng" dirty="0">
                <a:solidFill>
                  <a:schemeClr val="tx2"/>
                </a:solidFill>
                <a:latin typeface="Arial Narrow" panose="020B0606020202030204" pitchFamily="34" charset="0"/>
              </a:rPr>
              <a:t>Сообщения </a:t>
            </a:r>
            <a:r>
              <a:rPr lang="ru-RU" b="1" u="sng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направляются</a:t>
            </a:r>
            <a:r>
              <a:rPr lang="ru-RU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 по </a:t>
            </a:r>
            <a:r>
              <a:rPr lang="ru-RU" dirty="0">
                <a:solidFill>
                  <a:schemeClr val="tx2"/>
                </a:solidFill>
                <a:latin typeface="Arial Narrow" panose="020B0606020202030204" pitchFamily="34" charset="0"/>
              </a:rPr>
              <a:t>месту нахождения принадлежащих </a:t>
            </a:r>
            <a:r>
              <a:rPr lang="ru-RU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организациям объектов налогообложения одним </a:t>
            </a:r>
            <a:r>
              <a:rPr lang="ru-RU" dirty="0">
                <a:solidFill>
                  <a:schemeClr val="tx2"/>
                </a:solidFill>
                <a:latin typeface="Arial Narrow" panose="020B0606020202030204" pitchFamily="34" charset="0"/>
              </a:rPr>
              <a:t>из </a:t>
            </a:r>
            <a:r>
              <a:rPr lang="ru-RU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следующих способов:</a:t>
            </a:r>
            <a:endParaRPr lang="ru-RU" dirty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dirty="0">
                <a:solidFill>
                  <a:schemeClr val="tx2"/>
                </a:solidFill>
                <a:latin typeface="Arial Narrow" panose="020B0606020202030204" pitchFamily="34" charset="0"/>
              </a:rPr>
              <a:t>- в электронной форме по ТКС через оператора электронного документооборота;</a:t>
            </a:r>
          </a:p>
          <a:p>
            <a:pPr algn="just"/>
            <a:r>
              <a:rPr lang="ru-RU" dirty="0">
                <a:solidFill>
                  <a:schemeClr val="tx2"/>
                </a:solidFill>
                <a:latin typeface="Arial Narrow" panose="020B0606020202030204" pitchFamily="34" charset="0"/>
              </a:rPr>
              <a:t>- через личный кабинет налогоплательщика;</a:t>
            </a:r>
          </a:p>
          <a:p>
            <a:pPr algn="just"/>
            <a:r>
              <a:rPr lang="ru-RU" dirty="0">
                <a:solidFill>
                  <a:schemeClr val="tx2"/>
                </a:solidFill>
                <a:latin typeface="Arial Narrow" panose="020B0606020202030204" pitchFamily="34" charset="0"/>
              </a:rPr>
              <a:t>- по почте заказным письмом. В этом случае сообщение будет считаться полученным по истечении шести рабочих дней с момента направления заказного письма.</a:t>
            </a:r>
          </a:p>
          <a:p>
            <a:pPr algn="just"/>
            <a:r>
              <a:rPr lang="ru-RU" dirty="0">
                <a:solidFill>
                  <a:schemeClr val="tx2"/>
                </a:solidFill>
                <a:latin typeface="Arial Narrow" panose="020B0606020202030204" pitchFamily="34" charset="0"/>
              </a:rPr>
              <a:t>С 2 августа 2021 года налогоплательщик-организация вправе получить сообщение об исчисленной сумме налога в любом налоговом органе на основании заявления о выдаче сообщения об исчисленной сумме налога. Сообщение об исчисленной сумме налога передается (направляется) руководителю организации (ее представителю) в срок не позднее 5 дней со дня получения налоговым органом заявления о выдаче сообщения об исчисленной сумме </a:t>
            </a:r>
            <a:r>
              <a:rPr lang="ru-RU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налога. </a:t>
            </a:r>
          </a:p>
          <a:p>
            <a:pPr algn="just"/>
            <a:r>
              <a:rPr lang="ru-RU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Форма </a:t>
            </a:r>
            <a:r>
              <a:rPr lang="ru-RU" dirty="0">
                <a:solidFill>
                  <a:schemeClr val="tx2"/>
                </a:solidFill>
                <a:latin typeface="Arial Narrow" panose="020B0606020202030204" pitchFamily="34" charset="0"/>
              </a:rPr>
              <a:t>заявления о выдаче сообщения об исчисленной сумме налога, порядок ее заполнения, формат представления такого заявления в электронной форме утверждены приказом ФНС </a:t>
            </a:r>
            <a:r>
              <a:rPr lang="ru-RU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России от 09.07.2021 №ЕД-7-21/647</a:t>
            </a:r>
            <a:r>
              <a:rPr lang="ru-RU" dirty="0">
                <a:solidFill>
                  <a:schemeClr val="tx2"/>
                </a:solidFill>
                <a:latin typeface="Arial Narrow" panose="020B0606020202030204" pitchFamily="34" charset="0"/>
              </a:rPr>
              <a:t>@</a:t>
            </a:r>
            <a:endParaRPr lang="ru-RU" dirty="0">
              <a:solidFill>
                <a:schemeClr val="tx2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4639" y="647428"/>
            <a:ext cx="11820144" cy="2585323"/>
          </a:xfrm>
          <a:prstGeom prst="rect">
            <a:avLst/>
          </a:prstGeom>
          <a:gradFill>
            <a:gsLst>
              <a:gs pos="0">
                <a:srgbClr val="FFFF00"/>
              </a:gs>
              <a:gs pos="4500">
                <a:srgbClr val="BBF27E"/>
              </a:gs>
              <a:gs pos="32000">
                <a:srgbClr val="77E5FB"/>
              </a:gs>
            </a:gsLst>
            <a:lin ang="17400000" scaled="0"/>
          </a:gradFill>
        </p:spPr>
        <p:txBody>
          <a:bodyPr wrap="square">
            <a:spAutoFit/>
          </a:bodyPr>
          <a:lstStyle/>
          <a:p>
            <a:r>
              <a:rPr lang="ru-RU" b="1" u="sng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Сообщения </a:t>
            </a:r>
            <a:r>
              <a:rPr lang="ru-RU" b="1" u="sng" dirty="0">
                <a:solidFill>
                  <a:schemeClr val="tx2"/>
                </a:solidFill>
                <a:latin typeface="Arial Narrow" panose="020B0606020202030204" pitchFamily="34" charset="0"/>
              </a:rPr>
              <a:t>об исчисленных суммах налога </a:t>
            </a:r>
            <a:r>
              <a:rPr lang="ru-RU" b="1" u="sng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направляются в </a:t>
            </a:r>
            <a:r>
              <a:rPr lang="ru-RU" b="1" u="sng" dirty="0">
                <a:solidFill>
                  <a:schemeClr val="tx2"/>
                </a:solidFill>
                <a:latin typeface="Arial Narrow" panose="020B0606020202030204" pitchFamily="34" charset="0"/>
              </a:rPr>
              <a:t>следующие </a:t>
            </a:r>
            <a:r>
              <a:rPr lang="ru-RU" b="1" u="sng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сроки:</a:t>
            </a:r>
            <a:endParaRPr lang="ru-RU" b="1" u="sng" dirty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dirty="0">
                <a:solidFill>
                  <a:schemeClr val="tx2"/>
                </a:solidFill>
                <a:latin typeface="Arial Narrow" panose="020B0606020202030204" pitchFamily="34" charset="0"/>
              </a:rPr>
              <a:t>- в течение </a:t>
            </a:r>
            <a:r>
              <a:rPr lang="ru-RU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10 </a:t>
            </a:r>
            <a:r>
              <a:rPr lang="ru-RU" dirty="0">
                <a:solidFill>
                  <a:schemeClr val="tx2"/>
                </a:solidFill>
                <a:latin typeface="Arial Narrow" panose="020B0606020202030204" pitchFamily="34" charset="0"/>
              </a:rPr>
              <a:t>дней после составления сообщения, но не позднее 6 месяцев со дня истечения </a:t>
            </a:r>
            <a:r>
              <a:rPr lang="ru-RU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установленного </a:t>
            </a:r>
            <a:r>
              <a:rPr lang="ru-RU" dirty="0">
                <a:solidFill>
                  <a:schemeClr val="tx2"/>
                </a:solidFill>
                <a:latin typeface="Arial Narrow" panose="020B0606020202030204" pitchFamily="34" charset="0"/>
              </a:rPr>
              <a:t>срока уплаты налога за указанный налоговый период (иными словами, не позднее 1 сентября);</a:t>
            </a:r>
          </a:p>
          <a:p>
            <a:pPr algn="just"/>
            <a:r>
              <a:rPr lang="ru-RU" dirty="0">
                <a:solidFill>
                  <a:schemeClr val="tx2"/>
                </a:solidFill>
                <a:latin typeface="Arial Narrow" panose="020B0606020202030204" pitchFamily="34" charset="0"/>
              </a:rPr>
              <a:t>- не позднее </a:t>
            </a:r>
            <a:r>
              <a:rPr lang="ru-RU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2 месяцев </a:t>
            </a:r>
            <a:r>
              <a:rPr lang="ru-RU" dirty="0">
                <a:solidFill>
                  <a:schemeClr val="tx2"/>
                </a:solidFill>
                <a:latin typeface="Arial Narrow" panose="020B0606020202030204" pitchFamily="34" charset="0"/>
              </a:rPr>
              <a:t>со дня получения налоговым органом документов и (или) иной информации, влекущих исчисление (перерасчет) суммы налога, подлежащей уплате соответствующим налогоплательщиком за предыдущие налоговые периоды;</a:t>
            </a:r>
          </a:p>
          <a:p>
            <a:pPr algn="just"/>
            <a:r>
              <a:rPr lang="ru-RU" dirty="0">
                <a:solidFill>
                  <a:schemeClr val="tx2"/>
                </a:solidFill>
                <a:latin typeface="Arial Narrow" panose="020B0606020202030204" pitchFamily="34" charset="0"/>
              </a:rPr>
              <a:t>- не позднее </a:t>
            </a:r>
            <a:r>
              <a:rPr lang="ru-RU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3 месяцев </a:t>
            </a:r>
            <a:r>
              <a:rPr lang="ru-RU" dirty="0">
                <a:solidFill>
                  <a:schemeClr val="tx2"/>
                </a:solidFill>
                <a:latin typeface="Arial Narrow" panose="020B0606020202030204" pitchFamily="34" charset="0"/>
              </a:rPr>
              <a:t>со дня получения налоговым органом сведений, содержащихся в ЕГРЮЛ, о том, что соответствующая организация находится в процессе ликвидации;</a:t>
            </a:r>
          </a:p>
          <a:p>
            <a:pPr algn="just"/>
            <a:r>
              <a:rPr lang="ru-RU" dirty="0">
                <a:solidFill>
                  <a:schemeClr val="tx2"/>
                </a:solidFill>
                <a:latin typeface="Arial Narrow" panose="020B0606020202030204" pitchFamily="34" charset="0"/>
              </a:rPr>
              <a:t>- не позднее </a:t>
            </a:r>
            <a:r>
              <a:rPr lang="ru-RU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1 месяца </a:t>
            </a:r>
            <a:r>
              <a:rPr lang="ru-RU" dirty="0">
                <a:solidFill>
                  <a:schemeClr val="tx2"/>
                </a:solidFill>
                <a:latin typeface="Arial Narrow" panose="020B0606020202030204" pitchFamily="34" charset="0"/>
              </a:rPr>
              <a:t>со дня истечения установленного срока уплаты авансового платежа по налогу по истечении каждого отчетного периода, подлежащего уплате организацией (находящейся в процессе ликвидации</a:t>
            </a:r>
            <a:r>
              <a:rPr lang="ru-RU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).</a:t>
            </a:r>
            <a:endParaRPr lang="ru-RU" dirty="0">
              <a:solidFill>
                <a:schemeClr val="tx2"/>
              </a:solidFill>
              <a:effectLst/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78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710213" y="0"/>
            <a:ext cx="2329549" cy="781235"/>
          </a:xfrm>
          <a:prstGeom prst="roundRect">
            <a:avLst/>
          </a:prstGeom>
          <a:solidFill>
            <a:srgbClr val="F7F7F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FEE6740-9B35-4802-970C-EE5893354E38}"/>
              </a:ext>
            </a:extLst>
          </p:cNvPr>
          <p:cNvSpPr txBox="1"/>
          <p:nvPr/>
        </p:nvSpPr>
        <p:spPr>
          <a:xfrm>
            <a:off x="818440" y="236728"/>
            <a:ext cx="10714533" cy="307777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rgbClr val="77E5FB"/>
              </a:gs>
            </a:gsLst>
            <a:lin ang="17400000" scaled="0"/>
          </a:gradFill>
        </p:spPr>
        <p:txBody>
          <a:bodyPr wrap="square" lIns="0" tIns="0" rIns="0" bIns="0" rtlCol="0" anchor="ctr" anchorCtr="0">
            <a:spAutoFit/>
          </a:bodyPr>
          <a:lstStyle/>
          <a:p>
            <a:pPr lvl="0" algn="ctr" defTabSz="1219170">
              <a:defRPr/>
            </a:pPr>
            <a:r>
              <a:rPr lang="ru-RU" sz="2000" b="1" dirty="0" smtClean="0">
                <a:solidFill>
                  <a:srgbClr val="003E9A"/>
                </a:solidFill>
                <a:latin typeface="Palatino Linotype" panose="02040502050505030304" pitchFamily="18" charset="0"/>
                <a:ea typeface="Roboto" panose="02000000000000000000" pitchFamily="2" charset="0"/>
              </a:rPr>
              <a:t> В СЛУЧАЕ НЕСОГЛАСИЯ С ИНФОРМАЦИЕЙ, УКАЗАННОЙ В СООБЩЕНИИ</a:t>
            </a:r>
            <a:endParaRPr lang="ru-RU" sz="2000" b="1" dirty="0">
              <a:solidFill>
                <a:srgbClr val="003E9A"/>
              </a:solidFill>
              <a:latin typeface="Palatino Linotype" panose="02040502050505030304" pitchFamily="18" charset="0"/>
              <a:ea typeface="Roboto" panose="02000000000000000000" pitchFamily="2" charset="0"/>
            </a:endParaRPr>
          </a:p>
        </p:txBody>
      </p:sp>
      <p:sp>
        <p:nvSpPr>
          <p:cNvPr id="4" name="Номер слайда 3"/>
          <p:cNvSpPr txBox="1">
            <a:spLocks/>
          </p:cNvSpPr>
          <p:nvPr/>
        </p:nvSpPr>
        <p:spPr>
          <a:xfrm>
            <a:off x="9734550" y="6072116"/>
            <a:ext cx="725488" cy="554400"/>
          </a:xfrm>
          <a:prstGeom prst="rect">
            <a:avLst/>
          </a:prstGeom>
        </p:spPr>
        <p:txBody>
          <a:bodyPr vert="horz" lIns="83687" tIns="41843" rIns="83687" bIns="41843" rtlCol="0" anchor="ctr"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mtClean="0">
                <a:solidFill>
                  <a:schemeClr val="tx2"/>
                </a:solidFill>
              </a:rPr>
              <a:t> 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75333" y="4082785"/>
            <a:ext cx="1684187" cy="314512"/>
          </a:xfrm>
          <a:prstGeom prst="rect">
            <a:avLst/>
          </a:prstGeom>
        </p:spPr>
        <p:txBody>
          <a:bodyPr vert="horz" wrap="square" lIns="121980" tIns="60990" rIns="121980" bIns="60990" rtlCol="0" anchor="ctr">
            <a:normAutofit fontScale="25000" lnSpcReduction="20000"/>
          </a:bodyPr>
          <a:lstStyle/>
          <a:p>
            <a:pPr algn="ctr" defTabSz="1219750" fontAlgn="auto">
              <a:spcAft>
                <a:spcPts val="0"/>
              </a:spcAft>
            </a:pPr>
            <a:endParaRPr lang="ru-RU" sz="5613" b="1" dirty="0">
              <a:solidFill>
                <a:schemeClr val="tx2"/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7369" y="702832"/>
            <a:ext cx="11757991" cy="1323439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rgbClr val="77E5FB"/>
              </a:gs>
            </a:gsLst>
            <a:lin ang="17400000" scaled="0"/>
          </a:gradFill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  <a:r>
              <a:rPr lang="ru-RU" sz="2000" b="1" u="sng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В течение </a:t>
            </a:r>
            <a:r>
              <a:rPr lang="ru-RU" sz="2000" b="1" u="sng" dirty="0">
                <a:solidFill>
                  <a:schemeClr val="tx2"/>
                </a:solidFill>
                <a:latin typeface="Arial Narrow" panose="020B0606020202030204" pitchFamily="34" charset="0"/>
              </a:rPr>
              <a:t>20 дней</a:t>
            </a:r>
            <a:r>
              <a:rPr lang="ru-RU" sz="2000" dirty="0">
                <a:solidFill>
                  <a:schemeClr val="tx2"/>
                </a:solidFill>
                <a:latin typeface="Arial Narrow" panose="020B0606020202030204" pitchFamily="34" charset="0"/>
              </a:rPr>
              <a:t> со дня получения </a:t>
            </a:r>
            <a:r>
              <a:rPr lang="ru-RU" sz="20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сообщения налогоплательщику необходимо представить </a:t>
            </a:r>
            <a:r>
              <a:rPr lang="ru-RU" sz="2000" dirty="0">
                <a:solidFill>
                  <a:schemeClr val="tx2"/>
                </a:solidFill>
                <a:latin typeface="Arial Narrow" panose="020B0606020202030204" pitchFamily="34" charset="0"/>
              </a:rPr>
              <a:t>в налоговый орган пояснения (документы), подтверждающие правильность исчисления, полноту и своевременность уплаты налога, обоснованность применения пониженных налоговых ставок, налоговых льгот или наличие правовых оснований для освобождения от уплаты </a:t>
            </a:r>
            <a:r>
              <a:rPr lang="ru-RU" sz="20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налога. </a:t>
            </a:r>
            <a:endParaRPr lang="ru-RU" sz="2000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7369" y="2094791"/>
            <a:ext cx="6008462" cy="523220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rgbClr val="77E5FB"/>
              </a:gs>
            </a:gsLst>
            <a:lin ang="17400000" scaled="0"/>
          </a:gradFill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tx2"/>
                </a:solidFill>
              </a:rPr>
              <a:t>Форма пояснения к сообщению </a:t>
            </a:r>
            <a:endParaRPr lang="ru-RU" sz="1400" b="1" dirty="0" smtClean="0">
              <a:solidFill>
                <a:schemeClr val="tx2"/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tx2"/>
                </a:solidFill>
              </a:rPr>
              <a:t>Утверждена Приказом </a:t>
            </a:r>
            <a:r>
              <a:rPr lang="ru-RU" sz="1400" b="1" dirty="0">
                <a:solidFill>
                  <a:schemeClr val="tx2"/>
                </a:solidFill>
              </a:rPr>
              <a:t>ФНС России </a:t>
            </a:r>
            <a:r>
              <a:rPr lang="ru-RU" sz="1400" b="1" dirty="0" smtClean="0">
                <a:solidFill>
                  <a:schemeClr val="tx2"/>
                </a:solidFill>
              </a:rPr>
              <a:t>от </a:t>
            </a:r>
            <a:r>
              <a:rPr lang="ru-RU" sz="1400" b="1" dirty="0">
                <a:solidFill>
                  <a:schemeClr val="tx2"/>
                </a:solidFill>
              </a:rPr>
              <a:t>30.03.2022 N ЕД-7-21/247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630937" y="2156569"/>
            <a:ext cx="5254423" cy="1754326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rgbClr val="77E5FB"/>
              </a:gs>
            </a:gsLst>
            <a:lin ang="17400000" scaled="0"/>
          </a:gradFill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Arial Narrow" panose="020B0606020202030204" pitchFamily="34" charset="0"/>
              </a:rPr>
              <a:t>Представленные пояснения (документы) </a:t>
            </a:r>
            <a:r>
              <a:rPr lang="ru-RU" b="1" u="sng" dirty="0">
                <a:latin typeface="Arial Narrow" panose="020B0606020202030204" pitchFamily="34" charset="0"/>
              </a:rPr>
              <a:t>налоговый орган должен рассмотреть в течение одного месяца со дня их получения</a:t>
            </a:r>
            <a:r>
              <a:rPr lang="ru-RU" dirty="0">
                <a:latin typeface="Arial Narrow" panose="020B0606020202030204" pitchFamily="34" charset="0"/>
              </a:rPr>
              <a:t>. Указанный срок может быть продлен по решению руководителя (заместителя руководителя) налогового органа, но не более чем на один </a:t>
            </a:r>
            <a:r>
              <a:rPr lang="ru-RU" dirty="0" smtClean="0">
                <a:latin typeface="Arial Narrow" panose="020B0606020202030204" pitchFamily="34" charset="0"/>
              </a:rPr>
              <a:t>месяц. 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630937" y="4041193"/>
            <a:ext cx="5254423" cy="2585323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rgbClr val="77E5FB"/>
              </a:gs>
            </a:gsLst>
            <a:lin ang="17400000" scaled="0"/>
          </a:gradFill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Arial Narrow" panose="020B0606020202030204" pitchFamily="34" charset="0"/>
              </a:rPr>
              <a:t>Если по результатам рассмотрения </a:t>
            </a:r>
            <a:r>
              <a:rPr lang="ru-RU" dirty="0" smtClean="0">
                <a:latin typeface="Arial Narrow" panose="020B0606020202030204" pitchFamily="34" charset="0"/>
              </a:rPr>
              <a:t>пояснений сумма </a:t>
            </a:r>
            <a:r>
              <a:rPr lang="ru-RU" dirty="0">
                <a:latin typeface="Arial Narrow" panose="020B0606020202030204" pitchFamily="34" charset="0"/>
              </a:rPr>
              <a:t>налога, указанная в сообщении, изменилась, то налоговый орган </a:t>
            </a:r>
            <a:r>
              <a:rPr lang="ru-RU" b="1" u="sng" dirty="0">
                <a:latin typeface="Arial Narrow" panose="020B0606020202030204" pitchFamily="34" charset="0"/>
              </a:rPr>
              <a:t>направит </a:t>
            </a:r>
            <a:r>
              <a:rPr lang="ru-RU" b="1" u="sng" dirty="0" smtClean="0">
                <a:latin typeface="Arial Narrow" panose="020B0606020202030204" pitchFamily="34" charset="0"/>
              </a:rPr>
              <a:t>налогоплательщику </a:t>
            </a:r>
            <a:r>
              <a:rPr lang="ru-RU" b="1" u="sng" dirty="0">
                <a:latin typeface="Arial Narrow" panose="020B0606020202030204" pitchFamily="34" charset="0"/>
              </a:rPr>
              <a:t>уточненное сообщение в течение 10 дней </a:t>
            </a:r>
            <a:r>
              <a:rPr lang="ru-RU" dirty="0">
                <a:latin typeface="Arial Narrow" panose="020B0606020202030204" pitchFamily="34" charset="0"/>
              </a:rPr>
              <a:t>после его составления. Если же по результатам рассмотрения документов либо при их отсутствии будет выявлена недоимка, то налоговый орган направит </a:t>
            </a:r>
            <a:r>
              <a:rPr lang="ru-RU" dirty="0" smtClean="0">
                <a:latin typeface="Arial Narrow" panose="020B0606020202030204" pitchFamily="34" charset="0"/>
              </a:rPr>
              <a:t>организации </a:t>
            </a:r>
            <a:r>
              <a:rPr lang="ru-RU" b="1" u="sng" dirty="0">
                <a:latin typeface="Arial Narrow" panose="020B0606020202030204" pitchFamily="34" charset="0"/>
              </a:rPr>
              <a:t>требование об уплате налога</a:t>
            </a:r>
            <a:r>
              <a:rPr lang="ru-RU" dirty="0">
                <a:latin typeface="Arial Narrow" panose="020B0606020202030204" pitchFamily="34" charset="0"/>
              </a:rPr>
              <a:t> в соответствии с п. 1 ст. 70 НК </a:t>
            </a:r>
            <a:r>
              <a:rPr lang="ru-RU" dirty="0" smtClean="0">
                <a:latin typeface="Arial Narrow" panose="020B0606020202030204" pitchFamily="34" charset="0"/>
              </a:rPr>
              <a:t>РФ.</a:t>
            </a:r>
            <a:endParaRPr lang="ru-RU" dirty="0">
              <a:latin typeface="Arial Narrow" panose="020B060602020203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69" y="2686531"/>
            <a:ext cx="2843691" cy="410486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3884" y="2686532"/>
            <a:ext cx="3139011" cy="4104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80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710213" y="0"/>
            <a:ext cx="2329549" cy="781235"/>
          </a:xfrm>
          <a:prstGeom prst="roundRect">
            <a:avLst/>
          </a:prstGeom>
          <a:solidFill>
            <a:srgbClr val="F7F7F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FEE6740-9B35-4802-970C-EE5893354E38}"/>
              </a:ext>
            </a:extLst>
          </p:cNvPr>
          <p:cNvSpPr txBox="1"/>
          <p:nvPr/>
        </p:nvSpPr>
        <p:spPr>
          <a:xfrm>
            <a:off x="888014" y="186303"/>
            <a:ext cx="10702624" cy="615553"/>
          </a:xfrm>
          <a:prstGeom prst="rect">
            <a:avLst/>
          </a:prstGeom>
          <a:gradFill>
            <a:gsLst>
              <a:gs pos="34000">
                <a:srgbClr val="5AC8ED"/>
              </a:gs>
              <a:gs pos="9000">
                <a:srgbClr val="3CABDE"/>
              </a:gs>
              <a:gs pos="0">
                <a:srgbClr val="0070C0"/>
              </a:gs>
              <a:gs pos="100000">
                <a:srgbClr val="77E5FB"/>
              </a:gs>
            </a:gsLst>
            <a:lin ang="17400000" scaled="0"/>
          </a:gradFill>
        </p:spPr>
        <p:txBody>
          <a:bodyPr wrap="square" lIns="0" tIns="0" rIns="0" bIns="0" rtlCol="0" anchor="ctr" anchorCtr="0">
            <a:spAutoFit/>
          </a:bodyPr>
          <a:lstStyle/>
          <a:p>
            <a:pPr lvl="0" algn="ctr" defTabSz="1219170">
              <a:defRPr/>
            </a:pPr>
            <a:r>
              <a:rPr lang="ru-RU" sz="2000" b="1" dirty="0" smtClean="0">
                <a:solidFill>
                  <a:srgbClr val="003E9A"/>
                </a:solidFill>
                <a:latin typeface="Palatino Linotype" panose="02040502050505030304" pitchFamily="18" charset="0"/>
                <a:ea typeface="Roboto" panose="02000000000000000000" pitchFamily="2" charset="0"/>
              </a:rPr>
              <a:t>ЕСЛИ ОРГАНИЗАЦИЯ НЕ ПОЛУЧИЛА СООБЩЕНИЕ ОБ ИСЧИСЛЕННОЙ СУММЕ, ТО НЕОБХОДИМО ПОДАТЬ ЗАЯВЛЕНИЕ</a:t>
            </a:r>
            <a:endParaRPr lang="ru-RU" sz="2000" b="1" dirty="0">
              <a:solidFill>
                <a:srgbClr val="003E9A"/>
              </a:solidFill>
              <a:latin typeface="Palatino Linotype" panose="02040502050505030304" pitchFamily="18" charset="0"/>
              <a:ea typeface="Roboto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75333" y="4082785"/>
            <a:ext cx="1684187" cy="314512"/>
          </a:xfrm>
          <a:prstGeom prst="rect">
            <a:avLst/>
          </a:prstGeom>
        </p:spPr>
        <p:txBody>
          <a:bodyPr vert="horz" wrap="square" lIns="121980" tIns="60990" rIns="121980" bIns="60990" rtlCol="0" anchor="ctr">
            <a:normAutofit fontScale="25000" lnSpcReduction="20000"/>
          </a:bodyPr>
          <a:lstStyle/>
          <a:p>
            <a:pPr algn="ctr" defTabSz="1219750" fontAlgn="auto">
              <a:spcAft>
                <a:spcPts val="0"/>
              </a:spcAft>
            </a:pPr>
            <a:endParaRPr lang="ru-RU" sz="5613" b="1" dirty="0">
              <a:solidFill>
                <a:schemeClr val="tx2"/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75333" y="4082785"/>
            <a:ext cx="1684187" cy="314512"/>
          </a:xfrm>
          <a:prstGeom prst="rect">
            <a:avLst/>
          </a:prstGeom>
        </p:spPr>
        <p:txBody>
          <a:bodyPr vert="horz" wrap="square" lIns="121980" tIns="60990" rIns="121980" bIns="60990" rtlCol="0" anchor="ctr">
            <a:normAutofit fontScale="25000" lnSpcReduction="20000"/>
          </a:bodyPr>
          <a:lstStyle/>
          <a:p>
            <a:pPr algn="ctr" defTabSz="1219750" fontAlgn="auto">
              <a:spcAft>
                <a:spcPts val="0"/>
              </a:spcAft>
            </a:pPr>
            <a:endParaRPr lang="ru-RU" sz="5613" b="1" dirty="0">
              <a:solidFill>
                <a:schemeClr val="tx2"/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0908" y="984634"/>
            <a:ext cx="4499900" cy="833911"/>
          </a:xfrm>
          <a:prstGeom prst="rect">
            <a:avLst/>
          </a:prstGeom>
        </p:spPr>
        <p:txBody>
          <a:bodyPr vert="horz" wrap="square" lIns="121980" tIns="60990" rIns="121980" bIns="60990" rtlCol="0" anchor="ctr">
            <a:noAutofit/>
          </a:bodyPr>
          <a:lstStyle/>
          <a:p>
            <a:pPr algn="ctr" defTabSz="1219750" fontAlgn="auto">
              <a:lnSpc>
                <a:spcPct val="80000"/>
              </a:lnSpc>
              <a:spcAft>
                <a:spcPts val="0"/>
              </a:spcAft>
            </a:pPr>
            <a:r>
              <a:rPr lang="ru-RU" sz="2456" dirty="0" smtClean="0">
                <a:solidFill>
                  <a:schemeClr val="tx2"/>
                </a:solidFill>
                <a:latin typeface="Arial Narrow" panose="020B0606020202030204" pitchFamily="34" charset="0"/>
                <a:ea typeface="+mj-ea"/>
                <a:cs typeface="+mj-cs"/>
              </a:rPr>
              <a:t>Приказ ФНС России </a:t>
            </a:r>
            <a:r>
              <a:rPr lang="ru-RU" sz="2456" dirty="0">
                <a:solidFill>
                  <a:schemeClr val="tx2"/>
                </a:solidFill>
                <a:latin typeface="Arial Narrow" panose="020B0606020202030204" pitchFamily="34" charset="0"/>
                <a:ea typeface="+mj-ea"/>
                <a:cs typeface="+mj-cs"/>
              </a:rPr>
              <a:t>от </a:t>
            </a:r>
            <a:r>
              <a:rPr lang="ru-RU" sz="2456" dirty="0" smtClean="0">
                <a:solidFill>
                  <a:schemeClr val="tx2"/>
                </a:solidFill>
                <a:latin typeface="Arial Narrow" panose="020B0606020202030204" pitchFamily="34" charset="0"/>
                <a:ea typeface="+mj-ea"/>
                <a:cs typeface="+mj-cs"/>
              </a:rPr>
              <a:t>10.08.2022 </a:t>
            </a:r>
          </a:p>
          <a:p>
            <a:pPr algn="ctr" defTabSz="1219750" fontAlgn="auto">
              <a:lnSpc>
                <a:spcPct val="80000"/>
              </a:lnSpc>
              <a:spcAft>
                <a:spcPts val="0"/>
              </a:spcAft>
            </a:pPr>
            <a:r>
              <a:rPr lang="ru-RU" sz="2456" dirty="0">
                <a:solidFill>
                  <a:schemeClr val="tx2"/>
                </a:solidFill>
                <a:latin typeface="Arial Narrow" panose="020B0606020202030204" pitchFamily="34" charset="0"/>
                <a:ea typeface="+mj-ea"/>
                <a:cs typeface="+mj-cs"/>
              </a:rPr>
              <a:t>№ ЕД-7-21/741@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481583" y="1556228"/>
            <a:ext cx="6473351" cy="4089198"/>
          </a:xfrm>
          <a:prstGeom prst="rect">
            <a:avLst/>
          </a:prstGeom>
          <a:gradFill>
            <a:gsLst>
              <a:gs pos="99000">
                <a:schemeClr val="accent1">
                  <a:lumMod val="20000"/>
                  <a:lumOff val="80000"/>
                </a:schemeClr>
              </a:gs>
              <a:gs pos="2000">
                <a:srgbClr val="3CABDE"/>
              </a:gs>
              <a:gs pos="0">
                <a:srgbClr val="0070C0"/>
              </a:gs>
              <a:gs pos="100000">
                <a:srgbClr val="77E5FB"/>
              </a:gs>
            </a:gsLst>
            <a:lin ang="17400000" scaled="0"/>
          </a:gradFill>
        </p:spPr>
        <p:txBody>
          <a:bodyPr vert="horz" wrap="square" lIns="121980" tIns="60990" rIns="121980" bIns="60990" rtlCol="0" anchor="ctr">
            <a:noAutofit/>
          </a:bodyPr>
          <a:lstStyle/>
          <a:p>
            <a:pPr algn="ctr" defTabSz="1219750">
              <a:lnSpc>
                <a:spcPct val="80000"/>
              </a:lnSpc>
            </a:pPr>
            <a:r>
              <a:rPr lang="ru-RU" sz="2000" b="1" dirty="0" smtClean="0">
                <a:solidFill>
                  <a:schemeClr val="tx2"/>
                </a:solidFill>
                <a:latin typeface="Arial Narrow" panose="020B0606020202030204" pitchFamily="34" charset="0"/>
                <a:ea typeface="+mj-ea"/>
                <a:cs typeface="+mj-cs"/>
              </a:rPr>
              <a:t>Не </a:t>
            </a:r>
            <a:r>
              <a:rPr lang="ru-RU" sz="2000" b="1" dirty="0">
                <a:solidFill>
                  <a:schemeClr val="tx2"/>
                </a:solidFill>
                <a:latin typeface="Arial Narrow" panose="020B0606020202030204" pitchFamily="34" charset="0"/>
                <a:ea typeface="+mj-ea"/>
                <a:cs typeface="+mj-cs"/>
              </a:rPr>
              <a:t>нужно представлять сообщение о наличии объекта налогообложения в следующих случаях</a:t>
            </a:r>
            <a:r>
              <a:rPr lang="ru-RU" sz="2000" b="1" dirty="0" smtClean="0">
                <a:solidFill>
                  <a:schemeClr val="tx2"/>
                </a:solidFill>
                <a:latin typeface="Arial Narrow" panose="020B0606020202030204" pitchFamily="34" charset="0"/>
                <a:ea typeface="+mj-ea"/>
                <a:cs typeface="+mj-cs"/>
              </a:rPr>
              <a:t>:</a:t>
            </a:r>
          </a:p>
          <a:p>
            <a:pPr algn="ctr" defTabSz="1219750">
              <a:lnSpc>
                <a:spcPct val="80000"/>
              </a:lnSpc>
            </a:pPr>
            <a:endParaRPr lang="ru-RU" sz="2000" b="1" dirty="0">
              <a:solidFill>
                <a:schemeClr val="tx2"/>
              </a:solidFill>
              <a:latin typeface="Arial Narrow" panose="020B0606020202030204" pitchFamily="34" charset="0"/>
              <a:ea typeface="+mj-ea"/>
              <a:cs typeface="+mj-cs"/>
            </a:endParaRPr>
          </a:p>
          <a:p>
            <a:pPr algn="just" defTabSz="1219750">
              <a:lnSpc>
                <a:spcPct val="80000"/>
              </a:lnSpc>
            </a:pPr>
            <a:r>
              <a:rPr lang="ru-RU" sz="2000" b="1" dirty="0" smtClean="0">
                <a:solidFill>
                  <a:schemeClr val="tx2"/>
                </a:solidFill>
                <a:latin typeface="Arial Narrow" panose="020B0606020202030204" pitchFamily="34" charset="0"/>
                <a:ea typeface="+mj-ea"/>
                <a:cs typeface="+mj-cs"/>
              </a:rPr>
              <a:t>• организации </a:t>
            </a:r>
            <a:r>
              <a:rPr lang="ru-RU" sz="2000" b="1" dirty="0">
                <a:solidFill>
                  <a:schemeClr val="tx2"/>
                </a:solidFill>
                <a:latin typeface="Arial Narrow" panose="020B0606020202030204" pitchFamily="34" charset="0"/>
                <a:ea typeface="+mj-ea"/>
                <a:cs typeface="+mj-cs"/>
              </a:rPr>
              <a:t>было передано (направлено) сообщение об исчисленной сумме </a:t>
            </a:r>
            <a:r>
              <a:rPr lang="ru-RU" sz="2000" b="1" dirty="0" smtClean="0">
                <a:solidFill>
                  <a:schemeClr val="tx2"/>
                </a:solidFill>
                <a:latin typeface="Arial Narrow" panose="020B0606020202030204" pitchFamily="34" charset="0"/>
                <a:ea typeface="+mj-ea"/>
                <a:cs typeface="+mj-cs"/>
              </a:rPr>
              <a:t>транспортного и земельного налогов  и налога на имущество организаций;</a:t>
            </a:r>
            <a:endParaRPr lang="ru-RU" sz="2000" b="1" dirty="0">
              <a:solidFill>
                <a:schemeClr val="tx2"/>
              </a:solidFill>
              <a:latin typeface="Arial Narrow" panose="020B0606020202030204" pitchFamily="34" charset="0"/>
              <a:ea typeface="+mj-ea"/>
              <a:cs typeface="+mj-cs"/>
            </a:endParaRPr>
          </a:p>
          <a:p>
            <a:pPr algn="just" defTabSz="1219750">
              <a:lnSpc>
                <a:spcPct val="80000"/>
              </a:lnSpc>
            </a:pPr>
            <a:endParaRPr lang="ru-RU" sz="2000" b="1" dirty="0" smtClean="0">
              <a:solidFill>
                <a:schemeClr val="tx2"/>
              </a:solidFill>
              <a:latin typeface="Arial Narrow" panose="020B0606020202030204" pitchFamily="34" charset="0"/>
              <a:ea typeface="+mj-ea"/>
              <a:cs typeface="+mj-cs"/>
            </a:endParaRPr>
          </a:p>
          <a:p>
            <a:pPr algn="just" defTabSz="1219750">
              <a:lnSpc>
                <a:spcPct val="80000"/>
              </a:lnSpc>
            </a:pPr>
            <a:r>
              <a:rPr lang="ru-RU" sz="2000" b="1" dirty="0" smtClean="0">
                <a:solidFill>
                  <a:schemeClr val="tx2"/>
                </a:solidFill>
                <a:latin typeface="Arial Narrow" panose="020B0606020202030204" pitchFamily="34" charset="0"/>
                <a:ea typeface="+mj-ea"/>
                <a:cs typeface="+mj-cs"/>
              </a:rPr>
              <a:t>•  организация </a:t>
            </a:r>
            <a:r>
              <a:rPr lang="ru-RU" sz="2000" b="1" dirty="0">
                <a:solidFill>
                  <a:schemeClr val="tx2"/>
                </a:solidFill>
                <a:latin typeface="Arial Narrow" panose="020B0606020202030204" pitchFamily="34" charset="0"/>
                <a:ea typeface="+mj-ea"/>
                <a:cs typeface="+mj-cs"/>
              </a:rPr>
              <a:t>подавала в налоговую инспекцию заявление о </a:t>
            </a:r>
            <a:r>
              <a:rPr lang="ru-RU" sz="2000" b="1">
                <a:solidFill>
                  <a:schemeClr val="tx2"/>
                </a:solidFill>
                <a:latin typeface="Arial Narrow" panose="020B0606020202030204" pitchFamily="34" charset="0"/>
                <a:ea typeface="+mj-ea"/>
                <a:cs typeface="+mj-cs"/>
              </a:rPr>
              <a:t>предоставлении </a:t>
            </a:r>
            <a:r>
              <a:rPr lang="ru-RU" sz="2000" b="1" smtClean="0">
                <a:solidFill>
                  <a:schemeClr val="tx2"/>
                </a:solidFill>
                <a:latin typeface="Arial Narrow" panose="020B0606020202030204" pitchFamily="34" charset="0"/>
                <a:ea typeface="+mj-ea"/>
                <a:cs typeface="+mj-cs"/>
              </a:rPr>
              <a:t>льготы;</a:t>
            </a:r>
            <a:endParaRPr lang="ru-RU" sz="2000" b="1" dirty="0" smtClean="0">
              <a:solidFill>
                <a:schemeClr val="tx2"/>
              </a:solidFill>
              <a:latin typeface="Arial Narrow" panose="020B0606020202030204" pitchFamily="34" charset="0"/>
              <a:ea typeface="+mj-ea"/>
              <a:cs typeface="+mj-cs"/>
            </a:endParaRPr>
          </a:p>
          <a:p>
            <a:pPr algn="just" defTabSz="1219750">
              <a:lnSpc>
                <a:spcPct val="80000"/>
              </a:lnSpc>
            </a:pPr>
            <a:endParaRPr lang="ru-RU" sz="2000" b="1" dirty="0" smtClean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algn="just" defTabSz="1219750">
              <a:lnSpc>
                <a:spcPct val="80000"/>
              </a:lnSpc>
            </a:pPr>
            <a:r>
              <a:rPr lang="ru-RU" sz="20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•  </a:t>
            </a:r>
            <a:r>
              <a:rPr lang="ru-RU" sz="2000" b="1" dirty="0" smtClean="0">
                <a:solidFill>
                  <a:schemeClr val="tx2"/>
                </a:solidFill>
                <a:latin typeface="Arial Narrow" panose="020B0606020202030204" pitchFamily="34" charset="0"/>
                <a:ea typeface="+mj-ea"/>
                <a:cs typeface="+mj-cs"/>
              </a:rPr>
              <a:t>принадлежащие организации транспортные средства и (или) объекты недвижимого имущества не признаются объектами налогообложения</a:t>
            </a:r>
            <a:endParaRPr lang="ru-RU" sz="2000" dirty="0">
              <a:solidFill>
                <a:schemeClr val="tx2"/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27" y="1688497"/>
            <a:ext cx="4213662" cy="5169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5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710213" y="0"/>
            <a:ext cx="2329549" cy="781235"/>
          </a:xfrm>
          <a:prstGeom prst="roundRect">
            <a:avLst/>
          </a:prstGeom>
          <a:solidFill>
            <a:srgbClr val="F7F7F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FEE6740-9B35-4802-970C-EE5893354E38}"/>
              </a:ext>
            </a:extLst>
          </p:cNvPr>
          <p:cNvSpPr txBox="1"/>
          <p:nvPr/>
        </p:nvSpPr>
        <p:spPr>
          <a:xfrm>
            <a:off x="710213" y="217081"/>
            <a:ext cx="10847473" cy="553998"/>
          </a:xfrm>
          <a:prstGeom prst="rect">
            <a:avLst/>
          </a:prstGeom>
          <a:gradFill>
            <a:gsLst>
              <a:gs pos="8000">
                <a:srgbClr val="BBF27E"/>
              </a:gs>
              <a:gs pos="0">
                <a:srgbClr val="FFFF00"/>
              </a:gs>
              <a:gs pos="100000">
                <a:srgbClr val="77E5FB"/>
              </a:gs>
            </a:gsLst>
            <a:lin ang="17400000" scaled="0"/>
          </a:gradFill>
        </p:spPr>
        <p:txBody>
          <a:bodyPr wrap="square" lIns="0" tIns="0" rIns="0" bIns="0" rtlCol="0" anchor="ctr" anchorCtr="0">
            <a:spAutoFit/>
          </a:bodyPr>
          <a:lstStyle/>
          <a:p>
            <a:pPr lvl="0" algn="ctr" defTabSz="1219170">
              <a:defRPr/>
            </a:pPr>
            <a:r>
              <a:rPr lang="ru-RU" b="1" dirty="0" smtClean="0">
                <a:solidFill>
                  <a:srgbClr val="003E9A"/>
                </a:solidFill>
                <a:latin typeface="Palatino Linotype" panose="02040502050505030304" pitchFamily="18" charset="0"/>
                <a:ea typeface="Roboto" panose="02000000000000000000" pitchFamily="2" charset="0"/>
              </a:rPr>
              <a:t>РАСШИРЕН ПЕРЕЧЕНЬ ОБЪЕКТОВ НЕДВИЖИМОГО ИМУЩЕСТВА, ОБЛАГАЕМЫХ В РАМКАХ СТАТЬИ 378.2 НАЛОГОВОГО КОДЕКСА ИСХОДЯ ИЗ КАДАСТРОВОЙ СТОИМОСТИ</a:t>
            </a:r>
            <a:endParaRPr lang="ru-RU" b="1" dirty="0">
              <a:solidFill>
                <a:srgbClr val="003E9A"/>
              </a:solidFill>
              <a:latin typeface="Palatino Linotype" panose="02040502050505030304" pitchFamily="18" charset="0"/>
              <a:ea typeface="Roboto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75333" y="4082785"/>
            <a:ext cx="1684187" cy="314512"/>
          </a:xfrm>
          <a:prstGeom prst="rect">
            <a:avLst/>
          </a:prstGeom>
        </p:spPr>
        <p:txBody>
          <a:bodyPr vert="horz" wrap="square" lIns="121980" tIns="60990" rIns="121980" bIns="60990" rtlCol="0" anchor="ctr">
            <a:normAutofit fontScale="25000" lnSpcReduction="20000"/>
          </a:bodyPr>
          <a:lstStyle/>
          <a:p>
            <a:pPr algn="ctr" defTabSz="1219750" fontAlgn="auto">
              <a:spcAft>
                <a:spcPts val="0"/>
              </a:spcAft>
            </a:pPr>
            <a:endParaRPr lang="ru-RU" sz="5613" b="1" dirty="0">
              <a:solidFill>
                <a:schemeClr val="tx2"/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75333" y="4082785"/>
            <a:ext cx="1684187" cy="314512"/>
          </a:xfrm>
          <a:prstGeom prst="rect">
            <a:avLst/>
          </a:prstGeom>
        </p:spPr>
        <p:txBody>
          <a:bodyPr vert="horz" wrap="square" lIns="121980" tIns="60990" rIns="121980" bIns="60990" rtlCol="0" anchor="ctr">
            <a:normAutofit fontScale="25000" lnSpcReduction="20000"/>
          </a:bodyPr>
          <a:lstStyle/>
          <a:p>
            <a:pPr algn="ctr" defTabSz="1219750" fontAlgn="auto">
              <a:spcAft>
                <a:spcPts val="0"/>
              </a:spcAft>
            </a:pPr>
            <a:endParaRPr lang="ru-RU" sz="5613" b="1" dirty="0">
              <a:solidFill>
                <a:schemeClr val="tx2"/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8014" y="998316"/>
            <a:ext cx="11066920" cy="5369533"/>
          </a:xfrm>
          <a:prstGeom prst="rect">
            <a:avLst/>
          </a:prstGeom>
          <a:gradFill>
            <a:gsLst>
              <a:gs pos="87500">
                <a:srgbClr val="85DBA6"/>
              </a:gs>
              <a:gs pos="20000">
                <a:srgbClr val="92D050"/>
              </a:gs>
              <a:gs pos="9000">
                <a:srgbClr val="3CABDE"/>
              </a:gs>
              <a:gs pos="0">
                <a:srgbClr val="0070C0"/>
              </a:gs>
              <a:gs pos="100000">
                <a:srgbClr val="77E5FB"/>
              </a:gs>
            </a:gsLst>
            <a:lin ang="17400000" scaled="0"/>
          </a:gradFill>
        </p:spPr>
        <p:txBody>
          <a:bodyPr vert="horz" wrap="square" lIns="110635" tIns="55317" rIns="110635" bIns="55317" rtlCol="0" anchor="ctr">
            <a:noAutofit/>
          </a:bodyPr>
          <a:lstStyle/>
          <a:p>
            <a:pPr defTabSz="1106313">
              <a:lnSpc>
                <a:spcPct val="150000"/>
              </a:lnSpc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    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     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Согласно новой редакции подпункта 4 пункта 1 статьи 378.2 Налогового кодекса с 1 января 2020 года подлежат обложению налогом на имущество организаций исходя из кадастровой стоимости:</a:t>
            </a:r>
          </a:p>
          <a:p>
            <a:pPr marL="259175" indent="-259175" algn="just" defTabSz="1106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FF0000"/>
                </a:solidFill>
                <a:latin typeface="Arial Narrow" panose="020B0606020202030204" pitchFamily="34" charset="0"/>
                <a:ea typeface="+mj-ea"/>
                <a:cs typeface="+mj-cs"/>
              </a:rPr>
              <a:t>жилые </a:t>
            </a:r>
            <a:r>
              <a:rPr lang="ru-RU" b="1" dirty="0">
                <a:solidFill>
                  <a:srgbClr val="FF0000"/>
                </a:solidFill>
                <a:latin typeface="Arial Narrow" panose="020B0606020202030204" pitchFamily="34" charset="0"/>
                <a:ea typeface="+mj-ea"/>
                <a:cs typeface="+mj-cs"/>
              </a:rPr>
              <a:t>помещения;</a:t>
            </a:r>
          </a:p>
          <a:p>
            <a:pPr marL="259175" indent="-259175" algn="just" defTabSz="1106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FF0000"/>
                </a:solidFill>
                <a:latin typeface="Arial Narrow" panose="020B0606020202030204" pitchFamily="34" charset="0"/>
                <a:ea typeface="+mj-ea"/>
                <a:cs typeface="+mj-cs"/>
              </a:rPr>
              <a:t>гаражи; машино-места;</a:t>
            </a:r>
          </a:p>
          <a:p>
            <a:pPr marL="259175" indent="-259175" algn="just" defTabSz="1106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FF0000"/>
                </a:solidFill>
                <a:latin typeface="Arial Narrow" panose="020B0606020202030204" pitchFamily="34" charset="0"/>
                <a:ea typeface="+mj-ea"/>
                <a:cs typeface="+mj-cs"/>
              </a:rPr>
              <a:t>объекты незавершенного строительства;</a:t>
            </a:r>
          </a:p>
          <a:p>
            <a:pPr marL="259175" indent="-259175" algn="just" defTabSz="1106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FF0000"/>
                </a:solidFill>
                <a:latin typeface="Arial Narrow" panose="020B0606020202030204" pitchFamily="34" charset="0"/>
                <a:ea typeface="+mj-ea"/>
                <a:cs typeface="+mj-cs"/>
              </a:rPr>
              <a:t>жилые строения; </a:t>
            </a:r>
          </a:p>
          <a:p>
            <a:pPr marL="259175" indent="-259175" algn="just" defTabSz="1106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FF0000"/>
                </a:solidFill>
                <a:latin typeface="Arial Narrow" panose="020B0606020202030204" pitchFamily="34" charset="0"/>
                <a:ea typeface="+mj-ea"/>
                <a:cs typeface="+mj-cs"/>
              </a:rPr>
              <a:t>садовые дома; хозяйственные строения или сооружения, расположенные на земельных участках, предоставленных для ведения личного подсобного хозяйства, огородничества, садоводства или индивидуального жилищного строительства. </a:t>
            </a:r>
          </a:p>
          <a:p>
            <a:pPr algn="just" defTabSz="1106313">
              <a:lnSpc>
                <a:spcPct val="150000"/>
              </a:lnSpc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         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В соответствии с пунктом 2 статьи 1 Закона Республики Бурятия от 26.11.2002 №145-III </a:t>
            </a:r>
            <a:r>
              <a:rPr lang="ru-RU" b="1" dirty="0">
                <a:solidFill>
                  <a:srgbClr val="FF0000"/>
                </a:solidFill>
                <a:latin typeface="Arial Narrow" panose="020B0606020202030204" pitchFamily="34" charset="0"/>
                <a:ea typeface="+mj-ea"/>
                <a:cs typeface="+mj-cs"/>
              </a:rPr>
              <a:t>ставка налога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на имущество организаций в отношении таких объектов недвижимого имущества установлена в размере </a:t>
            </a:r>
            <a:r>
              <a:rPr lang="ru-RU" b="1" dirty="0">
                <a:solidFill>
                  <a:srgbClr val="FF0000"/>
                </a:solidFill>
                <a:latin typeface="Arial Narrow" panose="020B0606020202030204" pitchFamily="34" charset="0"/>
                <a:ea typeface="+mj-ea"/>
                <a:cs typeface="+mj-cs"/>
              </a:rPr>
              <a:t>2,0 процента.</a:t>
            </a:r>
          </a:p>
          <a:p>
            <a:pPr algn="ctr" defTabSz="1106313">
              <a:lnSpc>
                <a:spcPct val="80000"/>
              </a:lnSpc>
            </a:pPr>
            <a:r>
              <a:rPr lang="ru-RU" sz="1633" dirty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272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2000">
              <a:srgbClr val="FF9999"/>
            </a:gs>
            <a:gs pos="100000">
              <a:srgbClr val="77E5FB"/>
            </a:gs>
          </a:gsLst>
          <a:lin ang="17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710213" y="0"/>
            <a:ext cx="2329549" cy="781235"/>
          </a:xfrm>
          <a:prstGeom prst="roundRect">
            <a:avLst/>
          </a:prstGeom>
          <a:solidFill>
            <a:srgbClr val="F7F7F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FEE6740-9B35-4802-970C-EE5893354E38}"/>
              </a:ext>
            </a:extLst>
          </p:cNvPr>
          <p:cNvSpPr txBox="1"/>
          <p:nvPr/>
        </p:nvSpPr>
        <p:spPr>
          <a:xfrm>
            <a:off x="772599" y="92930"/>
            <a:ext cx="10834516" cy="615553"/>
          </a:xfrm>
          <a:prstGeom prst="rect">
            <a:avLst/>
          </a:prstGeom>
          <a:gradFill>
            <a:gsLst>
              <a:gs pos="2000">
                <a:srgbClr val="FFFF00"/>
              </a:gs>
              <a:gs pos="14000">
                <a:srgbClr val="A6E4AF"/>
              </a:gs>
              <a:gs pos="10000">
                <a:srgbClr val="C4ED75"/>
              </a:gs>
              <a:gs pos="60000">
                <a:schemeClr val="accent6">
                  <a:lumMod val="40000"/>
                  <a:lumOff val="60000"/>
                </a:schemeClr>
              </a:gs>
            </a:gsLst>
            <a:lin ang="17400000" scaled="0"/>
          </a:gradFill>
        </p:spPr>
        <p:txBody>
          <a:bodyPr wrap="square" lIns="0" tIns="0" rIns="0" bIns="0" rtlCol="0" anchor="ctr" anchorCtr="0">
            <a:spAutoFit/>
          </a:bodyPr>
          <a:lstStyle/>
          <a:p>
            <a:pPr lvl="0" algn="ctr" defTabSz="1219170">
              <a:defRPr/>
            </a:pPr>
            <a:r>
              <a:rPr lang="ru-RU" sz="2000" b="1" dirty="0" smtClean="0">
                <a:solidFill>
                  <a:srgbClr val="003E9A"/>
                </a:solidFill>
                <a:latin typeface="Palatino Linotype" panose="02040502050505030304" pitchFamily="18" charset="0"/>
                <a:ea typeface="Roboto" panose="02000000000000000000" pitchFamily="2" charset="0"/>
              </a:rPr>
              <a:t>УТВЕРЖДЕНЫ РЕЗУЛЬТАТЫ ОПРЕДЕЛЕНИЯ КАДАСТРОВОЙ СТОИМОСТИ ОБЪЕКТОВ КАПИТАЛЬНОГО СТРОИТЕЛЬСТВА</a:t>
            </a:r>
            <a:endParaRPr lang="ru-RU" sz="2000" b="1" dirty="0">
              <a:solidFill>
                <a:srgbClr val="003E9A"/>
              </a:solidFill>
              <a:latin typeface="Palatino Linotype" panose="02040502050505030304" pitchFamily="18" charset="0"/>
              <a:ea typeface="Roboto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75333" y="4082785"/>
            <a:ext cx="1684187" cy="314512"/>
          </a:xfrm>
          <a:prstGeom prst="rect">
            <a:avLst/>
          </a:prstGeom>
        </p:spPr>
        <p:txBody>
          <a:bodyPr vert="horz" wrap="square" lIns="121980" tIns="60990" rIns="121980" bIns="60990" rtlCol="0" anchor="ctr">
            <a:normAutofit fontScale="25000" lnSpcReduction="20000"/>
          </a:bodyPr>
          <a:lstStyle/>
          <a:p>
            <a:pPr algn="ctr" defTabSz="1219750" fontAlgn="auto">
              <a:spcAft>
                <a:spcPts val="0"/>
              </a:spcAft>
            </a:pPr>
            <a:endParaRPr lang="ru-RU" sz="5613" b="1" dirty="0">
              <a:solidFill>
                <a:schemeClr val="tx2"/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75333" y="4082785"/>
            <a:ext cx="1684187" cy="314512"/>
          </a:xfrm>
          <a:prstGeom prst="rect">
            <a:avLst/>
          </a:prstGeom>
        </p:spPr>
        <p:txBody>
          <a:bodyPr vert="horz" wrap="square" lIns="121980" tIns="60990" rIns="121980" bIns="60990" rtlCol="0" anchor="ctr">
            <a:normAutofit fontScale="25000" lnSpcReduction="20000"/>
          </a:bodyPr>
          <a:lstStyle/>
          <a:p>
            <a:pPr algn="ctr" defTabSz="1219750" fontAlgn="auto">
              <a:spcAft>
                <a:spcPts val="0"/>
              </a:spcAft>
            </a:pPr>
            <a:endParaRPr lang="ru-RU" sz="5613" b="1" dirty="0">
              <a:solidFill>
                <a:schemeClr val="tx2"/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2598" y="1251284"/>
            <a:ext cx="10834517" cy="4937760"/>
          </a:xfrm>
          <a:prstGeom prst="rect">
            <a:avLst/>
          </a:prstGeom>
          <a:gradFill flip="none" rotWithShape="1">
            <a:gsLst>
              <a:gs pos="2000">
                <a:schemeClr val="tx2">
                  <a:lumMod val="40000"/>
                  <a:lumOff val="60000"/>
                </a:schemeClr>
              </a:gs>
              <a:gs pos="14000">
                <a:srgbClr val="A6E4AF"/>
              </a:gs>
              <a:gs pos="60000">
                <a:schemeClr val="accent6">
                  <a:lumMod val="40000"/>
                  <a:lumOff val="60000"/>
                </a:schemeClr>
              </a:gs>
            </a:gsLst>
            <a:lin ang="17400000" scaled="0"/>
            <a:tileRect/>
          </a:gradFill>
        </p:spPr>
        <p:txBody>
          <a:bodyPr vert="horz" wrap="square" lIns="110635" tIns="55317" rIns="110635" bIns="55317" rtlCol="0" anchor="ctr">
            <a:noAutofit/>
          </a:bodyPr>
          <a:lstStyle/>
          <a:p>
            <a:pPr algn="just" defTabSz="1106313">
              <a:lnSpc>
                <a:spcPct val="150000"/>
              </a:lnSpc>
            </a:pP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Приказом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Минимущества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Бурятия от 29.10.2021 №107 утверждены результаты определения кадастровой стоимости объектов капитального строительства, расположенных на территории Республики Бурятия, по состоянию на 1 января 2021 года, которые в целях налогообложения применяются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 января 2022 года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 defTabSz="1106313">
              <a:lnSpc>
                <a:spcPct val="150000"/>
              </a:lnSpc>
            </a:pP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них можно узнать, запросив выписку из ЕГРН в Управлении Росреестра по Республике Бурятия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106313">
              <a:lnSpc>
                <a:spcPct val="80000"/>
              </a:lnSpc>
            </a:pPr>
            <a:endParaRPr lang="ru-RU" sz="1633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74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710213" y="0"/>
            <a:ext cx="2329549" cy="781235"/>
          </a:xfrm>
          <a:prstGeom prst="roundRect">
            <a:avLst/>
          </a:prstGeom>
          <a:solidFill>
            <a:srgbClr val="F7F7F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FEE6740-9B35-4802-970C-EE5893354E38}"/>
              </a:ext>
            </a:extLst>
          </p:cNvPr>
          <p:cNvSpPr txBox="1"/>
          <p:nvPr/>
        </p:nvSpPr>
        <p:spPr>
          <a:xfrm>
            <a:off x="772599" y="92930"/>
            <a:ext cx="10834516" cy="923330"/>
          </a:xfrm>
          <a:prstGeom prst="rect">
            <a:avLst/>
          </a:prstGeom>
          <a:gradFill>
            <a:gsLst>
              <a:gs pos="2000">
                <a:srgbClr val="FFFF00"/>
              </a:gs>
              <a:gs pos="14000">
                <a:srgbClr val="A6E4AF"/>
              </a:gs>
              <a:gs pos="10000">
                <a:srgbClr val="C4ED75"/>
              </a:gs>
              <a:gs pos="60000">
                <a:schemeClr val="accent6">
                  <a:lumMod val="40000"/>
                  <a:lumOff val="60000"/>
                </a:schemeClr>
              </a:gs>
            </a:gsLst>
            <a:lin ang="17400000" scaled="0"/>
          </a:gradFill>
        </p:spPr>
        <p:txBody>
          <a:bodyPr wrap="square" lIns="0" tIns="0" rIns="0" bIns="0" rtlCol="0" anchor="ctr" anchorCtr="0">
            <a:spAutoFit/>
          </a:bodyPr>
          <a:lstStyle/>
          <a:p>
            <a:pPr lvl="0" algn="ctr" defTabSz="1219170">
              <a:defRPr/>
            </a:pPr>
            <a:r>
              <a:rPr lang="ru-RU" sz="2000" b="1" dirty="0" smtClean="0">
                <a:solidFill>
                  <a:srgbClr val="003E9A"/>
                </a:solidFill>
                <a:latin typeface="Palatino Linotype" panose="02040502050505030304" pitchFamily="18" charset="0"/>
                <a:ea typeface="Roboto" panose="02000000000000000000" pitchFamily="2" charset="0"/>
              </a:rPr>
              <a:t>УТВЕРЖДЕНЫ РЕЗУЛЬТАТЫ ОПРЕДЕЛЕНИЯ КАДАСТРОВОЙ СТОИМОСТИ ЗЕМЕЛЬ ВСЕХ КАТЕГОРИЙ, РАСПОЛОЖЕННЫХ НА ТЕРРИТОРИИ РЕСПУБЛИКИ БУРЯТИЯ</a:t>
            </a:r>
            <a:endParaRPr lang="ru-RU" sz="2000" b="1" dirty="0">
              <a:solidFill>
                <a:srgbClr val="003E9A"/>
              </a:solidFill>
              <a:latin typeface="Palatino Linotype" panose="02040502050505030304" pitchFamily="18" charset="0"/>
              <a:ea typeface="Roboto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75333" y="4082785"/>
            <a:ext cx="1684187" cy="314512"/>
          </a:xfrm>
          <a:prstGeom prst="rect">
            <a:avLst/>
          </a:prstGeom>
        </p:spPr>
        <p:txBody>
          <a:bodyPr vert="horz" wrap="square" lIns="121980" tIns="60990" rIns="121980" bIns="60990" rtlCol="0" anchor="ctr">
            <a:normAutofit fontScale="25000" lnSpcReduction="20000"/>
          </a:bodyPr>
          <a:lstStyle/>
          <a:p>
            <a:pPr algn="ctr" defTabSz="1219750" fontAlgn="auto">
              <a:spcAft>
                <a:spcPts val="0"/>
              </a:spcAft>
            </a:pPr>
            <a:endParaRPr lang="ru-RU" sz="5613" b="1" dirty="0">
              <a:solidFill>
                <a:schemeClr val="tx2"/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75333" y="4082785"/>
            <a:ext cx="1684187" cy="314512"/>
          </a:xfrm>
          <a:prstGeom prst="rect">
            <a:avLst/>
          </a:prstGeom>
        </p:spPr>
        <p:txBody>
          <a:bodyPr vert="horz" wrap="square" lIns="121980" tIns="60990" rIns="121980" bIns="60990" rtlCol="0" anchor="ctr">
            <a:normAutofit fontScale="25000" lnSpcReduction="20000"/>
          </a:bodyPr>
          <a:lstStyle/>
          <a:p>
            <a:pPr algn="ctr" defTabSz="1219750" fontAlgn="auto">
              <a:spcAft>
                <a:spcPts val="0"/>
              </a:spcAft>
            </a:pPr>
            <a:endParaRPr lang="ru-RU" sz="5613" b="1" dirty="0">
              <a:solidFill>
                <a:schemeClr val="tx2"/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2598" y="1251284"/>
            <a:ext cx="10834517" cy="4937760"/>
          </a:xfrm>
          <a:prstGeom prst="rect">
            <a:avLst/>
          </a:prstGeom>
          <a:gradFill flip="none" rotWithShape="1">
            <a:gsLst>
              <a:gs pos="2000">
                <a:schemeClr val="tx2">
                  <a:lumMod val="40000"/>
                  <a:lumOff val="60000"/>
                </a:schemeClr>
              </a:gs>
              <a:gs pos="14000">
                <a:srgbClr val="A6E4AF"/>
              </a:gs>
              <a:gs pos="60000">
                <a:schemeClr val="accent6">
                  <a:lumMod val="40000"/>
                  <a:lumOff val="60000"/>
                </a:schemeClr>
              </a:gs>
            </a:gsLst>
            <a:lin ang="17400000" scaled="0"/>
            <a:tileRect/>
          </a:gradFill>
        </p:spPr>
        <p:txBody>
          <a:bodyPr vert="horz" wrap="square" lIns="110635" tIns="55317" rIns="110635" bIns="55317" rtlCol="0" anchor="ctr">
            <a:noAutofit/>
          </a:bodyPr>
          <a:lstStyle/>
          <a:p>
            <a:pPr algn="just" defTabSz="1106313">
              <a:lnSpc>
                <a:spcPct val="150000"/>
              </a:lnSpc>
            </a:pP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Приказом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Минимущества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Бурятия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18.10.2022 №87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утверждены результаты определения кадастровой стоимости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земель всех категорий, расположенных на территории Республики Бурятия,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состоянию на 1 января 2022 года, которые в целях налогообложения применяются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 января 2023 года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 defTabSz="1106313">
              <a:lnSpc>
                <a:spcPct val="150000"/>
              </a:lnSpc>
            </a:pP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них можно узнать, запросив выписку из ЕГРН в Управлении Росреестра по Республике Бурятия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106313">
              <a:lnSpc>
                <a:spcPct val="80000"/>
              </a:lnSpc>
            </a:pPr>
            <a:endParaRPr lang="ru-RU" sz="1633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52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1354667"/>
            <a:ext cx="10363199" cy="39703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indent="449263" algn="just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Уведомление представляется в налоговый орган по месту учета не позднее 25-го числа месяца, в котором установлен срок уплаты соответствующих налогов, авансовых платежей по налогам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(п. 9 ст. 58 НК РФ).</a:t>
            </a:r>
          </a:p>
          <a:p>
            <a:pPr indent="449263" algn="just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Первые уведомления (о налоге, исчисленном за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квартал 2022 года)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должны быть представлены не позднее 27 февраля 2023 года (с учетом выходных дней).</a:t>
            </a:r>
          </a:p>
          <a:p>
            <a:pPr indent="449263" algn="just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НК РФ установлен крайний срок представления уведомления и не содержится запрета на его представление ранее 25-го числа месяца, в котором установлен срок уплаты налога.</a:t>
            </a:r>
          </a:p>
          <a:p>
            <a:pPr indent="449263" algn="just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Допустимо формирование как одного уведомления об исчисленных суммах налогов, авансовых платежей по налогам, так и нескольких уведомлений, представляемых по одному сроку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263" algn="just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содержании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уведомления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включают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положения платежного поручения: ИНН, КПП, КБК, ОКТМО, отчетный период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оплаты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сумма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налога,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сумма авансовых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платежей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налогу.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263" algn="just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2023 года можно будет представлять или уведомления об исчисленных суммах налогов, или распоряжения на перевод денежных средств в уплату платежей в бюджетную систему РФ (ч. 12, 16 ст. 4 Федерального закона от 14.07.2022 N 263-ФЗ).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62000" y="-84667"/>
            <a:ext cx="10905067" cy="9990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62000" y="316970"/>
            <a:ext cx="10363200" cy="817563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 </a:t>
            </a:r>
            <a:r>
              <a:rPr lang="ru-RU" sz="27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7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представления уведомлений </a:t>
            </a:r>
            <a:r>
              <a:rPr lang="ru-RU" sz="27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исчисленных суммах налогов</a:t>
            </a:r>
            <a:r>
              <a:rPr lang="ru-RU" b="1" u="sng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u="sng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67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710213" y="0"/>
            <a:ext cx="2329549" cy="781235"/>
          </a:xfrm>
          <a:prstGeom prst="roundRect">
            <a:avLst/>
          </a:prstGeom>
          <a:solidFill>
            <a:srgbClr val="F7F7F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FEE6740-9B35-4802-970C-EE5893354E38}"/>
              </a:ext>
            </a:extLst>
          </p:cNvPr>
          <p:cNvSpPr txBox="1"/>
          <p:nvPr/>
        </p:nvSpPr>
        <p:spPr>
          <a:xfrm>
            <a:off x="778933" y="136249"/>
            <a:ext cx="10889606" cy="73866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lvl="0" algn="ctr" defTabSz="1219170">
              <a:defRPr/>
            </a:pPr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Форма </a:t>
            </a:r>
            <a:r>
              <a:rPr lang="ru-RU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уведомления об исчисленных суммах налогов, авансовых платежей по налогам, сборов, страховых взносов</a:t>
            </a:r>
            <a:endParaRPr lang="ru-RU" sz="24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 txBox="1">
            <a:spLocks/>
          </p:cNvSpPr>
          <p:nvPr/>
        </p:nvSpPr>
        <p:spPr>
          <a:xfrm>
            <a:off x="9734550" y="6072116"/>
            <a:ext cx="725488" cy="554400"/>
          </a:xfrm>
          <a:prstGeom prst="rect">
            <a:avLst/>
          </a:prstGeom>
        </p:spPr>
        <p:txBody>
          <a:bodyPr vert="horz" lIns="83687" tIns="41843" rIns="83687" bIns="41843" rtlCol="0" anchor="ctr"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mtClean="0">
                <a:solidFill>
                  <a:schemeClr val="tx2"/>
                </a:solidFill>
              </a:rPr>
              <a:t> 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75333" y="4082785"/>
            <a:ext cx="1684187" cy="314512"/>
          </a:xfrm>
          <a:prstGeom prst="rect">
            <a:avLst/>
          </a:prstGeom>
        </p:spPr>
        <p:txBody>
          <a:bodyPr vert="horz" wrap="square" lIns="121980" tIns="60990" rIns="121980" bIns="60990" rtlCol="0" anchor="ctr">
            <a:normAutofit fontScale="25000" lnSpcReduction="20000"/>
          </a:bodyPr>
          <a:lstStyle/>
          <a:p>
            <a:pPr algn="ctr" defTabSz="1219750" fontAlgn="auto">
              <a:spcAft>
                <a:spcPts val="0"/>
              </a:spcAft>
            </a:pPr>
            <a:endParaRPr lang="ru-RU" sz="5613" b="1" dirty="0">
              <a:solidFill>
                <a:schemeClr val="tx2"/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76953" y="874913"/>
            <a:ext cx="5224447" cy="58984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wrap="square" lIns="121980" tIns="60990" rIns="121980" bIns="60990" rtlCol="0" anchor="ctr">
            <a:noAutofit/>
          </a:bodyPr>
          <a:lstStyle/>
          <a:p>
            <a:pPr algn="ctr" defTabSz="1219750">
              <a:lnSpc>
                <a:spcPct val="80000"/>
              </a:lnSpc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2023 года</a:t>
            </a:r>
          </a:p>
          <a:p>
            <a:pPr algn="ctr" defTabSz="1219750">
              <a:lnSpc>
                <a:spcPct val="80000"/>
              </a:lnSpc>
            </a:pP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 defTabSz="1219750">
              <a:lnSpc>
                <a:spcPct val="80000"/>
              </a:lnSpc>
            </a:pPr>
            <a:endParaRPr lang="ru-RU" sz="24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 defTabSz="1219750">
              <a:lnSpc>
                <a:spcPct val="80000"/>
              </a:lnSpc>
            </a:pP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 defTabSz="1219750" fontAlgn="auto">
              <a:lnSpc>
                <a:spcPct val="80000"/>
              </a:lnSpc>
              <a:spcAft>
                <a:spcPts val="0"/>
              </a:spcAft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Зарегистрировано в Минюсте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РФ</a:t>
            </a:r>
          </a:p>
          <a:p>
            <a:pPr algn="ctr" defTabSz="1219750" fontAlgn="auto">
              <a:lnSpc>
                <a:spcPct val="80000"/>
              </a:lnSpc>
              <a:spcAft>
                <a:spcPts val="0"/>
              </a:spcAft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6 декабря 2022 г.</a:t>
            </a:r>
          </a:p>
          <a:p>
            <a:pPr algn="ctr" defTabSz="1219750" fontAlgn="auto">
              <a:lnSpc>
                <a:spcPct val="80000"/>
              </a:lnSpc>
              <a:spcAft>
                <a:spcPts val="0"/>
              </a:spcAft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Регистрационный № 71387</a:t>
            </a:r>
          </a:p>
          <a:p>
            <a:pPr algn="ctr" defTabSz="1219750" fontAlgn="auto">
              <a:lnSpc>
                <a:spcPct val="80000"/>
              </a:lnSpc>
              <a:spcAft>
                <a:spcPts val="0"/>
              </a:spcAft>
            </a:pPr>
            <a:endParaRPr lang="ru-RU" sz="2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 defTabSz="1219750" fontAlgn="auto">
              <a:lnSpc>
                <a:spcPct val="80000"/>
              </a:lnSpc>
              <a:spcAft>
                <a:spcPts val="0"/>
              </a:spcAft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Приказ Федеральной налоговой службы от 2 ноября 2022 г. № ЕД-7-8/1047@</a:t>
            </a:r>
          </a:p>
          <a:p>
            <a:pPr algn="ctr" defTabSz="1219750" fontAlgn="auto">
              <a:lnSpc>
                <a:spcPct val="80000"/>
              </a:lnSpc>
              <a:spcAft>
                <a:spcPts val="0"/>
              </a:spcAft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"Об утверждении формы, порядка заполнения и формата представления уведомления об исчисленных суммах налогов, авансовых платежей по налогам, сборов, страховым взносам в электронной форме"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1" y="874913"/>
            <a:ext cx="4859896" cy="5983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9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28132" y="0"/>
            <a:ext cx="10896601" cy="8974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854578" y="0"/>
            <a:ext cx="10434415" cy="83099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	</a:t>
            </a:r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CРОКИ ПРЕДСТАВЛЕНИЯ УВЕДОМЛЕНИЯ ОБ ИСЧИСЛЕННЫХ СУММАХ НАЛОГОВ, АВАНСОВЫХ ПЛАТЕЖЕЙ ПО НАЛОГАМ</a:t>
            </a:r>
            <a:endParaRPr lang="ru-RU" sz="24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2859170"/>
              </p:ext>
            </p:extLst>
          </p:nvPr>
        </p:nvGraphicFramePr>
        <p:xfrm>
          <a:off x="324740" y="897469"/>
          <a:ext cx="11237720" cy="56445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55055"/>
                <a:gridCol w="1722355"/>
                <a:gridCol w="1074913"/>
                <a:gridCol w="989905"/>
                <a:gridCol w="1028733"/>
                <a:gridCol w="1514423"/>
                <a:gridCol w="686780"/>
                <a:gridCol w="933570"/>
                <a:gridCol w="1115993"/>
                <a:gridCol w="1115993"/>
              </a:tblGrid>
              <a:tr h="44422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Наименование налога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4" marR="4884" marT="488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КБК налогов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4" marR="4884" marT="488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Срок представления декларации по налогам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4" marR="4884" marT="488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Срок представления уведомления по налогам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4" marR="4884" marT="488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Период, указываемый в уведомлении (код отчетного периода)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4" marR="4884" marT="488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</a:rPr>
                        <a:t>Срок уплаты налогов в соответствии с законодательством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4" marR="4884" marT="488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372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налоговый/отчетный период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4" marR="4884" marT="488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срок представления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4" marR="4884" marT="488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отчетный период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4" marR="4884" marT="488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срок представления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4" marR="4884" marT="488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отчетный период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4" marR="4884" marT="488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код отчетного (налогового) периода/номер месяца (квартала)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4" marR="4884" marT="488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отчетный период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4" marR="4884" marT="488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срок уплаты налога, страховых взносов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4" marR="4884" marT="488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512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4" marR="4884" marT="488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4" marR="4884" marT="488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4" marR="4884" marT="488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4" marR="4884" marT="488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4" marR="4884" marT="488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4" marR="4884" marT="488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4" marR="4884" marT="488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4" marR="4884" marT="488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4" marR="4884" marT="488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10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4" marR="4884" marT="488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51204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Налог на имущество организаций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4" marR="4884" marT="488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18210602010020000110</a:t>
                      </a:r>
                      <a:br>
                        <a:rPr lang="ru-RU" sz="1000" u="none" strike="noStrike" dirty="0">
                          <a:effectLst/>
                        </a:rPr>
                      </a:br>
                      <a:r>
                        <a:rPr lang="ru-RU" sz="1000" u="none" strike="noStrike" dirty="0">
                          <a:effectLst/>
                        </a:rPr>
                        <a:t>18210602020020000110</a:t>
                      </a:r>
                      <a:br>
                        <a:rPr lang="ru-RU" sz="1000" u="none" strike="noStrike" dirty="0">
                          <a:effectLst/>
                        </a:rPr>
                      </a:b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4" marR="4884" marT="488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 квартал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4" marR="4884" marT="488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4" marR="4884" marT="488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 квартал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4" marR="4884" marT="488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25.04.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4" marR="4884" marT="488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 квартал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4" marR="4884" marT="488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34/01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4" marR="4884" marT="488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 квартал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4" marR="4884" marT="488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28.04.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4" marR="4884" marT="488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977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полугодие (2 квартал)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4" marR="4884" marT="488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4" marR="4884" marT="488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полугодие        (2 квартал)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4" marR="4884" marT="488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25.07.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4" marR="4884" marT="488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полугодие      (2 квартал)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4" marR="4884" marT="488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34/02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4" marR="4884" marT="488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полугодие        (2 квартал)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4" marR="4884" marT="488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28.07.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4" marR="4884" marT="488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977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9 месяцев (3квартал)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4" marR="4884" marT="488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4" marR="4884" marT="488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9 месяцев (3квартал)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4" marR="4884" marT="488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25.10.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4" marR="4884" marT="488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9 месяцев (3квартал)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4" marR="4884" marT="488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34/03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4" marR="4884" marT="488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9 месяцев (3квартал)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4" marR="4884" marT="488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28.10.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4" marR="4884" marT="488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7372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год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4" marR="4884" marT="488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25.03. года следующего за истекшим налоговым  периодом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4" marR="4884" marT="488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год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4" marR="4884" marT="488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25.02. года следующего за истекшим налоговым  периодом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4" marR="4884" marT="488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год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4" marR="4884" marT="488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34/04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4" marR="4884" marT="488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год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4" marR="4884" marT="488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28.02.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4" marR="4884" marT="488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51204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Транспортный налог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4" marR="4884" marT="488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18210604011020000110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4" marR="4884" marT="488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4" marR="4884" marT="488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не предоставляется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4" marR="4884" marT="488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 квартал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4" marR="4884" marT="488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25.04.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4" marR="4884" marT="488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 квартал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4" marR="4884" marT="488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34/01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4" marR="4884" marT="488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 квартал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4" marR="4884" marT="488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28.04.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4" marR="4884" marT="488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512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 квартал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4" marR="4884" marT="488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25.07.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4" marR="4884" marT="488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 квартал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4" marR="4884" marT="488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34/02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4" marR="4884" marT="488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 квартал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4" marR="4884" marT="488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28.07.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4" marR="4884" marT="488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512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 квартал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4" marR="4884" marT="488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25.10.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4" marR="4884" marT="488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 квартал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4" marR="4884" marT="488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34/03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4" marR="4884" marT="488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3 квартал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4" marR="4884" marT="488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28.10.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4" marR="4884" marT="488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103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год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4" marR="4884" marT="488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25.02. года следующего за истекшим налоговым  периодом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4" marR="4884" marT="488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год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4" marR="4884" marT="488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34/04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4" marR="4884" marT="488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год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4" marR="4884" marT="488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28.02.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4" marR="4884" marT="488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51204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Земельный налог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4" marR="4884" marT="488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18210606031030000110</a:t>
                      </a:r>
                      <a:br>
                        <a:rPr lang="ru-RU" sz="1000" u="none" strike="noStrike" dirty="0">
                          <a:effectLst/>
                        </a:rPr>
                      </a:br>
                      <a:r>
                        <a:rPr lang="ru-RU" sz="1000" u="none" strike="noStrike" dirty="0">
                          <a:effectLst/>
                        </a:rPr>
                        <a:t>18210606032040000110</a:t>
                      </a:r>
                      <a:br>
                        <a:rPr lang="ru-RU" sz="1000" u="none" strike="noStrike" dirty="0">
                          <a:effectLst/>
                        </a:rPr>
                      </a:br>
                      <a:r>
                        <a:rPr lang="ru-RU" sz="1000" u="none" strike="noStrike" dirty="0">
                          <a:effectLst/>
                        </a:rPr>
                        <a:t>18210606032110000110</a:t>
                      </a:r>
                      <a:br>
                        <a:rPr lang="ru-RU" sz="1000" u="none" strike="noStrike" dirty="0">
                          <a:effectLst/>
                        </a:rPr>
                      </a:br>
                      <a:r>
                        <a:rPr lang="ru-RU" sz="1000" u="none" strike="noStrike" dirty="0">
                          <a:effectLst/>
                        </a:rPr>
                        <a:t>18210606032120000110</a:t>
                      </a:r>
                      <a:br>
                        <a:rPr lang="ru-RU" sz="1000" u="none" strike="noStrike" dirty="0">
                          <a:effectLst/>
                        </a:rPr>
                      </a:br>
                      <a:r>
                        <a:rPr lang="ru-RU" sz="1000" u="none" strike="noStrike" dirty="0">
                          <a:effectLst/>
                        </a:rPr>
                        <a:t>18210606032140000110</a:t>
                      </a:r>
                      <a:br>
                        <a:rPr lang="ru-RU" sz="1000" u="none" strike="noStrike" dirty="0">
                          <a:effectLst/>
                        </a:rPr>
                      </a:br>
                      <a:r>
                        <a:rPr lang="ru-RU" sz="1000" u="none" strike="noStrike" dirty="0">
                          <a:effectLst/>
                        </a:rPr>
                        <a:t>18210606033050000110</a:t>
                      </a:r>
                      <a:br>
                        <a:rPr lang="ru-RU" sz="1000" u="none" strike="noStrike" dirty="0">
                          <a:effectLst/>
                        </a:rPr>
                      </a:br>
                      <a:r>
                        <a:rPr lang="ru-RU" sz="1000" u="none" strike="noStrike" dirty="0">
                          <a:effectLst/>
                        </a:rPr>
                        <a:t>18210606033100000110</a:t>
                      </a:r>
                      <a:br>
                        <a:rPr lang="ru-RU" sz="1000" u="none" strike="noStrike" dirty="0">
                          <a:effectLst/>
                        </a:rPr>
                      </a:br>
                      <a:r>
                        <a:rPr lang="ru-RU" sz="1000" u="none" strike="noStrike" dirty="0">
                          <a:effectLst/>
                        </a:rPr>
                        <a:t>18210606033130000110</a:t>
                      </a:r>
                      <a:br>
                        <a:rPr lang="ru-RU" sz="1000" u="none" strike="noStrike" dirty="0">
                          <a:effectLst/>
                        </a:rPr>
                      </a:b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4" marR="4884" marT="488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4" marR="4884" marT="488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не предоставляется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4" marR="4884" marT="488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 квартал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4" marR="4884" marT="488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25.04.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4" marR="4884" marT="488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 квартал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4" marR="4884" marT="488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34/01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4" marR="4884" marT="488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 квартал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4" marR="4884" marT="488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28.04.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4" marR="4884" marT="488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512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 квартал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4" marR="4884" marT="488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25.07.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4" marR="4884" marT="488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 квартал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4" marR="4884" marT="488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34/02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4" marR="4884" marT="488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 квартал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4" marR="4884" marT="488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28.07.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4" marR="4884" marT="488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512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 квартал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4" marR="4884" marT="488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25.10.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4" marR="4884" marT="488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 квартал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4" marR="4884" marT="488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34/03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4" marR="4884" marT="488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3 квартал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4" marR="4884" marT="488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28.10.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4" marR="4884" marT="488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2607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год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4" marR="4884" marT="488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25.02. года следующего за истекшим налоговым  периодом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4" marR="4884" marT="488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год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4" marR="4884" marT="488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34/04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4" marR="4884" marT="488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год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4" marR="4884" marT="488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28.02.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4" marR="4884" marT="488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242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9481" y="1354667"/>
            <a:ext cx="11194990" cy="553997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/>
              <a:t>        </a:t>
            </a:r>
            <a:r>
              <a:rPr lang="ru-RU" sz="1600" b="1" dirty="0" smtClean="0"/>
              <a:t>Информируем </a:t>
            </a:r>
            <a:r>
              <a:rPr lang="ru-RU" sz="1600" b="1" dirty="0"/>
              <a:t>о возможности проведения в 1 квартале 2023 года налоговым органом по Вашему обращению сверки сведений, содержащихся в </a:t>
            </a:r>
            <a:r>
              <a:rPr lang="ru-RU" sz="1600" b="1" dirty="0" smtClean="0"/>
              <a:t>ЕГРН, </a:t>
            </a:r>
            <a:r>
              <a:rPr lang="ru-RU" sz="1600" b="1" dirty="0"/>
              <a:t>о постановке на учет Вашей организации в налоговых органах по месту нахождения принадлежащих ей </a:t>
            </a:r>
            <a:r>
              <a:rPr lang="ru-RU" sz="1600" b="1" dirty="0" smtClean="0"/>
              <a:t>имущественных объектов.</a:t>
            </a:r>
            <a:r>
              <a:rPr lang="ru-RU" sz="1600" dirty="0" smtClean="0"/>
              <a:t> </a:t>
            </a:r>
            <a:endParaRPr lang="ru-RU" sz="1600" dirty="0"/>
          </a:p>
          <a:p>
            <a:pPr algn="just"/>
            <a:r>
              <a:rPr lang="ru-RU" sz="1600" dirty="0" smtClean="0"/>
              <a:t>       Запрос </a:t>
            </a:r>
            <a:r>
              <a:rPr lang="ru-RU" sz="1600" dirty="0"/>
              <a:t>и предоставление выписки из Единого государственного реестра налогоплательщиков осуществляются в соответствии с Административным регламентом Федеральной налоговой службы предоставления государственной услуги по представлению выписки из Единого государственного реестра налогоплательщиков, утвержденным приказом Минфина России от 30.12.2014 № 178н (зарегистрирован Минюстом России 09.04.2015, регистрационный № 36800). </a:t>
            </a:r>
            <a:endParaRPr lang="ru-RU" sz="1600" dirty="0" smtClean="0"/>
          </a:p>
          <a:p>
            <a:pPr algn="just"/>
            <a:r>
              <a:rPr lang="ru-RU" sz="1600" dirty="0"/>
              <a:t> </a:t>
            </a:r>
            <a:r>
              <a:rPr lang="ru-RU" sz="1600" dirty="0" smtClean="0"/>
              <a:t>       Выписка </a:t>
            </a:r>
            <a:r>
              <a:rPr lang="ru-RU" sz="1600" dirty="0"/>
              <a:t>предоставляется без взимания платы, не позднее пяти рабочих дней со дня регистрации запроса в налоговом органе</a:t>
            </a:r>
            <a:r>
              <a:rPr lang="ru-RU" sz="1600" dirty="0" smtClean="0"/>
              <a:t>.</a:t>
            </a:r>
          </a:p>
          <a:p>
            <a:pPr algn="just"/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        </a:t>
            </a:r>
          </a:p>
          <a:p>
            <a:pPr algn="just"/>
            <a:r>
              <a:rPr lang="ru-RU" sz="1600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       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В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случае выявления Вами расхождений сведений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, содержащихся в Едином государственном реестре налогоплательщиков, со сведениями органов (организаций, должностных лиц), осуществляющих государственную регистрацию транспортных средств, государственный кадастровый учет и государственную регистрацию прав на недвижимое имущество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,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просим сообщить об этом в налоговый орган по месту нахождения недвижимого имущества (земельного участка) и транспортного средства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 с указанием сведений, в отношении которых выявлены расхождения (по возможности к указанному сообщению просим приложить документы-основания о характеристиках соответствующих объектов).</a:t>
            </a:r>
          </a:p>
          <a:p>
            <a:pPr algn="just"/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         После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проверки (сверки) представленной информации налоговым органом будут приняты меры по актуализации сведений Единого государственного реестра налогоплательщиков при наличии оснований, предусмотренных статьями 83, 84 Налогового кодекса Российской Федерации.</a:t>
            </a:r>
          </a:p>
          <a:p>
            <a:endParaRPr lang="ru-RU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62000" y="-84667"/>
            <a:ext cx="10905067" cy="9990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62000" y="316970"/>
            <a:ext cx="10809006" cy="817563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7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возможности проведения сверки сведений, содержащихся в Едином государственном реестре налогоплательщиков, о постановке на учет организации в налоговом органе по месту нахождения принадлежащих ей </a:t>
            </a:r>
            <a:r>
              <a:rPr lang="ru-RU" sz="27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имущественных объектов</a:t>
            </a:r>
            <a:endParaRPr lang="ru-RU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20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0C0"/>
            </a:gs>
            <a:gs pos="63000">
              <a:srgbClr val="77E5FB"/>
            </a:gs>
          </a:gsLst>
          <a:lin ang="17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710213" y="0"/>
            <a:ext cx="2329549" cy="781235"/>
          </a:xfrm>
          <a:prstGeom prst="roundRect">
            <a:avLst/>
          </a:prstGeom>
          <a:solidFill>
            <a:srgbClr val="F7F7F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FEE6740-9B35-4802-970C-EE5893354E38}"/>
              </a:ext>
            </a:extLst>
          </p:cNvPr>
          <p:cNvSpPr txBox="1"/>
          <p:nvPr/>
        </p:nvSpPr>
        <p:spPr>
          <a:xfrm>
            <a:off x="888014" y="186303"/>
            <a:ext cx="10743813" cy="615553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63000">
                <a:srgbClr val="77E5FB"/>
              </a:gs>
            </a:gsLst>
            <a:lin ang="17400000" scaled="0"/>
          </a:gradFill>
        </p:spPr>
        <p:txBody>
          <a:bodyPr wrap="square" lIns="0" tIns="0" rIns="0" bIns="0" rtlCol="0" anchor="ctr" anchorCtr="0">
            <a:spAutoFit/>
          </a:bodyPr>
          <a:lstStyle/>
          <a:p>
            <a:pPr lvl="0" defTabSz="1219170">
              <a:defRPr/>
            </a:pPr>
            <a:r>
              <a:rPr lang="ru-RU" sz="2000" b="1" dirty="0" smtClean="0">
                <a:solidFill>
                  <a:srgbClr val="003E9A"/>
                </a:solidFill>
                <a:latin typeface="Palatino Linotype" panose="02040502050505030304" pitchFamily="18" charset="0"/>
                <a:ea typeface="Roboto" panose="02000000000000000000" pitchFamily="2" charset="0"/>
              </a:rPr>
              <a:t>ОСНОВНЫЕ ИЗМЕНЕНИЯ В НАЛОГООБЛОЖЕНИИ ИМУЩЕСТВЕННЫХ НАЛОГОВ ОРГАНИЗАЦИЙ:</a:t>
            </a:r>
            <a:endParaRPr lang="ru-RU" sz="2000" b="1" dirty="0">
              <a:solidFill>
                <a:srgbClr val="003E9A"/>
              </a:solidFill>
              <a:latin typeface="Palatino Linotype" panose="02040502050505030304" pitchFamily="18" charset="0"/>
              <a:ea typeface="Roboto" panose="02000000000000000000" pitchFamily="2" charset="0"/>
            </a:endParaRPr>
          </a:p>
        </p:txBody>
      </p:sp>
      <p:sp>
        <p:nvSpPr>
          <p:cNvPr id="4" name="Номер слайда 3"/>
          <p:cNvSpPr txBox="1">
            <a:spLocks/>
          </p:cNvSpPr>
          <p:nvPr/>
        </p:nvSpPr>
        <p:spPr>
          <a:xfrm>
            <a:off x="9734550" y="6072116"/>
            <a:ext cx="725488" cy="554400"/>
          </a:xfrm>
          <a:prstGeom prst="rect">
            <a:avLst/>
          </a:prstGeom>
        </p:spPr>
        <p:txBody>
          <a:bodyPr vert="horz" lIns="83687" tIns="41843" rIns="83687" bIns="41843" rtlCol="0" anchor="ctr"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mtClean="0">
                <a:solidFill>
                  <a:schemeClr val="tx2"/>
                </a:solidFill>
              </a:rPr>
              <a:t> 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75333" y="4082785"/>
            <a:ext cx="1684187" cy="314512"/>
          </a:xfrm>
          <a:prstGeom prst="rect">
            <a:avLst/>
          </a:prstGeom>
        </p:spPr>
        <p:txBody>
          <a:bodyPr vert="horz" wrap="square" lIns="121980" tIns="60990" rIns="121980" bIns="60990" rtlCol="0" anchor="ctr">
            <a:normAutofit fontScale="25000" lnSpcReduction="20000"/>
          </a:bodyPr>
          <a:lstStyle/>
          <a:p>
            <a:pPr algn="ctr" defTabSz="1219750" fontAlgn="auto">
              <a:spcAft>
                <a:spcPts val="0"/>
              </a:spcAft>
            </a:pPr>
            <a:endParaRPr lang="ru-RU" sz="5613" b="1" dirty="0">
              <a:solidFill>
                <a:schemeClr val="tx2"/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21977" y="967538"/>
            <a:ext cx="11532957" cy="5586145"/>
          </a:xfrm>
          <a:prstGeom prst="rect">
            <a:avLst/>
          </a:prstGeom>
          <a:gradFill>
            <a:gsLst>
              <a:gs pos="82000">
                <a:schemeClr val="bg2">
                  <a:lumMod val="40000"/>
                  <a:lumOff val="60000"/>
                </a:schemeClr>
              </a:gs>
              <a:gs pos="3000">
                <a:schemeClr val="accent1">
                  <a:lumMod val="45000"/>
                  <a:lumOff val="55000"/>
                </a:schemeClr>
              </a:gs>
              <a:gs pos="9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100" dirty="0" smtClean="0">
                <a:solidFill>
                  <a:schemeClr val="tx2"/>
                </a:solidFill>
                <a:latin typeface="Arial Narrow" pitchFamily="34" charset="0"/>
                <a:cs typeface="Arial" pitchFamily="34" charset="0"/>
              </a:rPr>
              <a:t>       С </a:t>
            </a:r>
            <a:r>
              <a:rPr lang="ru-RU" sz="2100" dirty="0">
                <a:solidFill>
                  <a:schemeClr val="tx2"/>
                </a:solidFill>
                <a:latin typeface="Arial Narrow" pitchFamily="34" charset="0"/>
                <a:cs typeface="Arial" pitchFamily="34" charset="0"/>
              </a:rPr>
              <a:t>1 января 2021 года </a:t>
            </a:r>
            <a:r>
              <a:rPr lang="ru-RU" sz="2100" dirty="0" smtClean="0">
                <a:solidFill>
                  <a:schemeClr val="tx2"/>
                </a:solidFill>
                <a:latin typeface="Arial Narrow" pitchFamily="34" charset="0"/>
                <a:cs typeface="Arial" pitchFamily="34" charset="0"/>
              </a:rPr>
              <a:t>вступили в </a:t>
            </a:r>
            <a:r>
              <a:rPr lang="ru-RU" sz="2100" dirty="0">
                <a:solidFill>
                  <a:schemeClr val="tx2"/>
                </a:solidFill>
                <a:latin typeface="Arial Narrow" pitchFamily="34" charset="0"/>
                <a:cs typeface="Arial" pitchFamily="34" charset="0"/>
              </a:rPr>
              <a:t>силу </a:t>
            </a:r>
            <a:r>
              <a:rPr lang="ru-RU" sz="2100" dirty="0" smtClean="0">
                <a:solidFill>
                  <a:schemeClr val="tx2"/>
                </a:solidFill>
                <a:latin typeface="Arial Narrow" pitchFamily="34" charset="0"/>
                <a:cs typeface="Arial" pitchFamily="34" charset="0"/>
              </a:rPr>
              <a:t>следующие положения </a:t>
            </a:r>
            <a:r>
              <a:rPr lang="ru-RU" sz="2100" dirty="0">
                <a:solidFill>
                  <a:schemeClr val="tx2"/>
                </a:solidFill>
                <a:latin typeface="Arial Narrow" pitchFamily="34" charset="0"/>
                <a:cs typeface="Arial" pitchFamily="34" charset="0"/>
              </a:rPr>
              <a:t>Федерального закона от 15.04.2019 № </a:t>
            </a:r>
            <a:r>
              <a:rPr lang="ru-RU" sz="2100" dirty="0" smtClean="0">
                <a:solidFill>
                  <a:schemeClr val="tx2"/>
                </a:solidFill>
                <a:latin typeface="Arial Narrow" pitchFamily="34" charset="0"/>
                <a:cs typeface="Arial" pitchFamily="34" charset="0"/>
              </a:rPr>
              <a:t>63-ФЗ - </a:t>
            </a:r>
            <a:r>
              <a:rPr lang="ru-RU" sz="2100" b="1" dirty="0" smtClean="0">
                <a:solidFill>
                  <a:schemeClr val="tx2"/>
                </a:solidFill>
                <a:latin typeface="Arial Narrow" pitchFamily="34" charset="0"/>
                <a:cs typeface="Arial" pitchFamily="34" charset="0"/>
              </a:rPr>
              <a:t>отменена </a:t>
            </a:r>
            <a:r>
              <a:rPr lang="ru-RU" sz="2100" b="1" dirty="0">
                <a:solidFill>
                  <a:schemeClr val="tx2"/>
                </a:solidFill>
                <a:latin typeface="Arial Narrow" pitchFamily="34" charset="0"/>
                <a:cs typeface="Arial" pitchFamily="34" charset="0"/>
              </a:rPr>
              <a:t>обязанность по представлению </a:t>
            </a:r>
            <a:r>
              <a:rPr lang="ru-RU" sz="2100" dirty="0">
                <a:solidFill>
                  <a:schemeClr val="tx2"/>
                </a:solidFill>
                <a:latin typeface="Arial Narrow" pitchFamily="34" charset="0"/>
                <a:cs typeface="Arial" pitchFamily="34" charset="0"/>
              </a:rPr>
              <a:t>в налоговые органы </a:t>
            </a:r>
            <a:r>
              <a:rPr lang="ru-RU" sz="2100" b="1" dirty="0">
                <a:solidFill>
                  <a:schemeClr val="tx2"/>
                </a:solidFill>
                <a:latin typeface="Arial Narrow" pitchFamily="34" charset="0"/>
                <a:cs typeface="Arial" pitchFamily="34" charset="0"/>
              </a:rPr>
              <a:t>налоговых деклараций по транспортному </a:t>
            </a:r>
            <a:r>
              <a:rPr lang="ru-RU" sz="2100" b="1" dirty="0" smtClean="0">
                <a:solidFill>
                  <a:schemeClr val="tx2"/>
                </a:solidFill>
                <a:latin typeface="Arial Narrow" pitchFamily="34" charset="0"/>
                <a:cs typeface="Arial" pitchFamily="34" charset="0"/>
              </a:rPr>
              <a:t>и </a:t>
            </a:r>
            <a:r>
              <a:rPr lang="ru-RU" sz="2100" b="1" dirty="0">
                <a:solidFill>
                  <a:schemeClr val="tx2"/>
                </a:solidFill>
                <a:latin typeface="Arial Narrow" pitchFamily="34" charset="0"/>
                <a:cs typeface="Arial" pitchFamily="34" charset="0"/>
              </a:rPr>
              <a:t>земельному </a:t>
            </a:r>
            <a:r>
              <a:rPr lang="ru-RU" sz="2100" b="1" dirty="0" smtClean="0">
                <a:solidFill>
                  <a:schemeClr val="tx2"/>
                </a:solidFill>
                <a:latin typeface="Arial Narrow" pitchFamily="34" charset="0"/>
                <a:cs typeface="Arial" pitchFamily="34" charset="0"/>
              </a:rPr>
              <a:t>налогам</a:t>
            </a:r>
            <a:r>
              <a:rPr lang="ru-RU" sz="2100" dirty="0" smtClean="0">
                <a:solidFill>
                  <a:schemeClr val="tx2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ru-RU" sz="2100" dirty="0">
                <a:solidFill>
                  <a:schemeClr val="tx2"/>
                </a:solidFill>
                <a:latin typeface="Arial Narrow" pitchFamily="34" charset="0"/>
                <a:cs typeface="Arial" pitchFamily="34" charset="0"/>
              </a:rPr>
              <a:t>за налоговый период 2020 года и последующие налоговые </a:t>
            </a:r>
            <a:r>
              <a:rPr lang="ru-RU" sz="2100" dirty="0" smtClean="0">
                <a:solidFill>
                  <a:schemeClr val="tx2"/>
                </a:solidFill>
                <a:latin typeface="Arial Narrow" pitchFamily="34" charset="0"/>
                <a:cs typeface="Arial" pitchFamily="34" charset="0"/>
              </a:rPr>
              <a:t>периоды;</a:t>
            </a:r>
          </a:p>
          <a:p>
            <a:pPr algn="just"/>
            <a:endParaRPr lang="ru-RU" sz="2100" dirty="0" smtClean="0">
              <a:solidFill>
                <a:schemeClr val="tx2"/>
              </a:solidFill>
              <a:latin typeface="Arial Narrow" pitchFamily="34" charset="0"/>
              <a:cs typeface="Arial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1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       Федеральным </a:t>
            </a:r>
            <a:r>
              <a:rPr lang="ru-RU" sz="2100" dirty="0">
                <a:solidFill>
                  <a:schemeClr val="tx2"/>
                </a:solidFill>
                <a:latin typeface="Arial Narrow" panose="020B0606020202030204" pitchFamily="34" charset="0"/>
              </a:rPr>
              <a:t>законом от 02.07.2021 N 305-ФЗ </a:t>
            </a:r>
            <a:r>
              <a:rPr lang="ru-RU" sz="2100" b="1" dirty="0">
                <a:solidFill>
                  <a:schemeClr val="tx2"/>
                </a:solidFill>
                <a:latin typeface="Arial Narrow" panose="020B0606020202030204" pitchFamily="34" charset="0"/>
              </a:rPr>
              <a:t>проактивный порядок налогообложения распространен на объекты недвижимости, облагаемые налогом на имущество по кадастровой стоимости</a:t>
            </a:r>
            <a:r>
              <a:rPr lang="ru-RU" sz="2100" dirty="0">
                <a:solidFill>
                  <a:schemeClr val="tx2"/>
                </a:solidFill>
                <a:latin typeface="Arial Narrow" panose="020B0606020202030204" pitchFamily="34" charset="0"/>
              </a:rPr>
              <a:t>. С отчетного периода 2022 год налогоплательщики - российские организации не включают в декларацию по налогу на имущество сведения об объектах, налоговая база по которым определяется как их кадастровая стоимость (п. 2 ст. 378.2 НК РФ). Если у </a:t>
            </a:r>
            <a:r>
              <a:rPr lang="ru-RU" sz="2100" dirty="0" err="1">
                <a:solidFill>
                  <a:schemeClr val="tx2"/>
                </a:solidFill>
                <a:latin typeface="Arial Narrow" panose="020B0606020202030204" pitchFamily="34" charset="0"/>
              </a:rPr>
              <a:t>юрлица</a:t>
            </a:r>
            <a:r>
              <a:rPr lang="ru-RU" sz="2100" dirty="0">
                <a:solidFill>
                  <a:schemeClr val="tx2"/>
                </a:solidFill>
                <a:latin typeface="Arial Narrow" panose="020B0606020202030204" pitchFamily="34" charset="0"/>
              </a:rPr>
              <a:t> в истекшем налоговом периоде имелись только объекты, облагаемые по кадастровой стоимости, налоговая декларация не </a:t>
            </a:r>
            <a:r>
              <a:rPr lang="ru-RU" sz="21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представляется;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100" dirty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1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        На федеральном уровне </a:t>
            </a:r>
            <a:r>
              <a:rPr lang="ru-RU" sz="21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синхронизированы сроки уплаты </a:t>
            </a:r>
            <a:r>
              <a:rPr lang="ru-RU" sz="2100" dirty="0" smtClean="0">
                <a:solidFill>
                  <a:srgbClr val="F86308"/>
                </a:solidFill>
                <a:latin typeface="Arial Narrow" panose="020B0606020202030204" pitchFamily="34" charset="0"/>
              </a:rPr>
              <a:t>транспортного, земельного и налога на имущество </a:t>
            </a:r>
            <a:r>
              <a:rPr lang="ru-RU" sz="2100" dirty="0">
                <a:solidFill>
                  <a:srgbClr val="F86308"/>
                </a:solidFill>
                <a:latin typeface="Arial Narrow" panose="020B0606020202030204" pitchFamily="34" charset="0"/>
              </a:rPr>
              <a:t>организаций </a:t>
            </a:r>
            <a:r>
              <a:rPr lang="ru-RU" sz="21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(</a:t>
            </a:r>
            <a:r>
              <a:rPr lang="ru-RU" sz="21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налог </a:t>
            </a:r>
            <a:r>
              <a:rPr lang="ru-RU" sz="2100" b="1" dirty="0">
                <a:solidFill>
                  <a:schemeClr val="tx2"/>
                </a:solidFill>
                <a:latin typeface="Arial Narrow" panose="020B0606020202030204" pitchFamily="34" charset="0"/>
              </a:rPr>
              <a:t>подлежит уплате в срок не позднее </a:t>
            </a:r>
            <a:r>
              <a:rPr lang="ru-RU" sz="21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28 февраля </a:t>
            </a:r>
            <a:r>
              <a:rPr lang="ru-RU" sz="2100" dirty="0">
                <a:solidFill>
                  <a:schemeClr val="tx2"/>
                </a:solidFill>
                <a:latin typeface="Arial Narrow" panose="020B0606020202030204" pitchFamily="34" charset="0"/>
              </a:rPr>
              <a:t>года, следующего за истекшим налоговым периодом. </a:t>
            </a:r>
            <a:r>
              <a:rPr lang="ru-RU" sz="2100" b="1" dirty="0">
                <a:solidFill>
                  <a:schemeClr val="tx2"/>
                </a:solidFill>
                <a:latin typeface="Arial Narrow" panose="020B0606020202030204" pitchFamily="34" charset="0"/>
              </a:rPr>
              <a:t>Авансовые платежи </a:t>
            </a:r>
            <a:r>
              <a:rPr lang="ru-RU" sz="21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подлежат </a:t>
            </a:r>
            <a:r>
              <a:rPr lang="ru-RU" sz="2100" b="1" dirty="0">
                <a:solidFill>
                  <a:schemeClr val="tx2"/>
                </a:solidFill>
                <a:latin typeface="Arial Narrow" panose="020B0606020202030204" pitchFamily="34" charset="0"/>
              </a:rPr>
              <a:t>уплате </a:t>
            </a:r>
            <a:r>
              <a:rPr lang="ru-RU" sz="2100" dirty="0">
                <a:solidFill>
                  <a:schemeClr val="tx2"/>
                </a:solidFill>
                <a:latin typeface="Arial Narrow" panose="020B0606020202030204" pitchFamily="34" charset="0"/>
              </a:rPr>
              <a:t>в срок не позднее последнего числа месяца, следующего за истекшим отчетным </a:t>
            </a:r>
            <a:r>
              <a:rPr lang="ru-RU" sz="21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периодом – </a:t>
            </a:r>
            <a:r>
              <a:rPr lang="ru-RU" sz="21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28 апреля, 28 июля и 28 октября</a:t>
            </a:r>
            <a:r>
              <a:rPr lang="ru-RU" sz="21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).</a:t>
            </a:r>
            <a:endParaRPr lang="ru-RU" sz="2100" dirty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algn="just"/>
            <a:endParaRPr lang="ru-RU" sz="2100" dirty="0">
              <a:solidFill>
                <a:schemeClr val="tx2"/>
              </a:solidFill>
              <a:latin typeface="Arial Narrow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68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4857" y="2950373"/>
            <a:ext cx="8191709" cy="1105804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Palatino Linotype" panose="02040502050505030304" pitchFamily="18" charset="0"/>
                <a:ea typeface="Roboto" panose="02000000000000000000" pitchFamily="2" charset="0"/>
              </a:rPr>
              <a:t>БЛАГОДАРЮ ЗА ВНИМАНИЕ!</a:t>
            </a:r>
            <a:endParaRPr lang="ru-RU" sz="4000" b="1" i="1" dirty="0">
              <a:solidFill>
                <a:schemeClr val="tx1">
                  <a:lumMod val="50000"/>
                </a:schemeClr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78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211667" y="1185333"/>
          <a:ext cx="11336866" cy="45296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20212"/>
                <a:gridCol w="3137018"/>
                <a:gridCol w="3439818"/>
                <a:gridCol w="3439818"/>
              </a:tblGrid>
              <a:tr h="786436">
                <a:tc>
                  <a:txBody>
                    <a:bodyPr/>
                    <a:lstStyle/>
                    <a:p>
                      <a:pPr marL="323850" algn="just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2000" kern="9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</a:t>
                      </a:r>
                      <a:endParaRPr lang="ru-RU" sz="2000" kern="900" baseline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kern="9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уплаты до 01.01.2023</a:t>
                      </a:r>
                      <a:endParaRPr lang="ru-RU" sz="2000" kern="900" baseline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3663" indent="0" algn="ct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2000" kern="9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уплаты с 01.01.2023</a:t>
                      </a:r>
                      <a:endParaRPr lang="ru-RU" sz="2000" kern="900" baseline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3663" indent="0" algn="ct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2000" kern="9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Сроки уплаты в 2023 году</a:t>
                      </a:r>
                    </a:p>
                    <a:p>
                      <a:pPr marL="93663" indent="0" algn="ct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endParaRPr lang="ru-RU" sz="2000" kern="900" baseline="0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93663" indent="0" algn="ct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 учетом выходных дней)</a:t>
                      </a:r>
                      <a:endParaRPr lang="ru-RU" sz="2000" kern="900" baseline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4323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kern="9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Имуществе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kern="900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нные</a:t>
                      </a:r>
                      <a:r>
                        <a:rPr lang="ru-RU" sz="2000" kern="9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налоги организаций</a:t>
                      </a:r>
                      <a:endParaRPr lang="ru-RU" sz="2000" kern="900" baseline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3663" indent="261938" algn="just" defTabSz="1260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kern="9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ru-RU" sz="2000" kern="9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позднее последнего числа </a:t>
                      </a:r>
                      <a:r>
                        <a:rPr lang="ru-RU" sz="2000" kern="9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месяца</a:t>
                      </a:r>
                      <a:r>
                        <a:rPr lang="ru-RU" sz="2000" kern="9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следующего за отчетным </a:t>
                      </a:r>
                      <a:r>
                        <a:rPr lang="ru-RU" sz="2000" kern="9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периодом</a:t>
                      </a:r>
                      <a:r>
                        <a:rPr lang="ru-RU" sz="2000" kern="9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- при уплате авансов за 1 квар­тал, 1 полугодие (II квартал), 9 меся­цев (</a:t>
                      </a:r>
                      <a:r>
                        <a:rPr lang="en-US" sz="2000" kern="9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 </a:t>
                      </a:r>
                      <a:r>
                        <a:rPr lang="ru-RU" sz="2000" kern="9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квартал);</a:t>
                      </a:r>
                    </a:p>
                    <a:p>
                      <a:pPr marL="93663" indent="261938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kern="9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  <a:p>
                      <a:pPr marL="93663" indent="261938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kern="9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2000" kern="9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позднее 1 марта года, следующе­го за отчетным, - при доплате нало­га по итогам года</a:t>
                      </a:r>
                      <a:endParaRPr lang="ru-RU" sz="2000" kern="900" baseline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47650" indent="201613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14325" algn="l"/>
                        </a:tabLst>
                      </a:pPr>
                      <a:r>
                        <a:rPr lang="ru-RU" sz="2000" kern="9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</a:t>
                      </a:r>
                      <a:r>
                        <a:rPr lang="ru-RU" sz="2000" kern="9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позднее 28 числа месяца, следующе­го за отчетным периодом, - при уплате авансов за 1 квартал, 1 полугодие (II квар­тал), 9 месяцев </a:t>
                      </a:r>
                      <a:r>
                        <a:rPr lang="ru-RU" sz="2000" kern="9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000" kern="9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 </a:t>
                      </a:r>
                      <a:r>
                        <a:rPr lang="ru-RU" sz="2000" kern="9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квартал</a:t>
                      </a:r>
                      <a:r>
                        <a:rPr lang="ru-RU" sz="2000" kern="9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);</a:t>
                      </a:r>
                    </a:p>
                    <a:p>
                      <a:pPr marL="247650" indent="201613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14325" algn="l"/>
                        </a:tabLst>
                      </a:pPr>
                      <a:endParaRPr lang="ru-RU" sz="2000" kern="900" baseline="0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47650" indent="201613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14325" algn="l"/>
                        </a:tabLst>
                      </a:pPr>
                      <a:endParaRPr lang="ru-RU" sz="2000" kern="900" baseline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47650" indent="201613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14325" algn="l"/>
                        </a:tabLst>
                      </a:pPr>
                      <a:r>
                        <a:rPr lang="ru-RU" sz="2000" kern="9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</a:t>
                      </a:r>
                      <a:r>
                        <a:rPr lang="ru-RU" sz="2000" kern="9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позднее 28 февраля года, следующе­го за отчетным, - при доплате налога по итогам года</a:t>
                      </a:r>
                      <a:endParaRPr lang="ru-RU" sz="2000" kern="900" baseline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ts val="1275"/>
                        </a:lnSpc>
                        <a:spcAft>
                          <a:spcPts val="0"/>
                        </a:spcAft>
                        <a:tabLst>
                          <a:tab pos="314325" algn="l"/>
                        </a:tabLst>
                      </a:pPr>
                      <a:endParaRPr lang="ru-RU" sz="20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14325" algn="l"/>
                        </a:tabLst>
                      </a:pPr>
                      <a:r>
                        <a:rPr lang="ru-RU" sz="2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позднее 28 февраля 2023 г. (по итогам 2022)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14325" algn="l"/>
                        </a:tabLst>
                      </a:pPr>
                      <a:endParaRPr lang="ru-RU" sz="20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14325" algn="l"/>
                        </a:tabLst>
                        <a:defRPr/>
                      </a:pPr>
                      <a:r>
                        <a:rPr lang="ru-RU" sz="2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позднее 28 апреля 2023 г. (за </a:t>
                      </a:r>
                      <a:r>
                        <a:rPr lang="en-US" sz="2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2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квартал)</a:t>
                      </a:r>
                    </a:p>
                    <a:p>
                      <a:pPr marL="0" marR="0" lvl="0" indent="0" algn="just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14325" algn="l"/>
                        </a:tabLst>
                        <a:defRPr/>
                      </a:pPr>
                      <a:endParaRPr lang="ru-RU" sz="20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14325" algn="l"/>
                        </a:tabLst>
                        <a:defRPr/>
                      </a:pPr>
                      <a:r>
                        <a:rPr lang="ru-RU" sz="2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позднее 28 июля 2023 г. </a:t>
                      </a:r>
                      <a:endParaRPr lang="en-US" sz="20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14325" algn="l"/>
                        </a:tabLst>
                        <a:defRPr/>
                      </a:pPr>
                      <a:r>
                        <a:rPr lang="en-US" sz="2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2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</a:t>
                      </a:r>
                      <a:r>
                        <a:rPr lang="ru-RU" sz="20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r>
                        <a:rPr lang="ru-RU" sz="20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квартал</a:t>
                      </a:r>
                      <a:r>
                        <a:rPr lang="ru-RU" sz="2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0" marR="0" lvl="0" indent="0" algn="just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14325" algn="l"/>
                        </a:tabLst>
                        <a:defRPr/>
                      </a:pPr>
                      <a:endParaRPr lang="ru-RU" sz="20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14325" algn="l"/>
                        </a:tabLst>
                        <a:defRPr/>
                      </a:pPr>
                      <a:r>
                        <a:rPr lang="ru-RU" sz="2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позднее 30 октября 2023 г. (за </a:t>
                      </a:r>
                      <a:r>
                        <a:rPr lang="en-US" sz="2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  <a:r>
                        <a:rPr lang="ru-RU" sz="2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квартал)</a:t>
                      </a:r>
                    </a:p>
                    <a:p>
                      <a:pPr marL="247650" indent="201613" algn="just">
                        <a:lnSpc>
                          <a:spcPts val="1275"/>
                        </a:lnSpc>
                        <a:spcAft>
                          <a:spcPts val="0"/>
                        </a:spcAft>
                        <a:tabLst>
                          <a:tab pos="314325" algn="l"/>
                        </a:tabLst>
                      </a:pPr>
                      <a:endParaRPr lang="ru-RU" sz="2000" kern="900" baseline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821267" y="0"/>
            <a:ext cx="9050866" cy="97366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929466" y="256000"/>
            <a:ext cx="7535333" cy="46166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tx1">
                    <a:lumMod val="50000"/>
                  </a:schemeClr>
                </a:solidFill>
              </a:rPr>
              <a:t>ЕДИНЫЕ СРОКИ УПЛАТЫ НАЛОГОВ</a:t>
            </a:r>
            <a:endParaRPr lang="ru-RU" sz="24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41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2272809"/>
              </p:ext>
            </p:extLst>
          </p:nvPr>
        </p:nvGraphicFramePr>
        <p:xfrm>
          <a:off x="728132" y="2243666"/>
          <a:ext cx="10735734" cy="21251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8578"/>
                <a:gridCol w="3578578"/>
                <a:gridCol w="3578578"/>
              </a:tblGrid>
              <a:tr h="1289407">
                <a:tc>
                  <a:txBody>
                    <a:bodyPr/>
                    <a:lstStyle/>
                    <a:p>
                      <a:pPr algn="ctr"/>
                      <a:r>
                        <a:rPr lang="ru-RU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 отчетности</a:t>
                      </a:r>
                      <a:endParaRPr lang="ru-RU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сдачи до 01.01.2023</a:t>
                      </a:r>
                      <a:endParaRPr lang="ru-RU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сдачи с 01.01.2023</a:t>
                      </a:r>
                      <a:endParaRPr lang="ru-RU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835727"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 организаций</a:t>
                      </a:r>
                      <a:endParaRPr lang="ru-RU" sz="2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позднее 30 марта года, следующего за отчетным</a:t>
                      </a:r>
                      <a:endParaRPr lang="ru-RU" sz="2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позднее 25 марта года, следующего за </a:t>
                      </a:r>
                      <a:r>
                        <a:rPr lang="ru-RU" sz="2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отчетным (в 2023 году - 27 марта)</a:t>
                      </a:r>
                      <a:endParaRPr lang="ru-RU" sz="2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28132" y="0"/>
            <a:ext cx="10896601" cy="8974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200400" y="253999"/>
            <a:ext cx="7137400" cy="46166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	</a:t>
            </a:r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СДАЧИ ОТЧЕТНОСТИ</a:t>
            </a:r>
            <a:endParaRPr lang="ru-RU" sz="24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8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710213" y="0"/>
            <a:ext cx="2329549" cy="781235"/>
          </a:xfrm>
          <a:prstGeom prst="roundRect">
            <a:avLst/>
          </a:prstGeom>
          <a:solidFill>
            <a:srgbClr val="F7F7F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FEE6740-9B35-4802-970C-EE5893354E38}"/>
              </a:ext>
            </a:extLst>
          </p:cNvPr>
          <p:cNvSpPr txBox="1"/>
          <p:nvPr/>
        </p:nvSpPr>
        <p:spPr>
          <a:xfrm>
            <a:off x="646918" y="82841"/>
            <a:ext cx="11003653" cy="615553"/>
          </a:xfrm>
          <a:prstGeom prst="rect">
            <a:avLst/>
          </a:prstGeom>
          <a:gradFill>
            <a:gsLst>
              <a:gs pos="27000">
                <a:schemeClr val="tx2">
                  <a:lumMod val="20000"/>
                  <a:lumOff val="8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lIns="0" tIns="0" rIns="0" bIns="0" rtlCol="0" anchor="ctr" anchorCtr="0">
            <a:spAutoFit/>
          </a:bodyPr>
          <a:lstStyle/>
          <a:p>
            <a:pPr lvl="0" defTabSz="1219170">
              <a:defRPr/>
            </a:pPr>
            <a:r>
              <a:rPr lang="ru-RU" sz="2000" b="1" dirty="0" smtClean="0">
                <a:solidFill>
                  <a:srgbClr val="003E9A"/>
                </a:solidFill>
                <a:latin typeface="Palatino Linotype" panose="02040502050505030304" pitchFamily="18" charset="0"/>
                <a:ea typeface="Roboto" panose="02000000000000000000" pitchFamily="2" charset="0"/>
              </a:rPr>
              <a:t>ОПТИМИЗАЦИЯ ОТЧЕТНОСТИ ПО ТРАНСПОРТНОМУ И ЗЕМЕЛЬНОМУ НАЛОГАМ, </a:t>
            </a:r>
          </a:p>
          <a:p>
            <a:pPr lvl="0" defTabSz="1219170">
              <a:defRPr/>
            </a:pPr>
            <a:r>
              <a:rPr lang="ru-RU" sz="2000" b="1" dirty="0" smtClean="0">
                <a:solidFill>
                  <a:srgbClr val="003E9A"/>
                </a:solidFill>
                <a:latin typeface="Palatino Linotype" panose="02040502050505030304" pitchFamily="18" charset="0"/>
                <a:ea typeface="Roboto" panose="02000000000000000000" pitchFamily="2" charset="0"/>
              </a:rPr>
              <a:t>С 2023 ГОДА ПО НАЛОГУ НА ИМУЩЕСТВО ОРГАНИЗАЦИЙ</a:t>
            </a:r>
            <a:endParaRPr lang="ru-RU" sz="2000" b="1" dirty="0">
              <a:solidFill>
                <a:srgbClr val="003E9A"/>
              </a:solidFill>
              <a:latin typeface="Palatino Linotype" panose="02040502050505030304" pitchFamily="18" charset="0"/>
              <a:ea typeface="Roboto" panose="02000000000000000000" pitchFamily="2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117494631"/>
              </p:ext>
            </p:extLst>
          </p:nvPr>
        </p:nvGraphicFramePr>
        <p:xfrm>
          <a:off x="2044701" y="956105"/>
          <a:ext cx="7128933" cy="47526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0" name="Прямая соединительная линия 9"/>
          <p:cNvCxnSpPr/>
          <p:nvPr/>
        </p:nvCxnSpPr>
        <p:spPr>
          <a:xfrm>
            <a:off x="6725403" y="1020387"/>
            <a:ext cx="45057" cy="5613584"/>
          </a:xfrm>
          <a:prstGeom prst="line">
            <a:avLst/>
          </a:prstGeom>
          <a:ln w="1587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553192" y="864076"/>
            <a:ext cx="3275366" cy="312623"/>
          </a:xfrm>
          <a:prstGeom prst="rect">
            <a:avLst/>
          </a:prstGeom>
          <a:ln>
            <a:noFill/>
          </a:ln>
        </p:spPr>
        <p:txBody>
          <a:bodyPr vert="horz" wrap="square" lIns="121980" tIns="60990" rIns="121980" bIns="60990" rtlCol="0" anchor="ctr">
            <a:noAutofit/>
          </a:bodyPr>
          <a:lstStyle/>
          <a:p>
            <a:pPr algn="ctr" defTabSz="1219750" fontAlgn="auto">
              <a:spcAft>
                <a:spcPts val="0"/>
              </a:spcAft>
            </a:pPr>
            <a:r>
              <a:rPr lang="ru-RU" sz="2339" b="1" u="sng" dirty="0">
                <a:solidFill>
                  <a:srgbClr val="002B6A"/>
                </a:solidFill>
                <a:latin typeface="Arial Narrow" panose="020B0606020202030204" pitchFamily="34" charset="0"/>
                <a:ea typeface="+mj-ea"/>
                <a:cs typeface="+mj-cs"/>
              </a:rPr>
              <a:t>СТАЛО с 2021 года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78436" y="864076"/>
            <a:ext cx="4484582" cy="396617"/>
          </a:xfrm>
          <a:prstGeom prst="rect">
            <a:avLst/>
          </a:prstGeom>
          <a:ln>
            <a:noFill/>
          </a:ln>
        </p:spPr>
        <p:txBody>
          <a:bodyPr vert="horz" wrap="square" lIns="121980" tIns="60990" rIns="121980" bIns="60990" rtlCol="0" anchor="ctr">
            <a:noAutofit/>
          </a:bodyPr>
          <a:lstStyle/>
          <a:p>
            <a:pPr algn="ctr" defTabSz="1219750" fontAlgn="auto">
              <a:spcAft>
                <a:spcPts val="0"/>
              </a:spcAft>
            </a:pPr>
            <a:r>
              <a:rPr lang="ru-RU" sz="2339" b="1" u="sng" dirty="0">
                <a:solidFill>
                  <a:srgbClr val="002B6A"/>
                </a:solidFill>
                <a:latin typeface="Arial Narrow" panose="020B0606020202030204" pitchFamily="34" charset="0"/>
                <a:ea typeface="+mj-ea"/>
                <a:cs typeface="+mj-cs"/>
              </a:rPr>
              <a:t>БЫЛО до 2021 года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59568" y="1144524"/>
            <a:ext cx="3536793" cy="396617"/>
          </a:xfrm>
          <a:prstGeom prst="rect">
            <a:avLst/>
          </a:prstGeom>
          <a:ln>
            <a:noFill/>
          </a:ln>
        </p:spPr>
        <p:txBody>
          <a:bodyPr vert="horz" wrap="square" lIns="121980" tIns="60990" rIns="121980" bIns="60990" rtlCol="0" anchor="ctr">
            <a:noAutofit/>
          </a:bodyPr>
          <a:lstStyle/>
          <a:p>
            <a:pPr algn="ctr" defTabSz="1219750" fontAlgn="auto">
              <a:spcAft>
                <a:spcPts val="0"/>
              </a:spcAft>
            </a:pPr>
            <a:r>
              <a:rPr lang="ru-RU" sz="1403" b="1" dirty="0">
                <a:solidFill>
                  <a:srgbClr val="002B6A"/>
                </a:solidFill>
                <a:latin typeface="Arial Narrow" panose="020B0606020202030204" pitchFamily="34" charset="0"/>
                <a:ea typeface="+mj-ea"/>
                <a:cs typeface="+mj-cs"/>
              </a:rPr>
              <a:t>(ст. 80, 363.1, 398 НК РФ)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409956" y="1090618"/>
            <a:ext cx="3536793" cy="356607"/>
          </a:xfrm>
          <a:prstGeom prst="rect">
            <a:avLst/>
          </a:prstGeom>
          <a:ln>
            <a:noFill/>
          </a:ln>
        </p:spPr>
        <p:txBody>
          <a:bodyPr vert="horz" wrap="square" lIns="121980" tIns="60990" rIns="121980" bIns="60990" rtlCol="0" anchor="ctr">
            <a:noAutofit/>
          </a:bodyPr>
          <a:lstStyle/>
          <a:p>
            <a:pPr algn="ctr" defTabSz="1219750" fontAlgn="auto">
              <a:spcAft>
                <a:spcPts val="0"/>
              </a:spcAft>
            </a:pPr>
            <a:r>
              <a:rPr lang="ru-RU" sz="1403" b="1" dirty="0">
                <a:solidFill>
                  <a:srgbClr val="002B6A"/>
                </a:solidFill>
                <a:latin typeface="Arial Narrow" panose="020B0606020202030204" pitchFamily="34" charset="0"/>
                <a:ea typeface="+mj-ea"/>
                <a:cs typeface="+mj-cs"/>
              </a:rPr>
              <a:t>(ФЗ от 15.04.2019 № 63-ФЗ)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65002" y="4115683"/>
            <a:ext cx="4884143" cy="396617"/>
          </a:xfrm>
          <a:prstGeom prst="rect">
            <a:avLst/>
          </a:prstGeom>
          <a:ln>
            <a:noFill/>
          </a:ln>
        </p:spPr>
        <p:txBody>
          <a:bodyPr vert="horz" wrap="square" lIns="121980" tIns="60990" rIns="121980" bIns="60990" rtlCol="0" anchor="ctr">
            <a:noAutofit/>
          </a:bodyPr>
          <a:lstStyle/>
          <a:p>
            <a:pPr defTabSz="1219750" fontAlgn="auto">
              <a:spcAft>
                <a:spcPts val="0"/>
              </a:spcAft>
            </a:pPr>
            <a:endParaRPr lang="ru-RU" sz="1637" i="1" dirty="0">
              <a:solidFill>
                <a:srgbClr val="002B6A"/>
              </a:solidFill>
              <a:latin typeface="Arial Narrow" panose="020B0606020202030204" pitchFamily="34" charset="0"/>
              <a:ea typeface="+mj-ea"/>
              <a:cs typeface="+mj-cs"/>
            </a:endParaRPr>
          </a:p>
          <a:p>
            <a:pPr defTabSz="1219750" fontAlgn="auto">
              <a:spcAft>
                <a:spcPts val="0"/>
              </a:spcAft>
            </a:pPr>
            <a:r>
              <a:rPr lang="ru-RU" sz="1403" i="1" dirty="0">
                <a:solidFill>
                  <a:srgbClr val="002B6A"/>
                </a:solidFill>
                <a:latin typeface="Arial Narrow" panose="020B0606020202030204" pitchFamily="34" charset="0"/>
                <a:ea typeface="+mj-ea"/>
                <a:cs typeface="+mj-cs"/>
              </a:rPr>
              <a:t>Приказ от 05.12.2016 № ММВ-7-21/668</a:t>
            </a:r>
            <a:r>
              <a:rPr lang="en-US" sz="1403" i="1" dirty="0">
                <a:solidFill>
                  <a:srgbClr val="002B6A"/>
                </a:solidFill>
                <a:latin typeface="Arial Narrow" panose="020B0606020202030204" pitchFamily="34" charset="0"/>
                <a:ea typeface="+mj-ea"/>
                <a:cs typeface="+mj-cs"/>
              </a:rPr>
              <a:t>@</a:t>
            </a:r>
            <a:endParaRPr lang="ru-RU" sz="1403" i="1" dirty="0">
              <a:solidFill>
                <a:srgbClr val="002B6A"/>
              </a:solidFill>
              <a:latin typeface="Arial Narrow" panose="020B0606020202030204" pitchFamily="34" charset="0"/>
              <a:ea typeface="+mj-ea"/>
              <a:cs typeface="+mj-cs"/>
            </a:endParaRPr>
          </a:p>
          <a:p>
            <a:pPr defTabSz="1219750" fontAlgn="auto">
              <a:spcAft>
                <a:spcPts val="0"/>
              </a:spcAft>
            </a:pPr>
            <a:r>
              <a:rPr lang="ru-RU" sz="1403" i="1" dirty="0">
                <a:solidFill>
                  <a:srgbClr val="002B6A"/>
                </a:solidFill>
                <a:latin typeface="Arial Narrow" panose="020B0606020202030204" pitchFamily="34" charset="0"/>
                <a:ea typeface="+mj-ea"/>
                <a:cs typeface="+mj-cs"/>
              </a:rPr>
              <a:t>Приказ от 10.05.2017 № ММВ-7-21/347</a:t>
            </a:r>
            <a:r>
              <a:rPr lang="en-US" sz="1403" i="1" dirty="0">
                <a:solidFill>
                  <a:srgbClr val="002B6A"/>
                </a:solidFill>
                <a:latin typeface="Arial Narrow" panose="020B0606020202030204" pitchFamily="34" charset="0"/>
                <a:ea typeface="+mj-ea"/>
                <a:cs typeface="+mj-cs"/>
              </a:rPr>
              <a:t>@</a:t>
            </a:r>
            <a:endParaRPr lang="ru-RU" sz="1403" i="1" dirty="0">
              <a:solidFill>
                <a:srgbClr val="002B6A"/>
              </a:solidFill>
              <a:latin typeface="Arial Narrow" panose="020B0606020202030204" pitchFamily="34" charset="0"/>
              <a:ea typeface="+mj-ea"/>
              <a:cs typeface="+mj-cs"/>
            </a:endParaRPr>
          </a:p>
          <a:p>
            <a:pPr defTabSz="1219750" fontAlgn="auto">
              <a:spcAft>
                <a:spcPts val="0"/>
              </a:spcAft>
            </a:pPr>
            <a:r>
              <a:rPr lang="ru-RU" sz="1403" i="1" dirty="0">
                <a:solidFill>
                  <a:srgbClr val="002B6A"/>
                </a:solidFill>
                <a:latin typeface="Arial Narrow" panose="020B0606020202030204" pitchFamily="34" charset="0"/>
                <a:ea typeface="+mj-ea"/>
                <a:cs typeface="+mj-cs"/>
              </a:rPr>
              <a:t>Приказ от 26.11.2018 № ММВ-7-21/664</a:t>
            </a:r>
            <a:r>
              <a:rPr lang="en-US" sz="1403" i="1" dirty="0">
                <a:solidFill>
                  <a:srgbClr val="002B6A"/>
                </a:solidFill>
                <a:latin typeface="Arial Narrow" panose="020B0606020202030204" pitchFamily="34" charset="0"/>
                <a:ea typeface="+mj-ea"/>
                <a:cs typeface="+mj-cs"/>
              </a:rPr>
              <a:t>@</a:t>
            </a:r>
            <a:endParaRPr lang="ru-RU" sz="1403" i="1" dirty="0">
              <a:solidFill>
                <a:srgbClr val="002B6A"/>
              </a:solidFill>
              <a:latin typeface="Arial Narrow" panose="020B0606020202030204" pitchFamily="34" charset="0"/>
              <a:ea typeface="+mj-ea"/>
              <a:cs typeface="+mj-cs"/>
            </a:endParaRPr>
          </a:p>
          <a:p>
            <a:pPr defTabSz="1219750" fontAlgn="auto">
              <a:spcAft>
                <a:spcPts val="0"/>
              </a:spcAft>
            </a:pPr>
            <a:r>
              <a:rPr lang="ru-RU" sz="1403" i="1" dirty="0">
                <a:solidFill>
                  <a:srgbClr val="002B6A"/>
                </a:solidFill>
                <a:latin typeface="Arial Narrow" panose="020B0606020202030204" pitchFamily="34" charset="0"/>
                <a:ea typeface="+mj-ea"/>
                <a:cs typeface="+mj-cs"/>
              </a:rPr>
              <a:t>Приказ от 30.08.2018 № ММВ-7-21/509</a:t>
            </a:r>
            <a:r>
              <a:rPr lang="en-US" sz="1403" i="1" dirty="0">
                <a:solidFill>
                  <a:srgbClr val="002B6A"/>
                </a:solidFill>
                <a:latin typeface="Arial Narrow" panose="020B0606020202030204" pitchFamily="34" charset="0"/>
                <a:ea typeface="+mj-ea"/>
                <a:cs typeface="+mj-cs"/>
              </a:rPr>
              <a:t>@</a:t>
            </a:r>
            <a:endParaRPr lang="ru-RU" sz="1403" i="1" dirty="0">
              <a:solidFill>
                <a:srgbClr val="002B6A"/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09232" y="5462080"/>
            <a:ext cx="4884143" cy="396617"/>
          </a:xfrm>
          <a:prstGeom prst="rect">
            <a:avLst/>
          </a:prstGeom>
          <a:ln>
            <a:noFill/>
          </a:ln>
        </p:spPr>
        <p:txBody>
          <a:bodyPr vert="horz" wrap="square" lIns="121980" tIns="60990" rIns="121980" bIns="60990" rtlCol="0" anchor="ctr">
            <a:noAutofit/>
          </a:bodyPr>
          <a:lstStyle/>
          <a:p>
            <a:pPr defTabSz="1219750" fontAlgn="auto">
              <a:lnSpc>
                <a:spcPct val="80000"/>
              </a:lnSpc>
              <a:spcAft>
                <a:spcPts val="0"/>
              </a:spcAft>
            </a:pPr>
            <a:r>
              <a:rPr lang="ru-RU" sz="2456" b="1" i="1" dirty="0" smtClean="0">
                <a:solidFill>
                  <a:srgbClr val="002B6A"/>
                </a:solidFill>
                <a:latin typeface="Arial Narrow" panose="020B0606020202030204" pitchFamily="34" charset="0"/>
                <a:ea typeface="+mj-ea"/>
                <a:cs typeface="+mj-cs"/>
              </a:rPr>
              <a:t>Решены проблемные </a:t>
            </a:r>
            <a:r>
              <a:rPr lang="ru-RU" sz="2456" b="1" i="1" dirty="0">
                <a:solidFill>
                  <a:srgbClr val="002B6A"/>
                </a:solidFill>
                <a:latin typeface="Arial Narrow" panose="020B0606020202030204" pitchFamily="34" charset="0"/>
                <a:ea typeface="+mj-ea"/>
                <a:cs typeface="+mj-cs"/>
              </a:rPr>
              <a:t>вопросы:</a:t>
            </a:r>
          </a:p>
          <a:p>
            <a:pPr marL="334156" indent="-334156" defTabSz="1219750" fontAlgn="auto">
              <a:lnSpc>
                <a:spcPct val="80000"/>
              </a:lnSpc>
              <a:spcAft>
                <a:spcPts val="0"/>
              </a:spcAft>
              <a:buFontTx/>
              <a:buChar char="-"/>
            </a:pPr>
            <a:r>
              <a:rPr lang="ru-RU" sz="1637" i="1" dirty="0">
                <a:solidFill>
                  <a:srgbClr val="002B6A"/>
                </a:solidFill>
                <a:latin typeface="Arial Narrow" panose="020B0606020202030204" pitchFamily="34" charset="0"/>
                <a:ea typeface="+mj-ea"/>
                <a:cs typeface="+mj-cs"/>
              </a:rPr>
              <a:t>непредставление налоговой декларации</a:t>
            </a:r>
          </a:p>
          <a:p>
            <a:pPr marL="334156" indent="-334156" defTabSz="1219750" fontAlgn="auto">
              <a:lnSpc>
                <a:spcPct val="80000"/>
              </a:lnSpc>
              <a:spcAft>
                <a:spcPts val="0"/>
              </a:spcAft>
              <a:buFontTx/>
              <a:buChar char="-"/>
            </a:pPr>
            <a:r>
              <a:rPr lang="ru-RU" sz="1637" i="1" dirty="0">
                <a:solidFill>
                  <a:srgbClr val="002B6A"/>
                </a:solidFill>
                <a:latin typeface="Arial Narrow" panose="020B0606020202030204" pitchFamily="34" charset="0"/>
                <a:ea typeface="+mj-ea"/>
                <a:cs typeface="+mj-cs"/>
              </a:rPr>
              <a:t>«</a:t>
            </a:r>
            <a:r>
              <a:rPr lang="ru-RU" sz="1637" i="1" dirty="0" err="1">
                <a:solidFill>
                  <a:srgbClr val="002B6A"/>
                </a:solidFill>
                <a:latin typeface="Arial Narrow" panose="020B0606020202030204" pitchFamily="34" charset="0"/>
                <a:ea typeface="+mj-ea"/>
                <a:cs typeface="+mj-cs"/>
              </a:rPr>
              <a:t>нулевики</a:t>
            </a:r>
            <a:r>
              <a:rPr lang="ru-RU" sz="1637" i="1" dirty="0">
                <a:solidFill>
                  <a:srgbClr val="002B6A"/>
                </a:solidFill>
                <a:latin typeface="Arial Narrow" panose="020B0606020202030204" pitchFamily="34" charset="0"/>
                <a:ea typeface="+mj-ea"/>
                <a:cs typeface="+mj-cs"/>
              </a:rPr>
              <a:t>»</a:t>
            </a:r>
          </a:p>
          <a:p>
            <a:pPr marL="334156" indent="-334156" defTabSz="1219750" fontAlgn="auto">
              <a:lnSpc>
                <a:spcPct val="80000"/>
              </a:lnSpc>
              <a:spcAft>
                <a:spcPts val="0"/>
              </a:spcAft>
              <a:buFontTx/>
              <a:buChar char="-"/>
            </a:pPr>
            <a:r>
              <a:rPr lang="ru-RU" sz="1637" i="1" dirty="0">
                <a:solidFill>
                  <a:srgbClr val="002B6A"/>
                </a:solidFill>
                <a:latin typeface="Arial Narrow" panose="020B0606020202030204" pitchFamily="34" charset="0"/>
                <a:ea typeface="+mj-ea"/>
                <a:cs typeface="+mj-cs"/>
              </a:rPr>
              <a:t>искажение налоговой отчетности</a:t>
            </a:r>
          </a:p>
          <a:p>
            <a:pPr marL="334156" indent="-334156" defTabSz="1219750" fontAlgn="auto">
              <a:lnSpc>
                <a:spcPct val="80000"/>
              </a:lnSpc>
              <a:spcAft>
                <a:spcPts val="0"/>
              </a:spcAft>
              <a:buFontTx/>
              <a:buChar char="-"/>
            </a:pPr>
            <a:r>
              <a:rPr lang="ru-RU" sz="1637" i="1" dirty="0">
                <a:solidFill>
                  <a:srgbClr val="002B6A"/>
                </a:solidFill>
                <a:latin typeface="Arial Narrow" panose="020B0606020202030204" pitchFamily="34" charset="0"/>
                <a:ea typeface="+mj-ea"/>
                <a:cs typeface="+mj-cs"/>
              </a:rPr>
              <a:t>хранение «нерезультативной» отчетности</a:t>
            </a:r>
          </a:p>
          <a:p>
            <a:pPr defTabSz="1219750" fontAlgn="auto">
              <a:lnSpc>
                <a:spcPct val="80000"/>
              </a:lnSpc>
              <a:spcAft>
                <a:spcPts val="0"/>
              </a:spcAft>
            </a:pPr>
            <a:r>
              <a:rPr lang="ru-RU" sz="2105" b="1" i="1" dirty="0">
                <a:solidFill>
                  <a:srgbClr val="002B6A"/>
                </a:solidFill>
                <a:latin typeface="Arial Narrow" panose="020B0606020202030204" pitchFamily="34" charset="0"/>
                <a:ea typeface="+mj-ea"/>
                <a:cs typeface="+mj-cs"/>
              </a:rPr>
              <a:t>             </a:t>
            </a:r>
          </a:p>
        </p:txBody>
      </p:sp>
      <p:pic>
        <p:nvPicPr>
          <p:cNvPr id="18" name="Picture 2" descr="D:\для слайдов\documents_icon.png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704" y="1805145"/>
            <a:ext cx="1094722" cy="1094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767312" y="3017765"/>
            <a:ext cx="1263142" cy="264173"/>
          </a:xfrm>
          <a:prstGeom prst="rect">
            <a:avLst/>
          </a:prstGeom>
          <a:ln>
            <a:noFill/>
          </a:ln>
        </p:spPr>
        <p:txBody>
          <a:bodyPr vert="horz" wrap="square" lIns="121980" tIns="60990" rIns="121980" bIns="60990" rtlCol="0" anchor="ctr">
            <a:normAutofit fontScale="25000" lnSpcReduction="20000"/>
          </a:bodyPr>
          <a:lstStyle/>
          <a:p>
            <a:pPr algn="ctr" defTabSz="1219750" fontAlgn="auto">
              <a:spcAft>
                <a:spcPts val="0"/>
              </a:spcAft>
            </a:pPr>
            <a:r>
              <a:rPr lang="ru-RU" sz="5613" b="1" dirty="0">
                <a:solidFill>
                  <a:srgbClr val="002B6A"/>
                </a:solidFill>
                <a:latin typeface="Arial Narrow" panose="020B0606020202030204" pitchFamily="34" charset="0"/>
                <a:ea typeface="+mj-ea"/>
                <a:cs typeface="+mj-cs"/>
              </a:rPr>
              <a:t>Налоговые декларации</a:t>
            </a:r>
          </a:p>
        </p:txBody>
      </p:sp>
      <p:pic>
        <p:nvPicPr>
          <p:cNvPr id="20" name="Picture 3" descr="D:\для слайдов\be92d532c0d7b385d3b1b164bd33f820.png"/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500"/>
                    </a14:imgEffect>
                    <a14:imgEffect>
                      <a14:brightnessContrast bright="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304" y="1375234"/>
            <a:ext cx="609751" cy="61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258429" y="2933476"/>
            <a:ext cx="1684187" cy="450097"/>
          </a:xfrm>
          <a:prstGeom prst="rect">
            <a:avLst/>
          </a:prstGeom>
          <a:ln>
            <a:noFill/>
          </a:ln>
        </p:spPr>
        <p:txBody>
          <a:bodyPr vert="horz" wrap="square" lIns="121980" tIns="60990" rIns="121980" bIns="60990" rtlCol="0" anchor="ctr">
            <a:normAutofit fontScale="25000" lnSpcReduction="20000"/>
          </a:bodyPr>
          <a:lstStyle/>
          <a:p>
            <a:pPr algn="ctr" defTabSz="1219750" fontAlgn="auto">
              <a:spcAft>
                <a:spcPts val="0"/>
              </a:spcAft>
            </a:pPr>
            <a:r>
              <a:rPr lang="ru-RU" sz="5613" b="1" dirty="0">
                <a:solidFill>
                  <a:srgbClr val="002B6A"/>
                </a:solidFill>
                <a:latin typeface="Arial Narrow" panose="020B0606020202030204" pitchFamily="34" charset="0"/>
                <a:ea typeface="+mj-ea"/>
                <a:cs typeface="+mj-cs"/>
              </a:rPr>
              <a:t>Камеральная</a:t>
            </a:r>
          </a:p>
          <a:p>
            <a:pPr algn="ctr" defTabSz="1219750" fontAlgn="auto">
              <a:spcAft>
                <a:spcPts val="0"/>
              </a:spcAft>
            </a:pPr>
            <a:r>
              <a:rPr lang="ru-RU" sz="5613" b="1" dirty="0">
                <a:solidFill>
                  <a:srgbClr val="002B6A"/>
                </a:solidFill>
                <a:latin typeface="Arial Narrow" panose="020B0606020202030204" pitchFamily="34" charset="0"/>
                <a:ea typeface="+mj-ea"/>
                <a:cs typeface="+mj-cs"/>
              </a:rPr>
              <a:t>проверка</a:t>
            </a:r>
          </a:p>
        </p:txBody>
      </p:sp>
      <p:sp>
        <p:nvSpPr>
          <p:cNvPr id="22" name="Стрелка вправо 21"/>
          <p:cNvSpPr/>
          <p:nvPr/>
        </p:nvSpPr>
        <p:spPr>
          <a:xfrm>
            <a:off x="3676483" y="2139855"/>
            <a:ext cx="589465" cy="336837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56">
              <a:solidFill>
                <a:srgbClr val="002B6A"/>
              </a:solidFill>
            </a:endParaRPr>
          </a:p>
        </p:txBody>
      </p:sp>
      <p:pic>
        <p:nvPicPr>
          <p:cNvPr id="23" name="Picture 3" descr="D:\для слайдов\be92d532c0d7b385d3b1b164bd33f820.png"/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500"/>
                    </a14:imgEffect>
                    <a14:imgEffect>
                      <a14:brightnessContrast bright="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304" y="2274430"/>
            <a:ext cx="609751" cy="61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D:\для слайдов\be92d532c0d7b385d3b1b164bd33f820.png"/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500"/>
                    </a14:imgEffect>
                    <a14:imgEffect>
                      <a14:brightnessContrast bright="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310" y="3184226"/>
            <a:ext cx="609751" cy="61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4168085" y="1980631"/>
            <a:ext cx="1684187" cy="264173"/>
          </a:xfrm>
          <a:prstGeom prst="rect">
            <a:avLst/>
          </a:prstGeom>
          <a:ln>
            <a:noFill/>
          </a:ln>
        </p:spPr>
        <p:txBody>
          <a:bodyPr vert="horz" wrap="square" lIns="121980" tIns="60990" rIns="121980" bIns="60990" rtlCol="0" anchor="ctr">
            <a:normAutofit fontScale="25000" lnSpcReduction="20000"/>
          </a:bodyPr>
          <a:lstStyle/>
          <a:p>
            <a:pPr algn="ctr" defTabSz="1219750" fontAlgn="auto">
              <a:spcAft>
                <a:spcPts val="0"/>
              </a:spcAft>
            </a:pPr>
            <a:r>
              <a:rPr lang="ru-RU" sz="5613" b="1" dirty="0">
                <a:solidFill>
                  <a:srgbClr val="002B6A"/>
                </a:solidFill>
                <a:latin typeface="Arial Narrow" panose="020B0606020202030204" pitchFamily="34" charset="0"/>
                <a:ea typeface="+mj-ea"/>
                <a:cs typeface="+mj-cs"/>
              </a:rPr>
              <a:t>Акт по результатам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021360" y="2899684"/>
            <a:ext cx="1877535" cy="241650"/>
          </a:xfrm>
          <a:prstGeom prst="rect">
            <a:avLst/>
          </a:prstGeom>
          <a:ln>
            <a:noFill/>
          </a:ln>
        </p:spPr>
        <p:txBody>
          <a:bodyPr vert="horz" wrap="square" lIns="121980" tIns="60990" rIns="121980" bIns="60990" rtlCol="0" anchor="ctr">
            <a:normAutofit fontScale="25000" lnSpcReduction="20000"/>
          </a:bodyPr>
          <a:lstStyle/>
          <a:p>
            <a:pPr algn="ctr" defTabSz="1219750" fontAlgn="auto">
              <a:spcAft>
                <a:spcPts val="0"/>
              </a:spcAft>
            </a:pPr>
            <a:r>
              <a:rPr lang="ru-RU" sz="5613" b="1" dirty="0">
                <a:solidFill>
                  <a:srgbClr val="002B6A"/>
                </a:solidFill>
                <a:latin typeface="Arial Narrow" panose="020B0606020202030204" pitchFamily="34" charset="0"/>
                <a:ea typeface="+mj-ea"/>
                <a:cs typeface="+mj-cs"/>
              </a:rPr>
              <a:t>Решение (ст. 101 НК)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195574" y="4027022"/>
            <a:ext cx="1560530" cy="231814"/>
          </a:xfrm>
          <a:prstGeom prst="rect">
            <a:avLst/>
          </a:prstGeom>
          <a:ln>
            <a:noFill/>
          </a:ln>
        </p:spPr>
        <p:txBody>
          <a:bodyPr vert="horz" wrap="square" lIns="121980" tIns="60990" rIns="121980" bIns="60990" rtlCol="0" anchor="ctr">
            <a:normAutofit fontScale="25000" lnSpcReduction="20000"/>
          </a:bodyPr>
          <a:lstStyle/>
          <a:p>
            <a:pPr algn="ctr" defTabSz="1219750" fontAlgn="auto">
              <a:spcAft>
                <a:spcPts val="0"/>
              </a:spcAft>
            </a:pPr>
            <a:r>
              <a:rPr lang="ru-RU" sz="5613" b="1" dirty="0">
                <a:solidFill>
                  <a:srgbClr val="002B6A"/>
                </a:solidFill>
                <a:latin typeface="Arial Narrow" panose="020B0606020202030204" pitchFamily="34" charset="0"/>
                <a:ea typeface="+mj-ea"/>
                <a:cs typeface="+mj-cs"/>
              </a:rPr>
              <a:t>Требование об уплате задолженности</a:t>
            </a:r>
          </a:p>
        </p:txBody>
      </p:sp>
      <p:pic>
        <p:nvPicPr>
          <p:cNvPr id="28" name="Picture 3" descr="D:\для слайдов\be92d532c0d7b385d3b1b164bd33f820.png"/>
          <p:cNvPicPr>
            <a:picLocks noChangeAspect="1" noChangeArrowheads="1"/>
          </p:cNvPicPr>
          <p:nvPr/>
        </p:nvPicPr>
        <p:blipFill>
          <a:blip r:embed="rId11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355" y="1236509"/>
            <a:ext cx="673819" cy="674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 descr="D:\для слайдов\be92d532c0d7b385d3b1b164bd33f820.png"/>
          <p:cNvPicPr>
            <a:picLocks noChangeAspect="1" noChangeArrowheads="1"/>
          </p:cNvPicPr>
          <p:nvPr/>
        </p:nvPicPr>
        <p:blipFill>
          <a:blip r:embed="rId1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735" y="1987848"/>
            <a:ext cx="688416" cy="689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Стрелка вправо 29"/>
          <p:cNvSpPr/>
          <p:nvPr/>
        </p:nvSpPr>
        <p:spPr>
          <a:xfrm>
            <a:off x="1948874" y="2138892"/>
            <a:ext cx="589465" cy="351740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56">
              <a:solidFill>
                <a:srgbClr val="002B6A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500613" y="1639367"/>
            <a:ext cx="1459177" cy="264173"/>
          </a:xfrm>
          <a:prstGeom prst="rect">
            <a:avLst/>
          </a:prstGeom>
          <a:ln>
            <a:noFill/>
          </a:ln>
        </p:spPr>
        <p:txBody>
          <a:bodyPr vert="horz" wrap="square" lIns="121980" tIns="60990" rIns="121980" bIns="60990" rtlCol="0" anchor="ctr">
            <a:normAutofit fontScale="25000" lnSpcReduction="20000"/>
          </a:bodyPr>
          <a:lstStyle/>
          <a:p>
            <a:pPr algn="ctr" defTabSz="1219750" fontAlgn="auto">
              <a:spcAft>
                <a:spcPts val="0"/>
              </a:spcAft>
            </a:pPr>
            <a:r>
              <a:rPr lang="ru-RU" sz="5613" b="1" dirty="0">
                <a:solidFill>
                  <a:srgbClr val="002B6A"/>
                </a:solidFill>
                <a:latin typeface="Arial Narrow" panose="020B0606020202030204" pitchFamily="34" charset="0"/>
                <a:ea typeface="+mj-ea"/>
                <a:cs typeface="+mj-cs"/>
              </a:rPr>
              <a:t>Сообщение по транспортному налогу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501726" y="2272934"/>
            <a:ext cx="1427466" cy="264173"/>
          </a:xfrm>
          <a:prstGeom prst="rect">
            <a:avLst/>
          </a:prstGeom>
          <a:ln>
            <a:noFill/>
          </a:ln>
        </p:spPr>
        <p:txBody>
          <a:bodyPr vert="horz" wrap="square" lIns="121980" tIns="60990" rIns="121980" bIns="60990" rtlCol="0" anchor="ctr">
            <a:normAutofit fontScale="25000" lnSpcReduction="20000"/>
          </a:bodyPr>
          <a:lstStyle/>
          <a:p>
            <a:pPr algn="ctr" defTabSz="1219750" fontAlgn="auto">
              <a:spcAft>
                <a:spcPts val="0"/>
              </a:spcAft>
            </a:pPr>
            <a:r>
              <a:rPr lang="ru-RU" sz="5613" b="1" dirty="0">
                <a:solidFill>
                  <a:srgbClr val="002B6A"/>
                </a:solidFill>
                <a:latin typeface="Arial Narrow" panose="020B0606020202030204" pitchFamily="34" charset="0"/>
                <a:ea typeface="+mj-ea"/>
                <a:cs typeface="+mj-cs"/>
              </a:rPr>
              <a:t>Сообщение по земельному налогу</a:t>
            </a: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6794" y="1639905"/>
            <a:ext cx="1923777" cy="1442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4" name="TextBox 33"/>
          <p:cNvSpPr txBox="1"/>
          <p:nvPr/>
        </p:nvSpPr>
        <p:spPr>
          <a:xfrm>
            <a:off x="9986320" y="3050052"/>
            <a:ext cx="1684187" cy="264173"/>
          </a:xfrm>
          <a:prstGeom prst="rect">
            <a:avLst/>
          </a:prstGeom>
          <a:ln>
            <a:noFill/>
          </a:ln>
        </p:spPr>
        <p:txBody>
          <a:bodyPr vert="horz" wrap="square" lIns="121980" tIns="60990" rIns="121980" bIns="60990" rtlCol="0" anchor="ctr">
            <a:noAutofit/>
          </a:bodyPr>
          <a:lstStyle/>
          <a:p>
            <a:pPr algn="ctr" defTabSz="1219750" fontAlgn="auto">
              <a:spcAft>
                <a:spcPts val="0"/>
              </a:spcAft>
            </a:pPr>
            <a:r>
              <a:rPr lang="ru-RU" sz="1403" b="1" dirty="0">
                <a:solidFill>
                  <a:srgbClr val="002B6A"/>
                </a:solidFill>
                <a:latin typeface="Arial Narrow" panose="020B0606020202030204" pitchFamily="34" charset="0"/>
                <a:ea typeface="+mj-ea"/>
                <a:cs typeface="+mj-cs"/>
              </a:rPr>
              <a:t>Налогоплательщик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129334" y="5330316"/>
            <a:ext cx="1558374" cy="396617"/>
          </a:xfrm>
          <a:prstGeom prst="rect">
            <a:avLst/>
          </a:prstGeom>
          <a:ln>
            <a:noFill/>
          </a:ln>
        </p:spPr>
        <p:txBody>
          <a:bodyPr vert="horz" wrap="square" lIns="121980" tIns="60990" rIns="121980" bIns="60990" rtlCol="0" anchor="ctr">
            <a:noAutofit/>
          </a:bodyPr>
          <a:lstStyle/>
          <a:p>
            <a:pPr algn="ctr" defTabSz="1219750" fontAlgn="auto">
              <a:lnSpc>
                <a:spcPct val="80000"/>
              </a:lnSpc>
              <a:spcAft>
                <a:spcPts val="0"/>
              </a:spcAft>
            </a:pPr>
            <a:r>
              <a:rPr lang="ru-RU" sz="1637" i="1" dirty="0">
                <a:solidFill>
                  <a:srgbClr val="002B6A"/>
                </a:solidFill>
                <a:latin typeface="Arial Narrow" panose="020B0606020202030204" pitchFamily="34" charset="0"/>
                <a:ea typeface="+mj-ea"/>
                <a:cs typeface="+mj-cs"/>
              </a:rPr>
              <a:t>НАЛОГ </a:t>
            </a:r>
            <a:r>
              <a:rPr lang="ru-RU" sz="1637" b="1" i="1" dirty="0">
                <a:solidFill>
                  <a:srgbClr val="002B6A"/>
                </a:solidFill>
                <a:latin typeface="Arial Narrow" panose="020B0606020202030204" pitchFamily="34" charset="0"/>
                <a:ea typeface="+mj-ea"/>
                <a:cs typeface="+mj-cs"/>
              </a:rPr>
              <a:t>(исчисленный)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745388" y="5286451"/>
            <a:ext cx="1425133" cy="396617"/>
          </a:xfrm>
          <a:prstGeom prst="rect">
            <a:avLst/>
          </a:prstGeom>
          <a:ln>
            <a:noFill/>
          </a:ln>
        </p:spPr>
        <p:txBody>
          <a:bodyPr vert="horz" wrap="square" lIns="121980" tIns="60990" rIns="121980" bIns="60990" rtlCol="0" anchor="ctr">
            <a:noAutofit/>
          </a:bodyPr>
          <a:lstStyle/>
          <a:p>
            <a:pPr algn="ctr" defTabSz="1219750" fontAlgn="auto">
              <a:lnSpc>
                <a:spcPct val="80000"/>
              </a:lnSpc>
              <a:spcAft>
                <a:spcPts val="0"/>
              </a:spcAft>
            </a:pPr>
            <a:r>
              <a:rPr lang="ru-RU" sz="1637" i="1" dirty="0">
                <a:solidFill>
                  <a:srgbClr val="002B6A"/>
                </a:solidFill>
                <a:latin typeface="Arial Narrow" panose="020B0606020202030204" pitchFamily="34" charset="0"/>
                <a:ea typeface="+mj-ea"/>
                <a:cs typeface="+mj-cs"/>
              </a:rPr>
              <a:t>НАЛОГ</a:t>
            </a:r>
          </a:p>
          <a:p>
            <a:pPr algn="ctr" defTabSz="1219750" fontAlgn="auto">
              <a:lnSpc>
                <a:spcPct val="80000"/>
              </a:lnSpc>
              <a:spcAft>
                <a:spcPts val="0"/>
              </a:spcAft>
            </a:pPr>
            <a:r>
              <a:rPr lang="ru-RU" sz="1637" b="1" i="1" dirty="0">
                <a:solidFill>
                  <a:srgbClr val="002B6A"/>
                </a:solidFill>
                <a:latin typeface="Arial Narrow" panose="020B0606020202030204" pitchFamily="34" charset="0"/>
                <a:ea typeface="+mj-ea"/>
                <a:cs typeface="+mj-cs"/>
              </a:rPr>
              <a:t>(уплаченный)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897830" y="6060659"/>
            <a:ext cx="4884143" cy="649246"/>
          </a:xfrm>
          <a:prstGeom prst="rect">
            <a:avLst/>
          </a:prstGeom>
          <a:ln>
            <a:noFill/>
          </a:ln>
        </p:spPr>
        <p:txBody>
          <a:bodyPr vert="horz" wrap="square" lIns="121980" tIns="60990" rIns="121980" bIns="60990" rtlCol="0" anchor="ctr">
            <a:noAutofit/>
          </a:bodyPr>
          <a:lstStyle/>
          <a:p>
            <a:pPr defTabSz="1219750" fontAlgn="auto">
              <a:spcAft>
                <a:spcPts val="0"/>
              </a:spcAft>
            </a:pPr>
            <a:r>
              <a:rPr lang="ru-RU" sz="1403" i="1" dirty="0">
                <a:solidFill>
                  <a:srgbClr val="002B6A"/>
                </a:solidFill>
                <a:latin typeface="Arial Narrow" panose="020B0606020202030204" pitchFamily="34" charset="0"/>
                <a:ea typeface="+mj-ea"/>
                <a:cs typeface="+mj-cs"/>
              </a:rPr>
              <a:t>Приказ от 05.07.2019 № ММВ-7-21/337</a:t>
            </a:r>
            <a:r>
              <a:rPr lang="en-US" sz="1403" i="1" dirty="0">
                <a:solidFill>
                  <a:srgbClr val="002B6A"/>
                </a:solidFill>
                <a:latin typeface="Arial Narrow" panose="020B0606020202030204" pitchFamily="34" charset="0"/>
                <a:ea typeface="+mj-ea"/>
                <a:cs typeface="+mj-cs"/>
              </a:rPr>
              <a:t>@</a:t>
            </a:r>
            <a:endParaRPr lang="ru-RU" sz="1403" i="1" dirty="0">
              <a:solidFill>
                <a:srgbClr val="002B6A"/>
              </a:solidFill>
              <a:latin typeface="Arial Narrow" panose="020B0606020202030204" pitchFamily="34" charset="0"/>
              <a:ea typeface="+mj-ea"/>
              <a:cs typeface="+mj-cs"/>
            </a:endParaRPr>
          </a:p>
          <a:p>
            <a:pPr defTabSz="1219750" fontAlgn="auto">
              <a:spcAft>
                <a:spcPts val="0"/>
              </a:spcAft>
            </a:pPr>
            <a:r>
              <a:rPr lang="ru-RU" sz="1403" i="1" dirty="0">
                <a:solidFill>
                  <a:srgbClr val="002B6A"/>
                </a:solidFill>
                <a:latin typeface="Arial Narrow" panose="020B0606020202030204" pitchFamily="34" charset="0"/>
                <a:ea typeface="+mj-ea"/>
                <a:cs typeface="+mj-cs"/>
              </a:rPr>
              <a:t>Приказ от 25.07.2019 № ММВ-7-21/377</a:t>
            </a:r>
            <a:r>
              <a:rPr lang="en-US" sz="1403" i="1" dirty="0">
                <a:solidFill>
                  <a:srgbClr val="002B6A"/>
                </a:solidFill>
                <a:latin typeface="Arial Narrow" panose="020B0606020202030204" pitchFamily="34" charset="0"/>
                <a:ea typeface="+mj-ea"/>
                <a:cs typeface="+mj-cs"/>
              </a:rPr>
              <a:t>@</a:t>
            </a:r>
            <a:endParaRPr lang="ru-RU" sz="1403" i="1" dirty="0">
              <a:solidFill>
                <a:srgbClr val="002B6A"/>
              </a:solidFill>
              <a:latin typeface="Arial Narrow" panose="020B0606020202030204" pitchFamily="34" charset="0"/>
              <a:ea typeface="+mj-ea"/>
              <a:cs typeface="+mj-cs"/>
            </a:endParaRPr>
          </a:p>
          <a:p>
            <a:pPr defTabSz="1219750" fontAlgn="auto">
              <a:spcAft>
                <a:spcPts val="0"/>
              </a:spcAft>
            </a:pPr>
            <a:r>
              <a:rPr lang="ru-RU" sz="1403" i="1" dirty="0">
                <a:solidFill>
                  <a:srgbClr val="002B6A"/>
                </a:solidFill>
                <a:latin typeface="Arial Narrow" panose="020B0606020202030204" pitchFamily="34" charset="0"/>
                <a:ea typeface="+mj-ea"/>
                <a:cs typeface="+mj-cs"/>
              </a:rPr>
              <a:t>Приказ от 04.09.2019 № ММВ-7-21/440</a:t>
            </a:r>
            <a:r>
              <a:rPr lang="en-US" sz="1403" i="1" dirty="0">
                <a:solidFill>
                  <a:srgbClr val="002B6A"/>
                </a:solidFill>
                <a:latin typeface="Arial Narrow" panose="020B0606020202030204" pitchFamily="34" charset="0"/>
                <a:ea typeface="+mj-ea"/>
                <a:cs typeface="+mj-cs"/>
              </a:rPr>
              <a:t>@</a:t>
            </a:r>
            <a:endParaRPr lang="ru-RU" sz="1403" i="1" dirty="0">
              <a:solidFill>
                <a:srgbClr val="002B6A"/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740948" y="3452602"/>
            <a:ext cx="1684187" cy="264173"/>
          </a:xfrm>
          <a:prstGeom prst="rect">
            <a:avLst/>
          </a:prstGeom>
          <a:ln>
            <a:noFill/>
          </a:ln>
        </p:spPr>
        <p:txBody>
          <a:bodyPr vert="horz" wrap="square" lIns="121980" tIns="60990" rIns="121980" bIns="60990" rtlCol="0" anchor="ctr">
            <a:normAutofit fontScale="25000" lnSpcReduction="20000"/>
          </a:bodyPr>
          <a:lstStyle/>
          <a:p>
            <a:pPr algn="ctr" defTabSz="1219750" fontAlgn="auto">
              <a:spcAft>
                <a:spcPts val="0"/>
              </a:spcAft>
            </a:pPr>
            <a:r>
              <a:rPr lang="ru-RU" sz="5613" b="1" dirty="0" smtClean="0">
                <a:solidFill>
                  <a:srgbClr val="002B6A"/>
                </a:solidFill>
                <a:latin typeface="Arial Narrow" panose="020B0606020202030204" pitchFamily="34" charset="0"/>
                <a:ea typeface="+mj-ea"/>
                <a:cs typeface="+mj-cs"/>
              </a:rPr>
              <a:t>20 дней</a:t>
            </a:r>
            <a:endParaRPr lang="ru-RU" sz="5613" b="1" dirty="0">
              <a:solidFill>
                <a:srgbClr val="002B6A"/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639655" y="3623757"/>
            <a:ext cx="1684187" cy="314512"/>
          </a:xfrm>
          <a:prstGeom prst="rect">
            <a:avLst/>
          </a:prstGeom>
          <a:ln>
            <a:noFill/>
          </a:ln>
        </p:spPr>
        <p:txBody>
          <a:bodyPr vert="horz" wrap="square" lIns="121980" tIns="60990" rIns="121980" bIns="60990" rtlCol="0" anchor="ctr">
            <a:normAutofit fontScale="25000" lnSpcReduction="20000"/>
          </a:bodyPr>
          <a:lstStyle/>
          <a:p>
            <a:pPr algn="ctr" defTabSz="1219750" fontAlgn="auto">
              <a:spcAft>
                <a:spcPts val="0"/>
              </a:spcAft>
            </a:pPr>
            <a:endParaRPr lang="ru-RU" sz="5613" b="1" dirty="0">
              <a:solidFill>
                <a:srgbClr val="002B6A"/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40" name="Вертикальный свиток 39"/>
          <p:cNvSpPr/>
          <p:nvPr/>
        </p:nvSpPr>
        <p:spPr>
          <a:xfrm>
            <a:off x="8861864" y="3390596"/>
            <a:ext cx="1386629" cy="760106"/>
          </a:xfrm>
          <a:prstGeom prst="verticalScroll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56">
              <a:solidFill>
                <a:srgbClr val="002B6A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729160" y="3555110"/>
            <a:ext cx="1520347" cy="594389"/>
          </a:xfrm>
          <a:prstGeom prst="rect">
            <a:avLst/>
          </a:prstGeom>
          <a:ln>
            <a:noFill/>
          </a:ln>
        </p:spPr>
        <p:txBody>
          <a:bodyPr vert="horz" wrap="square" lIns="121980" tIns="60990" rIns="121980" bIns="60990" rtlCol="0" anchor="ctr">
            <a:noAutofit/>
          </a:bodyPr>
          <a:lstStyle/>
          <a:p>
            <a:pPr algn="ctr" defTabSz="1219750" fontAlgn="auto">
              <a:lnSpc>
                <a:spcPct val="80000"/>
              </a:lnSpc>
              <a:spcAft>
                <a:spcPts val="0"/>
              </a:spcAft>
            </a:pPr>
            <a:r>
              <a:rPr lang="ru-RU" sz="1286" b="1" i="1" dirty="0">
                <a:solidFill>
                  <a:srgbClr val="002B6A"/>
                </a:solidFill>
                <a:latin typeface="+mj-lt"/>
                <a:ea typeface="+mj-ea"/>
                <a:cs typeface="+mj-cs"/>
              </a:rPr>
              <a:t>Пояснения </a:t>
            </a:r>
          </a:p>
          <a:p>
            <a:pPr algn="ctr" defTabSz="1219750" fontAlgn="auto">
              <a:lnSpc>
                <a:spcPct val="80000"/>
              </a:lnSpc>
              <a:spcAft>
                <a:spcPts val="0"/>
              </a:spcAft>
            </a:pPr>
            <a:r>
              <a:rPr lang="ru-RU" sz="1286" b="1" i="1" dirty="0">
                <a:solidFill>
                  <a:srgbClr val="002B6A"/>
                </a:solidFill>
                <a:latin typeface="+mj-lt"/>
                <a:ea typeface="+mj-ea"/>
                <a:cs typeface="+mj-cs"/>
              </a:rPr>
              <a:t>и </a:t>
            </a:r>
          </a:p>
          <a:p>
            <a:pPr algn="ctr" defTabSz="1219750" fontAlgn="auto">
              <a:lnSpc>
                <a:spcPct val="80000"/>
              </a:lnSpc>
              <a:spcAft>
                <a:spcPts val="0"/>
              </a:spcAft>
            </a:pPr>
            <a:r>
              <a:rPr lang="ru-RU" sz="1286" b="1" i="1" dirty="0">
                <a:solidFill>
                  <a:srgbClr val="002B6A"/>
                </a:solidFill>
                <a:latin typeface="+mj-lt"/>
                <a:ea typeface="+mj-ea"/>
                <a:cs typeface="+mj-cs"/>
              </a:rPr>
              <a:t>документы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0316697" y="4808155"/>
            <a:ext cx="2268929" cy="264173"/>
          </a:xfrm>
          <a:prstGeom prst="rect">
            <a:avLst/>
          </a:prstGeom>
          <a:ln>
            <a:noFill/>
          </a:ln>
        </p:spPr>
        <p:txBody>
          <a:bodyPr vert="horz" wrap="square" lIns="121980" tIns="60990" rIns="121980" bIns="60990" rtlCol="0" anchor="ctr">
            <a:normAutofit fontScale="25000" lnSpcReduction="20000"/>
          </a:bodyPr>
          <a:lstStyle/>
          <a:p>
            <a:pPr algn="ctr" defTabSz="1219750" fontAlgn="auto">
              <a:spcAft>
                <a:spcPts val="0"/>
              </a:spcAft>
            </a:pPr>
            <a:r>
              <a:rPr lang="ru-RU" sz="5613" b="1" dirty="0">
                <a:solidFill>
                  <a:srgbClr val="002B6A"/>
                </a:solidFill>
                <a:latin typeface="Arial Narrow" panose="020B0606020202030204" pitchFamily="34" charset="0"/>
                <a:ea typeface="+mj-ea"/>
                <a:cs typeface="+mj-cs"/>
              </a:rPr>
              <a:t>Отказ </a:t>
            </a:r>
            <a:endParaRPr lang="ru-RU" sz="5613" b="1" dirty="0" smtClean="0">
              <a:solidFill>
                <a:srgbClr val="002B6A"/>
              </a:solidFill>
              <a:latin typeface="Arial Narrow" panose="020B0606020202030204" pitchFamily="34" charset="0"/>
              <a:ea typeface="+mj-ea"/>
              <a:cs typeface="+mj-cs"/>
            </a:endParaRPr>
          </a:p>
          <a:p>
            <a:pPr algn="ctr" defTabSz="1219750" fontAlgn="auto">
              <a:spcAft>
                <a:spcPts val="0"/>
              </a:spcAft>
            </a:pPr>
            <a:r>
              <a:rPr lang="ru-RU" sz="5613" b="1" dirty="0" smtClean="0">
                <a:solidFill>
                  <a:srgbClr val="002B6A"/>
                </a:solidFill>
                <a:latin typeface="Arial Narrow" panose="020B0606020202030204" pitchFamily="34" charset="0"/>
                <a:ea typeface="+mj-ea"/>
                <a:cs typeface="+mj-cs"/>
              </a:rPr>
              <a:t>в </a:t>
            </a:r>
            <a:r>
              <a:rPr lang="ru-RU" sz="5613" b="1" dirty="0">
                <a:solidFill>
                  <a:srgbClr val="002B6A"/>
                </a:solidFill>
                <a:latin typeface="Arial Narrow" panose="020B0606020202030204" pitchFamily="34" charset="0"/>
                <a:ea typeface="+mj-ea"/>
                <a:cs typeface="+mj-cs"/>
              </a:rPr>
              <a:t>уточнении </a:t>
            </a:r>
            <a:endParaRPr lang="ru-RU" sz="5613" b="1" dirty="0" smtClean="0">
              <a:solidFill>
                <a:srgbClr val="002B6A"/>
              </a:solidFill>
              <a:latin typeface="Arial Narrow" panose="020B0606020202030204" pitchFamily="34" charset="0"/>
              <a:ea typeface="+mj-ea"/>
              <a:cs typeface="+mj-cs"/>
            </a:endParaRPr>
          </a:p>
          <a:p>
            <a:pPr algn="ctr" defTabSz="1219750" fontAlgn="auto">
              <a:spcAft>
                <a:spcPts val="0"/>
              </a:spcAft>
            </a:pPr>
            <a:r>
              <a:rPr lang="ru-RU" sz="5613" b="1" dirty="0" smtClean="0">
                <a:solidFill>
                  <a:srgbClr val="002B6A"/>
                </a:solidFill>
                <a:latin typeface="Arial Narrow" panose="020B0606020202030204" pitchFamily="34" charset="0"/>
                <a:ea typeface="+mj-ea"/>
                <a:cs typeface="+mj-cs"/>
              </a:rPr>
              <a:t>сообщения</a:t>
            </a:r>
            <a:endParaRPr lang="ru-RU" sz="5613" b="1" dirty="0">
              <a:solidFill>
                <a:srgbClr val="002B6A"/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814151" y="4886342"/>
            <a:ext cx="2200166" cy="424265"/>
          </a:xfrm>
          <a:prstGeom prst="rect">
            <a:avLst/>
          </a:prstGeom>
          <a:ln>
            <a:noFill/>
          </a:ln>
        </p:spPr>
        <p:txBody>
          <a:bodyPr vert="horz" wrap="square" lIns="121980" tIns="60990" rIns="121980" bIns="60990" rtlCol="0" anchor="ctr">
            <a:normAutofit fontScale="25000" lnSpcReduction="20000"/>
          </a:bodyPr>
          <a:lstStyle/>
          <a:p>
            <a:pPr algn="ctr" defTabSz="1219750" fontAlgn="auto">
              <a:spcAft>
                <a:spcPts val="0"/>
              </a:spcAft>
            </a:pPr>
            <a:r>
              <a:rPr lang="ru-RU" sz="5613" b="1" dirty="0">
                <a:solidFill>
                  <a:srgbClr val="002B6A"/>
                </a:solidFill>
                <a:latin typeface="Arial Narrow" panose="020B0606020202030204" pitchFamily="34" charset="0"/>
                <a:ea typeface="+mj-ea"/>
                <a:cs typeface="+mj-cs"/>
              </a:rPr>
              <a:t>Уточненное </a:t>
            </a:r>
            <a:endParaRPr lang="ru-RU" sz="5613" b="1" dirty="0" smtClean="0">
              <a:solidFill>
                <a:srgbClr val="002B6A"/>
              </a:solidFill>
              <a:latin typeface="Arial Narrow" panose="020B0606020202030204" pitchFamily="34" charset="0"/>
              <a:ea typeface="+mj-ea"/>
              <a:cs typeface="+mj-cs"/>
            </a:endParaRPr>
          </a:p>
          <a:p>
            <a:pPr algn="ctr" defTabSz="1219750" fontAlgn="auto">
              <a:spcAft>
                <a:spcPts val="0"/>
              </a:spcAft>
            </a:pPr>
            <a:r>
              <a:rPr lang="ru-RU" sz="5613" b="1" dirty="0" smtClean="0">
                <a:solidFill>
                  <a:srgbClr val="002B6A"/>
                </a:solidFill>
                <a:latin typeface="Arial Narrow" panose="020B0606020202030204" pitchFamily="34" charset="0"/>
                <a:ea typeface="+mj-ea"/>
                <a:cs typeface="+mj-cs"/>
              </a:rPr>
              <a:t>сообщение</a:t>
            </a:r>
            <a:endParaRPr lang="ru-RU" sz="5613" b="1" dirty="0">
              <a:solidFill>
                <a:srgbClr val="002B6A"/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44" name="Стрелка вправо 43"/>
          <p:cNvSpPr/>
          <p:nvPr/>
        </p:nvSpPr>
        <p:spPr>
          <a:xfrm>
            <a:off x="8847936" y="1774457"/>
            <a:ext cx="983933" cy="293411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56">
              <a:solidFill>
                <a:srgbClr val="002B6A"/>
              </a:solidFill>
            </a:endParaRPr>
          </a:p>
        </p:txBody>
      </p:sp>
      <p:sp>
        <p:nvSpPr>
          <p:cNvPr id="45" name="Стрелка вправо 44"/>
          <p:cNvSpPr/>
          <p:nvPr/>
        </p:nvSpPr>
        <p:spPr>
          <a:xfrm>
            <a:off x="8847936" y="2318280"/>
            <a:ext cx="953186" cy="293411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56">
              <a:solidFill>
                <a:srgbClr val="002B6A"/>
              </a:solidFill>
            </a:endParaRPr>
          </a:p>
        </p:txBody>
      </p:sp>
      <p:sp>
        <p:nvSpPr>
          <p:cNvPr id="46" name="Стрелка углом 45"/>
          <p:cNvSpPr/>
          <p:nvPr/>
        </p:nvSpPr>
        <p:spPr>
          <a:xfrm rot="10800000">
            <a:off x="10494902" y="3314225"/>
            <a:ext cx="646002" cy="815669"/>
          </a:xfrm>
          <a:prstGeom prst="ben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56">
              <a:solidFill>
                <a:srgbClr val="002B6A"/>
              </a:solidFill>
            </a:endParaRPr>
          </a:p>
        </p:txBody>
      </p:sp>
      <p:sp>
        <p:nvSpPr>
          <p:cNvPr id="48" name="Стрелка вправо 47"/>
          <p:cNvSpPr/>
          <p:nvPr/>
        </p:nvSpPr>
        <p:spPr>
          <a:xfrm rot="8165328">
            <a:off x="7916345" y="4484639"/>
            <a:ext cx="564264" cy="336837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56">
              <a:solidFill>
                <a:srgbClr val="002B6A"/>
              </a:solidFill>
            </a:endParaRPr>
          </a:p>
        </p:txBody>
      </p:sp>
      <p:sp>
        <p:nvSpPr>
          <p:cNvPr id="49" name="Нашивка 48"/>
          <p:cNvSpPr/>
          <p:nvPr/>
        </p:nvSpPr>
        <p:spPr>
          <a:xfrm>
            <a:off x="7583128" y="5220018"/>
            <a:ext cx="266841" cy="220596"/>
          </a:xfrm>
          <a:prstGeom prst="chevron">
            <a:avLst/>
          </a:prstGeom>
          <a:solidFill>
            <a:srgbClr val="002B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56">
              <a:solidFill>
                <a:srgbClr val="002B6A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9444161" y="5286451"/>
            <a:ext cx="1458607" cy="396617"/>
          </a:xfrm>
          <a:prstGeom prst="rect">
            <a:avLst/>
          </a:prstGeom>
          <a:ln>
            <a:noFill/>
          </a:ln>
        </p:spPr>
        <p:txBody>
          <a:bodyPr vert="horz" wrap="square" lIns="121980" tIns="60990" rIns="121980" bIns="60990" rtlCol="0" anchor="ctr">
            <a:noAutofit/>
          </a:bodyPr>
          <a:lstStyle/>
          <a:p>
            <a:pPr algn="ctr" defTabSz="1219750" fontAlgn="auto">
              <a:lnSpc>
                <a:spcPct val="80000"/>
              </a:lnSpc>
              <a:spcAft>
                <a:spcPts val="0"/>
              </a:spcAft>
            </a:pPr>
            <a:r>
              <a:rPr lang="ru-RU" sz="1637" i="1" dirty="0">
                <a:solidFill>
                  <a:srgbClr val="002B6A"/>
                </a:solidFill>
                <a:latin typeface="Arial Narrow" panose="020B0606020202030204" pitchFamily="34" charset="0"/>
                <a:ea typeface="+mj-ea"/>
                <a:cs typeface="+mj-cs"/>
              </a:rPr>
              <a:t>ДВН</a:t>
            </a:r>
          </a:p>
          <a:p>
            <a:pPr algn="ctr" defTabSz="1219750" fontAlgn="auto">
              <a:lnSpc>
                <a:spcPct val="80000"/>
              </a:lnSpc>
              <a:spcAft>
                <a:spcPts val="0"/>
              </a:spcAft>
            </a:pPr>
            <a:r>
              <a:rPr lang="ru-RU" sz="1403" b="1" i="1" dirty="0">
                <a:solidFill>
                  <a:srgbClr val="002B6A"/>
                </a:solidFill>
                <a:latin typeface="Arial Narrow" panose="020B0606020202030204" pitchFamily="34" charset="0"/>
                <a:ea typeface="+mj-ea"/>
                <a:cs typeface="+mj-cs"/>
              </a:rPr>
              <a:t>(</a:t>
            </a:r>
            <a:r>
              <a:rPr lang="ru-RU" sz="1637" b="1" i="1" dirty="0">
                <a:solidFill>
                  <a:srgbClr val="002B6A"/>
                </a:solidFill>
                <a:latin typeface="Arial Narrow" panose="020B0606020202030204" pitchFamily="34" charset="0"/>
                <a:ea typeface="+mj-ea"/>
                <a:cs typeface="+mj-cs"/>
              </a:rPr>
              <a:t>требование</a:t>
            </a:r>
            <a:r>
              <a:rPr lang="ru-RU" sz="1403" b="1" i="1" dirty="0">
                <a:solidFill>
                  <a:srgbClr val="002B6A"/>
                </a:solidFill>
                <a:latin typeface="Arial Narrow" panose="020B0606020202030204" pitchFamily="34" charset="0"/>
                <a:ea typeface="+mj-ea"/>
                <a:cs typeface="+mj-cs"/>
              </a:rPr>
              <a:t>)</a:t>
            </a:r>
          </a:p>
        </p:txBody>
      </p:sp>
      <p:sp>
        <p:nvSpPr>
          <p:cNvPr id="53" name="Нашивка 52"/>
          <p:cNvSpPr/>
          <p:nvPr/>
        </p:nvSpPr>
        <p:spPr>
          <a:xfrm>
            <a:off x="9298158" y="5220024"/>
            <a:ext cx="266841" cy="220596"/>
          </a:xfrm>
          <a:prstGeom prst="chevron">
            <a:avLst/>
          </a:prstGeom>
          <a:solidFill>
            <a:srgbClr val="002B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56">
              <a:solidFill>
                <a:srgbClr val="002B6A"/>
              </a:solidFill>
            </a:endParaRPr>
          </a:p>
        </p:txBody>
      </p:sp>
      <p:pic>
        <p:nvPicPr>
          <p:cNvPr id="54" name="Picture 2" descr="D:\для слайдов\computer-animation-logfile-gif-login-computer-thumb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backgroundMark x1="6452" y1="66094" x2="6452" y2="66094"/>
                        <a14:backgroundMark x1="16774" y1="64807" x2="16774" y2="64807"/>
                        <a14:backgroundMark x1="20323" y1="52361" x2="20323" y2="52361"/>
                        <a14:backgroundMark x1="20000" y1="54077" x2="20000" y2="54077"/>
                        <a14:backgroundMark x1="30000" y1="14163" x2="30000" y2="14163"/>
                        <a14:backgroundMark x1="40645" y1="1288" x2="40645" y2="1288"/>
                        <a14:backgroundMark x1="42903" y1="858" x2="42903" y2="858"/>
                        <a14:backgroundMark x1="45806" y1="858" x2="45806" y2="858"/>
                        <a14:backgroundMark x1="57419" y1="15021" x2="57419" y2="15021"/>
                        <a14:backgroundMark x1="52903" y1="7296" x2="52903" y2="7296"/>
                        <a14:backgroundMark x1="95161" y1="65236" x2="95161" y2="65236"/>
                        <a14:backgroundMark x1="75161" y1="81545" x2="75161" y2="81545"/>
                        <a14:backgroundMark x1="60968" y1="88412" x2="60968" y2="88412"/>
                        <a14:backgroundMark x1="36774" y1="94421" x2="36774" y2="94421"/>
                        <a14:backgroundMark x1="29677" y1="88841" x2="29677" y2="88841"/>
                        <a14:backgroundMark x1="16452" y1="82403" x2="16452" y2="82403"/>
                        <a14:backgroundMark x1="20323" y1="61373" x2="20323" y2="61373"/>
                        <a14:backgroundMark x1="20645" y1="66094" x2="20645" y2="66094"/>
                        <a14:backgroundMark x1="22258" y1="63948" x2="22258" y2="63948"/>
                        <a14:backgroundMark x1="31290" y1="36910" x2="31290" y2="36910"/>
                        <a14:backgroundMark x1="30000" y1="39485" x2="30000" y2="39485"/>
                        <a14:backgroundMark x1="29677" y1="22318" x2="29677" y2="22318"/>
                        <a14:backgroundMark x1="30000" y1="24464" x2="30000" y2="24464"/>
                        <a14:backgroundMark x1="47097" y1="95708" x2="47097" y2="957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500" y="1894341"/>
            <a:ext cx="1178931" cy="933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3" descr="D:\для слайдов\be92d532c0d7b385d3b1b164bd33f820.png"/>
          <p:cNvPicPr>
            <a:picLocks noChangeAspect="1" noChangeArrowheads="1"/>
          </p:cNvPicPr>
          <p:nvPr/>
        </p:nvPicPr>
        <p:blipFill>
          <a:blip r:embed="rId1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792" y="3059012"/>
            <a:ext cx="688416" cy="689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/>
          <p:cNvSpPr txBox="1"/>
          <p:nvPr/>
        </p:nvSpPr>
        <p:spPr>
          <a:xfrm>
            <a:off x="7423108" y="3239626"/>
            <a:ext cx="1438756" cy="264173"/>
          </a:xfrm>
          <a:prstGeom prst="rect">
            <a:avLst/>
          </a:prstGeom>
          <a:ln>
            <a:noFill/>
          </a:ln>
        </p:spPr>
        <p:txBody>
          <a:bodyPr vert="horz" wrap="square" lIns="121980" tIns="60990" rIns="121980" bIns="60990" rtlCol="0" anchor="ctr">
            <a:noAutofit/>
          </a:bodyPr>
          <a:lstStyle/>
          <a:p>
            <a:pPr algn="ctr" defTabSz="1219750" fontAlgn="auto">
              <a:spcAft>
                <a:spcPts val="0"/>
              </a:spcAft>
            </a:pPr>
            <a:r>
              <a:rPr lang="ru-RU" sz="1400" b="1" dirty="0">
                <a:solidFill>
                  <a:srgbClr val="002B6A"/>
                </a:solidFill>
                <a:latin typeface="Arial Narrow" panose="020B0606020202030204" pitchFamily="34" charset="0"/>
                <a:ea typeface="+mj-ea"/>
                <a:cs typeface="+mj-cs"/>
              </a:rPr>
              <a:t>Сообщение по </a:t>
            </a:r>
            <a:r>
              <a:rPr lang="ru-RU" sz="1400" b="1" dirty="0" smtClean="0">
                <a:solidFill>
                  <a:srgbClr val="002B6A"/>
                </a:solidFill>
                <a:latin typeface="Arial Narrow" panose="020B0606020202030204" pitchFamily="34" charset="0"/>
                <a:ea typeface="+mj-ea"/>
                <a:cs typeface="+mj-cs"/>
              </a:rPr>
              <a:t>налогу на </a:t>
            </a:r>
            <a:r>
              <a:rPr lang="ru-RU" sz="1400" b="1" dirty="0">
                <a:solidFill>
                  <a:srgbClr val="002B6A"/>
                </a:solidFill>
                <a:latin typeface="Arial Narrow" panose="020B0606020202030204" pitchFamily="34" charset="0"/>
                <a:ea typeface="+mj-ea"/>
                <a:cs typeface="+mj-cs"/>
              </a:rPr>
              <a:t>имущество </a:t>
            </a:r>
            <a:r>
              <a:rPr lang="ru-RU" sz="1400" b="1" dirty="0" smtClean="0">
                <a:solidFill>
                  <a:srgbClr val="002B6A"/>
                </a:solidFill>
                <a:latin typeface="Arial Narrow" panose="020B0606020202030204" pitchFamily="34" charset="0"/>
                <a:ea typeface="+mj-ea"/>
                <a:cs typeface="+mj-cs"/>
              </a:rPr>
              <a:t>от </a:t>
            </a:r>
            <a:r>
              <a:rPr lang="ru-RU" sz="1400" b="1" dirty="0" err="1" smtClean="0">
                <a:solidFill>
                  <a:srgbClr val="002B6A"/>
                </a:solidFill>
                <a:latin typeface="Arial Narrow" panose="020B0606020202030204" pitchFamily="34" charset="0"/>
                <a:ea typeface="+mj-ea"/>
                <a:cs typeface="+mj-cs"/>
              </a:rPr>
              <a:t>кадастр.стоим</a:t>
            </a:r>
            <a:r>
              <a:rPr lang="ru-RU" sz="1400" b="1" dirty="0" smtClean="0">
                <a:solidFill>
                  <a:srgbClr val="002B6A"/>
                </a:solidFill>
                <a:latin typeface="Arial Narrow" panose="020B0606020202030204" pitchFamily="34" charset="0"/>
                <a:ea typeface="+mj-ea"/>
                <a:cs typeface="+mj-cs"/>
              </a:rPr>
              <a:t>.</a:t>
            </a:r>
            <a:endParaRPr lang="ru-RU" sz="1400" b="1" dirty="0">
              <a:solidFill>
                <a:srgbClr val="002B6A"/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164560" y="2656082"/>
            <a:ext cx="2416984" cy="312623"/>
          </a:xfrm>
          <a:prstGeom prst="rect">
            <a:avLst/>
          </a:prstGeom>
          <a:ln>
            <a:noFill/>
          </a:ln>
        </p:spPr>
        <p:txBody>
          <a:bodyPr vert="horz" wrap="square" lIns="121980" tIns="60990" rIns="121980" bIns="60990" rtlCol="0" anchor="ctr">
            <a:noAutofit/>
          </a:bodyPr>
          <a:lstStyle/>
          <a:p>
            <a:pPr algn="ctr" defTabSz="1219750" fontAlgn="auto">
              <a:spcAft>
                <a:spcPts val="0"/>
              </a:spcAft>
            </a:pPr>
            <a:r>
              <a:rPr lang="ru-RU" sz="1800" b="1" u="sng" dirty="0" smtClean="0">
                <a:solidFill>
                  <a:srgbClr val="F86308"/>
                </a:solidFill>
                <a:latin typeface="Arial Narrow" panose="020B0606020202030204" pitchFamily="34" charset="0"/>
                <a:ea typeface="+mj-ea"/>
                <a:cs typeface="+mj-cs"/>
              </a:rPr>
              <a:t>с 2023 </a:t>
            </a:r>
            <a:r>
              <a:rPr lang="ru-RU" sz="1800" b="1" u="sng" dirty="0">
                <a:solidFill>
                  <a:srgbClr val="F86308"/>
                </a:solidFill>
                <a:latin typeface="Arial Narrow" panose="020B0606020202030204" pitchFamily="34" charset="0"/>
                <a:ea typeface="+mj-ea"/>
                <a:cs typeface="+mj-cs"/>
              </a:rPr>
              <a:t>года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878436" y="3474743"/>
            <a:ext cx="3325308" cy="396617"/>
          </a:xfrm>
          <a:prstGeom prst="rect">
            <a:avLst/>
          </a:prstGeom>
          <a:ln>
            <a:noFill/>
          </a:ln>
        </p:spPr>
        <p:txBody>
          <a:bodyPr vert="horz" wrap="square" lIns="121980" tIns="60990" rIns="121980" bIns="60990" rtlCol="0" anchor="ctr">
            <a:noAutofit/>
          </a:bodyPr>
          <a:lstStyle/>
          <a:p>
            <a:pPr algn="ctr" defTabSz="1219750" fontAlgn="auto">
              <a:spcAft>
                <a:spcPts val="0"/>
              </a:spcAft>
            </a:pPr>
            <a:r>
              <a:rPr lang="ru-RU" sz="2339" b="1" u="sng" dirty="0" smtClean="0">
                <a:solidFill>
                  <a:srgbClr val="002B6A"/>
                </a:solidFill>
                <a:latin typeface="Arial Narrow" panose="020B0606020202030204" pitchFamily="34" charset="0"/>
                <a:ea typeface="+mj-ea"/>
                <a:cs typeface="+mj-cs"/>
              </a:rPr>
              <a:t>Было 4 200</a:t>
            </a:r>
            <a:r>
              <a:rPr lang="en-US" sz="2339" b="1" u="sng" dirty="0" smtClean="0">
                <a:solidFill>
                  <a:srgbClr val="002B6A"/>
                </a:solidFill>
                <a:latin typeface="Arial Narrow" panose="020B0606020202030204" pitchFamily="34" charset="0"/>
                <a:ea typeface="+mj-ea"/>
                <a:cs typeface="+mj-cs"/>
              </a:rPr>
              <a:t> </a:t>
            </a:r>
            <a:r>
              <a:rPr lang="ru-RU" sz="2339" b="1" u="sng" dirty="0" smtClean="0">
                <a:solidFill>
                  <a:srgbClr val="002B6A"/>
                </a:solidFill>
                <a:latin typeface="Arial Narrow" panose="020B0606020202030204" pitchFamily="34" charset="0"/>
                <a:ea typeface="+mj-ea"/>
                <a:cs typeface="+mj-cs"/>
              </a:rPr>
              <a:t>деклараций</a:t>
            </a:r>
            <a:endParaRPr lang="ru-RU" sz="2339" b="1" u="sng" dirty="0">
              <a:solidFill>
                <a:srgbClr val="002B6A"/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46918" y="6191516"/>
            <a:ext cx="4171086" cy="396617"/>
          </a:xfrm>
          <a:prstGeom prst="rect">
            <a:avLst/>
          </a:prstGeom>
          <a:ln>
            <a:noFill/>
          </a:ln>
        </p:spPr>
        <p:txBody>
          <a:bodyPr vert="horz" wrap="square" lIns="121980" tIns="60990" rIns="121980" bIns="60990" rtlCol="0" anchor="ctr">
            <a:noAutofit/>
          </a:bodyPr>
          <a:lstStyle/>
          <a:p>
            <a:pPr algn="ctr" defTabSz="1219750" fontAlgn="auto">
              <a:spcAft>
                <a:spcPts val="0"/>
              </a:spcAft>
            </a:pPr>
            <a:r>
              <a:rPr lang="ru-RU" sz="2339" b="1" u="sng" dirty="0" smtClean="0">
                <a:solidFill>
                  <a:srgbClr val="002B6A"/>
                </a:solidFill>
                <a:latin typeface="Arial Narrow" panose="020B0606020202030204" pitchFamily="34" charset="0"/>
                <a:ea typeface="+mj-ea"/>
                <a:cs typeface="+mj-cs"/>
              </a:rPr>
              <a:t>*по НИО от КС 1000</a:t>
            </a:r>
            <a:r>
              <a:rPr lang="en-US" sz="2339" b="1" u="sng" dirty="0" smtClean="0">
                <a:solidFill>
                  <a:srgbClr val="002B6A"/>
                </a:solidFill>
                <a:latin typeface="Arial Narrow" panose="020B0606020202030204" pitchFamily="34" charset="0"/>
                <a:ea typeface="+mj-ea"/>
                <a:cs typeface="+mj-cs"/>
              </a:rPr>
              <a:t> </a:t>
            </a:r>
            <a:r>
              <a:rPr lang="ru-RU" sz="2339" b="1" u="sng" dirty="0" smtClean="0">
                <a:solidFill>
                  <a:srgbClr val="002B6A"/>
                </a:solidFill>
                <a:latin typeface="Arial Narrow" panose="020B0606020202030204" pitchFamily="34" charset="0"/>
                <a:ea typeface="+mj-ea"/>
                <a:cs typeface="+mj-cs"/>
              </a:rPr>
              <a:t>деклараций</a:t>
            </a:r>
            <a:endParaRPr lang="ru-RU" sz="2339" b="1" u="sng" dirty="0">
              <a:solidFill>
                <a:srgbClr val="002B6A"/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60" name="Стрелка вправо 59"/>
          <p:cNvSpPr/>
          <p:nvPr/>
        </p:nvSpPr>
        <p:spPr>
          <a:xfrm rot="2394590">
            <a:off x="10628945" y="4425613"/>
            <a:ext cx="564264" cy="336837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56">
              <a:solidFill>
                <a:srgbClr val="002B6A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018756" y="4157622"/>
            <a:ext cx="1684187" cy="264173"/>
          </a:xfrm>
          <a:prstGeom prst="rect">
            <a:avLst/>
          </a:prstGeom>
          <a:ln>
            <a:noFill/>
          </a:ln>
        </p:spPr>
        <p:txBody>
          <a:bodyPr vert="horz" wrap="square" lIns="121980" tIns="60990" rIns="121980" bIns="60990" rtlCol="0" anchor="ctr">
            <a:noAutofit/>
          </a:bodyPr>
          <a:lstStyle/>
          <a:p>
            <a:pPr algn="ctr" defTabSz="1219750" fontAlgn="auto">
              <a:spcAft>
                <a:spcPts val="0"/>
              </a:spcAft>
            </a:pPr>
            <a:r>
              <a:rPr lang="ru-RU" sz="1403" b="1" dirty="0" smtClean="0">
                <a:solidFill>
                  <a:srgbClr val="002B6A"/>
                </a:solidFill>
                <a:latin typeface="Arial Narrow" panose="020B0606020202030204" pitchFamily="34" charset="0"/>
                <a:ea typeface="+mj-ea"/>
                <a:cs typeface="+mj-cs"/>
              </a:rPr>
              <a:t>Приняты </a:t>
            </a:r>
            <a:endParaRPr lang="ru-RU" sz="1403" b="1" dirty="0">
              <a:solidFill>
                <a:srgbClr val="002B6A"/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9462740" y="4181290"/>
            <a:ext cx="1684187" cy="264173"/>
          </a:xfrm>
          <a:prstGeom prst="rect">
            <a:avLst/>
          </a:prstGeom>
          <a:ln>
            <a:noFill/>
          </a:ln>
        </p:spPr>
        <p:txBody>
          <a:bodyPr vert="horz" wrap="square" lIns="121980" tIns="60990" rIns="121980" bIns="60990" rtlCol="0" anchor="ctr">
            <a:noAutofit/>
          </a:bodyPr>
          <a:lstStyle/>
          <a:p>
            <a:pPr algn="ctr" defTabSz="1219750" fontAlgn="auto">
              <a:spcAft>
                <a:spcPts val="0"/>
              </a:spcAft>
            </a:pPr>
            <a:r>
              <a:rPr lang="ru-RU" sz="1403" b="1" dirty="0" smtClean="0">
                <a:solidFill>
                  <a:srgbClr val="002B6A"/>
                </a:solidFill>
                <a:latin typeface="Arial Narrow" panose="020B0606020202030204" pitchFamily="34" charset="0"/>
                <a:ea typeface="+mj-ea"/>
                <a:cs typeface="+mj-cs"/>
              </a:rPr>
              <a:t>НЕ приняты</a:t>
            </a:r>
            <a:endParaRPr lang="ru-RU" sz="1403" b="1" dirty="0">
              <a:solidFill>
                <a:srgbClr val="002B6A"/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6129334" y="961753"/>
            <a:ext cx="62012" cy="5797574"/>
          </a:xfrm>
          <a:prstGeom prst="line">
            <a:avLst/>
          </a:prstGeom>
          <a:ln>
            <a:solidFill>
              <a:srgbClr val="385A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829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710213" y="0"/>
            <a:ext cx="2329549" cy="781235"/>
          </a:xfrm>
          <a:prstGeom prst="roundRect">
            <a:avLst/>
          </a:prstGeom>
          <a:solidFill>
            <a:srgbClr val="F7F7F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FEE6740-9B35-4802-970C-EE5893354E38}"/>
              </a:ext>
            </a:extLst>
          </p:cNvPr>
          <p:cNvSpPr txBox="1"/>
          <p:nvPr/>
        </p:nvSpPr>
        <p:spPr>
          <a:xfrm>
            <a:off x="888014" y="186303"/>
            <a:ext cx="10719100" cy="615553"/>
          </a:xfrm>
          <a:prstGeom prst="rect">
            <a:avLst/>
          </a:prstGeom>
          <a:gradFill>
            <a:gsLst>
              <a:gs pos="0">
                <a:srgbClr val="0070C0"/>
              </a:gs>
              <a:gs pos="10000">
                <a:srgbClr val="3CABDE"/>
              </a:gs>
              <a:gs pos="74000">
                <a:srgbClr val="77E5FB"/>
              </a:gs>
            </a:gsLst>
            <a:lin ang="17400000" scaled="0"/>
          </a:gradFill>
        </p:spPr>
        <p:txBody>
          <a:bodyPr wrap="square" lIns="0" tIns="0" rIns="0" bIns="0" rtlCol="0" anchor="ctr" anchorCtr="0">
            <a:spAutoFit/>
          </a:bodyPr>
          <a:lstStyle/>
          <a:p>
            <a:pPr lvl="0" defTabSz="1219170">
              <a:defRPr/>
            </a:pPr>
            <a:r>
              <a:rPr lang="ru-RU" sz="2000" b="1" dirty="0" smtClean="0">
                <a:solidFill>
                  <a:srgbClr val="003E9A"/>
                </a:solidFill>
                <a:latin typeface="Palatino Linotype" panose="02040502050505030304" pitchFamily="18" charset="0"/>
                <a:ea typeface="Roboto" panose="02000000000000000000" pitchFamily="2" charset="0"/>
              </a:rPr>
              <a:t>ОСНОВНЫЕ ИЗМЕНЕНИЯ В НАЛОГООБЛОЖЕНИИ ИМУЩЕСТВЕННЫХ НАЛОГОВ ОРГАНИЗАЦИЙ:</a:t>
            </a:r>
            <a:endParaRPr lang="ru-RU" sz="2000" b="1" dirty="0">
              <a:solidFill>
                <a:srgbClr val="003E9A"/>
              </a:solidFill>
              <a:latin typeface="Palatino Linotype" panose="02040502050505030304" pitchFamily="18" charset="0"/>
              <a:ea typeface="Roboto" panose="02000000000000000000" pitchFamily="2" charset="0"/>
            </a:endParaRPr>
          </a:p>
        </p:txBody>
      </p:sp>
      <p:sp>
        <p:nvSpPr>
          <p:cNvPr id="4" name="Номер слайда 3"/>
          <p:cNvSpPr txBox="1">
            <a:spLocks/>
          </p:cNvSpPr>
          <p:nvPr/>
        </p:nvSpPr>
        <p:spPr>
          <a:xfrm>
            <a:off x="9734550" y="6072116"/>
            <a:ext cx="725488" cy="554400"/>
          </a:xfrm>
          <a:prstGeom prst="rect">
            <a:avLst/>
          </a:prstGeom>
        </p:spPr>
        <p:txBody>
          <a:bodyPr vert="horz" lIns="83687" tIns="41843" rIns="83687" bIns="41843" rtlCol="0" anchor="ctr"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mtClean="0">
                <a:solidFill>
                  <a:schemeClr val="tx2"/>
                </a:solidFill>
              </a:rPr>
              <a:t> 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75333" y="4082785"/>
            <a:ext cx="1684187" cy="314512"/>
          </a:xfrm>
          <a:prstGeom prst="rect">
            <a:avLst/>
          </a:prstGeom>
        </p:spPr>
        <p:txBody>
          <a:bodyPr vert="horz" wrap="square" lIns="121980" tIns="60990" rIns="121980" bIns="60990" rtlCol="0" anchor="ctr">
            <a:normAutofit fontScale="25000" lnSpcReduction="20000"/>
          </a:bodyPr>
          <a:lstStyle/>
          <a:p>
            <a:pPr algn="ctr" defTabSz="1219750" fontAlgn="auto">
              <a:spcAft>
                <a:spcPts val="0"/>
              </a:spcAft>
            </a:pPr>
            <a:endParaRPr lang="ru-RU" sz="5613" b="1" dirty="0">
              <a:solidFill>
                <a:schemeClr val="tx2"/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42464" y="1335286"/>
            <a:ext cx="11532957" cy="4524315"/>
          </a:xfrm>
          <a:prstGeom prst="rect">
            <a:avLst/>
          </a:prstGeom>
          <a:gradFill>
            <a:gsLst>
              <a:gs pos="0">
                <a:schemeClr val="bg2">
                  <a:lumMod val="20000"/>
                  <a:lumOff val="80000"/>
                </a:schemeClr>
              </a:gs>
              <a:gs pos="0">
                <a:srgbClr val="3CABDE"/>
              </a:gs>
              <a:gs pos="74000">
                <a:srgbClr val="77E5FB"/>
              </a:gs>
            </a:gsLst>
            <a:lin ang="17400000" scaled="0"/>
          </a:gradFill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Внимание!</a:t>
            </a:r>
            <a:r>
              <a:rPr lang="ru-RU" sz="2400" dirty="0"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  <a:r>
              <a:rPr lang="ru-RU" sz="2400" b="1" u="sng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Исполнение </a:t>
            </a:r>
            <a:r>
              <a:rPr lang="ru-RU" sz="2400" b="1" u="sng" dirty="0">
                <a:solidFill>
                  <a:schemeClr val="tx2"/>
                </a:solidFill>
                <a:latin typeface="Arial Narrow" panose="020B0606020202030204" pitchFamily="34" charset="0"/>
              </a:rPr>
              <a:t>обязанности по уплате налога не зависит от передачи (направления) налогоплательщику сообщения об исчисленной сумме </a:t>
            </a:r>
            <a:r>
              <a:rPr lang="ru-RU" sz="2400" b="1" u="sng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налога. </a:t>
            </a:r>
          </a:p>
          <a:p>
            <a:pPr algn="just"/>
            <a:endParaRPr lang="ru-RU" sz="2400" dirty="0" smtClean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sz="24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В </a:t>
            </a:r>
            <a:r>
              <a:rPr lang="ru-RU" sz="2400" dirty="0">
                <a:solidFill>
                  <a:schemeClr val="tx2"/>
                </a:solidFill>
                <a:latin typeface="Arial Narrow" panose="020B0606020202030204" pitchFamily="34" charset="0"/>
              </a:rPr>
              <a:t>течение налогового периода </a:t>
            </a:r>
            <a:r>
              <a:rPr lang="ru-RU" sz="2400" b="1" u="sng" dirty="0">
                <a:solidFill>
                  <a:schemeClr val="tx2"/>
                </a:solidFill>
                <a:latin typeface="Arial Narrow" panose="020B0606020202030204" pitchFamily="34" charset="0"/>
              </a:rPr>
              <a:t>налогоплательщики-организации </a:t>
            </a:r>
            <a:r>
              <a:rPr lang="ru-RU" sz="2400" b="1" u="sng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обязаны самостоятельно рассчитывать и уплачивать</a:t>
            </a:r>
            <a:r>
              <a:rPr lang="ru-RU" sz="24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 авансовые платежи по налогу (ежеквартально), а по </a:t>
            </a:r>
            <a:r>
              <a:rPr lang="ru-RU" sz="2400" dirty="0">
                <a:solidFill>
                  <a:schemeClr val="tx2"/>
                </a:solidFill>
                <a:latin typeface="Arial Narrow" panose="020B0606020202030204" pitchFamily="34" charset="0"/>
              </a:rPr>
              <a:t>истечении налогового периода не позднее </a:t>
            </a:r>
            <a:r>
              <a:rPr lang="ru-RU" sz="24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28 февраля уплатить </a:t>
            </a:r>
            <a:r>
              <a:rPr lang="ru-RU" sz="2400" dirty="0">
                <a:solidFill>
                  <a:schemeClr val="tx2"/>
                </a:solidFill>
                <a:latin typeface="Arial Narrow" panose="020B0606020202030204" pitchFamily="34" charset="0"/>
              </a:rPr>
              <a:t>сумму </a:t>
            </a:r>
            <a:r>
              <a:rPr lang="ru-RU" sz="24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налога по итогам года (п.1</a:t>
            </a:r>
            <a:r>
              <a:rPr lang="ru-RU" sz="2400" dirty="0">
                <a:solidFill>
                  <a:schemeClr val="tx2"/>
                </a:solidFill>
                <a:latin typeface="Arial Narrow" panose="020B0606020202030204" pitchFamily="34" charset="0"/>
              </a:rPr>
              <a:t>, п.2 ст. 363, п.1, п.2 ст.397, п.1, п.2 ст.383 НК </a:t>
            </a:r>
            <a:r>
              <a:rPr lang="ru-RU" sz="24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РФ).</a:t>
            </a:r>
          </a:p>
          <a:p>
            <a:pPr algn="just"/>
            <a:endParaRPr lang="ru-RU" sz="2400" dirty="0" smtClean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sz="2400" b="1" dirty="0" smtClean="0">
                <a:solidFill>
                  <a:schemeClr val="tx2"/>
                </a:solidFill>
                <a:latin typeface="Arial Narrow" pitchFamily="34" charset="0"/>
                <a:cs typeface="Arial" pitchFamily="34" charset="0"/>
              </a:rPr>
              <a:t>Сообщения </a:t>
            </a:r>
            <a:r>
              <a:rPr lang="ru-RU" sz="2400" b="1" dirty="0">
                <a:solidFill>
                  <a:schemeClr val="tx2"/>
                </a:solidFill>
                <a:latin typeface="Arial Narrow" pitchFamily="34" charset="0"/>
                <a:cs typeface="Arial" pitchFamily="34" charset="0"/>
              </a:rPr>
              <a:t>об исчисленных суммах </a:t>
            </a:r>
            <a:r>
              <a:rPr lang="ru-RU" sz="2400" b="1" dirty="0" smtClean="0">
                <a:solidFill>
                  <a:schemeClr val="tx2"/>
                </a:solidFill>
                <a:latin typeface="Arial Narrow" pitchFamily="34" charset="0"/>
                <a:cs typeface="Arial" pitchFamily="34" charset="0"/>
              </a:rPr>
              <a:t>налога направляются налоговыми </a:t>
            </a:r>
            <a:r>
              <a:rPr lang="ru-RU" sz="2400" b="1" dirty="0">
                <a:solidFill>
                  <a:schemeClr val="tx2"/>
                </a:solidFill>
                <a:latin typeface="Arial Narrow" pitchFamily="34" charset="0"/>
                <a:cs typeface="Arial" pitchFamily="34" charset="0"/>
              </a:rPr>
              <a:t>органами в целях обеспечения полноты </a:t>
            </a:r>
            <a:r>
              <a:rPr lang="ru-RU" sz="2400" b="1" dirty="0" smtClean="0">
                <a:solidFill>
                  <a:schemeClr val="tx2"/>
                </a:solidFill>
                <a:latin typeface="Arial Narrow" pitchFamily="34" charset="0"/>
                <a:cs typeface="Arial" pitchFamily="34" charset="0"/>
              </a:rPr>
              <a:t>уплаты налога </a:t>
            </a:r>
            <a:r>
              <a:rPr lang="ru-RU" sz="24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(п.4 ст</a:t>
            </a:r>
            <a:r>
              <a:rPr lang="ru-RU" sz="2400" dirty="0">
                <a:solidFill>
                  <a:schemeClr val="tx2"/>
                </a:solidFill>
                <a:latin typeface="Arial Narrow" panose="020B0606020202030204" pitchFamily="34" charset="0"/>
              </a:rPr>
              <a:t>. 363, </a:t>
            </a:r>
            <a:r>
              <a:rPr lang="ru-RU" sz="24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п.5 ст.397).</a:t>
            </a:r>
            <a:endParaRPr lang="ru-RU" sz="2400" dirty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algn="just"/>
            <a:endParaRPr lang="ru-RU" sz="2400" b="1" dirty="0">
              <a:solidFill>
                <a:schemeClr val="tx2"/>
              </a:solidFill>
              <a:latin typeface="Arial Narrow" pitchFamily="34" charset="0"/>
              <a:cs typeface="Arial" pitchFamily="34" charset="0"/>
            </a:endParaRPr>
          </a:p>
          <a:p>
            <a:pPr algn="just"/>
            <a:endParaRPr lang="ru-RU" sz="2400" dirty="0">
              <a:solidFill>
                <a:schemeClr val="tx2"/>
              </a:solidFill>
              <a:latin typeface="Arial Narrow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07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710213" y="0"/>
            <a:ext cx="2329549" cy="781235"/>
          </a:xfrm>
          <a:prstGeom prst="roundRect">
            <a:avLst/>
          </a:prstGeom>
          <a:solidFill>
            <a:srgbClr val="F7F7F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FEE6740-9B35-4802-970C-EE5893354E38}"/>
              </a:ext>
            </a:extLst>
          </p:cNvPr>
          <p:cNvSpPr txBox="1"/>
          <p:nvPr/>
        </p:nvSpPr>
        <p:spPr>
          <a:xfrm>
            <a:off x="888014" y="82841"/>
            <a:ext cx="10785002" cy="615553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9000">
                <a:srgbClr val="B1EAD3"/>
              </a:gs>
              <a:gs pos="26000">
                <a:srgbClr val="77E5FB"/>
              </a:gs>
            </a:gsLst>
            <a:lin ang="17400000" scaled="0"/>
          </a:gradFill>
        </p:spPr>
        <p:txBody>
          <a:bodyPr wrap="square" lIns="0" tIns="0" rIns="0" bIns="0" rtlCol="0" anchor="ctr" anchorCtr="0">
            <a:spAutoFit/>
          </a:bodyPr>
          <a:lstStyle/>
          <a:p>
            <a:pPr lvl="0" algn="ctr" defTabSz="1219170">
              <a:defRPr/>
            </a:pPr>
            <a:r>
              <a:rPr lang="ru-RU" sz="2000" b="1" dirty="0" smtClean="0">
                <a:solidFill>
                  <a:srgbClr val="003E9A"/>
                </a:solidFill>
                <a:latin typeface="Palatino Linotype" panose="02040502050505030304" pitchFamily="18" charset="0"/>
                <a:ea typeface="Roboto" panose="02000000000000000000" pitchFamily="2" charset="0"/>
              </a:rPr>
              <a:t>РАСЧЕТ НАЛОГОВ БУДЕТ ПРОИЗВОДИТСЯ НАЛОГОВЫМ ОРГАНОМ НА ОСНОВАНИИ СВЕДЕНИЙ ПРЕДСТАВЛЯЕМЫХ РЕГИСТРИРУЮЩИМИ ОРГАНАМИ</a:t>
            </a:r>
            <a:endParaRPr lang="ru-RU" sz="2000" b="1" dirty="0">
              <a:solidFill>
                <a:srgbClr val="003E9A"/>
              </a:solidFill>
              <a:latin typeface="Palatino Linotype" panose="02040502050505030304" pitchFamily="18" charset="0"/>
              <a:ea typeface="Roboto" panose="02000000000000000000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480544" y="5376471"/>
            <a:ext cx="539972" cy="1344079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99">
              <a:solidFill>
                <a:srgbClr val="002B6A"/>
              </a:solidFill>
            </a:endParaRPr>
          </a:p>
        </p:txBody>
      </p:sp>
      <p:pic>
        <p:nvPicPr>
          <p:cNvPr id="6" name="Picture 4" descr="D:\для слайдов\FNS_logo_.png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876" y="4935558"/>
            <a:ext cx="1187938" cy="118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84336" y="2395006"/>
            <a:ext cx="2398566" cy="803069"/>
          </a:xfrm>
          <a:prstGeom prst="rect">
            <a:avLst/>
          </a:prstGeom>
        </p:spPr>
        <p:txBody>
          <a:bodyPr vert="horz" wrap="none" lIns="104300" tIns="52150" rIns="104300" bIns="52150" rtlCol="0" anchor="ctr">
            <a:noAutofit/>
          </a:bodyPr>
          <a:lstStyle/>
          <a:p>
            <a:pPr algn="ctr" defTabSz="1042907"/>
            <a:r>
              <a:rPr lang="ru-RU" sz="2400" b="1" cap="all" dirty="0" err="1">
                <a:solidFill>
                  <a:srgbClr val="002B6A"/>
                </a:solidFill>
                <a:latin typeface="Arial Narrow" panose="020B0606020202030204" pitchFamily="34" charset="0"/>
                <a:ea typeface="+mj-ea"/>
                <a:cs typeface="+mj-cs"/>
              </a:rPr>
              <a:t>Росреестр</a:t>
            </a:r>
            <a:endParaRPr lang="en-US" sz="2400" b="1" cap="all" dirty="0">
              <a:solidFill>
                <a:srgbClr val="002B6A"/>
              </a:solidFill>
              <a:latin typeface="Arial Narrow" panose="020B0606020202030204" pitchFamily="34" charset="0"/>
              <a:ea typeface="+mj-ea"/>
              <a:cs typeface="+mj-cs"/>
            </a:endParaRPr>
          </a:p>
          <a:p>
            <a:pPr algn="ctr" defTabSz="1042907"/>
            <a:r>
              <a:rPr lang="ru-RU" dirty="0">
                <a:solidFill>
                  <a:srgbClr val="002B6A"/>
                </a:solidFill>
                <a:latin typeface="Arial Narrow" panose="020B0606020202030204" pitchFamily="34" charset="0"/>
                <a:ea typeface="+mj-ea"/>
                <a:cs typeface="+mj-cs"/>
              </a:rPr>
              <a:t>Приказ от 10.04.2017 </a:t>
            </a:r>
          </a:p>
          <a:p>
            <a:pPr algn="ctr" defTabSz="1042907"/>
            <a:r>
              <a:rPr lang="ru-RU" dirty="0">
                <a:solidFill>
                  <a:srgbClr val="002B6A"/>
                </a:solidFill>
                <a:latin typeface="Arial Narrow" panose="020B0606020202030204" pitchFamily="34" charset="0"/>
                <a:ea typeface="+mj-ea"/>
                <a:cs typeface="+mj-cs"/>
              </a:rPr>
              <a:t>№ ММВ-7-21/302</a:t>
            </a:r>
            <a:r>
              <a:rPr lang="en-US" dirty="0">
                <a:solidFill>
                  <a:srgbClr val="002B6A"/>
                </a:solidFill>
                <a:latin typeface="Arial Narrow" panose="020B0606020202030204" pitchFamily="34" charset="0"/>
                <a:ea typeface="+mj-ea"/>
                <a:cs typeface="+mj-cs"/>
              </a:rPr>
              <a:t>@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789856" y="2253471"/>
            <a:ext cx="239507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42907"/>
            <a:r>
              <a:rPr lang="ru-RU" sz="2400" b="1" cap="all" dirty="0" err="1">
                <a:solidFill>
                  <a:srgbClr val="002B6A"/>
                </a:solidFill>
                <a:latin typeface="Arial Narrow" panose="020B0606020202030204" pitchFamily="34" charset="0"/>
              </a:rPr>
              <a:t>Гостехнадзор</a:t>
            </a:r>
            <a:endParaRPr lang="ru-RU" sz="2400" b="1" cap="all" dirty="0">
              <a:solidFill>
                <a:srgbClr val="002B6A"/>
              </a:solidFill>
              <a:latin typeface="Arial Narrow" panose="020B0606020202030204" pitchFamily="34" charset="0"/>
            </a:endParaRPr>
          </a:p>
          <a:p>
            <a:pPr algn="ctr" defTabSz="1042907"/>
            <a:r>
              <a:rPr lang="ru-RU" dirty="0">
                <a:solidFill>
                  <a:srgbClr val="002B6A"/>
                </a:solidFill>
                <a:latin typeface="Arial Narrow" panose="020B0606020202030204" pitchFamily="34" charset="0"/>
              </a:rPr>
              <a:t>Приказ </a:t>
            </a:r>
            <a:r>
              <a:rPr lang="ru-RU" spc="-40" dirty="0">
                <a:solidFill>
                  <a:srgbClr val="002B6A"/>
                </a:solidFill>
                <a:latin typeface="Arial Narrow" panose="020B0606020202030204" pitchFamily="34" charset="0"/>
              </a:rPr>
              <a:t>от 19.03.2018 </a:t>
            </a:r>
          </a:p>
          <a:p>
            <a:pPr algn="ctr" defTabSz="1042907"/>
            <a:r>
              <a:rPr lang="ru-RU" spc="-40" dirty="0">
                <a:solidFill>
                  <a:srgbClr val="002B6A"/>
                </a:solidFill>
                <a:latin typeface="Arial Narrow" panose="020B0606020202030204" pitchFamily="34" charset="0"/>
              </a:rPr>
              <a:t>№ ММВ-7-21/151</a:t>
            </a:r>
            <a:r>
              <a:rPr lang="en-US" spc="-40" dirty="0">
                <a:solidFill>
                  <a:srgbClr val="002B6A"/>
                </a:solidFill>
                <a:latin typeface="Arial Narrow" panose="020B0606020202030204" pitchFamily="34" charset="0"/>
              </a:rPr>
              <a:t>@</a:t>
            </a:r>
            <a:endParaRPr lang="ru-RU" spc="-40" dirty="0">
              <a:solidFill>
                <a:srgbClr val="002B6A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36972" y="2415854"/>
            <a:ext cx="2121367" cy="745207"/>
          </a:xfrm>
          <a:prstGeom prst="rect">
            <a:avLst/>
          </a:prstGeom>
        </p:spPr>
        <p:txBody>
          <a:bodyPr vert="horz" wrap="none" lIns="104300" tIns="52150" rIns="104300" bIns="52150" rtlCol="0" anchor="ctr">
            <a:noAutofit/>
          </a:bodyPr>
          <a:lstStyle/>
          <a:p>
            <a:pPr algn="ctr" defTabSz="1042907"/>
            <a:r>
              <a:rPr lang="ru-RU" sz="2400" b="1" cap="all" dirty="0" err="1">
                <a:solidFill>
                  <a:srgbClr val="002B6A"/>
                </a:solidFill>
                <a:latin typeface="Arial Narrow" panose="020B0606020202030204" pitchFamily="34" charset="0"/>
                <a:ea typeface="+mj-ea"/>
                <a:cs typeface="+mj-cs"/>
              </a:rPr>
              <a:t>ГиБДД</a:t>
            </a:r>
            <a:endParaRPr lang="ru-RU" sz="2400" b="1" cap="all" dirty="0">
              <a:solidFill>
                <a:srgbClr val="002B6A"/>
              </a:solidFill>
              <a:latin typeface="Arial Narrow" panose="020B0606020202030204" pitchFamily="34" charset="0"/>
              <a:ea typeface="+mj-ea"/>
              <a:cs typeface="+mj-cs"/>
            </a:endParaRPr>
          </a:p>
          <a:p>
            <a:pPr algn="ctr" defTabSz="1042907"/>
            <a:r>
              <a:rPr lang="ru-RU" dirty="0">
                <a:solidFill>
                  <a:srgbClr val="002B6A"/>
                </a:solidFill>
                <a:latin typeface="Arial Narrow" panose="020B0606020202030204" pitchFamily="34" charset="0"/>
                <a:ea typeface="+mj-ea"/>
                <a:cs typeface="+mj-cs"/>
              </a:rPr>
              <a:t>Приказ от 07.09.2018 </a:t>
            </a:r>
          </a:p>
          <a:p>
            <a:pPr algn="ctr" defTabSz="1042907"/>
            <a:r>
              <a:rPr lang="ru-RU" dirty="0">
                <a:solidFill>
                  <a:srgbClr val="002B6A"/>
                </a:solidFill>
                <a:latin typeface="Arial Narrow" panose="020B0606020202030204" pitchFamily="34" charset="0"/>
                <a:ea typeface="+mj-ea"/>
                <a:cs typeface="+mj-cs"/>
              </a:rPr>
              <a:t>№ ММВ-7-21/248</a:t>
            </a:r>
            <a:r>
              <a:rPr lang="en-US" dirty="0">
                <a:solidFill>
                  <a:srgbClr val="002B6A"/>
                </a:solidFill>
                <a:latin typeface="Arial Narrow" panose="020B0606020202030204" pitchFamily="34" charset="0"/>
                <a:ea typeface="+mj-ea"/>
                <a:cs typeface="+mj-cs"/>
              </a:rPr>
              <a:t>@</a:t>
            </a:r>
            <a:endParaRPr lang="ru-RU" dirty="0">
              <a:solidFill>
                <a:srgbClr val="002B6A"/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23604" y="2333731"/>
            <a:ext cx="2459485" cy="909452"/>
          </a:xfrm>
          <a:prstGeom prst="rect">
            <a:avLst/>
          </a:prstGeom>
        </p:spPr>
        <p:txBody>
          <a:bodyPr vert="horz" wrap="none" lIns="104300" tIns="52150" rIns="104300" bIns="52150" rtlCol="0" anchor="ctr">
            <a:noAutofit/>
          </a:bodyPr>
          <a:lstStyle/>
          <a:p>
            <a:pPr algn="ctr" defTabSz="1042907"/>
            <a:r>
              <a:rPr lang="ru-RU" sz="2400" b="1" dirty="0">
                <a:solidFill>
                  <a:srgbClr val="002B6A"/>
                </a:solidFill>
                <a:latin typeface="Arial Narrow" panose="020B0606020202030204" pitchFamily="34" charset="0"/>
                <a:ea typeface="+mj-ea"/>
                <a:cs typeface="+mj-cs"/>
              </a:rPr>
              <a:t>МЧС </a:t>
            </a:r>
            <a:r>
              <a:rPr lang="ru-RU" sz="2400" b="1" cap="all" dirty="0">
                <a:solidFill>
                  <a:srgbClr val="002B6A"/>
                </a:solidFill>
                <a:latin typeface="Arial Narrow" panose="020B0606020202030204" pitchFamily="34" charset="0"/>
                <a:ea typeface="+mj-ea"/>
                <a:cs typeface="+mj-cs"/>
              </a:rPr>
              <a:t>России</a:t>
            </a:r>
            <a:endParaRPr lang="en-US" sz="2400" b="1" cap="all" dirty="0">
              <a:solidFill>
                <a:srgbClr val="002B6A"/>
              </a:solidFill>
              <a:latin typeface="Arial Narrow" panose="020B0606020202030204" pitchFamily="34" charset="0"/>
              <a:ea typeface="+mj-ea"/>
              <a:cs typeface="+mj-cs"/>
            </a:endParaRPr>
          </a:p>
          <a:p>
            <a:pPr algn="ctr" defTabSz="1042907"/>
            <a:r>
              <a:rPr lang="ru-RU" dirty="0">
                <a:solidFill>
                  <a:srgbClr val="002B6A"/>
                </a:solidFill>
                <a:latin typeface="Arial Narrow" panose="020B0606020202030204" pitchFamily="34" charset="0"/>
                <a:ea typeface="+mj-ea"/>
                <a:cs typeface="+mj-cs"/>
              </a:rPr>
              <a:t>Приказ от 20.07.2018 </a:t>
            </a:r>
          </a:p>
          <a:p>
            <a:pPr algn="ctr" defTabSz="1042907"/>
            <a:r>
              <a:rPr lang="ru-RU" dirty="0">
                <a:solidFill>
                  <a:srgbClr val="002B6A"/>
                </a:solidFill>
                <a:latin typeface="Arial Narrow" panose="020B0606020202030204" pitchFamily="34" charset="0"/>
                <a:ea typeface="+mj-ea"/>
                <a:cs typeface="+mj-cs"/>
              </a:rPr>
              <a:t>№ ММВ-7-21/464</a:t>
            </a:r>
            <a:r>
              <a:rPr lang="en-US" dirty="0">
                <a:solidFill>
                  <a:srgbClr val="002B6A"/>
                </a:solidFill>
                <a:latin typeface="Arial Narrow" panose="020B0606020202030204" pitchFamily="34" charset="0"/>
                <a:ea typeface="+mj-ea"/>
                <a:cs typeface="+mj-cs"/>
              </a:rPr>
              <a:t>@</a:t>
            </a:r>
            <a:endParaRPr lang="ru-RU" dirty="0">
              <a:solidFill>
                <a:srgbClr val="002B6A"/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357" y="3301341"/>
            <a:ext cx="883877" cy="978811"/>
          </a:xfrm>
          <a:prstGeom prst="rect">
            <a:avLst/>
          </a:prstGeom>
        </p:spPr>
      </p:pic>
      <p:pic>
        <p:nvPicPr>
          <p:cNvPr id="12" name="Picture 2" descr="D:\для слайдов\gibd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288" y="3110488"/>
            <a:ext cx="1551620" cy="147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514" y="3198075"/>
            <a:ext cx="1009138" cy="113782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606" y="3243184"/>
            <a:ext cx="1545438" cy="1022470"/>
          </a:xfrm>
          <a:prstGeom prst="rect">
            <a:avLst/>
          </a:prstGeom>
        </p:spPr>
      </p:pic>
      <p:sp>
        <p:nvSpPr>
          <p:cNvPr id="17" name="Стрелка вправо 16"/>
          <p:cNvSpPr/>
          <p:nvPr/>
        </p:nvSpPr>
        <p:spPr>
          <a:xfrm rot="5400000">
            <a:off x="1356733" y="4410576"/>
            <a:ext cx="511048" cy="287985"/>
          </a:xfrm>
          <a:prstGeom prst="rightArrow">
            <a:avLst/>
          </a:prstGeom>
          <a:solidFill>
            <a:schemeClr val="accent6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99">
              <a:solidFill>
                <a:srgbClr val="002B6A"/>
              </a:solidFill>
            </a:endParaRPr>
          </a:p>
        </p:txBody>
      </p:sp>
      <p:pic>
        <p:nvPicPr>
          <p:cNvPr id="18" name="Picture 3" descr="D:\для слайдов\ГИМС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33188" y1="6129" x2="33188" y2="6129"/>
                        <a14:foregroundMark x1="30250" y1="7505" x2="30250" y2="7505"/>
                        <a14:foregroundMark x1="26125" y1="9506" x2="26125" y2="9506"/>
                        <a14:foregroundMark x1="22938" y1="11132" x2="22938" y2="11132"/>
                        <a14:foregroundMark x1="21625" y1="12946" x2="21625" y2="12946"/>
                        <a14:foregroundMark x1="34125" y1="5879" x2="34125" y2="5879"/>
                        <a14:foregroundMark x1="35688" y1="3815" x2="35688" y2="3815"/>
                        <a14:foregroundMark x1="40250" y1="3189" x2="40250" y2="3189"/>
                        <a14:foregroundMark x1="43875" y1="2001" x2="43875" y2="2001"/>
                        <a14:foregroundMark x1="48688" y1="1563" x2="48688" y2="1563"/>
                        <a14:foregroundMark x1="53250" y1="2251" x2="53250" y2="2251"/>
                        <a14:foregroundMark x1="57313" y1="2502" x2="57313" y2="2502"/>
                        <a14:foregroundMark x1="60750" y1="2502" x2="60750" y2="2502"/>
                        <a14:foregroundMark x1="64812" y1="4065" x2="64812" y2="4065"/>
                        <a14:foregroundMark x1="69125" y1="6129" x2="69125" y2="6129"/>
                        <a14:foregroundMark x1="73250" y1="7004" x2="73250" y2="7004"/>
                        <a14:foregroundMark x1="68938" y1="5003" x2="68938" y2="5003"/>
                        <a14:foregroundMark x1="77813" y1="10882" x2="77813" y2="10882"/>
                        <a14:foregroundMark x1="80500" y1="12008" x2="80500" y2="12008"/>
                        <a14:foregroundMark x1="83938" y1="15447" x2="83938" y2="15447"/>
                        <a14:foregroundMark x1="87563" y1="18386" x2="87563" y2="18386"/>
                        <a14:foregroundMark x1="89813" y1="23202" x2="89813" y2="23202"/>
                        <a14:foregroundMark x1="86688" y1="20013" x2="86688" y2="20013"/>
                        <a14:foregroundMark x1="89375" y1="20888" x2="89375" y2="20888"/>
                        <a14:foregroundMark x1="91000" y1="25704" x2="91000" y2="25704"/>
                        <a14:foregroundMark x1="93500" y1="29331" x2="93500" y2="29331"/>
                        <a14:foregroundMark x1="94875" y1="35022" x2="94875" y2="35022"/>
                        <a14:foregroundMark x1="96438" y1="37273" x2="96438" y2="37273"/>
                        <a14:foregroundMark x1="97375" y1="42089" x2="97375" y2="42089"/>
                        <a14:foregroundMark x1="96438" y1="39149" x2="96438" y2="39149"/>
                        <a14:foregroundMark x1="97813" y1="46154" x2="97813" y2="46154"/>
                        <a14:foregroundMark x1="97813" y1="51157" x2="97813" y2="51157"/>
                        <a14:foregroundMark x1="97563" y1="55535" x2="97563" y2="55535"/>
                        <a14:foregroundMark x1="97125" y1="59162" x2="97125" y2="59162"/>
                        <a14:foregroundMark x1="95750" y1="63727" x2="95750" y2="63727"/>
                        <a14:foregroundMark x1="95063" y1="66917" x2="95063" y2="66917"/>
                        <a14:foregroundMark x1="93250" y1="70982" x2="93250" y2="70982"/>
                        <a14:foregroundMark x1="90750" y1="75547" x2="90750" y2="75547"/>
                        <a14:foregroundMark x1="87125" y1="79425" x2="87125" y2="79425"/>
                        <a14:foregroundMark x1="85750" y1="82114" x2="85750" y2="82114"/>
                        <a14:foregroundMark x1="82813" y1="85303" x2="82813" y2="85303"/>
                        <a14:foregroundMark x1="79125" y1="88305" x2="79125" y2="88305"/>
                        <a14:foregroundMark x1="76438" y1="90557" x2="76438" y2="90557"/>
                        <a14:foregroundMark x1="71438" y1="92620" x2="71438" y2="92620"/>
                        <a14:foregroundMark x1="68438" y1="94684" x2="68438" y2="94684"/>
                        <a14:foregroundMark x1="63938" y1="94684" x2="63938" y2="94684"/>
                        <a14:foregroundMark x1="59813" y1="96498" x2="59813" y2="96498"/>
                        <a14:foregroundMark x1="55937" y1="97373" x2="55937" y2="97373"/>
                        <a14:foregroundMark x1="50938" y1="97874" x2="50938" y2="97874"/>
                        <a14:foregroundMark x1="46625" y1="97874" x2="46625" y2="97874"/>
                        <a14:foregroundMark x1="43000" y1="97624" x2="43000" y2="97624"/>
                        <a14:foregroundMark x1="54813" y1="96498" x2="54813" y2="96498"/>
                        <a14:foregroundMark x1="38438" y1="96936" x2="38438" y2="96936"/>
                        <a14:foregroundMark x1="35000" y1="95372" x2="35000" y2="95372"/>
                        <a14:foregroundMark x1="30688" y1="93996" x2="30688" y2="93996"/>
                        <a14:foregroundMark x1="26625" y1="92620" x2="26625" y2="92620"/>
                        <a14:foregroundMark x1="22500" y1="89181" x2="22500" y2="89181"/>
                        <a14:foregroundMark x1="19563" y1="87367" x2="19563" y2="87367"/>
                        <a14:foregroundMark x1="15937" y1="84428" x2="15937" y2="84428"/>
                        <a14:foregroundMark x1="13438" y1="81488" x2="13438" y2="81488"/>
                        <a14:foregroundMark x1="11125" y1="77361" x2="11125" y2="77361"/>
                        <a14:foregroundMark x1="7938" y1="75109" x2="7938" y2="75109"/>
                        <a14:foregroundMark x1="6125" y1="68918" x2="6125" y2="68918"/>
                        <a14:foregroundMark x1="5000" y1="67355" x2="5000" y2="67355"/>
                        <a14:foregroundMark x1="6563" y1="72108" x2="6563" y2="72108"/>
                        <a14:foregroundMark x1="2750" y1="63915" x2="2750" y2="63915"/>
                        <a14:foregroundMark x1="2500" y1="58036" x2="2500" y2="58036"/>
                        <a14:foregroundMark x1="4063" y1="62351" x2="4063" y2="62351"/>
                        <a14:foregroundMark x1="2250" y1="53909" x2="2250" y2="53909"/>
                        <a14:foregroundMark x1="2063" y1="49844" x2="2063" y2="49844"/>
                        <a14:foregroundMark x1="2500" y1="45028" x2="2500" y2="45028"/>
                        <a14:foregroundMark x1="2938" y1="41401" x2="2938" y2="41401"/>
                        <a14:foregroundMark x1="3375" y1="37774" x2="3375" y2="37774"/>
                        <a14:foregroundMark x1="4750" y1="33208" x2="4750" y2="33208"/>
                        <a14:foregroundMark x1="6813" y1="28643" x2="6813" y2="28643"/>
                        <a14:foregroundMark x1="9063" y1="25704" x2="9063" y2="25704"/>
                        <a14:foregroundMark x1="12063" y1="21576" x2="12063" y2="21576"/>
                        <a14:foregroundMark x1="14125" y1="18199" x2="14125" y2="18199"/>
                        <a14:foregroundMark x1="18438" y1="14759" x2="18438" y2="147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565" y="3260570"/>
            <a:ext cx="997563" cy="996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Стрелка вправо 18"/>
          <p:cNvSpPr/>
          <p:nvPr/>
        </p:nvSpPr>
        <p:spPr>
          <a:xfrm rot="5400000">
            <a:off x="3686124" y="4439412"/>
            <a:ext cx="511048" cy="287985"/>
          </a:xfrm>
          <a:prstGeom prst="rightArrow">
            <a:avLst/>
          </a:prstGeom>
          <a:solidFill>
            <a:schemeClr val="accent6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99">
              <a:solidFill>
                <a:srgbClr val="002B6A"/>
              </a:solidFill>
            </a:endParaRPr>
          </a:p>
        </p:txBody>
      </p:sp>
      <p:sp>
        <p:nvSpPr>
          <p:cNvPr id="20" name="Стрелка вправо 19"/>
          <p:cNvSpPr/>
          <p:nvPr/>
        </p:nvSpPr>
        <p:spPr>
          <a:xfrm rot="5400000">
            <a:off x="5859558" y="4410576"/>
            <a:ext cx="511048" cy="287985"/>
          </a:xfrm>
          <a:prstGeom prst="rightArrow">
            <a:avLst/>
          </a:prstGeom>
          <a:solidFill>
            <a:schemeClr val="accent6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99">
              <a:solidFill>
                <a:srgbClr val="002B6A"/>
              </a:solidFill>
            </a:endParaRPr>
          </a:p>
        </p:txBody>
      </p:sp>
      <p:sp>
        <p:nvSpPr>
          <p:cNvPr id="21" name="Стрелка вправо 20"/>
          <p:cNvSpPr/>
          <p:nvPr/>
        </p:nvSpPr>
        <p:spPr>
          <a:xfrm rot="5400000">
            <a:off x="8197822" y="4405006"/>
            <a:ext cx="511048" cy="287985"/>
          </a:xfrm>
          <a:prstGeom prst="rightArrow">
            <a:avLst/>
          </a:prstGeom>
          <a:solidFill>
            <a:schemeClr val="accent6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99">
              <a:solidFill>
                <a:srgbClr val="002B6A"/>
              </a:solidFill>
            </a:endParaRPr>
          </a:p>
        </p:txBody>
      </p:sp>
      <p:sp>
        <p:nvSpPr>
          <p:cNvPr id="22" name="Стрелка вправо 21"/>
          <p:cNvSpPr/>
          <p:nvPr/>
        </p:nvSpPr>
        <p:spPr>
          <a:xfrm rot="5400000">
            <a:off x="10392092" y="4386084"/>
            <a:ext cx="511048" cy="287985"/>
          </a:xfrm>
          <a:prstGeom prst="rightArrow">
            <a:avLst/>
          </a:prstGeom>
          <a:solidFill>
            <a:schemeClr val="accent6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99">
              <a:solidFill>
                <a:srgbClr val="002B6A"/>
              </a:solidFill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1473507" y="4838928"/>
            <a:ext cx="9283149" cy="0"/>
          </a:xfrm>
          <a:prstGeom prst="line">
            <a:avLst/>
          </a:prstGeom>
          <a:ln w="444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487829" y="6063783"/>
            <a:ext cx="23950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42907"/>
            <a:r>
              <a:rPr lang="ru-RU" sz="2400" b="1" cap="all" dirty="0">
                <a:solidFill>
                  <a:srgbClr val="002B6A"/>
                </a:solidFill>
                <a:latin typeface="Arial Narrow" panose="020B0606020202030204" pitchFamily="34" charset="0"/>
              </a:rPr>
              <a:t>ФНС России</a:t>
            </a: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1473506" y="2319143"/>
            <a:ext cx="9283149" cy="0"/>
          </a:xfrm>
          <a:prstGeom prst="line">
            <a:avLst/>
          </a:prstGeom>
          <a:ln w="444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Стрелка вправо 25"/>
          <p:cNvSpPr/>
          <p:nvPr/>
        </p:nvSpPr>
        <p:spPr>
          <a:xfrm>
            <a:off x="2573196" y="5355678"/>
            <a:ext cx="511048" cy="287985"/>
          </a:xfrm>
          <a:prstGeom prst="rightArrow">
            <a:avLst/>
          </a:prstGeom>
          <a:solidFill>
            <a:schemeClr val="accent6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99">
              <a:solidFill>
                <a:srgbClr val="002B6A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649576" y="5088883"/>
            <a:ext cx="26642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42907"/>
            <a:r>
              <a:rPr lang="ru-RU" sz="2400" b="1" cap="all" dirty="0">
                <a:solidFill>
                  <a:srgbClr val="002B6A"/>
                </a:solidFill>
                <a:latin typeface="Arial Narrow" panose="020B0606020202030204" pitchFamily="34" charset="0"/>
              </a:rPr>
              <a:t>Проведение расчетов </a:t>
            </a:r>
            <a:r>
              <a:rPr lang="ru-RU" sz="2400" b="1" cap="all" dirty="0" smtClean="0">
                <a:solidFill>
                  <a:srgbClr val="002B6A"/>
                </a:solidFill>
                <a:latin typeface="Arial Narrow" panose="020B0606020202030204" pitchFamily="34" charset="0"/>
              </a:rPr>
              <a:t>налогов</a:t>
            </a:r>
            <a:endParaRPr lang="ru-RU" sz="2400" b="1" cap="all" dirty="0">
              <a:solidFill>
                <a:srgbClr val="002B6A"/>
              </a:solidFill>
              <a:latin typeface="Arial Narrow" panose="020B060602020203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828719" y="5044201"/>
            <a:ext cx="26642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42907"/>
            <a:r>
              <a:rPr lang="ru-RU" sz="2400" b="1" cap="all" dirty="0">
                <a:solidFill>
                  <a:srgbClr val="002B6A"/>
                </a:solidFill>
                <a:latin typeface="Arial Narrow" panose="020B0606020202030204" pitchFamily="34" charset="0"/>
              </a:rPr>
              <a:t>Обработка полученных сведений</a:t>
            </a:r>
          </a:p>
        </p:txBody>
      </p:sp>
      <p:sp>
        <p:nvSpPr>
          <p:cNvPr id="29" name="Стрелка вправо 28"/>
          <p:cNvSpPr/>
          <p:nvPr/>
        </p:nvSpPr>
        <p:spPr>
          <a:xfrm>
            <a:off x="5335445" y="5376471"/>
            <a:ext cx="511048" cy="287985"/>
          </a:xfrm>
          <a:prstGeom prst="rightArrow">
            <a:avLst/>
          </a:prstGeom>
          <a:solidFill>
            <a:schemeClr val="accent6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99">
              <a:solidFill>
                <a:srgbClr val="002B6A"/>
              </a:solidFill>
            </a:endParaRPr>
          </a:p>
        </p:txBody>
      </p:sp>
      <p:sp>
        <p:nvSpPr>
          <p:cNvPr id="30" name="Стрелка вправо 29"/>
          <p:cNvSpPr/>
          <p:nvPr/>
        </p:nvSpPr>
        <p:spPr>
          <a:xfrm>
            <a:off x="8255171" y="5341957"/>
            <a:ext cx="511048" cy="287985"/>
          </a:xfrm>
          <a:prstGeom prst="rightArrow">
            <a:avLst/>
          </a:prstGeom>
          <a:solidFill>
            <a:schemeClr val="accent6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99">
              <a:solidFill>
                <a:srgbClr val="002B6A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549958" y="1019394"/>
            <a:ext cx="72208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42907"/>
            <a:r>
              <a:rPr lang="ru-RU" sz="2400" b="1" cap="all" dirty="0">
                <a:solidFill>
                  <a:srgbClr val="002B6A"/>
                </a:solidFill>
                <a:latin typeface="Arial Narrow" panose="020B0606020202030204" pitchFamily="34" charset="0"/>
              </a:rPr>
              <a:t>Приобретение недвижимости, земельных участков, транспортных средств и т.д.</a:t>
            </a:r>
          </a:p>
        </p:txBody>
      </p:sp>
      <p:sp>
        <p:nvSpPr>
          <p:cNvPr id="32" name="Стрелка вправо 31"/>
          <p:cNvSpPr/>
          <p:nvPr/>
        </p:nvSpPr>
        <p:spPr>
          <a:xfrm rot="5400000">
            <a:off x="5715563" y="1878320"/>
            <a:ext cx="511048" cy="287985"/>
          </a:xfrm>
          <a:prstGeom prst="rightArrow">
            <a:avLst/>
          </a:prstGeom>
          <a:solidFill>
            <a:schemeClr val="accent6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99"/>
          </a:p>
        </p:txBody>
      </p:sp>
      <p:sp>
        <p:nvSpPr>
          <p:cNvPr id="33" name="TextBox 32"/>
          <p:cNvSpPr txBox="1"/>
          <p:nvPr/>
        </p:nvSpPr>
        <p:spPr>
          <a:xfrm>
            <a:off x="9491975" y="2250618"/>
            <a:ext cx="2448143" cy="1083409"/>
          </a:xfrm>
          <a:prstGeom prst="rect">
            <a:avLst/>
          </a:prstGeom>
        </p:spPr>
        <p:txBody>
          <a:bodyPr vert="horz" wrap="none" lIns="104300" tIns="52150" rIns="104300" bIns="52150" rtlCol="0" anchor="ctr">
            <a:normAutofit fontScale="92500" lnSpcReduction="20000"/>
          </a:bodyPr>
          <a:lstStyle/>
          <a:p>
            <a:pPr algn="ctr" defTabSz="1042907">
              <a:lnSpc>
                <a:spcPct val="120000"/>
              </a:lnSpc>
            </a:pPr>
            <a:r>
              <a:rPr lang="ru-RU" sz="2800" b="1" cap="all" dirty="0" err="1">
                <a:solidFill>
                  <a:srgbClr val="002B6A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Росавиация</a:t>
            </a:r>
            <a:endParaRPr lang="en-US" sz="2800" b="1" cap="all" dirty="0">
              <a:solidFill>
                <a:srgbClr val="002B6A"/>
              </a:solidFill>
              <a:latin typeface="Arial Narrow" panose="020B0606020202030204" pitchFamily="34" charset="0"/>
              <a:ea typeface="+mj-ea"/>
              <a:cs typeface="Times New Roman" panose="02020603050405020304" pitchFamily="18" charset="0"/>
            </a:endParaRPr>
          </a:p>
          <a:p>
            <a:pPr algn="ctr" defTabSz="1042907">
              <a:lnSpc>
                <a:spcPct val="120000"/>
              </a:lnSpc>
            </a:pPr>
            <a:r>
              <a:rPr lang="ru-RU" sz="1900" dirty="0">
                <a:solidFill>
                  <a:srgbClr val="002B6A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Приказ от 24.05.2018 </a:t>
            </a:r>
          </a:p>
          <a:p>
            <a:pPr algn="ctr" defTabSz="1042907">
              <a:lnSpc>
                <a:spcPct val="120000"/>
              </a:lnSpc>
            </a:pPr>
            <a:r>
              <a:rPr lang="ru-RU" sz="1900" dirty="0">
                <a:solidFill>
                  <a:srgbClr val="002B6A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№ ММВ-7-21/336</a:t>
            </a:r>
            <a:r>
              <a:rPr lang="en-US" sz="1900" dirty="0">
                <a:solidFill>
                  <a:srgbClr val="002B6A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@</a:t>
            </a:r>
            <a:endParaRPr lang="ru-RU" sz="1900" dirty="0">
              <a:solidFill>
                <a:srgbClr val="002B6A"/>
              </a:solidFill>
              <a:latin typeface="Arial Narrow" panose="020B0606020202030204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8700053" y="5054317"/>
            <a:ext cx="26642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42907"/>
            <a:r>
              <a:rPr lang="ru-RU" sz="2400" b="1" cap="all" dirty="0">
                <a:solidFill>
                  <a:srgbClr val="002B6A"/>
                </a:solidFill>
                <a:latin typeface="Arial Narrow" panose="020B0606020202030204" pitchFamily="34" charset="0"/>
              </a:rPr>
              <a:t>Формирование и направление </a:t>
            </a:r>
            <a:r>
              <a:rPr lang="ru-RU" sz="2400" b="1" cap="all" dirty="0" smtClean="0">
                <a:solidFill>
                  <a:srgbClr val="002B6A"/>
                </a:solidFill>
                <a:latin typeface="Arial Narrow" panose="020B0606020202030204" pitchFamily="34" charset="0"/>
              </a:rPr>
              <a:t>СООБЩЕНИЙ</a:t>
            </a:r>
            <a:endParaRPr lang="ru-RU" sz="2400" b="1" cap="all" dirty="0">
              <a:solidFill>
                <a:srgbClr val="002B6A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99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100000">
              <a:srgbClr val="77E5FB"/>
            </a:gs>
          </a:gsLst>
          <a:lin ang="17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710213" y="0"/>
            <a:ext cx="2329549" cy="781235"/>
          </a:xfrm>
          <a:prstGeom prst="roundRect">
            <a:avLst/>
          </a:prstGeom>
          <a:solidFill>
            <a:srgbClr val="F7F7F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FEE6740-9B35-4802-970C-EE5893354E38}"/>
              </a:ext>
            </a:extLst>
          </p:cNvPr>
          <p:cNvSpPr txBox="1"/>
          <p:nvPr/>
        </p:nvSpPr>
        <p:spPr>
          <a:xfrm>
            <a:off x="818440" y="236728"/>
            <a:ext cx="10755722" cy="307777"/>
          </a:xfrm>
          <a:prstGeom prst="rect">
            <a:avLst/>
          </a:prstGeom>
          <a:gradFill>
            <a:gsLst>
              <a:gs pos="2000">
                <a:schemeClr val="accent1">
                  <a:lumMod val="40000"/>
                  <a:lumOff val="60000"/>
                </a:schemeClr>
              </a:gs>
              <a:gs pos="24000">
                <a:srgbClr val="77E5FB"/>
              </a:gs>
            </a:gsLst>
            <a:lin ang="17400000" scaled="0"/>
          </a:gradFill>
        </p:spPr>
        <p:txBody>
          <a:bodyPr wrap="square" lIns="0" tIns="0" rIns="0" bIns="0" rtlCol="0" anchor="ctr" anchorCtr="0">
            <a:spAutoFit/>
          </a:bodyPr>
          <a:lstStyle/>
          <a:p>
            <a:pPr lvl="0" algn="ctr" defTabSz="1219170">
              <a:defRPr/>
            </a:pPr>
            <a:r>
              <a:rPr lang="ru-RU" sz="2000" b="1" dirty="0" smtClean="0">
                <a:solidFill>
                  <a:srgbClr val="003E9A"/>
                </a:solidFill>
                <a:latin typeface="Palatino Linotype" panose="02040502050505030304" pitchFamily="18" charset="0"/>
                <a:ea typeface="Roboto" panose="02000000000000000000" pitchFamily="2" charset="0"/>
              </a:rPr>
              <a:t>КАК ОРГАНИЗАЦИИ ЗАЯВИТЬ О ЛЬГОТЕ</a:t>
            </a:r>
            <a:endParaRPr lang="ru-RU" sz="2000" b="1" dirty="0">
              <a:solidFill>
                <a:srgbClr val="003E9A"/>
              </a:solidFill>
              <a:latin typeface="Palatino Linotype" panose="02040502050505030304" pitchFamily="18" charset="0"/>
              <a:ea typeface="Roboto" panose="02000000000000000000" pitchFamily="2" charset="0"/>
            </a:endParaRPr>
          </a:p>
        </p:txBody>
      </p:sp>
      <p:sp>
        <p:nvSpPr>
          <p:cNvPr id="4" name="Номер слайда 3"/>
          <p:cNvSpPr txBox="1">
            <a:spLocks/>
          </p:cNvSpPr>
          <p:nvPr/>
        </p:nvSpPr>
        <p:spPr>
          <a:xfrm>
            <a:off x="9734550" y="6072116"/>
            <a:ext cx="725488" cy="554400"/>
          </a:xfrm>
          <a:prstGeom prst="rect">
            <a:avLst/>
          </a:prstGeom>
        </p:spPr>
        <p:txBody>
          <a:bodyPr vert="horz" lIns="83687" tIns="41843" rIns="83687" bIns="41843" rtlCol="0" anchor="ctr"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mtClean="0">
                <a:solidFill>
                  <a:schemeClr val="tx2"/>
                </a:solidFill>
              </a:rPr>
              <a:t> 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75333" y="4082785"/>
            <a:ext cx="1684187" cy="314512"/>
          </a:xfrm>
          <a:prstGeom prst="rect">
            <a:avLst/>
          </a:prstGeom>
        </p:spPr>
        <p:txBody>
          <a:bodyPr vert="horz" wrap="square" lIns="121980" tIns="60990" rIns="121980" bIns="60990" rtlCol="0" anchor="ctr">
            <a:normAutofit fontScale="25000" lnSpcReduction="20000"/>
          </a:bodyPr>
          <a:lstStyle/>
          <a:p>
            <a:pPr algn="ctr" defTabSz="1219750" fontAlgn="auto">
              <a:spcAft>
                <a:spcPts val="0"/>
              </a:spcAft>
            </a:pPr>
            <a:endParaRPr lang="ru-RU" sz="5613" b="1" dirty="0">
              <a:solidFill>
                <a:schemeClr val="tx2"/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9390" y="877311"/>
            <a:ext cx="12016409" cy="2031325"/>
          </a:xfrm>
          <a:prstGeom prst="rect">
            <a:avLst/>
          </a:prstGeom>
          <a:gradFill>
            <a:gsLst>
              <a:gs pos="2000">
                <a:schemeClr val="accent1">
                  <a:lumMod val="40000"/>
                  <a:lumOff val="60000"/>
                </a:schemeClr>
              </a:gs>
              <a:gs pos="24000">
                <a:srgbClr val="77E5FB"/>
              </a:gs>
            </a:gsLst>
            <a:lin ang="17400000" scaled="0"/>
          </a:gradFill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Налогоплательщики</a:t>
            </a:r>
            <a:r>
              <a:rPr lang="ru-RU" dirty="0">
                <a:solidFill>
                  <a:schemeClr val="tx2"/>
                </a:solidFill>
                <a:latin typeface="Arial Narrow" panose="020B0606020202030204" pitchFamily="34" charset="0"/>
              </a:rPr>
              <a:t>, имеющие право на налоговые льготы, представляют в налоговый орган </a:t>
            </a:r>
            <a:r>
              <a:rPr lang="ru-RU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заявление </a:t>
            </a:r>
            <a:r>
              <a:rPr lang="ru-RU" dirty="0">
                <a:solidFill>
                  <a:schemeClr val="tx2"/>
                </a:solidFill>
                <a:latin typeface="Arial Narrow" panose="020B0606020202030204" pitchFamily="34" charset="0"/>
              </a:rPr>
              <a:t>о предоставлении налоговой льготы, а также вправе представить документы, подтверждающие право на льготу. </a:t>
            </a:r>
            <a:endParaRPr lang="ru-RU" dirty="0" smtClean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b="1" u="sng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Формы заявлений утверждены </a:t>
            </a:r>
            <a:r>
              <a:rPr lang="ru-RU" b="1" u="sng" dirty="0">
                <a:solidFill>
                  <a:schemeClr val="tx2"/>
                </a:solidFill>
                <a:latin typeface="Arial Narrow" panose="020B0606020202030204" pitchFamily="34" charset="0"/>
              </a:rPr>
              <a:t>приказом ФНС России от 25.07.2019 </a:t>
            </a:r>
            <a:r>
              <a:rPr lang="ru-RU" b="1" u="sng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№ММВ-7-21/377</a:t>
            </a:r>
            <a:r>
              <a:rPr lang="ru-RU" b="1" u="sng" dirty="0">
                <a:solidFill>
                  <a:schemeClr val="tx2"/>
                </a:solidFill>
                <a:latin typeface="Arial Narrow" panose="020B0606020202030204" pitchFamily="34" charset="0"/>
              </a:rPr>
              <a:t>@, </a:t>
            </a:r>
            <a:r>
              <a:rPr lang="ru-RU" b="1" u="sng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от 09.07.2021 №</a:t>
            </a:r>
            <a:r>
              <a:rPr lang="ru-RU" b="1" u="sng" dirty="0">
                <a:solidFill>
                  <a:schemeClr val="tx2"/>
                </a:solidFill>
                <a:latin typeface="Arial Narrow" panose="020B0606020202030204" pitchFamily="34" charset="0"/>
              </a:rPr>
              <a:t>ЕД-7-21/646@. </a:t>
            </a:r>
            <a:endParaRPr lang="ru-RU" b="1" u="sng" dirty="0" smtClean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Заявление </a:t>
            </a:r>
            <a:r>
              <a:rPr lang="ru-RU" dirty="0">
                <a:solidFill>
                  <a:schemeClr val="tx2"/>
                </a:solidFill>
                <a:latin typeface="Arial Narrow" panose="020B0606020202030204" pitchFamily="34" charset="0"/>
              </a:rPr>
              <a:t>заполняется налогоплательщиком на основании документов, подтверждающих право на льготу за период ее действия, указываемый в </a:t>
            </a:r>
            <a:r>
              <a:rPr lang="ru-RU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заявлению. Срок </a:t>
            </a:r>
            <a:r>
              <a:rPr lang="ru-RU" dirty="0">
                <a:solidFill>
                  <a:schemeClr val="tx2"/>
                </a:solidFill>
                <a:latin typeface="Arial Narrow" panose="020B0606020202030204" pitchFamily="34" charset="0"/>
              </a:rPr>
              <a:t>для представления в налоговый орган заявления о льготе НК РФ не </a:t>
            </a:r>
            <a:r>
              <a:rPr lang="ru-RU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установлен, но в целях исключения случаев некорректного исчисления налогов и образования недоимки </a:t>
            </a:r>
            <a:r>
              <a:rPr lang="ru-RU" b="1" u="sng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рекомендуем представлять заявление на льготу до 1 марта.</a:t>
            </a:r>
            <a:endParaRPr lang="ru-RU" b="1" u="sng" dirty="0">
              <a:solidFill>
                <a:schemeClr val="tx2"/>
              </a:solidFill>
              <a:effectLst/>
              <a:latin typeface="Arial Narrow" panose="020B0606020202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720" y="2908636"/>
            <a:ext cx="2680507" cy="3376834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6557" y="2908636"/>
            <a:ext cx="2648774" cy="337683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3661" y="2908636"/>
            <a:ext cx="2534192" cy="337683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97640" y="2907871"/>
            <a:ext cx="2687051" cy="335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47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710213" y="0"/>
            <a:ext cx="2329549" cy="781235"/>
          </a:xfrm>
          <a:prstGeom prst="roundRect">
            <a:avLst/>
          </a:prstGeom>
          <a:solidFill>
            <a:srgbClr val="F7F7F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FEE6740-9B35-4802-970C-EE5893354E38}"/>
              </a:ext>
            </a:extLst>
          </p:cNvPr>
          <p:cNvSpPr txBox="1"/>
          <p:nvPr/>
        </p:nvSpPr>
        <p:spPr>
          <a:xfrm>
            <a:off x="858197" y="98013"/>
            <a:ext cx="10810342" cy="615553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40000">
                <a:srgbClr val="77E5FB"/>
              </a:gs>
            </a:gsLst>
            <a:lin ang="17400000" scaled="0"/>
          </a:gradFill>
        </p:spPr>
        <p:txBody>
          <a:bodyPr wrap="square" lIns="0" tIns="0" rIns="0" bIns="0" rtlCol="0" anchor="ctr" anchorCtr="0">
            <a:spAutoFit/>
          </a:bodyPr>
          <a:lstStyle/>
          <a:p>
            <a:pPr lvl="0" algn="ctr" defTabSz="1219170">
              <a:defRPr/>
            </a:pPr>
            <a:r>
              <a:rPr lang="ru-RU" sz="2000" b="1" dirty="0" smtClean="0">
                <a:solidFill>
                  <a:srgbClr val="003E9A"/>
                </a:solidFill>
                <a:latin typeface="Palatino Linotype" panose="02040502050505030304" pitchFamily="18" charset="0"/>
                <a:ea typeface="Roboto" panose="02000000000000000000" pitchFamily="2" charset="0"/>
              </a:rPr>
              <a:t>ФОРМЫ СООБЩЕНИЙ ОБ ИСЧИСЛЕННОЙ СУММЕ ТРАНСПОРТНОГО И ЗЕМЕЛЬНОГО НАЛОГОВ  И НАЛОГА НА ИМУЩЕСТВО ОРГАНИЗАЦИЙ</a:t>
            </a:r>
            <a:endParaRPr lang="ru-RU" sz="2000" b="1" dirty="0">
              <a:solidFill>
                <a:srgbClr val="003E9A"/>
              </a:solidFill>
              <a:latin typeface="Palatino Linotype" panose="02040502050505030304" pitchFamily="18" charset="0"/>
              <a:ea typeface="Roboto" panose="02000000000000000000" pitchFamily="2" charset="0"/>
            </a:endParaRPr>
          </a:p>
        </p:txBody>
      </p:sp>
      <p:sp>
        <p:nvSpPr>
          <p:cNvPr id="4" name="Номер слайда 3"/>
          <p:cNvSpPr txBox="1">
            <a:spLocks/>
          </p:cNvSpPr>
          <p:nvPr/>
        </p:nvSpPr>
        <p:spPr>
          <a:xfrm>
            <a:off x="9734550" y="6072116"/>
            <a:ext cx="725488" cy="554400"/>
          </a:xfrm>
          <a:prstGeom prst="rect">
            <a:avLst/>
          </a:prstGeom>
        </p:spPr>
        <p:txBody>
          <a:bodyPr vert="horz" lIns="83687" tIns="41843" rIns="83687" bIns="41843" rtlCol="0" anchor="ctr"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mtClean="0">
                <a:solidFill>
                  <a:schemeClr val="tx2"/>
                </a:solidFill>
              </a:rPr>
              <a:t> 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75333" y="4082785"/>
            <a:ext cx="1684187" cy="314512"/>
          </a:xfrm>
          <a:prstGeom prst="rect">
            <a:avLst/>
          </a:prstGeom>
        </p:spPr>
        <p:txBody>
          <a:bodyPr vert="horz" wrap="square" lIns="121980" tIns="60990" rIns="121980" bIns="60990" rtlCol="0" anchor="ctr">
            <a:normAutofit fontScale="25000" lnSpcReduction="20000"/>
          </a:bodyPr>
          <a:lstStyle/>
          <a:p>
            <a:pPr algn="ctr" defTabSz="1219750" fontAlgn="auto">
              <a:spcAft>
                <a:spcPts val="0"/>
              </a:spcAft>
            </a:pPr>
            <a:endParaRPr lang="ru-RU" sz="5613" b="1" dirty="0">
              <a:solidFill>
                <a:schemeClr val="tx2"/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pic>
        <p:nvPicPr>
          <p:cNvPr id="9" name="Picture 2"/>
          <p:cNvPicPr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87" t="22314" r="33193" b="5729"/>
          <a:stretch/>
        </p:blipFill>
        <p:spPr bwMode="auto">
          <a:xfrm>
            <a:off x="592835" y="2183080"/>
            <a:ext cx="4038799" cy="4585467"/>
          </a:xfrm>
          <a:prstGeom prst="rect">
            <a:avLst/>
          </a:prstGeom>
          <a:gradFill>
            <a:gsLst>
              <a:gs pos="26000">
                <a:srgbClr val="FF0000"/>
              </a:gs>
              <a:gs pos="100000">
                <a:srgbClr val="77E5FB"/>
              </a:gs>
            </a:gsLst>
            <a:lin ang="17400000" scaled="0"/>
          </a:gradFill>
          <a:ln w="9525">
            <a:solidFill>
              <a:schemeClr val="tx1"/>
            </a:solidFill>
            <a:miter lim="800000"/>
            <a:headEnd/>
            <a:tailEnd/>
          </a:ln>
          <a:extLst/>
        </p:spPr>
      </p:pic>
      <p:sp>
        <p:nvSpPr>
          <p:cNvPr id="12" name="TextBox 11"/>
          <p:cNvSpPr txBox="1"/>
          <p:nvPr/>
        </p:nvSpPr>
        <p:spPr>
          <a:xfrm>
            <a:off x="0" y="946789"/>
            <a:ext cx="5332396" cy="1070738"/>
          </a:xfrm>
          <a:prstGeom prst="rect">
            <a:avLst/>
          </a:prstGeom>
          <a:gradFill>
            <a:gsLst>
              <a:gs pos="0">
                <a:srgbClr val="FFC000"/>
              </a:gs>
              <a:gs pos="44000">
                <a:srgbClr val="77E5FB"/>
              </a:gs>
            </a:gsLst>
            <a:lin ang="17400000" scaled="0"/>
          </a:gradFill>
        </p:spPr>
        <p:txBody>
          <a:bodyPr vert="horz" wrap="square" lIns="121980" tIns="60990" rIns="121980" bIns="60990" rtlCol="0" anchor="ctr">
            <a:noAutofit/>
          </a:bodyPr>
          <a:lstStyle/>
          <a:p>
            <a:pPr algn="ctr" defTabSz="1219750">
              <a:lnSpc>
                <a:spcPct val="80000"/>
              </a:lnSpc>
            </a:pPr>
            <a:r>
              <a:rPr lang="ru-RU" sz="2807" b="1" dirty="0">
                <a:solidFill>
                  <a:schemeClr val="tx2"/>
                </a:solidFill>
                <a:latin typeface="Arial Narrow" panose="020B0606020202030204" pitchFamily="34" charset="0"/>
                <a:ea typeface="+mj-ea"/>
                <a:cs typeface="+mj-cs"/>
              </a:rPr>
              <a:t>С 2021 года</a:t>
            </a:r>
          </a:p>
          <a:p>
            <a:pPr algn="ctr" defTabSz="1219750" fontAlgn="auto">
              <a:lnSpc>
                <a:spcPct val="80000"/>
              </a:lnSpc>
              <a:spcAft>
                <a:spcPts val="0"/>
              </a:spcAft>
            </a:pPr>
            <a:r>
              <a:rPr lang="ru-RU" sz="2456" dirty="0" smtClean="0">
                <a:solidFill>
                  <a:schemeClr val="tx2"/>
                </a:solidFill>
                <a:latin typeface="Arial Narrow" panose="020B0606020202030204" pitchFamily="34" charset="0"/>
                <a:ea typeface="+mj-ea"/>
                <a:cs typeface="+mj-cs"/>
              </a:rPr>
              <a:t>Утверждена Приказом </a:t>
            </a:r>
            <a:r>
              <a:rPr lang="ru-RU" sz="2456" dirty="0">
                <a:solidFill>
                  <a:schemeClr val="tx2"/>
                </a:solidFill>
                <a:latin typeface="Arial Narrow" panose="020B0606020202030204" pitchFamily="34" charset="0"/>
                <a:ea typeface="+mj-ea"/>
                <a:cs typeface="+mj-cs"/>
              </a:rPr>
              <a:t>от </a:t>
            </a:r>
            <a:r>
              <a:rPr lang="ru-RU" sz="2456" dirty="0" smtClean="0">
                <a:solidFill>
                  <a:schemeClr val="tx2"/>
                </a:solidFill>
                <a:latin typeface="Arial Narrow" panose="020B0606020202030204" pitchFamily="34" charset="0"/>
                <a:ea typeface="+mj-ea"/>
                <a:cs typeface="+mj-cs"/>
              </a:rPr>
              <a:t>05.07.2019</a:t>
            </a:r>
          </a:p>
          <a:p>
            <a:pPr algn="ctr" defTabSz="1219750" fontAlgn="auto">
              <a:lnSpc>
                <a:spcPct val="80000"/>
              </a:lnSpc>
              <a:spcAft>
                <a:spcPts val="0"/>
              </a:spcAft>
            </a:pPr>
            <a:r>
              <a:rPr lang="ru-RU" sz="2456" dirty="0" smtClean="0">
                <a:solidFill>
                  <a:schemeClr val="tx2"/>
                </a:solidFill>
                <a:latin typeface="Arial Narrow" panose="020B0606020202030204" pitchFamily="34" charset="0"/>
                <a:ea typeface="+mj-ea"/>
                <a:cs typeface="+mj-cs"/>
              </a:rPr>
              <a:t>№ </a:t>
            </a:r>
            <a:r>
              <a:rPr lang="ru-RU" sz="2456" dirty="0">
                <a:solidFill>
                  <a:schemeClr val="tx2"/>
                </a:solidFill>
                <a:latin typeface="Arial Narrow" panose="020B0606020202030204" pitchFamily="34" charset="0"/>
                <a:ea typeface="+mj-ea"/>
                <a:cs typeface="+mj-cs"/>
              </a:rPr>
              <a:t>ММВ-7-21/337</a:t>
            </a:r>
            <a:r>
              <a:rPr lang="en-US" sz="2456" dirty="0">
                <a:solidFill>
                  <a:schemeClr val="tx2"/>
                </a:solidFill>
                <a:latin typeface="Arial Narrow" panose="020B0606020202030204" pitchFamily="34" charset="0"/>
                <a:ea typeface="+mj-ea"/>
                <a:cs typeface="+mj-cs"/>
              </a:rPr>
              <a:t>@</a:t>
            </a:r>
            <a:r>
              <a:rPr lang="ru-RU" sz="2456" dirty="0">
                <a:solidFill>
                  <a:schemeClr val="tx2"/>
                </a:solidFill>
                <a:latin typeface="Arial Narrow" panose="020B0606020202030204" pitchFamily="34" charset="0"/>
                <a:ea typeface="+mj-ea"/>
                <a:cs typeface="+mj-cs"/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70086" y="2366247"/>
            <a:ext cx="5598453" cy="3239423"/>
          </a:xfrm>
          <a:prstGeom prst="rect">
            <a:avLst/>
          </a:prstGeom>
          <a:gradFill>
            <a:gsLst>
              <a:gs pos="0">
                <a:srgbClr val="92D050"/>
              </a:gs>
              <a:gs pos="100000">
                <a:srgbClr val="77E5FB"/>
              </a:gs>
            </a:gsLst>
            <a:lin ang="17400000" scaled="0"/>
          </a:gradFill>
        </p:spPr>
        <p:txBody>
          <a:bodyPr vert="horz" wrap="square" lIns="121980" tIns="60990" rIns="121980" bIns="60990" rtlCol="0" anchor="ctr">
            <a:noAutofit/>
          </a:bodyPr>
          <a:lstStyle/>
          <a:p>
            <a:pPr algn="ctr" defTabSz="1219750">
              <a:lnSpc>
                <a:spcPct val="80000"/>
              </a:lnSpc>
            </a:pPr>
            <a:r>
              <a:rPr lang="ru-RU" sz="3600" b="1" dirty="0">
                <a:solidFill>
                  <a:schemeClr val="tx2"/>
                </a:solidFill>
                <a:latin typeface="Arial Narrow" panose="020B0606020202030204" pitchFamily="34" charset="0"/>
                <a:ea typeface="+mj-ea"/>
                <a:cs typeface="+mj-cs"/>
              </a:rPr>
              <a:t>С </a:t>
            </a:r>
            <a:r>
              <a:rPr lang="ru-RU" sz="3600" b="1" dirty="0" smtClean="0">
                <a:solidFill>
                  <a:schemeClr val="tx2"/>
                </a:solidFill>
                <a:latin typeface="Arial Narrow" panose="020B0606020202030204" pitchFamily="34" charset="0"/>
                <a:ea typeface="+mj-ea"/>
                <a:cs typeface="+mj-cs"/>
              </a:rPr>
              <a:t>2023 </a:t>
            </a:r>
            <a:r>
              <a:rPr lang="ru-RU" sz="3600" b="1" dirty="0">
                <a:solidFill>
                  <a:schemeClr val="tx2"/>
                </a:solidFill>
                <a:latin typeface="Arial Narrow" panose="020B0606020202030204" pitchFamily="34" charset="0"/>
                <a:ea typeface="+mj-ea"/>
                <a:cs typeface="+mj-cs"/>
              </a:rPr>
              <a:t>года</a:t>
            </a:r>
          </a:p>
          <a:p>
            <a:pPr algn="ctr" defTabSz="1219750" fontAlgn="auto">
              <a:lnSpc>
                <a:spcPct val="80000"/>
              </a:lnSpc>
              <a:spcAft>
                <a:spcPts val="0"/>
              </a:spcAft>
            </a:pPr>
            <a:r>
              <a:rPr lang="ru-RU" sz="3200" dirty="0" smtClean="0">
                <a:solidFill>
                  <a:schemeClr val="tx2"/>
                </a:solidFill>
                <a:latin typeface="Arial Narrow" panose="020B0606020202030204" pitchFamily="34" charset="0"/>
                <a:ea typeface="+mj-ea"/>
                <a:cs typeface="+mj-cs"/>
              </a:rPr>
              <a:t>Приказом ФНС России от 16.07.2021 № </a:t>
            </a:r>
            <a:r>
              <a:rPr lang="ru-RU" sz="3200" dirty="0">
                <a:solidFill>
                  <a:schemeClr val="tx2"/>
                </a:solidFill>
                <a:latin typeface="Arial Narrow" panose="020B0606020202030204" pitchFamily="34" charset="0"/>
                <a:ea typeface="+mj-ea"/>
                <a:cs typeface="+mj-cs"/>
              </a:rPr>
              <a:t>ЕД-7-21/667</a:t>
            </a:r>
            <a:r>
              <a:rPr lang="ru-RU" sz="3200" dirty="0" smtClean="0">
                <a:solidFill>
                  <a:schemeClr val="tx2"/>
                </a:solidFill>
                <a:latin typeface="Arial Narrow" panose="020B0606020202030204" pitchFamily="34" charset="0"/>
                <a:ea typeface="+mj-ea"/>
                <a:cs typeface="+mj-cs"/>
              </a:rPr>
              <a:t>@ утверждена новая форма сообщения которая будет включать в себя расчет по трем налогам </a:t>
            </a:r>
            <a:endParaRPr lang="ru-RU" sz="3200" dirty="0">
              <a:solidFill>
                <a:schemeClr val="tx2"/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6769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3642</TotalTime>
  <Words>2280</Words>
  <Application>Microsoft Office PowerPoint</Application>
  <PresentationFormat>Широкоэкранный</PresentationFormat>
  <Paragraphs>323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32" baseType="lpstr">
      <vt:lpstr>Arial</vt:lpstr>
      <vt:lpstr>Arial Narrow</vt:lpstr>
      <vt:lpstr>Calibri</vt:lpstr>
      <vt:lpstr>Calibri Light</vt:lpstr>
      <vt:lpstr>Open Sans</vt:lpstr>
      <vt:lpstr>Open Sans Light</vt:lpstr>
      <vt:lpstr>Palatino Linotype</vt:lpstr>
      <vt:lpstr>Roboto</vt:lpstr>
      <vt:lpstr>Roboto Condensed</vt:lpstr>
      <vt:lpstr>Times New Roman</vt:lpstr>
      <vt:lpstr>Тема Office</vt:lpstr>
      <vt:lpstr>1_Office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Сроки и порядок представления уведомлений об исчисленных суммах налогов </vt:lpstr>
      <vt:lpstr>Презентация PowerPoint</vt:lpstr>
      <vt:lpstr>Презентация PowerPoint</vt:lpstr>
      <vt:lpstr>О возможности проведения сверки сведений, содержащихся в Едином государственном реестре налогоплательщиков, о постановке на учет организации в налоговом органе по месту нахождения принадлежащих ей имущественных объектов</vt:lpstr>
      <vt:lpstr>БЛАГОДАРЮ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Гудеева Ольга Михайловна</dc:creator>
  <cp:lastModifiedBy>Мункуев Игорь Траисович</cp:lastModifiedBy>
  <cp:revision>214</cp:revision>
  <dcterms:created xsi:type="dcterms:W3CDTF">2022-04-06T08:32:53Z</dcterms:created>
  <dcterms:modified xsi:type="dcterms:W3CDTF">2023-01-25T05:54:14Z</dcterms:modified>
</cp:coreProperties>
</file>