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autoCompressPictures="0">
  <p:sldMasterIdLst>
    <p:sldMasterId id="2147483680" r:id="rId1"/>
    <p:sldMasterId id="2147483897" r:id="rId2"/>
  </p:sldMasterIdLst>
  <p:notesMasterIdLst>
    <p:notesMasterId r:id="rId20"/>
  </p:notesMasterIdLst>
  <p:handoutMasterIdLst>
    <p:handoutMasterId r:id="rId21"/>
  </p:handoutMasterIdLst>
  <p:sldIdLst>
    <p:sldId id="2018" r:id="rId3"/>
    <p:sldId id="2020" r:id="rId4"/>
    <p:sldId id="2014" r:id="rId5"/>
    <p:sldId id="2016" r:id="rId6"/>
    <p:sldId id="2015" r:id="rId7"/>
    <p:sldId id="2023" r:id="rId8"/>
    <p:sldId id="2024" r:id="rId9"/>
    <p:sldId id="2025" r:id="rId10"/>
    <p:sldId id="2026" r:id="rId11"/>
    <p:sldId id="2027" r:id="rId12"/>
    <p:sldId id="2028" r:id="rId13"/>
    <p:sldId id="2029" r:id="rId14"/>
    <p:sldId id="2030" r:id="rId15"/>
    <p:sldId id="2031" r:id="rId16"/>
    <p:sldId id="2032" r:id="rId17"/>
    <p:sldId id="2033" r:id="rId18"/>
    <p:sldId id="2019" r:id="rId19"/>
  </p:sldIdLst>
  <p:sldSz cx="12192000" cy="6858000"/>
  <p:notesSz cx="6761163" cy="9942513"/>
  <p:embeddedFontLst>
    <p:embeddedFont>
      <p:font typeface="Arial Narrow" panose="020B0606020202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Roboto Condensed" panose="020B0604020202020204" charset="0"/>
      <p:regular r:id="rId28"/>
      <p:bold r:id="rId29"/>
      <p:italic r:id="rId30"/>
      <p:boldItalic r:id="rId31"/>
    </p:embeddedFont>
    <p:embeddedFont>
      <p:font typeface="Open Sans" panose="020B060402020202020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lined-icons" panose="020B0604020202020204" charset="0"/>
      <p:regular r:id="rId40"/>
    </p:embeddedFont>
    <p:embeddedFont>
      <p:font typeface="Open Sans Light" panose="020B060402020202020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275" userDrawn="1">
          <p15:clr>
            <a:srgbClr val="A4A3A4"/>
          </p15:clr>
        </p15:guide>
        <p15:guide id="4" pos="7559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9ADA"/>
    <a:srgbClr val="00A6E6"/>
    <a:srgbClr val="0990FF"/>
    <a:srgbClr val="0064CB"/>
    <a:srgbClr val="0082F1"/>
    <a:srgbClr val="003794"/>
    <a:srgbClr val="F2F2F2"/>
    <a:srgbClr val="002E89"/>
    <a:srgbClr val="008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724" autoAdjust="0"/>
  </p:normalViewPr>
  <p:slideViewPr>
    <p:cSldViewPr snapToObjects="1">
      <p:cViewPr varScale="1">
        <p:scale>
          <a:sx n="116" d="100"/>
          <a:sy n="116" d="100"/>
        </p:scale>
        <p:origin x="378" y="108"/>
      </p:cViewPr>
      <p:guideLst>
        <p:guide pos="2275"/>
        <p:guide pos="7559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2"/>
        <p:guide pos="213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viewProps" Target="viewProps.xml"/><Relationship Id="rId20" Type="http://schemas.openxmlformats.org/officeDocument/2006/relationships/notesMaster" Target="notesMasters/notesMaster1.xml"/><Relationship Id="rId41" Type="http://schemas.openxmlformats.org/officeDocument/2006/relationships/font" Target="fonts/font2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" y="1"/>
            <a:ext cx="2929837" cy="49885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29764" y="1"/>
            <a:ext cx="2929837" cy="49885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" y="9443663"/>
            <a:ext cx="2929837" cy="49885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29764" y="9443663"/>
            <a:ext cx="2929837" cy="49885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29837" cy="497125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4" y="2"/>
            <a:ext cx="2929837" cy="497125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5"/>
            <a:ext cx="5408930" cy="4474131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43663"/>
            <a:ext cx="2929837" cy="497125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4" y="9443663"/>
            <a:ext cx="2929837" cy="497125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79400" y="800100"/>
            <a:ext cx="7086600" cy="3987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31875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31875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31875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31875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31875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318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318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318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318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47B9B5D-A0AF-4C3D-A6D2-7FD42FC01E9A}" type="slidenum">
              <a:rPr lang="ru-RU" altLang="ru-RU" sz="1200">
                <a:solidFill>
                  <a:srgbClr val="000000"/>
                </a:solidFill>
              </a:rPr>
              <a:pPr/>
              <a:t>0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188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92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60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79400" y="800100"/>
            <a:ext cx="7086600" cy="3987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31875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31875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31875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31875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31875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318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318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318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318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47B9B5D-A0AF-4C3D-A6D2-7FD42FC01E9A}" type="slidenum">
              <a:rPr lang="ru-RU" altLang="ru-RU" sz="1200">
                <a:solidFill>
                  <a:srgbClr val="000000"/>
                </a:solidFill>
              </a:rPr>
              <a:pPr/>
              <a:t>16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573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5682"/>
            <a:ext cx="12192000" cy="685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351584" y="0"/>
            <a:ext cx="9840416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="" xmlns:a16="http://schemas.microsoft.com/office/drawing/2014/main" id="{1E1AC549-C91B-4043-A074-8D666C50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2351584" y="137400"/>
            <a:ext cx="327731" cy="633622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BBF9867-AC92-4F0F-BB1E-46593E0D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6081"/>
          <a:stretch/>
        </p:blipFill>
        <p:spPr>
          <a:xfrm>
            <a:off x="-4106" y="0"/>
            <a:ext cx="2355690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319392" y="61921"/>
            <a:ext cx="1805964" cy="78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-4106" y="0"/>
            <a:ext cx="87438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ru-RU"/>
          </a:p>
        </p:txBody>
      </p:sp>
      <p:sp>
        <p:nvSpPr>
          <p:cNvPr id="11" name="Прямоугольник 13">
            <a:extLst>
              <a:ext uri="{FF2B5EF4-FFF2-40B4-BE49-F238E27FC236}">
                <a16:creationId xmlns="" xmlns:a16="http://schemas.microsoft.com/office/drawing/2014/main" id="{60C9FB21-1A6B-411D-BF7A-E5CC02B14398}"/>
              </a:ext>
            </a:extLst>
          </p:cNvPr>
          <p:cNvSpPr/>
          <p:nvPr userDrawn="1"/>
        </p:nvSpPr>
        <p:spPr>
          <a:xfrm>
            <a:off x="2305865" y="99363"/>
            <a:ext cx="4571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4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="" xmlns:a16="http://schemas.microsoft.com/office/drawing/2014/main" id="{EB7573E9-C1C7-45D9-AD6B-F29437A119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516" name="Group 515">
            <a:extLst>
              <a:ext uri="{FF2B5EF4-FFF2-40B4-BE49-F238E27FC236}">
                <a16:creationId xmlns="" xmlns:a16="http://schemas.microsoft.com/office/drawing/2014/main" id="{9E83AE0E-64E1-43C1-86CC-9EE438E2ACF8}"/>
              </a:ext>
            </a:extLst>
          </p:cNvPr>
          <p:cNvGrpSpPr/>
          <p:nvPr userDrawn="1"/>
        </p:nvGrpSpPr>
        <p:grpSpPr>
          <a:xfrm rot="17100000">
            <a:off x="4043823" y="2336822"/>
            <a:ext cx="11917630" cy="2794270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="" xmlns:a16="http://schemas.microsoft.com/office/drawing/2014/main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="" xmlns:a16="http://schemas.microsoft.com/office/drawing/2014/main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="" xmlns:a16="http://schemas.microsoft.com/office/drawing/2014/main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="" xmlns:a16="http://schemas.microsoft.com/office/drawing/2014/main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="" xmlns:a16="http://schemas.microsoft.com/office/drawing/2014/main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="" xmlns:a16="http://schemas.microsoft.com/office/drawing/2014/main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="" xmlns:a16="http://schemas.microsoft.com/office/drawing/2014/main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="" xmlns:a16="http://schemas.microsoft.com/office/drawing/2014/main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="" xmlns:a16="http://schemas.microsoft.com/office/drawing/2014/main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="" xmlns:a16="http://schemas.microsoft.com/office/drawing/2014/main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="" xmlns:a16="http://schemas.microsoft.com/office/drawing/2014/main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="" xmlns:a16="http://schemas.microsoft.com/office/drawing/2014/main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="" xmlns:a16="http://schemas.microsoft.com/office/drawing/2014/main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="" xmlns:a16="http://schemas.microsoft.com/office/drawing/2014/main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="" xmlns:a16="http://schemas.microsoft.com/office/drawing/2014/main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="" xmlns:a16="http://schemas.microsoft.com/office/drawing/2014/main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="" xmlns:a16="http://schemas.microsoft.com/office/drawing/2014/main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="" xmlns:a16="http://schemas.microsoft.com/office/drawing/2014/main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="" xmlns:a16="http://schemas.microsoft.com/office/drawing/2014/main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="" xmlns:a16="http://schemas.microsoft.com/office/drawing/2014/main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="" xmlns:a16="http://schemas.microsoft.com/office/drawing/2014/main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="" xmlns:a16="http://schemas.microsoft.com/office/drawing/2014/main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="" xmlns:a16="http://schemas.microsoft.com/office/drawing/2014/main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="" xmlns:a16="http://schemas.microsoft.com/office/drawing/2014/main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="" xmlns:a16="http://schemas.microsoft.com/office/drawing/2014/main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="" xmlns:a16="http://schemas.microsoft.com/office/drawing/2014/main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="" xmlns:a16="http://schemas.microsoft.com/office/drawing/2014/main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="" xmlns:a16="http://schemas.microsoft.com/office/drawing/2014/main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="" xmlns:a16="http://schemas.microsoft.com/office/drawing/2014/main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="" xmlns:a16="http://schemas.microsoft.com/office/drawing/2014/main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="" xmlns:a16="http://schemas.microsoft.com/office/drawing/2014/main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="" xmlns:a16="http://schemas.microsoft.com/office/drawing/2014/main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="" xmlns:a16="http://schemas.microsoft.com/office/drawing/2014/main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="" xmlns:a16="http://schemas.microsoft.com/office/drawing/2014/main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="" xmlns:a16="http://schemas.microsoft.com/office/drawing/2014/main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="" xmlns:a16="http://schemas.microsoft.com/office/drawing/2014/main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="" xmlns:a16="http://schemas.microsoft.com/office/drawing/2014/main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="" xmlns:a16="http://schemas.microsoft.com/office/drawing/2014/main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="" xmlns:a16="http://schemas.microsoft.com/office/drawing/2014/main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="" xmlns:a16="http://schemas.microsoft.com/office/drawing/2014/main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="" xmlns:a16="http://schemas.microsoft.com/office/drawing/2014/main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="" xmlns:a16="http://schemas.microsoft.com/office/drawing/2014/main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="" xmlns:a16="http://schemas.microsoft.com/office/drawing/2014/main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="" xmlns:a16="http://schemas.microsoft.com/office/drawing/2014/main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="" xmlns:a16="http://schemas.microsoft.com/office/drawing/2014/main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="" xmlns:a16="http://schemas.microsoft.com/office/drawing/2014/main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="" xmlns:a16="http://schemas.microsoft.com/office/drawing/2014/main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="" xmlns:a16="http://schemas.microsoft.com/office/drawing/2014/main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="" xmlns:a16="http://schemas.microsoft.com/office/drawing/2014/main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="" xmlns:a16="http://schemas.microsoft.com/office/drawing/2014/main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="" xmlns:a16="http://schemas.microsoft.com/office/drawing/2014/main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="" xmlns:a16="http://schemas.microsoft.com/office/drawing/2014/main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="" xmlns:a16="http://schemas.microsoft.com/office/drawing/2014/main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="" xmlns:a16="http://schemas.microsoft.com/office/drawing/2014/main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="" xmlns:a16="http://schemas.microsoft.com/office/drawing/2014/main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="" xmlns:a16="http://schemas.microsoft.com/office/drawing/2014/main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="" xmlns:a16="http://schemas.microsoft.com/office/drawing/2014/main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="" xmlns:a16="http://schemas.microsoft.com/office/drawing/2014/main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="" xmlns:a16="http://schemas.microsoft.com/office/drawing/2014/main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="" xmlns:a16="http://schemas.microsoft.com/office/drawing/2014/main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="" xmlns:a16="http://schemas.microsoft.com/office/drawing/2014/main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="" xmlns:a16="http://schemas.microsoft.com/office/drawing/2014/main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="" xmlns:a16="http://schemas.microsoft.com/office/drawing/2014/main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="" xmlns:a16="http://schemas.microsoft.com/office/drawing/2014/main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="" xmlns:a16="http://schemas.microsoft.com/office/drawing/2014/main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="" xmlns:a16="http://schemas.microsoft.com/office/drawing/2014/main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="" xmlns:a16="http://schemas.microsoft.com/office/drawing/2014/main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="" xmlns:a16="http://schemas.microsoft.com/office/drawing/2014/main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="" xmlns:a16="http://schemas.microsoft.com/office/drawing/2014/main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="" xmlns:a16="http://schemas.microsoft.com/office/drawing/2014/main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="" xmlns:a16="http://schemas.microsoft.com/office/drawing/2014/main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="" xmlns:a16="http://schemas.microsoft.com/office/drawing/2014/main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="" xmlns:a16="http://schemas.microsoft.com/office/drawing/2014/main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="" xmlns:a16="http://schemas.microsoft.com/office/drawing/2014/main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="" xmlns:a16="http://schemas.microsoft.com/office/drawing/2014/main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="" xmlns:a16="http://schemas.microsoft.com/office/drawing/2014/main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="" xmlns:a16="http://schemas.microsoft.com/office/drawing/2014/main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="" xmlns:a16="http://schemas.microsoft.com/office/drawing/2014/main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="" xmlns:a16="http://schemas.microsoft.com/office/drawing/2014/main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="" xmlns:a16="http://schemas.microsoft.com/office/drawing/2014/main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="" xmlns:a16="http://schemas.microsoft.com/office/drawing/2014/main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="" xmlns:a16="http://schemas.microsoft.com/office/drawing/2014/main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="" xmlns:a16="http://schemas.microsoft.com/office/drawing/2014/main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="" xmlns:a16="http://schemas.microsoft.com/office/drawing/2014/main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="" xmlns:a16="http://schemas.microsoft.com/office/drawing/2014/main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="" xmlns:a16="http://schemas.microsoft.com/office/drawing/2014/main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="" xmlns:a16="http://schemas.microsoft.com/office/drawing/2014/main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="" xmlns:a16="http://schemas.microsoft.com/office/drawing/2014/main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="" xmlns:a16="http://schemas.microsoft.com/office/drawing/2014/main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="" xmlns:a16="http://schemas.microsoft.com/office/drawing/2014/main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="" xmlns:a16="http://schemas.microsoft.com/office/drawing/2014/main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="" xmlns:a16="http://schemas.microsoft.com/office/drawing/2014/main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="" xmlns:a16="http://schemas.microsoft.com/office/drawing/2014/main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="" xmlns:a16="http://schemas.microsoft.com/office/drawing/2014/main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="" xmlns:a16="http://schemas.microsoft.com/office/drawing/2014/main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="" xmlns:a16="http://schemas.microsoft.com/office/drawing/2014/main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="" xmlns:a16="http://schemas.microsoft.com/office/drawing/2014/main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="" xmlns:a16="http://schemas.microsoft.com/office/drawing/2014/main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="" xmlns:a16="http://schemas.microsoft.com/office/drawing/2014/main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="" xmlns:a16="http://schemas.microsoft.com/office/drawing/2014/main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="" xmlns:a16="http://schemas.microsoft.com/office/drawing/2014/main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="" xmlns:a16="http://schemas.microsoft.com/office/drawing/2014/main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="" xmlns:a16="http://schemas.microsoft.com/office/drawing/2014/main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="" xmlns:a16="http://schemas.microsoft.com/office/drawing/2014/main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="" xmlns:a16="http://schemas.microsoft.com/office/drawing/2014/main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="" xmlns:a16="http://schemas.microsoft.com/office/drawing/2014/main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="" xmlns:a16="http://schemas.microsoft.com/office/drawing/2014/main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="" xmlns:a16="http://schemas.microsoft.com/office/drawing/2014/main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="" xmlns:a16="http://schemas.microsoft.com/office/drawing/2014/main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="" xmlns:a16="http://schemas.microsoft.com/office/drawing/2014/main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="" xmlns:a16="http://schemas.microsoft.com/office/drawing/2014/main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="" xmlns:a16="http://schemas.microsoft.com/office/drawing/2014/main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="" xmlns:a16="http://schemas.microsoft.com/office/drawing/2014/main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="" xmlns:a16="http://schemas.microsoft.com/office/drawing/2014/main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="" xmlns:a16="http://schemas.microsoft.com/office/drawing/2014/main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="" xmlns:a16="http://schemas.microsoft.com/office/drawing/2014/main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="" xmlns:a16="http://schemas.microsoft.com/office/drawing/2014/main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="" xmlns:a16="http://schemas.microsoft.com/office/drawing/2014/main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="" xmlns:a16="http://schemas.microsoft.com/office/drawing/2014/main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="" xmlns:a16="http://schemas.microsoft.com/office/drawing/2014/main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="" xmlns:a16="http://schemas.microsoft.com/office/drawing/2014/main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="" xmlns:a16="http://schemas.microsoft.com/office/drawing/2014/main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="" xmlns:a16="http://schemas.microsoft.com/office/drawing/2014/main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="" xmlns:a16="http://schemas.microsoft.com/office/drawing/2014/main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="" xmlns:a16="http://schemas.microsoft.com/office/drawing/2014/main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="" xmlns:a16="http://schemas.microsoft.com/office/drawing/2014/main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="" xmlns:a16="http://schemas.microsoft.com/office/drawing/2014/main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="" xmlns:a16="http://schemas.microsoft.com/office/drawing/2014/main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="" xmlns:a16="http://schemas.microsoft.com/office/drawing/2014/main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="" xmlns:a16="http://schemas.microsoft.com/office/drawing/2014/main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="" xmlns:a16="http://schemas.microsoft.com/office/drawing/2014/main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="" xmlns:a16="http://schemas.microsoft.com/office/drawing/2014/main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="" xmlns:a16="http://schemas.microsoft.com/office/drawing/2014/main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="" xmlns:a16="http://schemas.microsoft.com/office/drawing/2014/main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="" xmlns:a16="http://schemas.microsoft.com/office/drawing/2014/main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="" xmlns:a16="http://schemas.microsoft.com/office/drawing/2014/main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="" xmlns:a16="http://schemas.microsoft.com/office/drawing/2014/main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="" xmlns:a16="http://schemas.microsoft.com/office/drawing/2014/main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="" xmlns:a16="http://schemas.microsoft.com/office/drawing/2014/main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="" xmlns:a16="http://schemas.microsoft.com/office/drawing/2014/main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="" xmlns:a16="http://schemas.microsoft.com/office/drawing/2014/main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="" xmlns:a16="http://schemas.microsoft.com/office/drawing/2014/main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="" xmlns:a16="http://schemas.microsoft.com/office/drawing/2014/main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="" xmlns:a16="http://schemas.microsoft.com/office/drawing/2014/main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="" xmlns:a16="http://schemas.microsoft.com/office/drawing/2014/main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="" xmlns:a16="http://schemas.microsoft.com/office/drawing/2014/main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="" xmlns:a16="http://schemas.microsoft.com/office/drawing/2014/main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="" xmlns:a16="http://schemas.microsoft.com/office/drawing/2014/main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="" xmlns:a16="http://schemas.microsoft.com/office/drawing/2014/main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="" xmlns:a16="http://schemas.microsoft.com/office/drawing/2014/main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="" xmlns:a16="http://schemas.microsoft.com/office/drawing/2014/main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="" xmlns:a16="http://schemas.microsoft.com/office/drawing/2014/main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="" xmlns:a16="http://schemas.microsoft.com/office/drawing/2014/main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="" xmlns:a16="http://schemas.microsoft.com/office/drawing/2014/main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="" xmlns:a16="http://schemas.microsoft.com/office/drawing/2014/main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="" xmlns:a16="http://schemas.microsoft.com/office/drawing/2014/main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="" xmlns:a16="http://schemas.microsoft.com/office/drawing/2014/main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="" xmlns:a16="http://schemas.microsoft.com/office/drawing/2014/main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="" xmlns:a16="http://schemas.microsoft.com/office/drawing/2014/main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="" xmlns:a16="http://schemas.microsoft.com/office/drawing/2014/main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="" xmlns:a16="http://schemas.microsoft.com/office/drawing/2014/main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="" xmlns:a16="http://schemas.microsoft.com/office/drawing/2014/main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="" xmlns:a16="http://schemas.microsoft.com/office/drawing/2014/main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="" xmlns:a16="http://schemas.microsoft.com/office/drawing/2014/main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="" xmlns:a16="http://schemas.microsoft.com/office/drawing/2014/main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="" xmlns:a16="http://schemas.microsoft.com/office/drawing/2014/main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="" xmlns:a16="http://schemas.microsoft.com/office/drawing/2014/main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="" xmlns:a16="http://schemas.microsoft.com/office/drawing/2014/main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="" xmlns:a16="http://schemas.microsoft.com/office/drawing/2014/main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="" xmlns:a16="http://schemas.microsoft.com/office/drawing/2014/main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="" xmlns:a16="http://schemas.microsoft.com/office/drawing/2014/main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="" xmlns:a16="http://schemas.microsoft.com/office/drawing/2014/main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="" xmlns:a16="http://schemas.microsoft.com/office/drawing/2014/main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="" xmlns:a16="http://schemas.microsoft.com/office/drawing/2014/main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="" xmlns:a16="http://schemas.microsoft.com/office/drawing/2014/main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="" xmlns:a16="http://schemas.microsoft.com/office/drawing/2014/main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="" xmlns:a16="http://schemas.microsoft.com/office/drawing/2014/main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="" xmlns:a16="http://schemas.microsoft.com/office/drawing/2014/main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="" xmlns:a16="http://schemas.microsoft.com/office/drawing/2014/main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="" xmlns:a16="http://schemas.microsoft.com/office/drawing/2014/main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="" xmlns:a16="http://schemas.microsoft.com/office/drawing/2014/main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="" xmlns:a16="http://schemas.microsoft.com/office/drawing/2014/main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="" xmlns:a16="http://schemas.microsoft.com/office/drawing/2014/main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="" xmlns:a16="http://schemas.microsoft.com/office/drawing/2014/main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="" xmlns:a16="http://schemas.microsoft.com/office/drawing/2014/main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="" xmlns:a16="http://schemas.microsoft.com/office/drawing/2014/main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="" xmlns:a16="http://schemas.microsoft.com/office/drawing/2014/main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="" xmlns:a16="http://schemas.microsoft.com/office/drawing/2014/main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="" xmlns:a16="http://schemas.microsoft.com/office/drawing/2014/main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="" xmlns:a16="http://schemas.microsoft.com/office/drawing/2014/main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="" xmlns:a16="http://schemas.microsoft.com/office/drawing/2014/main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="" xmlns:a16="http://schemas.microsoft.com/office/drawing/2014/main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="" xmlns:a16="http://schemas.microsoft.com/office/drawing/2014/main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="" xmlns:a16="http://schemas.microsoft.com/office/drawing/2014/main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="" xmlns:a16="http://schemas.microsoft.com/office/drawing/2014/main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="" xmlns:a16="http://schemas.microsoft.com/office/drawing/2014/main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="" xmlns:a16="http://schemas.microsoft.com/office/drawing/2014/main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="" xmlns:a16="http://schemas.microsoft.com/office/drawing/2014/main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="" xmlns:a16="http://schemas.microsoft.com/office/drawing/2014/main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="" xmlns:a16="http://schemas.microsoft.com/office/drawing/2014/main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="" xmlns:a16="http://schemas.microsoft.com/office/drawing/2014/main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="" xmlns:a16="http://schemas.microsoft.com/office/drawing/2014/main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="" xmlns:a16="http://schemas.microsoft.com/office/drawing/2014/main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="" xmlns:a16="http://schemas.microsoft.com/office/drawing/2014/main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="" xmlns:a16="http://schemas.microsoft.com/office/drawing/2014/main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="" xmlns:a16="http://schemas.microsoft.com/office/drawing/2014/main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="" xmlns:a16="http://schemas.microsoft.com/office/drawing/2014/main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="" xmlns:a16="http://schemas.microsoft.com/office/drawing/2014/main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="" xmlns:a16="http://schemas.microsoft.com/office/drawing/2014/main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="" xmlns:a16="http://schemas.microsoft.com/office/drawing/2014/main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="" xmlns:a16="http://schemas.microsoft.com/office/drawing/2014/main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="" xmlns:a16="http://schemas.microsoft.com/office/drawing/2014/main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="" xmlns:a16="http://schemas.microsoft.com/office/drawing/2014/main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="" xmlns:a16="http://schemas.microsoft.com/office/drawing/2014/main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="" xmlns:a16="http://schemas.microsoft.com/office/drawing/2014/main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="" xmlns:a16="http://schemas.microsoft.com/office/drawing/2014/main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="" xmlns:a16="http://schemas.microsoft.com/office/drawing/2014/main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="" xmlns:a16="http://schemas.microsoft.com/office/drawing/2014/main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="" xmlns:a16="http://schemas.microsoft.com/office/drawing/2014/main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="" xmlns:a16="http://schemas.microsoft.com/office/drawing/2014/main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="" xmlns:a16="http://schemas.microsoft.com/office/drawing/2014/main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="" xmlns:a16="http://schemas.microsoft.com/office/drawing/2014/main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="" xmlns:a16="http://schemas.microsoft.com/office/drawing/2014/main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="" xmlns:a16="http://schemas.microsoft.com/office/drawing/2014/main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="" xmlns:a16="http://schemas.microsoft.com/office/drawing/2014/main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="" xmlns:a16="http://schemas.microsoft.com/office/drawing/2014/main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="" xmlns:a16="http://schemas.microsoft.com/office/drawing/2014/main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="" xmlns:a16="http://schemas.microsoft.com/office/drawing/2014/main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="" xmlns:a16="http://schemas.microsoft.com/office/drawing/2014/main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="" xmlns:a16="http://schemas.microsoft.com/office/drawing/2014/main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="" xmlns:a16="http://schemas.microsoft.com/office/drawing/2014/main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="" xmlns:a16="http://schemas.microsoft.com/office/drawing/2014/main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="" xmlns:a16="http://schemas.microsoft.com/office/drawing/2014/main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="" xmlns:a16="http://schemas.microsoft.com/office/drawing/2014/main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="" xmlns:a16="http://schemas.microsoft.com/office/drawing/2014/main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="" xmlns:a16="http://schemas.microsoft.com/office/drawing/2014/main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="" xmlns:a16="http://schemas.microsoft.com/office/drawing/2014/main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="" xmlns:a16="http://schemas.microsoft.com/office/drawing/2014/main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="" xmlns:a16="http://schemas.microsoft.com/office/drawing/2014/main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="" xmlns:a16="http://schemas.microsoft.com/office/drawing/2014/main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="" xmlns:a16="http://schemas.microsoft.com/office/drawing/2014/main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="" xmlns:a16="http://schemas.microsoft.com/office/drawing/2014/main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="" xmlns:a16="http://schemas.microsoft.com/office/drawing/2014/main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="" xmlns:a16="http://schemas.microsoft.com/office/drawing/2014/main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="" xmlns:a16="http://schemas.microsoft.com/office/drawing/2014/main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="" xmlns:a16="http://schemas.microsoft.com/office/drawing/2014/main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="" xmlns:a16="http://schemas.microsoft.com/office/drawing/2014/main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="" xmlns:a16="http://schemas.microsoft.com/office/drawing/2014/main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="" xmlns:a16="http://schemas.microsoft.com/office/drawing/2014/main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="" xmlns:a16="http://schemas.microsoft.com/office/drawing/2014/main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="" xmlns:a16="http://schemas.microsoft.com/office/drawing/2014/main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="" xmlns:a16="http://schemas.microsoft.com/office/drawing/2014/main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="" xmlns:a16="http://schemas.microsoft.com/office/drawing/2014/main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="" xmlns:a16="http://schemas.microsoft.com/office/drawing/2014/main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="" xmlns:a16="http://schemas.microsoft.com/office/drawing/2014/main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="" xmlns:a16="http://schemas.microsoft.com/office/drawing/2014/main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="" xmlns:a16="http://schemas.microsoft.com/office/drawing/2014/main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="" xmlns:a16="http://schemas.microsoft.com/office/drawing/2014/main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="" xmlns:a16="http://schemas.microsoft.com/office/drawing/2014/main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="" xmlns:a16="http://schemas.microsoft.com/office/drawing/2014/main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="" xmlns:a16="http://schemas.microsoft.com/office/drawing/2014/main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="" xmlns:a16="http://schemas.microsoft.com/office/drawing/2014/main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="" xmlns:a16="http://schemas.microsoft.com/office/drawing/2014/main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="" xmlns:a16="http://schemas.microsoft.com/office/drawing/2014/main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="" xmlns:a16="http://schemas.microsoft.com/office/drawing/2014/main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="" xmlns:a16="http://schemas.microsoft.com/office/drawing/2014/main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="" xmlns:a16="http://schemas.microsoft.com/office/drawing/2014/main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="" xmlns:a16="http://schemas.microsoft.com/office/drawing/2014/main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="" xmlns:a16="http://schemas.microsoft.com/office/drawing/2014/main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="" xmlns:a16="http://schemas.microsoft.com/office/drawing/2014/main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="" xmlns:a16="http://schemas.microsoft.com/office/drawing/2014/main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="" xmlns:a16="http://schemas.microsoft.com/office/drawing/2014/main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="" xmlns:a16="http://schemas.microsoft.com/office/drawing/2014/main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="" xmlns:a16="http://schemas.microsoft.com/office/drawing/2014/main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="" xmlns:a16="http://schemas.microsoft.com/office/drawing/2014/main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="" xmlns:a16="http://schemas.microsoft.com/office/drawing/2014/main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="" xmlns:a16="http://schemas.microsoft.com/office/drawing/2014/main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="" xmlns:a16="http://schemas.microsoft.com/office/drawing/2014/main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="" xmlns:a16="http://schemas.microsoft.com/office/drawing/2014/main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="" xmlns:a16="http://schemas.microsoft.com/office/drawing/2014/main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="" xmlns:a16="http://schemas.microsoft.com/office/drawing/2014/main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="" xmlns:a16="http://schemas.microsoft.com/office/drawing/2014/main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="" xmlns:a16="http://schemas.microsoft.com/office/drawing/2014/main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="" xmlns:a16="http://schemas.microsoft.com/office/drawing/2014/main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="" xmlns:a16="http://schemas.microsoft.com/office/drawing/2014/main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="" xmlns:a16="http://schemas.microsoft.com/office/drawing/2014/main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="" xmlns:a16="http://schemas.microsoft.com/office/drawing/2014/main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="" xmlns:a16="http://schemas.microsoft.com/office/drawing/2014/main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="" xmlns:a16="http://schemas.microsoft.com/office/drawing/2014/main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="" xmlns:a16="http://schemas.microsoft.com/office/drawing/2014/main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="" xmlns:a16="http://schemas.microsoft.com/office/drawing/2014/main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="" xmlns:a16="http://schemas.microsoft.com/office/drawing/2014/main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="" xmlns:a16="http://schemas.microsoft.com/office/drawing/2014/main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="" xmlns:a16="http://schemas.microsoft.com/office/drawing/2014/main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="" xmlns:a16="http://schemas.microsoft.com/office/drawing/2014/main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="" xmlns:a16="http://schemas.microsoft.com/office/drawing/2014/main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="" xmlns:a16="http://schemas.microsoft.com/office/drawing/2014/main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="" xmlns:a16="http://schemas.microsoft.com/office/drawing/2014/main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="" xmlns:a16="http://schemas.microsoft.com/office/drawing/2014/main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="" xmlns:a16="http://schemas.microsoft.com/office/drawing/2014/main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="" xmlns:a16="http://schemas.microsoft.com/office/drawing/2014/main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="" xmlns:a16="http://schemas.microsoft.com/office/drawing/2014/main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="" xmlns:a16="http://schemas.microsoft.com/office/drawing/2014/main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="" xmlns:a16="http://schemas.microsoft.com/office/drawing/2014/main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="" xmlns:a16="http://schemas.microsoft.com/office/drawing/2014/main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="" xmlns:a16="http://schemas.microsoft.com/office/drawing/2014/main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="" xmlns:a16="http://schemas.microsoft.com/office/drawing/2014/main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="" xmlns:a16="http://schemas.microsoft.com/office/drawing/2014/main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="" xmlns:a16="http://schemas.microsoft.com/office/drawing/2014/main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="" xmlns:a16="http://schemas.microsoft.com/office/drawing/2014/main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="" xmlns:a16="http://schemas.microsoft.com/office/drawing/2014/main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="" xmlns:a16="http://schemas.microsoft.com/office/drawing/2014/main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="" xmlns:a16="http://schemas.microsoft.com/office/drawing/2014/main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="" xmlns:a16="http://schemas.microsoft.com/office/drawing/2014/main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="" xmlns:a16="http://schemas.microsoft.com/office/drawing/2014/main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="" xmlns:a16="http://schemas.microsoft.com/office/drawing/2014/main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="" xmlns:a16="http://schemas.microsoft.com/office/drawing/2014/main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="" xmlns:a16="http://schemas.microsoft.com/office/drawing/2014/main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="" xmlns:a16="http://schemas.microsoft.com/office/drawing/2014/main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="" xmlns:a16="http://schemas.microsoft.com/office/drawing/2014/main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="" xmlns:a16="http://schemas.microsoft.com/office/drawing/2014/main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="" xmlns:a16="http://schemas.microsoft.com/office/drawing/2014/main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="" xmlns:a16="http://schemas.microsoft.com/office/drawing/2014/main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="" xmlns:a16="http://schemas.microsoft.com/office/drawing/2014/main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="" xmlns:a16="http://schemas.microsoft.com/office/drawing/2014/main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="" xmlns:a16="http://schemas.microsoft.com/office/drawing/2014/main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="" xmlns:a16="http://schemas.microsoft.com/office/drawing/2014/main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="" xmlns:a16="http://schemas.microsoft.com/office/drawing/2014/main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="" xmlns:a16="http://schemas.microsoft.com/office/drawing/2014/main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="" xmlns:a16="http://schemas.microsoft.com/office/drawing/2014/main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="" xmlns:a16="http://schemas.microsoft.com/office/drawing/2014/main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="" xmlns:a16="http://schemas.microsoft.com/office/drawing/2014/main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="" xmlns:a16="http://schemas.microsoft.com/office/drawing/2014/main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="" xmlns:a16="http://schemas.microsoft.com/office/drawing/2014/main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="" xmlns:a16="http://schemas.microsoft.com/office/drawing/2014/main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="" xmlns:a16="http://schemas.microsoft.com/office/drawing/2014/main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="" xmlns:a16="http://schemas.microsoft.com/office/drawing/2014/main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="" xmlns:a16="http://schemas.microsoft.com/office/drawing/2014/main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="" xmlns:a16="http://schemas.microsoft.com/office/drawing/2014/main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="" xmlns:a16="http://schemas.microsoft.com/office/drawing/2014/main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="" xmlns:a16="http://schemas.microsoft.com/office/drawing/2014/main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="" xmlns:a16="http://schemas.microsoft.com/office/drawing/2014/main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="" xmlns:a16="http://schemas.microsoft.com/office/drawing/2014/main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="" xmlns:a16="http://schemas.microsoft.com/office/drawing/2014/main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="" xmlns:a16="http://schemas.microsoft.com/office/drawing/2014/main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="" xmlns:a16="http://schemas.microsoft.com/office/drawing/2014/main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="" xmlns:a16="http://schemas.microsoft.com/office/drawing/2014/main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="" xmlns:a16="http://schemas.microsoft.com/office/drawing/2014/main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="" xmlns:a16="http://schemas.microsoft.com/office/drawing/2014/main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="" xmlns:a16="http://schemas.microsoft.com/office/drawing/2014/main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="" xmlns:a16="http://schemas.microsoft.com/office/drawing/2014/main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="" xmlns:a16="http://schemas.microsoft.com/office/drawing/2014/main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="" xmlns:a16="http://schemas.microsoft.com/office/drawing/2014/main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="" xmlns:a16="http://schemas.microsoft.com/office/drawing/2014/main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="" xmlns:a16="http://schemas.microsoft.com/office/drawing/2014/main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="" xmlns:a16="http://schemas.microsoft.com/office/drawing/2014/main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="" xmlns:a16="http://schemas.microsoft.com/office/drawing/2014/main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="" xmlns:a16="http://schemas.microsoft.com/office/drawing/2014/main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="" xmlns:a16="http://schemas.microsoft.com/office/drawing/2014/main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="" xmlns:a16="http://schemas.microsoft.com/office/drawing/2014/main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="" xmlns:a16="http://schemas.microsoft.com/office/drawing/2014/main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="" xmlns:a16="http://schemas.microsoft.com/office/drawing/2014/main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="" xmlns:a16="http://schemas.microsoft.com/office/drawing/2014/main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="" xmlns:a16="http://schemas.microsoft.com/office/drawing/2014/main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="" xmlns:a16="http://schemas.microsoft.com/office/drawing/2014/main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="" xmlns:a16="http://schemas.microsoft.com/office/drawing/2014/main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="" xmlns:a16="http://schemas.microsoft.com/office/drawing/2014/main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="" xmlns:a16="http://schemas.microsoft.com/office/drawing/2014/main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="" xmlns:a16="http://schemas.microsoft.com/office/drawing/2014/main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="" xmlns:a16="http://schemas.microsoft.com/office/drawing/2014/main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="" xmlns:a16="http://schemas.microsoft.com/office/drawing/2014/main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="" xmlns:a16="http://schemas.microsoft.com/office/drawing/2014/main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="" xmlns:a16="http://schemas.microsoft.com/office/drawing/2014/main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="" xmlns:a16="http://schemas.microsoft.com/office/drawing/2014/main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="" xmlns:a16="http://schemas.microsoft.com/office/drawing/2014/main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="" xmlns:a16="http://schemas.microsoft.com/office/drawing/2014/main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="" xmlns:a16="http://schemas.microsoft.com/office/drawing/2014/main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="" xmlns:a16="http://schemas.microsoft.com/office/drawing/2014/main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="" xmlns:a16="http://schemas.microsoft.com/office/drawing/2014/main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="" xmlns:a16="http://schemas.microsoft.com/office/drawing/2014/main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="" xmlns:a16="http://schemas.microsoft.com/office/drawing/2014/main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="" xmlns:a16="http://schemas.microsoft.com/office/drawing/2014/main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="" xmlns:a16="http://schemas.microsoft.com/office/drawing/2014/main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="" xmlns:a16="http://schemas.microsoft.com/office/drawing/2014/main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="" xmlns:a16="http://schemas.microsoft.com/office/drawing/2014/main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="" xmlns:a16="http://schemas.microsoft.com/office/drawing/2014/main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="" xmlns:a16="http://schemas.microsoft.com/office/drawing/2014/main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="" xmlns:a16="http://schemas.microsoft.com/office/drawing/2014/main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="" xmlns:a16="http://schemas.microsoft.com/office/drawing/2014/main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="" xmlns:a16="http://schemas.microsoft.com/office/drawing/2014/main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="" xmlns:a16="http://schemas.microsoft.com/office/drawing/2014/main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="" xmlns:a16="http://schemas.microsoft.com/office/drawing/2014/main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="" xmlns:a16="http://schemas.microsoft.com/office/drawing/2014/main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="" xmlns:a16="http://schemas.microsoft.com/office/drawing/2014/main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="" xmlns:a16="http://schemas.microsoft.com/office/drawing/2014/main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="" xmlns:a16="http://schemas.microsoft.com/office/drawing/2014/main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="" xmlns:a16="http://schemas.microsoft.com/office/drawing/2014/main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="" xmlns:a16="http://schemas.microsoft.com/office/drawing/2014/main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="" xmlns:a16="http://schemas.microsoft.com/office/drawing/2014/main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="" xmlns:a16="http://schemas.microsoft.com/office/drawing/2014/main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="" xmlns:a16="http://schemas.microsoft.com/office/drawing/2014/main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="" xmlns:a16="http://schemas.microsoft.com/office/drawing/2014/main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="" xmlns:a16="http://schemas.microsoft.com/office/drawing/2014/main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="" xmlns:a16="http://schemas.microsoft.com/office/drawing/2014/main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="" xmlns:a16="http://schemas.microsoft.com/office/drawing/2014/main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="" xmlns:a16="http://schemas.microsoft.com/office/drawing/2014/main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="" xmlns:a16="http://schemas.microsoft.com/office/drawing/2014/main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="" xmlns:a16="http://schemas.microsoft.com/office/drawing/2014/main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="" xmlns:a16="http://schemas.microsoft.com/office/drawing/2014/main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="" xmlns:a16="http://schemas.microsoft.com/office/drawing/2014/main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="" xmlns:a16="http://schemas.microsoft.com/office/drawing/2014/main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="" xmlns:a16="http://schemas.microsoft.com/office/drawing/2014/main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="" xmlns:a16="http://schemas.microsoft.com/office/drawing/2014/main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="" xmlns:a16="http://schemas.microsoft.com/office/drawing/2014/main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="" xmlns:a16="http://schemas.microsoft.com/office/drawing/2014/main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="" xmlns:a16="http://schemas.microsoft.com/office/drawing/2014/main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="" xmlns:a16="http://schemas.microsoft.com/office/drawing/2014/main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="" xmlns:a16="http://schemas.microsoft.com/office/drawing/2014/main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="" xmlns:a16="http://schemas.microsoft.com/office/drawing/2014/main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="" xmlns:a16="http://schemas.microsoft.com/office/drawing/2014/main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="" xmlns:a16="http://schemas.microsoft.com/office/drawing/2014/main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="" xmlns:a16="http://schemas.microsoft.com/office/drawing/2014/main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="" xmlns:a16="http://schemas.microsoft.com/office/drawing/2014/main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="" xmlns:a16="http://schemas.microsoft.com/office/drawing/2014/main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="" xmlns:a16="http://schemas.microsoft.com/office/drawing/2014/main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="" xmlns:a16="http://schemas.microsoft.com/office/drawing/2014/main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="" xmlns:a16="http://schemas.microsoft.com/office/drawing/2014/main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="" xmlns:a16="http://schemas.microsoft.com/office/drawing/2014/main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="" xmlns:a16="http://schemas.microsoft.com/office/drawing/2014/main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="" xmlns:a16="http://schemas.microsoft.com/office/drawing/2014/main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="" xmlns:a16="http://schemas.microsoft.com/office/drawing/2014/main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="" xmlns:a16="http://schemas.microsoft.com/office/drawing/2014/main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="" xmlns:a16="http://schemas.microsoft.com/office/drawing/2014/main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="" xmlns:a16="http://schemas.microsoft.com/office/drawing/2014/main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="" xmlns:a16="http://schemas.microsoft.com/office/drawing/2014/main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="" xmlns:a16="http://schemas.microsoft.com/office/drawing/2014/main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="" xmlns:a16="http://schemas.microsoft.com/office/drawing/2014/main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="" xmlns:a16="http://schemas.microsoft.com/office/drawing/2014/main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="" xmlns:a16="http://schemas.microsoft.com/office/drawing/2014/main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="" xmlns:a16="http://schemas.microsoft.com/office/drawing/2014/main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="" xmlns:a16="http://schemas.microsoft.com/office/drawing/2014/main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="" xmlns:a16="http://schemas.microsoft.com/office/drawing/2014/main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="" xmlns:a16="http://schemas.microsoft.com/office/drawing/2014/main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="" xmlns:a16="http://schemas.microsoft.com/office/drawing/2014/main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="" xmlns:a16="http://schemas.microsoft.com/office/drawing/2014/main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="" xmlns:a16="http://schemas.microsoft.com/office/drawing/2014/main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="" xmlns:a16="http://schemas.microsoft.com/office/drawing/2014/main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="" xmlns:a16="http://schemas.microsoft.com/office/drawing/2014/main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="" xmlns:a16="http://schemas.microsoft.com/office/drawing/2014/main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="" xmlns:a16="http://schemas.microsoft.com/office/drawing/2014/main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="" xmlns:a16="http://schemas.microsoft.com/office/drawing/2014/main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="" xmlns:a16="http://schemas.microsoft.com/office/drawing/2014/main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="" xmlns:a16="http://schemas.microsoft.com/office/drawing/2014/main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="" xmlns:a16="http://schemas.microsoft.com/office/drawing/2014/main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="" xmlns:a16="http://schemas.microsoft.com/office/drawing/2014/main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="" xmlns:a16="http://schemas.microsoft.com/office/drawing/2014/main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="" xmlns:a16="http://schemas.microsoft.com/office/drawing/2014/main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="" xmlns:a16="http://schemas.microsoft.com/office/drawing/2014/main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="" xmlns:a16="http://schemas.microsoft.com/office/drawing/2014/main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="" xmlns:a16="http://schemas.microsoft.com/office/drawing/2014/main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="" xmlns:a16="http://schemas.microsoft.com/office/drawing/2014/main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="" xmlns:a16="http://schemas.microsoft.com/office/drawing/2014/main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="" xmlns:a16="http://schemas.microsoft.com/office/drawing/2014/main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="" xmlns:a16="http://schemas.microsoft.com/office/drawing/2014/main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="" xmlns:a16="http://schemas.microsoft.com/office/drawing/2014/main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="" xmlns:a16="http://schemas.microsoft.com/office/drawing/2014/main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="" xmlns:a16="http://schemas.microsoft.com/office/drawing/2014/main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="" xmlns:a16="http://schemas.microsoft.com/office/drawing/2014/main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="" xmlns:a16="http://schemas.microsoft.com/office/drawing/2014/main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="" xmlns:a16="http://schemas.microsoft.com/office/drawing/2014/main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="" xmlns:a16="http://schemas.microsoft.com/office/drawing/2014/main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="" xmlns:a16="http://schemas.microsoft.com/office/drawing/2014/main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="" xmlns:a16="http://schemas.microsoft.com/office/drawing/2014/main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="" xmlns:a16="http://schemas.microsoft.com/office/drawing/2014/main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="" xmlns:a16="http://schemas.microsoft.com/office/drawing/2014/main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="" xmlns:a16="http://schemas.microsoft.com/office/drawing/2014/main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="" xmlns:a16="http://schemas.microsoft.com/office/drawing/2014/main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="" xmlns:a16="http://schemas.microsoft.com/office/drawing/2014/main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="" xmlns:a16="http://schemas.microsoft.com/office/drawing/2014/main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="" xmlns:a16="http://schemas.microsoft.com/office/drawing/2014/main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="" xmlns:a16="http://schemas.microsoft.com/office/drawing/2014/main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="" xmlns:a16="http://schemas.microsoft.com/office/drawing/2014/main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="" xmlns:a16="http://schemas.microsoft.com/office/drawing/2014/main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="" xmlns:a16="http://schemas.microsoft.com/office/drawing/2014/main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="" xmlns:a16="http://schemas.microsoft.com/office/drawing/2014/main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="" xmlns:a16="http://schemas.microsoft.com/office/drawing/2014/main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="" xmlns:a16="http://schemas.microsoft.com/office/drawing/2014/main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="" xmlns:a16="http://schemas.microsoft.com/office/drawing/2014/main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="" xmlns:a16="http://schemas.microsoft.com/office/drawing/2014/main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="" xmlns:a16="http://schemas.microsoft.com/office/drawing/2014/main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="" xmlns:a16="http://schemas.microsoft.com/office/drawing/2014/main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="" xmlns:a16="http://schemas.microsoft.com/office/drawing/2014/main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="" xmlns:a16="http://schemas.microsoft.com/office/drawing/2014/main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="" xmlns:a16="http://schemas.microsoft.com/office/drawing/2014/main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7878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80D62E5-8451-4208-9507-3E7AD0EF9C38}"/>
              </a:ext>
            </a:extLst>
          </p:cNvPr>
          <p:cNvGrpSpPr/>
          <p:nvPr userDrawn="1"/>
        </p:nvGrpSpPr>
        <p:grpSpPr>
          <a:xfrm>
            <a:off x="1487488" y="-2427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EB76714-25AE-4F90-82FE-C6D55649B6A7}"/>
              </a:ext>
            </a:extLst>
          </p:cNvPr>
          <p:cNvSpPr/>
          <p:nvPr userDrawn="1"/>
        </p:nvSpPr>
        <p:spPr>
          <a:xfrm>
            <a:off x="1953948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2614859-339D-4BB3-B9E4-6ED077413C82}"/>
              </a:ext>
            </a:extLst>
          </p:cNvPr>
          <p:cNvSpPr/>
          <p:nvPr userDrawn="1"/>
        </p:nvSpPr>
        <p:spPr>
          <a:xfrm>
            <a:off x="4513461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D01B58B-127A-4CDA-81CA-6317764101C0}"/>
              </a:ext>
            </a:extLst>
          </p:cNvPr>
          <p:cNvSpPr/>
          <p:nvPr userDrawn="1"/>
        </p:nvSpPr>
        <p:spPr>
          <a:xfrm>
            <a:off x="7072973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57ABB3D-5F2D-4CF0-8252-5BCFC881B854}"/>
              </a:ext>
            </a:extLst>
          </p:cNvPr>
          <p:cNvSpPr/>
          <p:nvPr userDrawn="1"/>
        </p:nvSpPr>
        <p:spPr>
          <a:xfrm>
            <a:off x="9632486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09BCE51-0B37-4543-B23A-1DF5A903BFBF}"/>
              </a:ext>
            </a:extLst>
          </p:cNvPr>
          <p:cNvSpPr/>
          <p:nvPr userDrawn="1"/>
        </p:nvSpPr>
        <p:spPr>
          <a:xfrm>
            <a:off x="1953947" y="0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B5CA600-1400-4437-8008-DDB6600517A8}"/>
              </a:ext>
            </a:extLst>
          </p:cNvPr>
          <p:cNvSpPr/>
          <p:nvPr userDrawn="1"/>
        </p:nvSpPr>
        <p:spPr>
          <a:xfrm>
            <a:off x="4513460" y="0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130F2A8-B2E2-461A-A7FE-66AC6B2C7DFA}"/>
              </a:ext>
            </a:extLst>
          </p:cNvPr>
          <p:cNvSpPr/>
          <p:nvPr userDrawn="1"/>
        </p:nvSpPr>
        <p:spPr>
          <a:xfrm>
            <a:off x="7072974" y="0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0136780-EA76-48E7-B2A0-5A002C02DF72}"/>
              </a:ext>
            </a:extLst>
          </p:cNvPr>
          <p:cNvSpPr/>
          <p:nvPr userDrawn="1"/>
        </p:nvSpPr>
        <p:spPr>
          <a:xfrm>
            <a:off x="9632487" y="0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4AC76C0-73B8-4046-8402-D29569F8535A}"/>
              </a:ext>
            </a:extLst>
          </p:cNvPr>
          <p:cNvSpPr txBox="1"/>
          <p:nvPr userDrawn="1"/>
        </p:nvSpPr>
        <p:spPr>
          <a:xfrm>
            <a:off x="2423592" y="415072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7791FAE-D2BE-49B1-9590-6ADA1931869D}"/>
              </a:ext>
            </a:extLst>
          </p:cNvPr>
          <p:cNvSpPr txBox="1"/>
          <p:nvPr userDrawn="1"/>
        </p:nvSpPr>
        <p:spPr>
          <a:xfrm>
            <a:off x="4702569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E2D0D05-F5EC-4D99-917E-208301583958}"/>
              </a:ext>
            </a:extLst>
          </p:cNvPr>
          <p:cNvSpPr txBox="1"/>
          <p:nvPr userDrawn="1"/>
        </p:nvSpPr>
        <p:spPr>
          <a:xfrm>
            <a:off x="7262081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1F445B3-4A8A-4F96-BB0E-A1541283F662}"/>
              </a:ext>
            </a:extLst>
          </p:cNvPr>
          <p:cNvSpPr txBox="1"/>
          <p:nvPr userDrawn="1"/>
        </p:nvSpPr>
        <p:spPr>
          <a:xfrm>
            <a:off x="9821594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="" xmlns:a16="http://schemas.microsoft.com/office/drawing/2014/main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109833" y="160254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="" xmlns:a16="http://schemas.microsoft.com/office/drawing/2014/main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668868" y="160254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="" xmlns:a16="http://schemas.microsoft.com/office/drawing/2014/main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202968" y="160254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="" xmlns:a16="http://schemas.microsoft.com/office/drawing/2014/main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762480" y="160254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278BA5FC-5599-4AF9-83ED-20988D677D5E}"/>
              </a:ext>
            </a:extLst>
          </p:cNvPr>
          <p:cNvSpPr/>
          <p:nvPr userDrawn="1"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4A39D9F2-5472-4BC8-B2AC-1577E24B842B}"/>
              </a:ext>
            </a:extLst>
          </p:cNvPr>
          <p:cNvSpPr/>
          <p:nvPr userDrawn="1"/>
        </p:nvSpPr>
        <p:spPr>
          <a:xfrm>
            <a:off x="6872949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04BC910D-8563-4DC0-AA04-19234E296678}"/>
              </a:ext>
            </a:extLst>
          </p:cNvPr>
          <p:cNvSpPr/>
          <p:nvPr userDrawn="1"/>
        </p:nvSpPr>
        <p:spPr>
          <a:xfrm>
            <a:off x="9432461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="" xmlns:a16="http://schemas.microsoft.com/office/drawing/2014/main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9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="" xmlns:a16="http://schemas.microsoft.com/office/drawing/2014/main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988655" y="160254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="" xmlns:a16="http://schemas.microsoft.com/office/drawing/2014/main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774343" y="160254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4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803374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4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4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913" r:id="rId13"/>
    <p:sldLayoutId id="2147483912" r:id="rId14"/>
    <p:sldLayoutId id="2147483911" r:id="rId15"/>
    <p:sldLayoutId id="2147483752" r:id="rId16"/>
    <p:sldLayoutId id="2147483753" r:id="rId17"/>
    <p:sldLayoutId id="2147483754" r:id="rId18"/>
    <p:sldLayoutId id="2147483755" r:id="rId19"/>
    <p:sldLayoutId id="2147483774" r:id="rId20"/>
    <p:sldLayoutId id="2147483756" r:id="rId21"/>
    <p:sldLayoutId id="2147483775" r:id="rId22"/>
    <p:sldLayoutId id="2147483757" r:id="rId23"/>
    <p:sldLayoutId id="2147483776" r:id="rId24"/>
    <p:sldLayoutId id="2147483758" r:id="rId25"/>
    <p:sldLayoutId id="2147483777" r:id="rId26"/>
    <p:sldLayoutId id="2147483759" r:id="rId27"/>
    <p:sldLayoutId id="2147483778" r:id="rId28"/>
    <p:sldLayoutId id="2147483760" r:id="rId29"/>
    <p:sldLayoutId id="2147483779" r:id="rId30"/>
    <p:sldLayoutId id="2147483761" r:id="rId31"/>
    <p:sldLayoutId id="2147483780" r:id="rId32"/>
    <p:sldLayoutId id="2147483762" r:id="rId33"/>
    <p:sldLayoutId id="2147483781" r:id="rId34"/>
    <p:sldLayoutId id="2147483763" r:id="rId35"/>
    <p:sldLayoutId id="2147483782" r:id="rId36"/>
    <p:sldLayoutId id="2147483764" r:id="rId37"/>
    <p:sldLayoutId id="2147483783" r:id="rId38"/>
    <p:sldLayoutId id="2147483765" r:id="rId39"/>
    <p:sldLayoutId id="2147483784" r:id="rId40"/>
    <p:sldLayoutId id="2147483785" r:id="rId41"/>
    <p:sldLayoutId id="2147483766" r:id="rId42"/>
    <p:sldLayoutId id="2147483768" r:id="rId43"/>
    <p:sldLayoutId id="2147483786" r:id="rId44"/>
    <p:sldLayoutId id="2147483788" r:id="rId45"/>
    <p:sldLayoutId id="2147483769" r:id="rId46"/>
    <p:sldLayoutId id="2147483767" r:id="rId47"/>
    <p:sldLayoutId id="2147483787" r:id="rId48"/>
    <p:sldLayoutId id="2147483771" r:id="rId49"/>
    <p:sldLayoutId id="2147483773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  <p:sldLayoutId id="2147483842" r:id="rId58"/>
    <p:sldLayoutId id="2147483841" r:id="rId59"/>
    <p:sldLayoutId id="2147483843" r:id="rId60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800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10" Type="http://schemas.openxmlformats.org/officeDocument/2006/relationships/image" Target="../media/image35.svg"/><Relationship Id="rId4" Type="http://schemas.openxmlformats.org/officeDocument/2006/relationships/image" Target="../media/image18.sv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log.gov.ru/rn77/ens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2"/>
          <p:cNvSpPr txBox="1">
            <a:spLocks noChangeArrowheads="1"/>
          </p:cNvSpPr>
          <p:nvPr/>
        </p:nvSpPr>
        <p:spPr bwMode="auto">
          <a:xfrm>
            <a:off x="4535488" y="5373690"/>
            <a:ext cx="32639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altLang="ru-RU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1267" name="Текст 1"/>
          <p:cNvSpPr txBox="1">
            <a:spLocks/>
          </p:cNvSpPr>
          <p:nvPr/>
        </p:nvSpPr>
        <p:spPr bwMode="auto">
          <a:xfrm>
            <a:off x="2132572" y="2432950"/>
            <a:ext cx="7921625" cy="69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/>
          <a:lstStyle>
            <a:lvl1pPr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3500" b="1" dirty="0">
                <a:solidFill>
                  <a:schemeClr val="tx2"/>
                </a:solidFill>
                <a:latin typeface="Arial Narrow" panose="020B0606020202030204" pitchFamily="34" charset="0"/>
              </a:rPr>
              <a:t>Единый налоговый счет</a:t>
            </a:r>
          </a:p>
        </p:txBody>
      </p:sp>
      <p:pic>
        <p:nvPicPr>
          <p:cNvPr id="11269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476673"/>
            <a:ext cx="1150938" cy="133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Текст 1"/>
          <p:cNvSpPr txBox="1">
            <a:spLocks/>
          </p:cNvSpPr>
          <p:nvPr/>
        </p:nvSpPr>
        <p:spPr bwMode="auto">
          <a:xfrm>
            <a:off x="1091444" y="4381810"/>
            <a:ext cx="9084422" cy="99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/>
          <a:lstStyle>
            <a:lvl1pPr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Жербаханов Михаил Иванович</a:t>
            </a:r>
            <a:endParaRPr lang="ru-RU" altLang="ru-RU" sz="26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2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Начальник отдела урегулирования состояния расчетов с бюджетом</a:t>
            </a:r>
            <a:endParaRPr lang="ru-RU" altLang="ru-RU" sz="26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49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/>
          <p:cNvSpPr txBox="1">
            <a:spLocks/>
          </p:cNvSpPr>
          <p:nvPr/>
        </p:nvSpPr>
        <p:spPr bwMode="auto">
          <a:xfrm>
            <a:off x="2603612" y="152636"/>
            <a:ext cx="8640960" cy="9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/>
          <a:lstStyle>
            <a:lvl1pPr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600" b="1" dirty="0" smtClean="0">
                <a:solidFill>
                  <a:schemeClr val="bg2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Образцы заполнения платежных документов с 01.01.2023:  </a:t>
            </a:r>
            <a:endParaRPr lang="ru-RU" altLang="ru-RU" sz="2600" b="1" dirty="0">
              <a:solidFill>
                <a:schemeClr val="bg2">
                  <a:lumMod val="75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348" y="1160748"/>
            <a:ext cx="1054991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just">
              <a:buAutoNum type="arabicPeriod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При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перечислении платежей, обязанность по уплате которых установлена Налоговым кодексом Российской Федерации </a:t>
            </a:r>
            <a:r>
              <a:rPr lang="ru-RU" u="sng" dirty="0">
                <a:solidFill>
                  <a:schemeClr val="bg2">
                    <a:lumMod val="75000"/>
                  </a:schemeClr>
                </a:solidFill>
              </a:rPr>
              <a:t>(единый налоговый </a:t>
            </a:r>
            <a:r>
              <a:rPr lang="ru-RU" u="sng" dirty="0" smtClean="0">
                <a:solidFill>
                  <a:schemeClr val="bg2">
                    <a:lumMod val="75000"/>
                  </a:schemeClr>
                </a:solidFill>
              </a:rPr>
              <a:t>платеж).</a:t>
            </a:r>
          </a:p>
          <a:p>
            <a:pPr indent="-457200" algn="just">
              <a:buAutoNum type="arabicPeriod"/>
            </a:pPr>
            <a:endParaRPr lang="ru-RU" u="sng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2. При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перечислении иных платежей, администрируемых налоговыми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 органами </a:t>
            </a:r>
            <a:r>
              <a:rPr lang="ru-RU" u="sng" dirty="0">
                <a:solidFill>
                  <a:schemeClr val="bg2">
                    <a:lumMod val="75000"/>
                  </a:schemeClr>
                </a:solidFill>
              </a:rPr>
              <a:t>(за исключением единого налогового </a:t>
            </a:r>
            <a:r>
              <a:rPr lang="ru-RU" u="sng" dirty="0" smtClean="0">
                <a:solidFill>
                  <a:schemeClr val="bg2">
                    <a:lumMod val="75000"/>
                  </a:schemeClr>
                </a:solidFill>
              </a:rPr>
              <a:t>платежа);</a:t>
            </a:r>
          </a:p>
          <a:p>
            <a:endParaRPr lang="ru-RU" u="sng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3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. При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перечислении платежей, обязанность по уплате которых установлена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НК РФ (за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исключением единого налогового платежа), налогоплательщиками, формирующими в соответствии с Федеральным законом </a:t>
            </a:r>
            <a:r>
              <a:rPr lang="ru-RU" u="sng" dirty="0">
                <a:solidFill>
                  <a:schemeClr val="bg2">
                    <a:lumMod val="75000"/>
                  </a:schemeClr>
                </a:solidFill>
              </a:rPr>
              <a:t>уведомление об исчисленных суммах налогов, сборов, авансовых платежей по налогам, страховым взносам в виде распоряжения на перевод денежных средств в уплату платежей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в бюджетную систему Российской Федерации </a:t>
            </a:r>
            <a:endParaRPr lang="ru-RU" u="sng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038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/>
          <p:cNvSpPr txBox="1">
            <a:spLocks/>
          </p:cNvSpPr>
          <p:nvPr/>
        </p:nvSpPr>
        <p:spPr bwMode="auto">
          <a:xfrm>
            <a:off x="2747628" y="152636"/>
            <a:ext cx="7921625" cy="9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/>
          <a:lstStyle>
            <a:lvl1pPr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 b="1" dirty="0" smtClean="0">
                <a:solidFill>
                  <a:schemeClr val="bg2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Платежный документ на перечисление </a:t>
            </a:r>
            <a:r>
              <a:rPr lang="ru-RU" altLang="ru-RU" sz="2800" b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ЕНП </a:t>
            </a:r>
            <a:r>
              <a:rPr lang="ru-RU" altLang="ru-RU" sz="2400" b="1" i="1" dirty="0" smtClean="0">
                <a:solidFill>
                  <a:schemeClr val="bg2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 </a:t>
            </a:r>
            <a:endParaRPr lang="ru-RU" altLang="ru-RU" sz="2400" b="1" i="1" dirty="0">
              <a:solidFill>
                <a:schemeClr val="bg2">
                  <a:lumMod val="75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384" y="1160748"/>
            <a:ext cx="10225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2"/>
          <a:srcRect l="31456" t="19030" r="30097" b="8152"/>
          <a:stretch/>
        </p:blipFill>
        <p:spPr bwMode="auto">
          <a:xfrm>
            <a:off x="2135560" y="1052735"/>
            <a:ext cx="7189595" cy="65527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2482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/>
          <p:cNvSpPr txBox="1">
            <a:spLocks/>
          </p:cNvSpPr>
          <p:nvPr/>
        </p:nvSpPr>
        <p:spPr bwMode="auto">
          <a:xfrm>
            <a:off x="2747628" y="152636"/>
            <a:ext cx="7921625" cy="9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/>
          <a:lstStyle>
            <a:lvl1pPr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 b="1" dirty="0" smtClean="0">
                <a:solidFill>
                  <a:schemeClr val="bg2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Платежный документ </a:t>
            </a:r>
            <a:r>
              <a:rPr lang="ru-RU" altLang="ru-RU" sz="2800" b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за </a:t>
            </a:r>
            <a:r>
              <a:rPr lang="ru-RU" altLang="ru-RU" sz="2800" b="1" dirty="0" err="1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искл.ЕНП</a:t>
            </a:r>
            <a:r>
              <a:rPr lang="ru-RU" altLang="ru-RU" sz="2800" b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ru-RU" altLang="ru-RU" sz="2400" b="1" dirty="0" smtClean="0">
                <a:solidFill>
                  <a:schemeClr val="bg2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 </a:t>
            </a:r>
            <a:endParaRPr lang="ru-RU" altLang="ru-RU" sz="2400" b="1" dirty="0">
              <a:solidFill>
                <a:schemeClr val="bg2">
                  <a:lumMod val="75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384" y="1160748"/>
            <a:ext cx="10225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31982" t="20980" r="31246" b="7260"/>
          <a:stretch/>
        </p:blipFill>
        <p:spPr bwMode="auto">
          <a:xfrm>
            <a:off x="3031418" y="908720"/>
            <a:ext cx="6106160" cy="6480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70373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/>
          <p:cNvSpPr txBox="1">
            <a:spLocks/>
          </p:cNvSpPr>
          <p:nvPr/>
        </p:nvSpPr>
        <p:spPr bwMode="auto">
          <a:xfrm>
            <a:off x="2747628" y="152635"/>
            <a:ext cx="8784976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/>
          <a:lstStyle>
            <a:lvl1pPr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 b="1" dirty="0" smtClean="0">
                <a:solidFill>
                  <a:schemeClr val="bg2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Платежный документ </a:t>
            </a:r>
            <a:r>
              <a:rPr lang="ru-RU" altLang="ru-RU" sz="2800" b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за </a:t>
            </a:r>
            <a:r>
              <a:rPr lang="ru-RU" altLang="ru-RU" sz="2800" b="1" dirty="0" err="1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искл.ЕНП</a:t>
            </a:r>
            <a:r>
              <a:rPr lang="ru-RU" altLang="ru-RU" sz="2800" b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 формирующие уведомление об исчисленных суммах </a:t>
            </a:r>
            <a:r>
              <a:rPr lang="ru-RU" altLang="ru-RU" sz="2400" b="1" i="1" dirty="0" smtClean="0">
                <a:solidFill>
                  <a:schemeClr val="bg2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 </a:t>
            </a:r>
            <a:endParaRPr lang="ru-RU" altLang="ru-RU" sz="2400" b="1" i="1" dirty="0">
              <a:solidFill>
                <a:schemeClr val="bg2">
                  <a:lumMod val="75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384" y="1160748"/>
            <a:ext cx="10225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31724" t="20553" r="30234" b="7274"/>
          <a:stretch/>
        </p:blipFill>
        <p:spPr bwMode="auto">
          <a:xfrm>
            <a:off x="3136265" y="1088740"/>
            <a:ext cx="5919470" cy="62286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8616280" y="2558380"/>
            <a:ext cx="1020230" cy="245642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506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1384" y="1160748"/>
            <a:ext cx="10225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83632" y="44625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</a:rPr>
              <a:t>Налоги и взносы </a:t>
            </a:r>
            <a:r>
              <a:rPr lang="ru-RU" sz="2200" b="1" dirty="0" smtClean="0">
                <a:solidFill>
                  <a:srgbClr val="FF0000"/>
                </a:solidFill>
              </a:rPr>
              <a:t>по которым представляются </a:t>
            </a:r>
            <a:r>
              <a:rPr lang="ru-RU" sz="2200" b="1" dirty="0">
                <a:solidFill>
                  <a:srgbClr val="FF0000"/>
                </a:solidFill>
              </a:rPr>
              <a:t>уведомления об исчисленных суммах </a:t>
            </a:r>
            <a:r>
              <a:rPr lang="ru-RU" sz="2200" b="1" dirty="0">
                <a:solidFill>
                  <a:schemeClr val="bg2">
                    <a:lumMod val="75000"/>
                  </a:schemeClr>
                </a:solidFill>
              </a:rPr>
              <a:t>налогов, авансовых платежей по налогам, сборов, страховых взносов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7348" y="1327393"/>
            <a:ext cx="11449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1. </a:t>
            </a: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Налог 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с доходов  организацией, исчисляемый по ставкам, отличным от ставки, указанной в п.1 ст.284 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НК РФ: 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18210101040010000110/18210101060010000110/18210101090010000110</a:t>
            </a:r>
            <a:endParaRPr lang="ru-RU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9059" y="2076771"/>
            <a:ext cx="11521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2. </a:t>
            </a: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Налог 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с доходов, полученных иностранной  организацией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: 182101010300100001101821010105001000011018210101090010000110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4648" y="2924419"/>
            <a:ext cx="11778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3. </a:t>
            </a: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Налог 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с доходов  </a:t>
            </a: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организаций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:18210101070010000110</a:t>
            </a:r>
            <a:endParaRPr lang="ru-RU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4766" y="3499844"/>
            <a:ext cx="112585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4. </a:t>
            </a: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НДФЛ: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 18210102010010000110/18210102020010000110/18210102050010000110/18210102070010000110/18210102080010000110/18210102090010000110/18210102100010000110/18210102110010000110/18210102120010000110/18210102130010000110/18210102140010000110</a:t>
            </a:r>
            <a:endParaRPr lang="ru-RU" sz="1800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sz="1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2639" y="4977172"/>
            <a:ext cx="11324596" cy="155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5. Страховые взносы: 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18210201000010000160/18210204010010010160/18210204010010020160/18210204020010010160/18210204020010020160/18210208000060000160/18210209000060000160/18210210000010000160/18210211000010000160</a:t>
            </a:r>
            <a:endParaRPr lang="ru-RU" sz="1800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833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1266" y="979407"/>
            <a:ext cx="10225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9376" y="1059715"/>
            <a:ext cx="11341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6.Налог 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на имущество органи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заций: 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18210602010020000110/18210602020020000110</a:t>
            </a:r>
            <a:endParaRPr lang="ru-RU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218" y="1494611"/>
            <a:ext cx="5304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7.Транспортный налог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: 18210604011020000110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9376" y="1948253"/>
            <a:ext cx="111374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8. 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Земельный налог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: 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18210606031030000110/18210606032040000110/18210606032110000110/18210606032120000110</a:t>
            </a:r>
            <a:endParaRPr lang="ru-RU" sz="18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18210606032140000110/18210606033050000110/18210606033100000110/18210606033130000110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9376" y="3040002"/>
            <a:ext cx="6202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9.УСН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: 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18210501011010000110/18210501021010000110</a:t>
            </a:r>
            <a:endParaRPr lang="ru-RU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2434" y="3553604"/>
            <a:ext cx="10009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1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0.ЕСХН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: 18210503010010000110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11624" y="-35606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</a:rPr>
              <a:t>Налоги и взносы по которым представляются </a:t>
            </a:r>
            <a:r>
              <a:rPr lang="ru-RU" sz="2200" b="1" dirty="0">
                <a:solidFill>
                  <a:srgbClr val="FF0000"/>
                </a:solidFill>
              </a:rPr>
              <a:t>уведомления об исчисленных суммах </a:t>
            </a:r>
            <a:r>
              <a:rPr lang="ru-RU" sz="2200" b="1" dirty="0">
                <a:solidFill>
                  <a:schemeClr val="bg2">
                    <a:lumMod val="75000"/>
                  </a:schemeClr>
                </a:solidFill>
              </a:rPr>
              <a:t>налогов, авансовых платежей по налогам, сборов, страховых взносов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9991" y="5420714"/>
            <a:ext cx="11233248" cy="64633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>Ответственность за несвоевременное представление/не представление Уведомления предусмотрена в соответствии с п.1 ст.126 НК РФ и ст. 15.6 КоАП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8052" y="4049132"/>
            <a:ext cx="10920122" cy="92333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На </a:t>
            </a: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интернет 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сайте ФНС России </a:t>
            </a:r>
            <a:r>
              <a:rPr lang="ru-RU" sz="1800" b="1" u="sng" dirty="0">
                <a:solidFill>
                  <a:srgbClr val="00B050"/>
                </a:solidFill>
              </a:rPr>
              <a:t>https://www.nalog.gov.ru/rn77/taxation/debt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/ размещена «Памятка о порядке заполнения и представления уведомления об исчисленных суммах налогов, авансовых платежей по налогам, сборов, страховых взносов» (ссылка на размещение).</a:t>
            </a:r>
          </a:p>
        </p:txBody>
      </p:sp>
    </p:spTree>
    <p:extLst>
      <p:ext uri="{BB962C8B-B14F-4D97-AF65-F5344CB8AC3E}">
        <p14:creationId xmlns:p14="http://schemas.microsoft.com/office/powerpoint/2010/main" val="1389770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/>
          <p:cNvSpPr txBox="1">
            <a:spLocks/>
          </p:cNvSpPr>
          <p:nvPr/>
        </p:nvSpPr>
        <p:spPr bwMode="auto">
          <a:xfrm>
            <a:off x="2747628" y="152636"/>
            <a:ext cx="8820980" cy="9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/>
          <a:lstStyle>
            <a:lvl1pPr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 b="1" dirty="0" smtClean="0">
                <a:solidFill>
                  <a:schemeClr val="bg2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Сроки представления Уведомлений (на примере НДФЛ):</a:t>
            </a:r>
            <a:endParaRPr lang="ru-RU" altLang="ru-RU" sz="2400" b="1" i="1" dirty="0">
              <a:solidFill>
                <a:schemeClr val="bg2">
                  <a:lumMod val="75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384" y="1160748"/>
            <a:ext cx="10225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9436" y="2780928"/>
            <a:ext cx="910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27347" y="1201936"/>
          <a:ext cx="11629295" cy="55930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6085"/>
                <a:gridCol w="1656184"/>
                <a:gridCol w="1044116"/>
                <a:gridCol w="1188132"/>
                <a:gridCol w="900100"/>
                <a:gridCol w="972108"/>
                <a:gridCol w="1260140"/>
                <a:gridCol w="978525"/>
                <a:gridCol w="849759"/>
                <a:gridCol w="1012073"/>
                <a:gridCol w="1012073"/>
              </a:tblGrid>
              <a:tr h="6384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Наименование налога</a:t>
                      </a:r>
                      <a:endParaRPr lang="ru-RU" sz="10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КБК налогов</a:t>
                      </a:r>
                      <a:endParaRPr lang="ru-RU" sz="10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Категория плательщика</a:t>
                      </a:r>
                      <a:endParaRPr lang="ru-RU" sz="10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Срок представления декларации/расчета по налогам и страховым взносам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Срок представления уведомления по налогам и страховым взносам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Период, указываемый в уведомлении (код отчетного периода)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Срок уплаты налогов, страховых взносов в соответствии с законодательством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23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налоговый/отчетный период</a:t>
                      </a:r>
                      <a:endParaRPr lang="ru-RU" sz="10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срок представления</a:t>
                      </a:r>
                      <a:endParaRPr lang="ru-RU" sz="10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отчетный период</a:t>
                      </a:r>
                      <a:endParaRPr lang="ru-RU" sz="10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срок представления</a:t>
                      </a:r>
                      <a:endParaRPr lang="ru-RU" sz="10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отчетный период</a:t>
                      </a:r>
                      <a:endParaRPr lang="ru-RU" sz="10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код отчетного (налогового) периода/номер месяца (квартала) </a:t>
                      </a:r>
                      <a:endParaRPr lang="ru-RU" sz="10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отчетный период</a:t>
                      </a:r>
                      <a:endParaRPr lang="ru-RU" sz="10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срок уплаты налога, страховых взносов</a:t>
                      </a:r>
                      <a:endParaRPr lang="ru-RU" sz="10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22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000" b="1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000" b="1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0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000" b="1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1000" b="1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1000" b="1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10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9</a:t>
                      </a:r>
                      <a:endParaRPr lang="ru-RU" sz="10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1000" b="1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11</a:t>
                      </a:r>
                      <a:endParaRPr lang="ru-RU" sz="10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0693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НДФЛ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18210102010010000110</a:t>
                      </a:r>
                      <a:b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18210102020010000110</a:t>
                      </a:r>
                      <a:b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18210102050010000110</a:t>
                      </a:r>
                      <a:b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18210102070010000110</a:t>
                      </a:r>
                      <a:b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18210102080010000110</a:t>
                      </a:r>
                      <a:b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18210102090010000110</a:t>
                      </a:r>
                      <a:b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18210102100010000110</a:t>
                      </a:r>
                      <a:b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18210102110010000110</a:t>
                      </a:r>
                      <a:b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18210102120010000110</a:t>
                      </a:r>
                      <a:b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18210102130010000110</a:t>
                      </a:r>
                      <a:b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18210102140010000110</a:t>
                      </a:r>
                      <a:b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</a:b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налоговые агенты, ИП, адвокаты, </a:t>
                      </a:r>
                      <a:r>
                        <a:rPr lang="ru-RU" sz="1000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натариусы</a:t>
                      </a:r>
                      <a:endParaRPr lang="ru-RU" sz="1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 квартал</a:t>
                      </a:r>
                      <a:endParaRPr lang="ru-RU" sz="1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25.04.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01.01.-22.01  23.01-22.02 23.02.-22.03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не позднее 25.01      не позднее 25.02     не позднее 25.03    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01.01.-22.01  23.01-22.02 23.02.-22.03</a:t>
                      </a:r>
                      <a:endParaRPr lang="ru-RU" sz="1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21/01                   21/02                    21/03</a:t>
                      </a:r>
                      <a:endParaRPr lang="ru-RU" sz="1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01.01.-22.01 23.01-22.02 23.02-22.03   </a:t>
                      </a:r>
                      <a:endParaRPr lang="ru-RU" sz="1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уплачивается налог не позднее 28 числа текущего месяца </a:t>
                      </a:r>
                      <a:endParaRPr lang="ru-RU" sz="1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11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полугодие</a:t>
                      </a:r>
                      <a:endParaRPr lang="ru-RU" sz="1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25.07.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23.03-22.04 23.04-22.05 23.05-22.06</a:t>
                      </a:r>
                      <a:endParaRPr lang="ru-RU" sz="1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не позднее 25.04      не позднее 25.05      не позднее 25.06   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23.03-22.04 23.04-22.05 23.05-22.06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31/01                       31/02                        31/03</a:t>
                      </a:r>
                      <a:endParaRPr lang="ru-RU" sz="1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23.03-22.04 23.04-22.05 23.05-22.06</a:t>
                      </a:r>
                      <a:endParaRPr lang="ru-RU" sz="1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38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9 месяцев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25.10.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23.06-22.07 23.07-22.08 23.08-22.09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не позднее 25.07       не позднее 25.08          не позднее 25.09    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23.06-22.07 23.07-22.08 23.08-22.09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33/01                      33/02                        33/03</a:t>
                      </a:r>
                      <a:endParaRPr lang="ru-RU" sz="1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23.06-22.07 23.07-22.08 23.08-22.09</a:t>
                      </a:r>
                      <a:endParaRPr lang="ru-RU" sz="1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41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год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25.02. года следующего за истекшим налоговым  периодом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23.09-22.10 23.10-22.11 23.11-22.12  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не позднее 25.10      не позднее 25.11            не позднее 25.12     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23.09-22.10 23.10-22.11 23.11-22.12  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34/01                   34/02                     34/03   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23.09-22.10 23.10-22.11 23.11-22.12  </a:t>
                      </a:r>
                      <a:endParaRPr lang="ru-RU" sz="1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24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23.12-31.12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не позднее последнего рабочего дня года 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23.12-31.12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34/04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23.12-31.12</a:t>
                      </a:r>
                      <a:endParaRPr lang="ru-RU" sz="1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уплачивается налог не позднее последнего рабочего дня календарного год  </a:t>
                      </a:r>
                      <a:endParaRPr lang="ru-RU" sz="1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1912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2"/>
          <p:cNvSpPr txBox="1">
            <a:spLocks noChangeArrowheads="1"/>
          </p:cNvSpPr>
          <p:nvPr/>
        </p:nvSpPr>
        <p:spPr bwMode="auto">
          <a:xfrm>
            <a:off x="4535488" y="5373690"/>
            <a:ext cx="32639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altLang="ru-RU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1267" name="Текст 1"/>
          <p:cNvSpPr txBox="1">
            <a:spLocks/>
          </p:cNvSpPr>
          <p:nvPr/>
        </p:nvSpPr>
        <p:spPr bwMode="auto">
          <a:xfrm>
            <a:off x="2206627" y="2996952"/>
            <a:ext cx="7921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/>
          <a:lstStyle>
            <a:lvl1pPr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3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  <p:pic>
        <p:nvPicPr>
          <p:cNvPr id="11269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1331913"/>
            <a:ext cx="11509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69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24152"/>
          <a:stretch/>
        </p:blipFill>
        <p:spPr>
          <a:xfrm>
            <a:off x="0" y="908720"/>
            <a:ext cx="12192000" cy="5949280"/>
          </a:xfrm>
          <a:prstGeom prst="rect">
            <a:avLst/>
          </a:prstGeom>
        </p:spPr>
      </p:pic>
      <p:sp>
        <p:nvSpPr>
          <p:cNvPr id="5" name="Текст 1"/>
          <p:cNvSpPr txBox="1">
            <a:spLocks/>
          </p:cNvSpPr>
          <p:nvPr/>
        </p:nvSpPr>
        <p:spPr bwMode="auto">
          <a:xfrm>
            <a:off x="2747628" y="152636"/>
            <a:ext cx="7921625" cy="69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/>
          <a:lstStyle>
            <a:lvl1pPr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800" b="1" dirty="0" smtClean="0">
                <a:latin typeface="Roboto Condensed" panose="020B0604020202020204" charset="0"/>
                <a:ea typeface="Roboto Condensed" panose="020B0604020202020204" charset="0"/>
              </a:rPr>
              <a:t>основные термины и понятия </a:t>
            </a:r>
            <a:endParaRPr lang="ru-RU" altLang="ru-RU" sz="2800" b="1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4152"/>
          <a:stretch/>
        </p:blipFill>
        <p:spPr>
          <a:xfrm>
            <a:off x="152400" y="980728"/>
            <a:ext cx="12192000" cy="602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39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Прямоугольник 187">
            <a:extLst>
              <a:ext uri="{FF2B5EF4-FFF2-40B4-BE49-F238E27FC236}">
                <a16:creationId xmlns="" xmlns:a16="http://schemas.microsoft.com/office/drawing/2014/main" id="{C04547B7-6B0B-4E3A-BA23-45CF13BF54EC}"/>
              </a:ext>
            </a:extLst>
          </p:cNvPr>
          <p:cNvSpPr/>
          <p:nvPr/>
        </p:nvSpPr>
        <p:spPr>
          <a:xfrm>
            <a:off x="7287644" y="904240"/>
            <a:ext cx="4904356" cy="595375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Rectangle 3">
            <a:extLst>
              <a:ext uri="{FF2B5EF4-FFF2-40B4-BE49-F238E27FC236}">
                <a16:creationId xmlns="" xmlns:a16="http://schemas.microsoft.com/office/drawing/2014/main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="" xmlns:a16="http://schemas.microsoft.com/office/drawing/2014/main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142" name="Прямая со стрелкой 141">
            <a:extLst>
              <a:ext uri="{FF2B5EF4-FFF2-40B4-BE49-F238E27FC236}">
                <a16:creationId xmlns="" xmlns:a16="http://schemas.microsoft.com/office/drawing/2014/main" id="{15921865-DAF0-444A-B6D1-ADB0331BCF04}"/>
              </a:ext>
            </a:extLst>
          </p:cNvPr>
          <p:cNvCxnSpPr>
            <a:cxnSpLocks/>
            <a:stCxn id="61" idx="2"/>
            <a:endCxn id="128" idx="0"/>
          </p:cNvCxnSpPr>
          <p:nvPr/>
        </p:nvCxnSpPr>
        <p:spPr>
          <a:xfrm>
            <a:off x="4411889" y="3632793"/>
            <a:ext cx="2277004" cy="160838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>
            <a:extLst>
              <a:ext uri="{FF2B5EF4-FFF2-40B4-BE49-F238E27FC236}">
                <a16:creationId xmlns="" xmlns:a16="http://schemas.microsoft.com/office/drawing/2014/main" id="{58AA90A0-D7DF-4EE3-AC67-B00E696768C9}"/>
              </a:ext>
            </a:extLst>
          </p:cNvPr>
          <p:cNvCxnSpPr>
            <a:cxnSpLocks/>
            <a:stCxn id="61" idx="2"/>
            <a:endCxn id="131" idx="0"/>
          </p:cNvCxnSpPr>
          <p:nvPr/>
        </p:nvCxnSpPr>
        <p:spPr>
          <a:xfrm>
            <a:off x="4411889" y="3632793"/>
            <a:ext cx="2116590" cy="2392708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2CEB37B6-D561-4D14-8C11-31AB626CE0D5}"/>
              </a:ext>
            </a:extLst>
          </p:cNvPr>
          <p:cNvGrpSpPr/>
          <p:nvPr/>
        </p:nvGrpSpPr>
        <p:grpSpPr>
          <a:xfrm>
            <a:off x="2460392" y="1120241"/>
            <a:ext cx="3902994" cy="2512552"/>
            <a:chOff x="3950773" y="1120357"/>
            <a:chExt cx="3902994" cy="2512552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="" xmlns:a16="http://schemas.microsoft.com/office/drawing/2014/main" id="{43A5BF97-D1AA-4EF5-95A9-BED68E434A20}"/>
                </a:ext>
              </a:extLst>
            </p:cNvPr>
            <p:cNvSpPr/>
            <p:nvPr/>
          </p:nvSpPr>
          <p:spPr>
            <a:xfrm>
              <a:off x="3950773" y="1120357"/>
              <a:ext cx="3902993" cy="2512552"/>
            </a:xfrm>
            <a:prstGeom prst="roundRect">
              <a:avLst>
                <a:gd name="adj" fmla="val 3981"/>
              </a:avLst>
            </a:prstGeom>
            <a:gradFill>
              <a:gsLst>
                <a:gs pos="0">
                  <a:srgbClr val="00A6E6"/>
                </a:gs>
                <a:gs pos="86000">
                  <a:srgbClr val="002060"/>
                </a:gs>
                <a:gs pos="100000">
                  <a:srgbClr val="002E89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E5F9E2CD-5776-44F8-A757-D3090DF4F92E}"/>
                </a:ext>
              </a:extLst>
            </p:cNvPr>
            <p:cNvSpPr txBox="1"/>
            <p:nvPr/>
          </p:nvSpPr>
          <p:spPr>
            <a:xfrm>
              <a:off x="4990768" y="1532324"/>
              <a:ext cx="198022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ЕДИНЫЙ НАЛОГОВЫЙ СЧЕТ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306B7BB7-C398-41D0-9022-DF2340C13992}"/>
                </a:ext>
              </a:extLst>
            </p:cNvPr>
            <p:cNvSpPr txBox="1"/>
            <p:nvPr/>
          </p:nvSpPr>
          <p:spPr>
            <a:xfrm>
              <a:off x="4987311" y="2004118"/>
              <a:ext cx="1764196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7729</a:t>
              </a:r>
              <a:r>
                <a:rPr lang="en-US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 </a:t>
              </a:r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0904</a:t>
              </a:r>
              <a:r>
                <a:rPr lang="en-US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 </a:t>
              </a:r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4683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4F4856ED-4197-4629-B656-8ED1640B46A6}"/>
                </a:ext>
              </a:extLst>
            </p:cNvPr>
            <p:cNvSpPr txBox="1"/>
            <p:nvPr/>
          </p:nvSpPr>
          <p:spPr>
            <a:xfrm>
              <a:off x="4987311" y="1826102"/>
              <a:ext cx="1764196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8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ИНН</a:t>
              </a:r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="" xmlns:a16="http://schemas.microsoft.com/office/drawing/2014/main" id="{BB5134E4-680B-4E9E-AAD6-584B9987F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01712" y="1340732"/>
              <a:ext cx="553831" cy="567851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83857CA0-DC44-488E-AEA7-69C5A286EE91}"/>
                </a:ext>
              </a:extLst>
            </p:cNvPr>
            <p:cNvSpPr txBox="1"/>
            <p:nvPr/>
          </p:nvSpPr>
          <p:spPr>
            <a:xfrm>
              <a:off x="4301712" y="2941494"/>
              <a:ext cx="84890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НАЧИСЛЕНО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920 200 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F0264B43-F4A7-4C74-8BE5-162951046BBE}"/>
                </a:ext>
              </a:extLst>
            </p:cNvPr>
            <p:cNvSpPr txBox="1"/>
            <p:nvPr/>
          </p:nvSpPr>
          <p:spPr>
            <a:xfrm>
              <a:off x="5403872" y="2941494"/>
              <a:ext cx="786683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УПЛАЧЕНО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900 000</a:t>
              </a:r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="" xmlns:a16="http://schemas.microsoft.com/office/drawing/2014/main" id="{A15DBE2B-2C16-411B-A77A-F36076167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 r="50157"/>
            <a:stretch>
              <a:fillRect/>
            </a:stretch>
          </p:blipFill>
          <p:spPr>
            <a:xfrm>
              <a:off x="7067392" y="1620200"/>
              <a:ext cx="782505" cy="1512866"/>
            </a:xfrm>
            <a:custGeom>
              <a:avLst/>
              <a:gdLst>
                <a:gd name="connsiteX0" fmla="*/ 0 w 522225"/>
                <a:gd name="connsiteY0" fmla="*/ 0 h 1009650"/>
                <a:gd name="connsiteX1" fmla="*/ 522225 w 522225"/>
                <a:gd name="connsiteY1" fmla="*/ 0 h 1009650"/>
                <a:gd name="connsiteX2" fmla="*/ 522225 w 522225"/>
                <a:gd name="connsiteY2" fmla="*/ 1009650 h 1009650"/>
                <a:gd name="connsiteX3" fmla="*/ 0 w 522225"/>
                <a:gd name="connsiteY3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2225" h="1009650">
                  <a:moveTo>
                    <a:pt x="0" y="0"/>
                  </a:moveTo>
                  <a:lnTo>
                    <a:pt x="522225" y="0"/>
                  </a:lnTo>
                  <a:lnTo>
                    <a:pt x="522225" y="1009650"/>
                  </a:lnTo>
                  <a:lnTo>
                    <a:pt x="0" y="1009650"/>
                  </a:lnTo>
                  <a:close/>
                </a:path>
              </a:pathLst>
            </a:custGeom>
          </p:spPr>
        </p:pic>
        <p:sp>
          <p:nvSpPr>
            <p:cNvPr id="63" name="Прямоугольник 62">
              <a:extLst>
                <a:ext uri="{FF2B5EF4-FFF2-40B4-BE49-F238E27FC236}">
                  <a16:creationId xmlns="" xmlns:a16="http://schemas.microsoft.com/office/drawing/2014/main" id="{89B11A0E-9B59-4D48-8F75-50CA7729E278}"/>
                </a:ext>
              </a:extLst>
            </p:cNvPr>
            <p:cNvSpPr/>
            <p:nvPr/>
          </p:nvSpPr>
          <p:spPr>
            <a:xfrm>
              <a:off x="7745755" y="1325866"/>
              <a:ext cx="108012" cy="2101535"/>
            </a:xfrm>
            <a:prstGeom prst="rect">
              <a:avLst/>
            </a:prstGeom>
            <a:solidFill>
              <a:srgbClr val="EF435A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72A76ECF-0587-4B07-9341-00C610128BAC}"/>
                </a:ext>
              </a:extLst>
            </p:cNvPr>
            <p:cNvSpPr txBox="1"/>
            <p:nvPr/>
          </p:nvSpPr>
          <p:spPr>
            <a:xfrm>
              <a:off x="6443815" y="2941494"/>
              <a:ext cx="674285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САЛЬДО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- 20 200 </a:t>
              </a:r>
              <a:endParaRPr lang="ru-RU" sz="18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</p:grpSp>
      <p:sp>
        <p:nvSpPr>
          <p:cNvPr id="112" name="Oval 11">
            <a:extLst>
              <a:ext uri="{FF2B5EF4-FFF2-40B4-BE49-F238E27FC236}">
                <a16:creationId xmlns="" xmlns:a16="http://schemas.microsoft.com/office/drawing/2014/main" id="{3CD5E4D9-E0C6-4590-8585-0DD128BC6CCB}"/>
              </a:ext>
            </a:extLst>
          </p:cNvPr>
          <p:cNvSpPr/>
          <p:nvPr/>
        </p:nvSpPr>
        <p:spPr>
          <a:xfrm>
            <a:off x="299356" y="1825986"/>
            <a:ext cx="1605326" cy="1115392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148" name="Группа 147">
            <a:extLst>
              <a:ext uri="{FF2B5EF4-FFF2-40B4-BE49-F238E27FC236}">
                <a16:creationId xmlns="" xmlns:a16="http://schemas.microsoft.com/office/drawing/2014/main" id="{AB6D85C4-D972-4F14-BF63-1A679E5BBE1E}"/>
              </a:ext>
            </a:extLst>
          </p:cNvPr>
          <p:cNvGrpSpPr/>
          <p:nvPr/>
        </p:nvGrpSpPr>
        <p:grpSpPr>
          <a:xfrm>
            <a:off x="650140" y="2065423"/>
            <a:ext cx="903759" cy="622187"/>
            <a:chOff x="650140" y="2058206"/>
            <a:chExt cx="903759" cy="622187"/>
          </a:xfrm>
        </p:grpSpPr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FAEA0D71-2D1B-4300-AC38-D0B17351282F}"/>
                </a:ext>
              </a:extLst>
            </p:cNvPr>
            <p:cNvSpPr txBox="1"/>
            <p:nvPr/>
          </p:nvSpPr>
          <p:spPr>
            <a:xfrm>
              <a:off x="913121" y="2058206"/>
              <a:ext cx="377796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1031626">
                <a:defRPr/>
              </a:pPr>
              <a:r>
                <a:rPr lang="ru-RU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ЕНП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63E0400B-D0A5-487D-958C-6526B7E3F4F3}"/>
                </a:ext>
              </a:extLst>
            </p:cNvPr>
            <p:cNvSpPr txBox="1"/>
            <p:nvPr/>
          </p:nvSpPr>
          <p:spPr>
            <a:xfrm>
              <a:off x="650140" y="2434172"/>
              <a:ext cx="903759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1031626">
                <a:defRPr/>
              </a:pPr>
              <a:r>
                <a:rPr lang="ru-RU" sz="1600" b="1" dirty="0">
                  <a:solidFill>
                    <a:srgbClr val="92D05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+ 900 000 </a:t>
              </a:r>
            </a:p>
          </p:txBody>
        </p:sp>
      </p:grpSp>
      <p:cxnSp>
        <p:nvCxnSpPr>
          <p:cNvPr id="83" name="Прямая со стрелкой 82">
            <a:extLst>
              <a:ext uri="{FF2B5EF4-FFF2-40B4-BE49-F238E27FC236}">
                <a16:creationId xmlns="" xmlns:a16="http://schemas.microsoft.com/office/drawing/2014/main" id="{1295EE7B-02AA-41A3-B423-1E14147C7FE6}"/>
              </a:ext>
            </a:extLst>
          </p:cNvPr>
          <p:cNvCxnSpPr>
            <a:cxnSpLocks/>
            <a:stCxn id="112" idx="3"/>
            <a:endCxn id="61" idx="1"/>
          </p:cNvCxnSpPr>
          <p:nvPr/>
        </p:nvCxnSpPr>
        <p:spPr>
          <a:xfrm flipV="1">
            <a:off x="1904682" y="2376517"/>
            <a:ext cx="555710" cy="7165"/>
          </a:xfrm>
          <a:prstGeom prst="straightConnector1">
            <a:avLst/>
          </a:prstGeom>
          <a:ln w="19050">
            <a:solidFill>
              <a:srgbClr val="92D05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 11">
            <a:extLst>
              <a:ext uri="{FF2B5EF4-FFF2-40B4-BE49-F238E27FC236}">
                <a16:creationId xmlns="" xmlns:a16="http://schemas.microsoft.com/office/drawing/2014/main" id="{572433A7-6893-4818-B6F1-CEC10229073B}"/>
              </a:ext>
            </a:extLst>
          </p:cNvPr>
          <p:cNvSpPr/>
          <p:nvPr/>
        </p:nvSpPr>
        <p:spPr>
          <a:xfrm>
            <a:off x="4158201" y="5294891"/>
            <a:ext cx="1605326" cy="659634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9278326C-8359-405D-8481-A25688CC8F33}"/>
              </a:ext>
            </a:extLst>
          </p:cNvPr>
          <p:cNvSpPr txBox="1"/>
          <p:nvPr/>
        </p:nvSpPr>
        <p:spPr>
          <a:xfrm>
            <a:off x="4310440" y="5294891"/>
            <a:ext cx="12665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ИМУЩЕСТВО ОРГАНИЗАЦИЙ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45EAAF10-8492-45E4-8805-BC01D46FCD88}"/>
              </a:ext>
            </a:extLst>
          </p:cNvPr>
          <p:cNvSpPr txBox="1"/>
          <p:nvPr/>
        </p:nvSpPr>
        <p:spPr>
          <a:xfrm>
            <a:off x="4468988" y="5716124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- 440 000 </a:t>
            </a:r>
          </a:p>
        </p:txBody>
      </p:sp>
      <p:sp>
        <p:nvSpPr>
          <p:cNvPr id="122" name="Oval 11">
            <a:extLst>
              <a:ext uri="{FF2B5EF4-FFF2-40B4-BE49-F238E27FC236}">
                <a16:creationId xmlns="" xmlns:a16="http://schemas.microsoft.com/office/drawing/2014/main" id="{279BF705-B744-431D-97FC-63C8B6893990}"/>
              </a:ext>
            </a:extLst>
          </p:cNvPr>
          <p:cNvSpPr/>
          <p:nvPr/>
        </p:nvSpPr>
        <p:spPr>
          <a:xfrm>
            <a:off x="6005503" y="4586373"/>
            <a:ext cx="1125702" cy="485405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3F1B5E1F-A151-456A-A57A-86232B57A06D}"/>
              </a:ext>
            </a:extLst>
          </p:cNvPr>
          <p:cNvSpPr txBox="1"/>
          <p:nvPr/>
        </p:nvSpPr>
        <p:spPr>
          <a:xfrm>
            <a:off x="5935068" y="4607867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ТРАНСПОРТ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A4D86DCD-F701-4CFB-AFC8-20E1A9AE7B88}"/>
              </a:ext>
            </a:extLst>
          </p:cNvPr>
          <p:cNvSpPr txBox="1"/>
          <p:nvPr/>
        </p:nvSpPr>
        <p:spPr>
          <a:xfrm>
            <a:off x="6116474" y="4777265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- 102 000 </a:t>
            </a:r>
          </a:p>
        </p:txBody>
      </p:sp>
      <p:sp>
        <p:nvSpPr>
          <p:cNvPr id="128" name="Oval 11">
            <a:extLst>
              <a:ext uri="{FF2B5EF4-FFF2-40B4-BE49-F238E27FC236}">
                <a16:creationId xmlns="" xmlns:a16="http://schemas.microsoft.com/office/drawing/2014/main" id="{BCDF80C4-0514-4050-8B85-EBFFEEA821EC}"/>
              </a:ext>
            </a:extLst>
          </p:cNvPr>
          <p:cNvSpPr/>
          <p:nvPr/>
        </p:nvSpPr>
        <p:spPr>
          <a:xfrm>
            <a:off x="6232020" y="5241176"/>
            <a:ext cx="913745" cy="433765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="" xmlns:a16="http://schemas.microsoft.com/office/drawing/2014/main" id="{71BF3C49-5D74-47FF-9947-7A8B0AD77FAE}"/>
              </a:ext>
            </a:extLst>
          </p:cNvPr>
          <p:cNvSpPr txBox="1"/>
          <p:nvPr/>
        </p:nvSpPr>
        <p:spPr>
          <a:xfrm>
            <a:off x="6106688" y="5252684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ПЕНИ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="" xmlns:a16="http://schemas.microsoft.com/office/drawing/2014/main" id="{078CD6C1-3C7D-48C2-8254-23B9E1ADFE9C}"/>
              </a:ext>
            </a:extLst>
          </p:cNvPr>
          <p:cNvSpPr txBox="1"/>
          <p:nvPr/>
        </p:nvSpPr>
        <p:spPr>
          <a:xfrm>
            <a:off x="6286756" y="5460460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</a:t>
            </a:r>
            <a:r>
              <a:rPr lang="en-US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200</a:t>
            </a:r>
          </a:p>
        </p:txBody>
      </p:sp>
      <p:sp>
        <p:nvSpPr>
          <p:cNvPr id="131" name="Oval 11">
            <a:extLst>
              <a:ext uri="{FF2B5EF4-FFF2-40B4-BE49-F238E27FC236}">
                <a16:creationId xmlns="" xmlns:a16="http://schemas.microsoft.com/office/drawing/2014/main" id="{089FF4EA-B640-48FB-A27C-F039D0447CBA}"/>
              </a:ext>
            </a:extLst>
          </p:cNvPr>
          <p:cNvSpPr/>
          <p:nvPr/>
        </p:nvSpPr>
        <p:spPr>
          <a:xfrm>
            <a:off x="5925752" y="6025501"/>
            <a:ext cx="1205453" cy="638198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203933C6-9EFE-4541-AB4B-704DA395DD8C}"/>
              </a:ext>
            </a:extLst>
          </p:cNvPr>
          <p:cNvSpPr txBox="1"/>
          <p:nvPr/>
        </p:nvSpPr>
        <p:spPr>
          <a:xfrm>
            <a:off x="5917752" y="6093876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ПРИБЫЛЬ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="" xmlns:a16="http://schemas.microsoft.com/office/drawing/2014/main" id="{92F65174-D14B-4FDE-80FC-BD4D00C8EFD3}"/>
              </a:ext>
            </a:extLst>
          </p:cNvPr>
          <p:cNvSpPr txBox="1"/>
          <p:nvPr/>
        </p:nvSpPr>
        <p:spPr>
          <a:xfrm>
            <a:off x="6060271" y="6325052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- 320 000</a:t>
            </a:r>
          </a:p>
        </p:txBody>
      </p:sp>
      <p:sp>
        <p:nvSpPr>
          <p:cNvPr id="125" name="Oval 11">
            <a:extLst>
              <a:ext uri="{FF2B5EF4-FFF2-40B4-BE49-F238E27FC236}">
                <a16:creationId xmlns="" xmlns:a16="http://schemas.microsoft.com/office/drawing/2014/main" id="{3BC5171A-34CC-4C4D-A68F-DE7E13FD7DA7}"/>
              </a:ext>
            </a:extLst>
          </p:cNvPr>
          <p:cNvSpPr/>
          <p:nvPr/>
        </p:nvSpPr>
        <p:spPr>
          <a:xfrm>
            <a:off x="6227222" y="3881120"/>
            <a:ext cx="881170" cy="519632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E1EEDA39-E15B-467C-AC90-208ADA019F08}"/>
              </a:ext>
            </a:extLst>
          </p:cNvPr>
          <p:cNvSpPr txBox="1"/>
          <p:nvPr/>
        </p:nvSpPr>
        <p:spPr>
          <a:xfrm>
            <a:off x="6027503" y="3933816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ЗЕМЛЯ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C7442F91-650D-4D91-B92E-079B232966EF}"/>
              </a:ext>
            </a:extLst>
          </p:cNvPr>
          <p:cNvSpPr txBox="1"/>
          <p:nvPr/>
        </p:nvSpPr>
        <p:spPr>
          <a:xfrm>
            <a:off x="6189627" y="4154530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- 58 000 </a:t>
            </a:r>
          </a:p>
        </p:txBody>
      </p:sp>
      <p:cxnSp>
        <p:nvCxnSpPr>
          <p:cNvPr id="138" name="Прямая со стрелкой 137">
            <a:extLst>
              <a:ext uri="{FF2B5EF4-FFF2-40B4-BE49-F238E27FC236}">
                <a16:creationId xmlns="" xmlns:a16="http://schemas.microsoft.com/office/drawing/2014/main" id="{434B4933-5634-4BAF-B7F4-833ED7A2E50A}"/>
              </a:ext>
            </a:extLst>
          </p:cNvPr>
          <p:cNvCxnSpPr>
            <a:cxnSpLocks/>
            <a:stCxn id="61" idx="2"/>
            <a:endCxn id="109" idx="0"/>
          </p:cNvCxnSpPr>
          <p:nvPr/>
        </p:nvCxnSpPr>
        <p:spPr>
          <a:xfrm>
            <a:off x="4411889" y="3632793"/>
            <a:ext cx="548975" cy="1662098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>
            <a:extLst>
              <a:ext uri="{FF2B5EF4-FFF2-40B4-BE49-F238E27FC236}">
                <a16:creationId xmlns="" xmlns:a16="http://schemas.microsoft.com/office/drawing/2014/main" id="{1F66385B-A8CA-4543-9990-5D7DB6E25E71}"/>
              </a:ext>
            </a:extLst>
          </p:cNvPr>
          <p:cNvCxnSpPr>
            <a:cxnSpLocks/>
            <a:stCxn id="61" idx="2"/>
            <a:endCxn id="122" idx="0"/>
          </p:cNvCxnSpPr>
          <p:nvPr/>
        </p:nvCxnSpPr>
        <p:spPr>
          <a:xfrm>
            <a:off x="4411889" y="3632793"/>
            <a:ext cx="2156465" cy="953580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>
            <a:extLst>
              <a:ext uri="{FF2B5EF4-FFF2-40B4-BE49-F238E27FC236}">
                <a16:creationId xmlns="" xmlns:a16="http://schemas.microsoft.com/office/drawing/2014/main" id="{7577AE04-99ED-4E39-BBF2-076B6394D99C}"/>
              </a:ext>
            </a:extLst>
          </p:cNvPr>
          <p:cNvCxnSpPr>
            <a:cxnSpLocks/>
            <a:stCxn id="61" idx="2"/>
            <a:endCxn id="125" idx="0"/>
          </p:cNvCxnSpPr>
          <p:nvPr/>
        </p:nvCxnSpPr>
        <p:spPr>
          <a:xfrm>
            <a:off x="4411889" y="3632793"/>
            <a:ext cx="2255918" cy="24832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1">
            <a:extLst>
              <a:ext uri="{FF2B5EF4-FFF2-40B4-BE49-F238E27FC236}">
                <a16:creationId xmlns="" xmlns:a16="http://schemas.microsoft.com/office/drawing/2014/main" id="{A38D86D3-555A-429D-9221-6F373411A17D}"/>
              </a:ext>
            </a:extLst>
          </p:cNvPr>
          <p:cNvSpPr/>
          <p:nvPr/>
        </p:nvSpPr>
        <p:spPr>
          <a:xfrm>
            <a:off x="7895545" y="1120241"/>
            <a:ext cx="3723760" cy="705745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7BE3B817-4838-4DB5-9BAE-BD1542DF1C38}"/>
              </a:ext>
            </a:extLst>
          </p:cNvPr>
          <p:cNvSpPr txBox="1"/>
          <p:nvPr/>
        </p:nvSpPr>
        <p:spPr>
          <a:xfrm>
            <a:off x="8905308" y="1365391"/>
            <a:ext cx="197200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РАСПРЕДЕЛЕНИЕ ЕНП</a:t>
            </a:r>
          </a:p>
        </p:txBody>
      </p:sp>
      <p:pic>
        <p:nvPicPr>
          <p:cNvPr id="156" name="Рисунок 155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FE46B9A5-9745-49FF-A886-10874659DE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37542" y="1306732"/>
            <a:ext cx="332762" cy="332762"/>
          </a:xfrm>
          <a:prstGeom prst="rect">
            <a:avLst/>
          </a:prstGeom>
        </p:spPr>
      </p:pic>
      <p:sp>
        <p:nvSpPr>
          <p:cNvPr id="158" name="TextBox 157">
            <a:extLst>
              <a:ext uri="{FF2B5EF4-FFF2-40B4-BE49-F238E27FC236}">
                <a16:creationId xmlns="" xmlns:a16="http://schemas.microsoft.com/office/drawing/2014/main" id="{EF5B5A31-D7A6-402B-9677-F0EE4BF21EE6}"/>
              </a:ext>
            </a:extLst>
          </p:cNvPr>
          <p:cNvSpPr txBox="1"/>
          <p:nvPr/>
        </p:nvSpPr>
        <p:spPr>
          <a:xfrm>
            <a:off x="9124139" y="2276872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ОЧЕРЕДЬ</a:t>
            </a:r>
          </a:p>
        </p:txBody>
      </p:sp>
      <p:cxnSp>
        <p:nvCxnSpPr>
          <p:cNvPr id="159" name="Прямая со стрелкой 158">
            <a:extLst>
              <a:ext uri="{FF2B5EF4-FFF2-40B4-BE49-F238E27FC236}">
                <a16:creationId xmlns="" xmlns:a16="http://schemas.microsoft.com/office/drawing/2014/main" id="{C15B448C-F17A-4730-8E01-B1457BF45F68}"/>
              </a:ext>
            </a:extLst>
          </p:cNvPr>
          <p:cNvCxnSpPr>
            <a:cxnSpLocks/>
            <a:stCxn id="152" idx="2"/>
          </p:cNvCxnSpPr>
          <p:nvPr/>
        </p:nvCxnSpPr>
        <p:spPr>
          <a:xfrm>
            <a:off x="9757425" y="1825986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="" xmlns:a16="http://schemas.microsoft.com/office/drawing/2014/main" id="{1C19F36A-C4CA-43A3-BF03-98BCC3F763A9}"/>
              </a:ext>
            </a:extLst>
          </p:cNvPr>
          <p:cNvSpPr txBox="1"/>
          <p:nvPr/>
        </p:nvSpPr>
        <p:spPr>
          <a:xfrm>
            <a:off x="8468674" y="2611757"/>
            <a:ext cx="257750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НЕДОИМКА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начиная с налога</a:t>
            </a:r>
          </a:p>
          <a:p>
            <a:pPr algn="ctr" defTabSz="1031626">
              <a:defRPr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более ранним сроком уплаты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="" xmlns:a16="http://schemas.microsoft.com/office/drawing/2014/main" id="{38F0A379-C9E3-40A1-942F-0A2224599319}"/>
              </a:ext>
            </a:extLst>
          </p:cNvPr>
          <p:cNvSpPr txBox="1"/>
          <p:nvPr/>
        </p:nvSpPr>
        <p:spPr>
          <a:xfrm>
            <a:off x="9124139" y="3591854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 ОЧЕРЕДЬ</a:t>
            </a:r>
          </a:p>
        </p:txBody>
      </p:sp>
      <p:cxnSp>
        <p:nvCxnSpPr>
          <p:cNvPr id="181" name="Прямая со стрелкой 180">
            <a:extLst>
              <a:ext uri="{FF2B5EF4-FFF2-40B4-BE49-F238E27FC236}">
                <a16:creationId xmlns="" xmlns:a16="http://schemas.microsoft.com/office/drawing/2014/main" id="{82C14045-E774-479E-8D7B-BC25CB93DD2B}"/>
              </a:ext>
            </a:extLst>
          </p:cNvPr>
          <p:cNvCxnSpPr>
            <a:cxnSpLocks/>
          </p:cNvCxnSpPr>
          <p:nvPr/>
        </p:nvCxnSpPr>
        <p:spPr>
          <a:xfrm>
            <a:off x="9757425" y="3140968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="" xmlns:a16="http://schemas.microsoft.com/office/drawing/2014/main" id="{52CDE322-2B64-4682-8345-37CF292BD05A}"/>
              </a:ext>
            </a:extLst>
          </p:cNvPr>
          <p:cNvSpPr txBox="1"/>
          <p:nvPr/>
        </p:nvSpPr>
        <p:spPr>
          <a:xfrm>
            <a:off x="8513583" y="3926739"/>
            <a:ext cx="248768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НАЧИСЛЕНИЯ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текущим сроком уплаты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="" xmlns:a16="http://schemas.microsoft.com/office/drawing/2014/main" id="{74C2CA13-E7FA-4EDB-80AB-9A54F0993E21}"/>
              </a:ext>
            </a:extLst>
          </p:cNvPr>
          <p:cNvSpPr txBox="1"/>
          <p:nvPr/>
        </p:nvSpPr>
        <p:spPr>
          <a:xfrm>
            <a:off x="9124139" y="4960006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 ОЧЕРЕДЬ</a:t>
            </a:r>
          </a:p>
        </p:txBody>
      </p:sp>
      <p:cxnSp>
        <p:nvCxnSpPr>
          <p:cNvPr id="184" name="Прямая со стрелкой 183">
            <a:extLst>
              <a:ext uri="{FF2B5EF4-FFF2-40B4-BE49-F238E27FC236}">
                <a16:creationId xmlns="" xmlns:a16="http://schemas.microsoft.com/office/drawing/2014/main" id="{C5519E47-96D1-4D50-A324-AC604A42F4AE}"/>
              </a:ext>
            </a:extLst>
          </p:cNvPr>
          <p:cNvCxnSpPr>
            <a:cxnSpLocks/>
          </p:cNvCxnSpPr>
          <p:nvPr/>
        </p:nvCxnSpPr>
        <p:spPr>
          <a:xfrm>
            <a:off x="9757425" y="4509120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="" xmlns:a16="http://schemas.microsoft.com/office/drawing/2014/main" id="{F8DFFA48-4E38-4BBE-A8C5-1F868C94214C}"/>
              </a:ext>
            </a:extLst>
          </p:cNvPr>
          <p:cNvSpPr txBox="1"/>
          <p:nvPr/>
        </p:nvSpPr>
        <p:spPr>
          <a:xfrm>
            <a:off x="8468674" y="5294891"/>
            <a:ext cx="2577502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ПЕНИ, ПРОЦЕНТЫ И ШТРАФЫ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0" name="Прямоугольник 189">
            <a:extLst>
              <a:ext uri="{FF2B5EF4-FFF2-40B4-BE49-F238E27FC236}">
                <a16:creationId xmlns="" xmlns:a16="http://schemas.microsoft.com/office/drawing/2014/main" id="{51E6284A-3CAF-4228-9014-122EECF180F9}"/>
              </a:ext>
            </a:extLst>
          </p:cNvPr>
          <p:cNvSpPr/>
          <p:nvPr/>
        </p:nvSpPr>
        <p:spPr>
          <a:xfrm>
            <a:off x="7273949" y="5777830"/>
            <a:ext cx="4918052" cy="108016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="" xmlns:a16="http://schemas.microsoft.com/office/drawing/2014/main" id="{5D9462F6-ADCA-4768-9C82-D1B46419168E}"/>
              </a:ext>
            </a:extLst>
          </p:cNvPr>
          <p:cNvSpPr txBox="1"/>
          <p:nvPr/>
        </p:nvSpPr>
        <p:spPr>
          <a:xfrm>
            <a:off x="7627182" y="6309320"/>
            <a:ext cx="422528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Если денег недостаточно и сроки уплаты совпадают, то ЕНП распределится пропорционально суммам таких обязательств</a:t>
            </a:r>
          </a:p>
        </p:txBody>
      </p:sp>
      <p:pic>
        <p:nvPicPr>
          <p:cNvPr id="191" name="Рисунок 190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AC968110-87FD-47DE-87D0-655DA2FDF6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73441" y="5877272"/>
            <a:ext cx="332762" cy="332762"/>
          </a:xfrm>
          <a:prstGeom prst="rect">
            <a:avLst/>
          </a:prstGeom>
        </p:spPr>
      </p:pic>
      <p:sp>
        <p:nvSpPr>
          <p:cNvPr id="55" name="Subtitle 2">
            <a:extLst>
              <a:ext uri="{FF2B5EF4-FFF2-40B4-BE49-F238E27FC236}">
                <a16:creationId xmlns="" xmlns:a16="http://schemas.microsoft.com/office/drawing/2014/main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ЭКОСИСТЕМА ЕНС</a:t>
            </a:r>
          </a:p>
        </p:txBody>
      </p:sp>
      <p:cxnSp>
        <p:nvCxnSpPr>
          <p:cNvPr id="76" name="Прямая со стрелкой 75">
            <a:extLst>
              <a:ext uri="{FF2B5EF4-FFF2-40B4-BE49-F238E27FC236}">
                <a16:creationId xmlns="" xmlns:a16="http://schemas.microsoft.com/office/drawing/2014/main" id="{7577AE04-99ED-4E39-BBF2-076B6394D99C}"/>
              </a:ext>
            </a:extLst>
          </p:cNvPr>
          <p:cNvCxnSpPr>
            <a:cxnSpLocks/>
            <a:endCxn id="80" idx="0"/>
          </p:cNvCxnSpPr>
          <p:nvPr/>
        </p:nvCxnSpPr>
        <p:spPr>
          <a:xfrm flipH="1">
            <a:off x="1046137" y="3628313"/>
            <a:ext cx="2058516" cy="1123049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11">
            <a:extLst>
              <a:ext uri="{FF2B5EF4-FFF2-40B4-BE49-F238E27FC236}">
                <a16:creationId xmlns="" xmlns:a16="http://schemas.microsoft.com/office/drawing/2014/main" id="{3CD5E4D9-E0C6-4590-8585-0DD128BC6CCB}"/>
              </a:ext>
            </a:extLst>
          </p:cNvPr>
          <p:cNvSpPr/>
          <p:nvPr/>
        </p:nvSpPr>
        <p:spPr>
          <a:xfrm>
            <a:off x="243474" y="4751362"/>
            <a:ext cx="1605326" cy="1115392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Декларации, расчетов, налоговых уведомлений</a:t>
            </a:r>
            <a:endParaRPr lang="ru-RU" sz="14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4" name="Oval 11">
            <a:extLst>
              <a:ext uri="{FF2B5EF4-FFF2-40B4-BE49-F238E27FC236}">
                <a16:creationId xmlns="" xmlns:a16="http://schemas.microsoft.com/office/drawing/2014/main" id="{3CD5E4D9-E0C6-4590-8585-0DD128BC6CCB}"/>
              </a:ext>
            </a:extLst>
          </p:cNvPr>
          <p:cNvSpPr/>
          <p:nvPr/>
        </p:nvSpPr>
        <p:spPr>
          <a:xfrm>
            <a:off x="2221535" y="4751362"/>
            <a:ext cx="1605326" cy="1115392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Уведомлений об исчисленных суммах не позднее 25го числа</a:t>
            </a:r>
            <a:endParaRPr lang="ru-RU" sz="14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85" name="Прямая со стрелкой 84">
            <a:extLst>
              <a:ext uri="{FF2B5EF4-FFF2-40B4-BE49-F238E27FC236}">
                <a16:creationId xmlns="" xmlns:a16="http://schemas.microsoft.com/office/drawing/2014/main" id="{7577AE04-99ED-4E39-BBF2-076B6394D99C}"/>
              </a:ext>
            </a:extLst>
          </p:cNvPr>
          <p:cNvCxnSpPr>
            <a:cxnSpLocks/>
            <a:endCxn id="84" idx="0"/>
          </p:cNvCxnSpPr>
          <p:nvPr/>
        </p:nvCxnSpPr>
        <p:spPr>
          <a:xfrm flipH="1">
            <a:off x="3024198" y="3612380"/>
            <a:ext cx="107521" cy="1138982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6842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250923" y="4151737"/>
            <a:ext cx="680373" cy="488947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28534" y="4149080"/>
            <a:ext cx="703370" cy="488947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BDA29F7C-8599-482C-884D-D80D1698CB88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СРОКИ УПЛАТЫ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1E6A866E-0D8E-4193-A361-90A0F245C533}"/>
              </a:ext>
            </a:extLst>
          </p:cNvPr>
          <p:cNvSpPr txBox="1">
            <a:spLocks/>
          </p:cNvSpPr>
          <p:nvPr/>
        </p:nvSpPr>
        <p:spPr>
          <a:xfrm>
            <a:off x="2891645" y="616042"/>
            <a:ext cx="8244916" cy="18466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Необходимость в изменении </a:t>
            </a:r>
            <a:r>
              <a:rPr lang="ru-RU" sz="1200" dirty="0" smtClean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старой </a:t>
            </a:r>
            <a:r>
              <a:rPr lang="ru-RU" sz="12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модели</a:t>
            </a: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graphicFrame>
        <p:nvGraphicFramePr>
          <p:cNvPr id="23" name="Таблица 6">
            <a:extLst>
              <a:ext uri="{FF2B5EF4-FFF2-40B4-BE49-F238E27FC236}">
                <a16:creationId xmlns="" xmlns:a16="http://schemas.microsoft.com/office/drawing/2014/main" id="{FD79A6CD-9071-4E74-BBED-E0F28A426E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010620"/>
              </p:ext>
            </p:extLst>
          </p:nvPr>
        </p:nvGraphicFramePr>
        <p:xfrm>
          <a:off x="1000733" y="1953047"/>
          <a:ext cx="4922834" cy="2684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262">
                  <a:extLst>
                    <a:ext uri="{9D8B030D-6E8A-4147-A177-3AD203B41FA5}">
                      <a16:colId xmlns="" xmlns:a16="http://schemas.microsoft.com/office/drawing/2014/main" val="3659514831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1911899699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786730247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89414163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1015760903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3525285334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2188868648"/>
                    </a:ext>
                  </a:extLst>
                </a:gridCol>
              </a:tblGrid>
              <a:tr h="536996"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95151999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5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9782520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14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15</a:t>
                      </a:r>
                    </a:p>
                  </a:txBody>
                  <a:tcPr marL="79402" marR="79402" marT="39701" marB="3970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17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2597864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18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</a:t>
                      </a:r>
                    </a:p>
                  </a:txBody>
                  <a:tcPr marL="79402" marR="79402" marT="39701" marB="3970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21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22</a:t>
                      </a:r>
                    </a:p>
                  </a:txBody>
                  <a:tcPr marL="79402" marR="79402" marT="39701" marB="3970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24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123048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25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26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27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28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29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30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31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3530123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2254094-789E-4597-B939-B75DC76DAD0E}"/>
              </a:ext>
            </a:extLst>
          </p:cNvPr>
          <p:cNvSpPr txBox="1"/>
          <p:nvPr/>
        </p:nvSpPr>
        <p:spPr>
          <a:xfrm>
            <a:off x="983431" y="1304764"/>
            <a:ext cx="4267491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СТАРАЯ МОДЕЛЬ</a:t>
            </a:r>
            <a:r>
              <a:rPr lang="en-US" sz="1800" b="1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до 01.01.2023</a:t>
            </a:r>
            <a:endParaRPr lang="ru-RU" sz="18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A649525-330C-4598-A63E-58AD15E46D18}"/>
              </a:ext>
            </a:extLst>
          </p:cNvPr>
          <p:cNvSpPr txBox="1"/>
          <p:nvPr/>
        </p:nvSpPr>
        <p:spPr>
          <a:xfrm>
            <a:off x="6375926" y="1304764"/>
            <a:ext cx="4436597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b="1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НОВАЯ МОДЕЛЬ с 01.01.2023</a:t>
            </a:r>
            <a:endParaRPr lang="ru-RU" sz="1800" b="1" dirty="0">
              <a:solidFill>
                <a:srgbClr val="00B0F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aphicFrame>
        <p:nvGraphicFramePr>
          <p:cNvPr id="26" name="Таблица 6">
            <a:extLst>
              <a:ext uri="{FF2B5EF4-FFF2-40B4-BE49-F238E27FC236}">
                <a16:creationId xmlns="" xmlns:a16="http://schemas.microsoft.com/office/drawing/2014/main" id="{45F20E27-F256-4663-941B-0B2753318D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722784"/>
              </p:ext>
            </p:extLst>
          </p:nvPr>
        </p:nvGraphicFramePr>
        <p:xfrm>
          <a:off x="6375926" y="1953047"/>
          <a:ext cx="4922834" cy="2684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262">
                  <a:extLst>
                    <a:ext uri="{9D8B030D-6E8A-4147-A177-3AD203B41FA5}">
                      <a16:colId xmlns="" xmlns:a16="http://schemas.microsoft.com/office/drawing/2014/main" val="3659514831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1911899699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786730247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89414163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1015760903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3525285334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2188868648"/>
                    </a:ext>
                  </a:extLst>
                </a:gridCol>
              </a:tblGrid>
              <a:tr h="536996"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95151999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5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9782520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14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15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17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2597864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18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</a:t>
                      </a:r>
                    </a:p>
                  </a:txBody>
                  <a:tcPr marL="79402" marR="79402" marT="39701" marB="3970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21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22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24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123048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25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26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27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28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29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30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31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3530123"/>
                  </a:ext>
                </a:extLst>
              </a:tr>
            </a:tbl>
          </a:graphicData>
        </a:graphic>
      </p:graphicFrame>
      <p:sp>
        <p:nvSpPr>
          <p:cNvPr id="27" name="Прямоугольник 12">
            <a:extLst>
              <a:ext uri="{FF2B5EF4-FFF2-40B4-BE49-F238E27FC236}">
                <a16:creationId xmlns="" xmlns:a16="http://schemas.microsoft.com/office/drawing/2014/main" id="{16ED9D96-8B6A-4788-9122-203BC072152D}"/>
              </a:ext>
            </a:extLst>
          </p:cNvPr>
          <p:cNvSpPr/>
          <p:nvPr/>
        </p:nvSpPr>
        <p:spPr>
          <a:xfrm>
            <a:off x="890131" y="4710560"/>
            <a:ext cx="5220579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Предоставление нескольких декларации по разным </a:t>
            </a:r>
            <a:r>
              <a:rPr lang="ru-RU" sz="1500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КБК: </a:t>
            </a:r>
            <a:endParaRPr lang="ru-RU" sz="15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lvl="0">
              <a:spcAft>
                <a:spcPts val="300"/>
              </a:spcAft>
            </a:pPr>
            <a:r>
              <a:rPr lang="ru-RU" sz="1500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15</a:t>
            </a: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СВ, </a:t>
            </a:r>
            <a:r>
              <a:rPr lang="ru-RU" sz="1500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</a:t>
            </a: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Водный налог, </a:t>
            </a:r>
            <a:r>
              <a:rPr lang="ru-RU" sz="1500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22</a:t>
            </a: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Налог на игорный бизнес</a:t>
            </a:r>
          </a:p>
          <a:p>
            <a:pPr lvl="0"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25.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Акцизы, НДПИ,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НДС, </a:t>
            </a:r>
            <a:r>
              <a:rPr lang="ru-RU" sz="1500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28</a:t>
            </a:r>
            <a:r>
              <a:rPr lang="ru-RU" sz="15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Прибыль</a:t>
            </a:r>
            <a:r>
              <a:rPr lang="ru-RU" sz="15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,</a:t>
            </a:r>
            <a:r>
              <a:rPr lang="ru-RU" sz="1500" dirty="0" smtClean="0">
                <a:solidFill>
                  <a:srgbClr val="EF435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500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30</a:t>
            </a: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Транспортный, земельный налоги и налог на имущество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организаций,</a:t>
            </a:r>
          </a:p>
          <a:p>
            <a:pPr lvl="0">
              <a:spcAft>
                <a:spcPts val="300"/>
              </a:spcAft>
            </a:pPr>
            <a:r>
              <a:rPr lang="ru-RU" sz="1500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31.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ЕСХН</a:t>
            </a:r>
            <a:endParaRPr lang="ru-RU" sz="15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8" name="Прямоугольник 12">
            <a:extLst>
              <a:ext uri="{FF2B5EF4-FFF2-40B4-BE49-F238E27FC236}">
                <a16:creationId xmlns="" xmlns:a16="http://schemas.microsoft.com/office/drawing/2014/main" id="{577B0EA0-00DB-4414-966C-58E8DB422E0F}"/>
              </a:ext>
            </a:extLst>
          </p:cNvPr>
          <p:cNvSpPr/>
          <p:nvPr/>
        </p:nvSpPr>
        <p:spPr>
          <a:xfrm>
            <a:off x="6375926" y="4849758"/>
            <a:ext cx="4922833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en-US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r>
              <a:rPr lang="ru-RU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</a:t>
            </a:r>
            <a:r>
              <a:rPr lang="en-US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Подача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деклараций</a:t>
            </a:r>
            <a:endParaRPr lang="ru-RU" sz="16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lvl="0">
              <a:spcAft>
                <a:spcPts val="300"/>
              </a:spcAft>
            </a:pPr>
            <a:r>
              <a:rPr lang="ru-RU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28.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Срок уплаты</a:t>
            </a:r>
          </a:p>
        </p:txBody>
      </p:sp>
      <p:sp>
        <p:nvSpPr>
          <p:cNvPr id="14" name="Прямоугольник 12">
            <a:extLst>
              <a:ext uri="{FF2B5EF4-FFF2-40B4-BE49-F238E27FC236}">
                <a16:creationId xmlns="" xmlns:a16="http://schemas.microsoft.com/office/drawing/2014/main" id="{577B0EA0-00DB-4414-966C-58E8DB422E0F}"/>
              </a:ext>
            </a:extLst>
          </p:cNvPr>
          <p:cNvSpPr/>
          <p:nvPr/>
        </p:nvSpPr>
        <p:spPr>
          <a:xfrm>
            <a:off x="6411841" y="5913276"/>
            <a:ext cx="49228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ru-RU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Примечание.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Срок уплаты по имущественным налогам физических лиц не изменится.</a:t>
            </a:r>
            <a:endParaRPr lang="ru-RU" sz="16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16ED9D96-8B6A-4788-9122-203BC072152D}"/>
              </a:ext>
            </a:extLst>
          </p:cNvPr>
          <p:cNvSpPr/>
          <p:nvPr/>
        </p:nvSpPr>
        <p:spPr>
          <a:xfrm>
            <a:off x="890131" y="6081288"/>
            <a:ext cx="4985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ru-RU" sz="1400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 примеру, по СВ необходимо представить декларацию по 3-м КБК.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6581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488D96E1-B3D9-4C39-ABCB-7A1EC132A94B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ПРЕИМУЩЕСТВА ЕНС</a:t>
            </a:r>
          </a:p>
        </p:txBody>
      </p:sp>
      <p:sp>
        <p:nvSpPr>
          <p:cNvPr id="12" name="Прямоугольник 54">
            <a:extLst>
              <a:ext uri="{FF2B5EF4-FFF2-40B4-BE49-F238E27FC236}">
                <a16:creationId xmlns="" xmlns:a16="http://schemas.microsoft.com/office/drawing/2014/main" id="{DA772355-DCB7-46CF-91CE-6B9C7332075E}"/>
              </a:ext>
            </a:extLst>
          </p:cNvPr>
          <p:cNvSpPr/>
          <p:nvPr/>
        </p:nvSpPr>
        <p:spPr>
          <a:xfrm>
            <a:off x="5313512" y="1874911"/>
            <a:ext cx="2664296" cy="56938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платеж в месяц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2 реквизита в платежке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1FB8944-C23C-48A9-AB14-FCF799278181}"/>
              </a:ext>
            </a:extLst>
          </p:cNvPr>
          <p:cNvSpPr txBox="1"/>
          <p:nvPr/>
        </p:nvSpPr>
        <p:spPr>
          <a:xfrm>
            <a:off x="5313512" y="1484784"/>
            <a:ext cx="222590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ПЛАТИТЬ ПРОЩЕ</a:t>
            </a:r>
          </a:p>
        </p:txBody>
      </p:sp>
      <p:sp>
        <p:nvSpPr>
          <p:cNvPr id="14" name="Прямоугольник 57">
            <a:extLst>
              <a:ext uri="{FF2B5EF4-FFF2-40B4-BE49-F238E27FC236}">
                <a16:creationId xmlns="" xmlns:a16="http://schemas.microsoft.com/office/drawing/2014/main" id="{6F58A533-37C3-4B06-9DCD-3593D494B730}"/>
              </a:ext>
            </a:extLst>
          </p:cNvPr>
          <p:cNvSpPr/>
          <p:nvPr/>
        </p:nvSpPr>
        <p:spPr>
          <a:xfrm>
            <a:off x="551384" y="1879184"/>
            <a:ext cx="3312368" cy="155427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Онлайн доступ для плательщиков детализации начислений и уплаты налогов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Интеграция доступа как в ЛК, так и в IT-платформы плательщиков по открытому API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BB185A2-31FF-4A80-979B-CBE492B146A6}"/>
              </a:ext>
            </a:extLst>
          </p:cNvPr>
          <p:cNvSpPr txBox="1"/>
          <p:nvPr/>
        </p:nvSpPr>
        <p:spPr>
          <a:xfrm>
            <a:off x="551384" y="1484784"/>
            <a:ext cx="302066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ПРОЗРАЧНОСТЬ И СЕРВИСНОСТЬ</a:t>
            </a:r>
          </a:p>
        </p:txBody>
      </p:sp>
      <p:sp>
        <p:nvSpPr>
          <p:cNvPr id="16" name="Прямоугольник 59">
            <a:extLst>
              <a:ext uri="{FF2B5EF4-FFF2-40B4-BE49-F238E27FC236}">
                <a16:creationId xmlns="" xmlns:a16="http://schemas.microsoft.com/office/drawing/2014/main" id="{0A54E64F-85BF-4218-B04F-3B11ABD8DC36}"/>
              </a:ext>
            </a:extLst>
          </p:cNvPr>
          <p:cNvSpPr/>
          <p:nvPr/>
        </p:nvSpPr>
        <p:spPr>
          <a:xfrm>
            <a:off x="5313512" y="3193289"/>
            <a:ext cx="4536504" cy="276998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сальдо расчетов с </a:t>
            </a: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бюджетом: </a:t>
            </a: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нет пени при наличии переплаты и недоимки, нет невыясненных, нет зачетов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</a:t>
            </a: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день на возврат 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операция чтобы передать свою переплату другому лицу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Нет </a:t>
            </a: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срока давности для платежей старше 3-х лет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Нет необходимости получения справок о долге — госорганы сами обменяются информацией</a:t>
            </a:r>
            <a:b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</a:b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о состоянии расчетов с бюджетом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2708FBF-4FAB-40C2-B15D-E8AC24980D2B}"/>
              </a:ext>
            </a:extLst>
          </p:cNvPr>
          <p:cNvSpPr txBox="1"/>
          <p:nvPr/>
        </p:nvSpPr>
        <p:spPr>
          <a:xfrm>
            <a:off x="5313512" y="2803162"/>
            <a:ext cx="2696931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ЭКОНОМИЯ ДЕНЕГ И ВРЕМЕНИ</a:t>
            </a:r>
          </a:p>
        </p:txBody>
      </p:sp>
      <p:sp>
        <p:nvSpPr>
          <p:cNvPr id="18" name="Прямоугольник 66">
            <a:extLst>
              <a:ext uri="{FF2B5EF4-FFF2-40B4-BE49-F238E27FC236}">
                <a16:creationId xmlns="" xmlns:a16="http://schemas.microsoft.com/office/drawing/2014/main" id="{CCD0C9E1-AEFD-4383-8A4C-54D541FCA57A}"/>
              </a:ext>
            </a:extLst>
          </p:cNvPr>
          <p:cNvSpPr/>
          <p:nvPr/>
        </p:nvSpPr>
        <p:spPr>
          <a:xfrm>
            <a:off x="551384" y="4485950"/>
            <a:ext cx="3636404" cy="81560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день на снятие приостановки со счетов при уплате долга.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документ взыскания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1E64609-E3C1-47E2-955E-6496ED4DBEAA}"/>
              </a:ext>
            </a:extLst>
          </p:cNvPr>
          <p:cNvSpPr txBox="1"/>
          <p:nvPr/>
        </p:nvSpPr>
        <p:spPr>
          <a:xfrm>
            <a:off x="551384" y="4095823"/>
            <a:ext cx="3168352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ПРОЩЕ РАЗОБРАТЬСЯ С ДОЛГОМ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292050D4-A53E-47B3-B8F3-90207C97B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881" y="1292848"/>
            <a:ext cx="3024335" cy="272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45236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/>
          <p:cNvSpPr txBox="1">
            <a:spLocks/>
          </p:cNvSpPr>
          <p:nvPr/>
        </p:nvSpPr>
        <p:spPr bwMode="auto">
          <a:xfrm>
            <a:off x="2855640" y="0"/>
            <a:ext cx="7921625" cy="9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/>
          <a:lstStyle>
            <a:lvl1pPr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 dirty="0" smtClean="0">
                <a:solidFill>
                  <a:schemeClr val="bg2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Реквизиты КС для перечисления налоговых платежей  </a:t>
            </a:r>
            <a:endParaRPr lang="ru-RU" altLang="ru-RU" sz="2800" dirty="0">
              <a:solidFill>
                <a:schemeClr val="bg2">
                  <a:lumMod val="75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384" y="1160748"/>
            <a:ext cx="102258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    Перечисление всех платежей, администрируемых налоговыми органами (за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искл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. территории Байконур) на </a:t>
            </a:r>
            <a:r>
              <a:rPr lang="ru-RU" dirty="0" smtClean="0">
                <a:solidFill>
                  <a:srgbClr val="FF0000"/>
                </a:solidFill>
              </a:rPr>
              <a:t>отдельный </a:t>
            </a:r>
            <a:r>
              <a:rPr lang="ru-RU" dirty="0">
                <a:solidFill>
                  <a:srgbClr val="FF0000"/>
                </a:solidFill>
              </a:rPr>
              <a:t>казначейский счет, открытый Управлению Федерального казначейства по Тульской </a:t>
            </a:r>
            <a:r>
              <a:rPr lang="ru-RU" dirty="0" smtClean="0">
                <a:solidFill>
                  <a:srgbClr val="FF0000"/>
                </a:solidFill>
              </a:rPr>
              <a:t>области:</a:t>
            </a:r>
            <a:endParaRPr lang="ru-RU" u="sng" dirty="0" smtClean="0">
              <a:solidFill>
                <a:srgbClr val="FF0000"/>
              </a:solidFill>
            </a:endParaRPr>
          </a:p>
          <a:p>
            <a:endParaRPr lang="ru-RU" u="sng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3544" t="59234" r="33259" b="27711"/>
          <a:stretch/>
        </p:blipFill>
        <p:spPr bwMode="auto">
          <a:xfrm>
            <a:off x="803412" y="2914640"/>
            <a:ext cx="10225136" cy="26282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3412" y="5913276"/>
            <a:ext cx="75248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Данный счет применятся вне зависимости от места постановки на учет налогоплательщика или места нахождения объекта </a:t>
            </a:r>
            <a:r>
              <a:rPr lang="ru-RU" sz="1600" b="1" i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налогообложения</a:t>
            </a:r>
            <a:r>
              <a:rPr lang="ru-RU" sz="16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02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/>
          <p:cNvSpPr txBox="1">
            <a:spLocks/>
          </p:cNvSpPr>
          <p:nvPr/>
        </p:nvSpPr>
        <p:spPr bwMode="auto">
          <a:xfrm>
            <a:off x="2495600" y="152636"/>
            <a:ext cx="8712968" cy="9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/>
          <a:lstStyle>
            <a:lvl1pPr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800" dirty="0">
                <a:solidFill>
                  <a:schemeClr val="bg2">
                    <a:lumMod val="75000"/>
                  </a:schemeClr>
                </a:solidFill>
              </a:rPr>
              <a:t>Список налогов </a:t>
            </a:r>
            <a:r>
              <a:rPr lang="ru-RU" sz="2800" dirty="0">
                <a:solidFill>
                  <a:srgbClr val="00B050"/>
                </a:solidFill>
              </a:rPr>
              <a:t>не входящих в  </a:t>
            </a:r>
            <a:r>
              <a:rPr lang="ru-RU" sz="2800" dirty="0" smtClean="0">
                <a:solidFill>
                  <a:srgbClr val="00B050"/>
                </a:solidFill>
              </a:rPr>
              <a:t>ЕНП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: </a:t>
            </a:r>
            <a:endParaRPr lang="ru-RU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352" y="908720"/>
            <a:ext cx="10657929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1. НДФЛ иностранных граждан - </a:t>
            </a:r>
            <a:r>
              <a:rPr lang="ru-RU" sz="2300" dirty="0">
                <a:solidFill>
                  <a:schemeClr val="bg2">
                    <a:lumMod val="75000"/>
                  </a:schemeClr>
                </a:solidFill>
              </a:rPr>
              <a:t>182101020</a:t>
            </a:r>
            <a:r>
              <a:rPr lang="ru-RU" sz="2300" dirty="0">
                <a:solidFill>
                  <a:srgbClr val="00B050"/>
                </a:solidFill>
              </a:rPr>
              <a:t>4</a:t>
            </a:r>
            <a:r>
              <a:rPr lang="ru-RU" sz="2300" dirty="0">
                <a:solidFill>
                  <a:schemeClr val="bg2">
                    <a:lumMod val="75000"/>
                  </a:schemeClr>
                </a:solidFill>
              </a:rPr>
              <a:t>0010000110 </a:t>
            </a:r>
            <a:endParaRPr lang="ru-RU" sz="23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2. Вся госпошлина (</a:t>
            </a:r>
            <a:r>
              <a:rPr lang="ru-RU" sz="2300" dirty="0" smtClean="0">
                <a:solidFill>
                  <a:srgbClr val="FF0000"/>
                </a:solidFill>
              </a:rPr>
              <a:t>за </a:t>
            </a:r>
            <a:r>
              <a:rPr lang="ru-RU" sz="2300" dirty="0" err="1" smtClean="0">
                <a:solidFill>
                  <a:srgbClr val="FF0000"/>
                </a:solidFill>
              </a:rPr>
              <a:t>искл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. </a:t>
            </a:r>
            <a:r>
              <a:rPr lang="ru-RU" sz="2300" smtClean="0">
                <a:solidFill>
                  <a:schemeClr val="bg2">
                    <a:lumMod val="75000"/>
                  </a:schemeClr>
                </a:solidFill>
              </a:rPr>
              <a:t>182108……</a:t>
            </a:r>
            <a:r>
              <a:rPr lang="ru-RU" sz="2300" b="1" smtClean="0">
                <a:solidFill>
                  <a:srgbClr val="FF0000"/>
                </a:solidFill>
              </a:rPr>
              <a:t>6</a:t>
            </a:r>
            <a:r>
              <a:rPr lang="ru-RU" sz="2300" smtClean="0">
                <a:solidFill>
                  <a:schemeClr val="bg2">
                    <a:lumMod val="75000"/>
                  </a:schemeClr>
                </a:solidFill>
              </a:rPr>
              <a:t>0110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 algn="just"/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3.18210</a:t>
            </a:r>
            <a:r>
              <a:rPr lang="ru-RU" sz="2300" dirty="0" smtClean="0">
                <a:solidFill>
                  <a:srgbClr val="00B050"/>
                </a:solidFill>
              </a:rPr>
              <a:t>90704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… -лицензионный сбор за право торговли </a:t>
            </a:r>
            <a:r>
              <a:rPr lang="ru-RU" sz="2300" dirty="0" err="1" smtClean="0">
                <a:solidFill>
                  <a:schemeClr val="bg2">
                    <a:lumMod val="75000"/>
                  </a:schemeClr>
                </a:solidFill>
              </a:rPr>
              <a:t>спирт.напитками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; </a:t>
            </a:r>
          </a:p>
          <a:p>
            <a:pPr algn="just"/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4. 182</a:t>
            </a:r>
            <a:r>
              <a:rPr lang="ru-RU" sz="2300" dirty="0" smtClean="0">
                <a:solidFill>
                  <a:srgbClr val="00B050"/>
                </a:solidFill>
              </a:rPr>
              <a:t>111…. 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–</a:t>
            </a:r>
            <a:r>
              <a:rPr lang="ru-RU" sz="2300" dirty="0" smtClean="0">
                <a:solidFill>
                  <a:srgbClr val="00B050"/>
                </a:solidFill>
              </a:rPr>
              <a:t> 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доходы от сдачи в аренду, прочие поступления</a:t>
            </a:r>
          </a:p>
          <a:p>
            <a:pPr algn="just"/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5. 182</a:t>
            </a:r>
            <a:r>
              <a:rPr lang="ru-RU" sz="2300" dirty="0" smtClean="0">
                <a:solidFill>
                  <a:srgbClr val="00B050"/>
                </a:solidFill>
              </a:rPr>
              <a:t>112….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 – регулярные платежи за пользование недрами</a:t>
            </a:r>
          </a:p>
          <a:p>
            <a:pPr algn="just"/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6. 182</a:t>
            </a:r>
            <a:r>
              <a:rPr lang="ru-RU" sz="2300" dirty="0" smtClean="0">
                <a:solidFill>
                  <a:srgbClr val="00B050"/>
                </a:solidFill>
              </a:rPr>
              <a:t>113…. 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– плата за </a:t>
            </a:r>
            <a:r>
              <a:rPr lang="ru-RU" sz="2300" dirty="0" err="1" smtClean="0">
                <a:solidFill>
                  <a:schemeClr val="bg2">
                    <a:lumMod val="75000"/>
                  </a:schemeClr>
                </a:solidFill>
              </a:rPr>
              <a:t>предост.сведений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/информации: прочие доходы от компенсации затрат и др.</a:t>
            </a:r>
          </a:p>
          <a:p>
            <a:pPr algn="just"/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7. 182</a:t>
            </a:r>
            <a:r>
              <a:rPr lang="ru-RU" sz="2300" dirty="0" smtClean="0">
                <a:solidFill>
                  <a:srgbClr val="00B050"/>
                </a:solidFill>
              </a:rPr>
              <a:t>114… 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- доходы от реализации имущества…</a:t>
            </a:r>
          </a:p>
          <a:p>
            <a:pPr algn="just"/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8. 182</a:t>
            </a:r>
            <a:r>
              <a:rPr lang="ru-RU" sz="2300" dirty="0" smtClean="0">
                <a:solidFill>
                  <a:srgbClr val="00B050"/>
                </a:solidFill>
              </a:rPr>
              <a:t>11601141….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 –административные штрафы гл. 14 КоАП</a:t>
            </a:r>
          </a:p>
          <a:p>
            <a:pPr algn="just"/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9. 182</a:t>
            </a:r>
            <a:r>
              <a:rPr lang="ru-RU" sz="2300" dirty="0" smtClean="0">
                <a:solidFill>
                  <a:srgbClr val="00B050"/>
                </a:solidFill>
              </a:rPr>
              <a:t>11601151….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 – административные штрафы гл. 15 КоАП</a:t>
            </a:r>
          </a:p>
          <a:p>
            <a:pPr algn="just"/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10. 182</a:t>
            </a:r>
            <a:r>
              <a:rPr lang="ru-RU" sz="2300" dirty="0" smtClean="0">
                <a:solidFill>
                  <a:srgbClr val="00B050"/>
                </a:solidFill>
              </a:rPr>
              <a:t>11601171….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 – административные штрафы гл. 17 КоАП</a:t>
            </a:r>
          </a:p>
          <a:p>
            <a:pPr algn="just"/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11. 182</a:t>
            </a:r>
            <a:r>
              <a:rPr lang="ru-RU" sz="2300" dirty="0" smtClean="0">
                <a:solidFill>
                  <a:srgbClr val="00B050"/>
                </a:solidFill>
              </a:rPr>
              <a:t>11601181….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 - </a:t>
            </a:r>
            <a:r>
              <a:rPr lang="ru-RU" sz="2300" dirty="0">
                <a:solidFill>
                  <a:schemeClr val="bg2">
                    <a:lumMod val="75000"/>
                  </a:schemeClr>
                </a:solidFill>
              </a:rPr>
              <a:t>административные штрафы гл. 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18 КоАП</a:t>
            </a:r>
          </a:p>
          <a:p>
            <a:pPr algn="just"/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12. 182</a:t>
            </a:r>
            <a:r>
              <a:rPr lang="ru-RU" sz="2300" dirty="0" smtClean="0">
                <a:solidFill>
                  <a:srgbClr val="00B050"/>
                </a:solidFill>
              </a:rPr>
              <a:t>11601191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… - </a:t>
            </a:r>
            <a:r>
              <a:rPr lang="ru-RU" sz="2300" dirty="0">
                <a:solidFill>
                  <a:schemeClr val="bg2">
                    <a:lumMod val="75000"/>
                  </a:schemeClr>
                </a:solidFill>
              </a:rPr>
              <a:t>административные штрафы гл. 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19 КоАП</a:t>
            </a:r>
          </a:p>
          <a:p>
            <a:pPr algn="just"/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13. 18211603122….18211607….18211610…- штрафы, неустойки, возмещение ущерба и </a:t>
            </a:r>
            <a:r>
              <a:rPr lang="ru-RU" sz="2300" dirty="0" err="1" smtClean="0">
                <a:solidFill>
                  <a:schemeClr val="bg2">
                    <a:lumMod val="75000"/>
                  </a:schemeClr>
                </a:solidFill>
              </a:rPr>
              <a:t>тд</a:t>
            </a:r>
            <a:endParaRPr lang="ru-RU" sz="23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14. 182116010</a:t>
            </a:r>
            <a:r>
              <a:rPr lang="ru-RU" sz="2300" dirty="0" smtClean="0">
                <a:solidFill>
                  <a:srgbClr val="00B050"/>
                </a:solidFill>
              </a:rPr>
              <a:t>121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…18211610</a:t>
            </a:r>
            <a:r>
              <a:rPr lang="ru-RU" sz="2300" dirty="0" smtClean="0">
                <a:solidFill>
                  <a:srgbClr val="00B050"/>
                </a:solidFill>
              </a:rPr>
              <a:t>122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…18211610</a:t>
            </a:r>
            <a:r>
              <a:rPr lang="ru-RU" sz="2300" dirty="0" smtClean="0">
                <a:solidFill>
                  <a:srgbClr val="00B050"/>
                </a:solidFill>
              </a:rPr>
              <a:t>123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…18211610</a:t>
            </a:r>
            <a:r>
              <a:rPr lang="ru-RU" sz="2300" dirty="0" smtClean="0">
                <a:solidFill>
                  <a:srgbClr val="00B050"/>
                </a:solidFill>
              </a:rPr>
              <a:t>129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…- доходы от денежных взысканий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в счет погашения задолженности до 01.01.2022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ru-RU" u="sng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99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/>
          <p:cNvSpPr txBox="1">
            <a:spLocks/>
          </p:cNvSpPr>
          <p:nvPr/>
        </p:nvSpPr>
        <p:spPr bwMode="auto">
          <a:xfrm>
            <a:off x="2735355" y="31866"/>
            <a:ext cx="8833253" cy="9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/>
          <a:lstStyle>
            <a:lvl1pPr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Список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налогов, уплата которых производится </a:t>
            </a:r>
            <a:r>
              <a:rPr lang="ru-RU" sz="2400" dirty="0" smtClean="0">
                <a:solidFill>
                  <a:srgbClr val="00B050"/>
                </a:solidFill>
              </a:rPr>
              <a:t>по КБК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, а погашение задолженности </a:t>
            </a:r>
            <a:r>
              <a:rPr lang="ru-RU" sz="2400" dirty="0" smtClean="0">
                <a:solidFill>
                  <a:srgbClr val="00B050"/>
                </a:solidFill>
              </a:rPr>
              <a:t>возможно через ЕНП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994" y="1088740"/>
            <a:ext cx="10657929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18210</a:t>
            </a:r>
            <a:r>
              <a:rPr lang="ru-RU" sz="2300" dirty="0" smtClean="0">
                <a:solidFill>
                  <a:srgbClr val="00B050"/>
                </a:solidFill>
              </a:rPr>
              <a:t>506….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 - налог на профессиональный доход</a:t>
            </a:r>
          </a:p>
          <a:p>
            <a:pPr marL="457200" indent="-457200" algn="just">
              <a:buAutoNum type="arabicPeriod"/>
            </a:pP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18210</a:t>
            </a:r>
            <a:r>
              <a:rPr lang="ru-RU" sz="2300" dirty="0" smtClean="0">
                <a:solidFill>
                  <a:srgbClr val="00B050"/>
                </a:solidFill>
              </a:rPr>
              <a:t>704… </a:t>
            </a:r>
            <a:r>
              <a:rPr lang="ru-RU" sz="2300" dirty="0">
                <a:solidFill>
                  <a:schemeClr val="bg2">
                    <a:lumMod val="75000"/>
                  </a:schemeClr>
                </a:solidFill>
              </a:rPr>
              <a:t>- 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сбор </a:t>
            </a:r>
            <a:r>
              <a:rPr lang="ru-RU" sz="2300" dirty="0">
                <a:solidFill>
                  <a:schemeClr val="bg2">
                    <a:lumMod val="75000"/>
                  </a:schemeClr>
                </a:solidFill>
              </a:rPr>
              <a:t>за пользование объектами 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ЖМ и ВБР</a:t>
            </a:r>
          </a:p>
          <a:p>
            <a:pPr marL="457200" indent="-457200" algn="just">
              <a:buAutoNum type="arabicPeriod"/>
            </a:pPr>
            <a:r>
              <a:rPr lang="ru-RU" sz="2300" dirty="0">
                <a:solidFill>
                  <a:schemeClr val="bg2">
                    <a:lumMod val="75000"/>
                  </a:schemeClr>
                </a:solidFill>
              </a:rPr>
              <a:t>182</a:t>
            </a:r>
            <a:r>
              <a:rPr lang="ru-RU" sz="2300" dirty="0">
                <a:solidFill>
                  <a:srgbClr val="00B050"/>
                </a:solidFill>
              </a:rPr>
              <a:t>11208….</a:t>
            </a:r>
            <a:r>
              <a:rPr lang="ru-RU" sz="23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утилизационный сбор</a:t>
            </a:r>
          </a:p>
          <a:p>
            <a:pPr algn="just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4. Страховые взносы: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83332" y="2620788"/>
          <a:ext cx="11845316" cy="41565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1313"/>
                <a:gridCol w="9474003"/>
              </a:tblGrid>
              <a:tr h="461506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18210214010060002160</a:t>
                      </a:r>
                      <a:endParaRPr lang="ru-RU" sz="13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Страховые взносы на обязательное пенсионное страхование за расчетные периоды, истекшие до 1 января 2023 года (на выплату накопительной пенсии)</a:t>
                      </a:r>
                      <a:endParaRPr lang="ru-RU" sz="13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910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18210214010060003160</a:t>
                      </a:r>
                      <a:endParaRPr lang="ru-RU" sz="13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Страховые взносы на обязательное пенсионное страхование за расчетные периоды, истекшие до 1 января 2023 года (в размере, определяемом исходя из стоимости страхового года, зачисляемые на выплату страховой пенсии, за расчетные периоды, истекшие до 1 января 2013 года)</a:t>
                      </a:r>
                      <a:endParaRPr lang="ru-RU" sz="13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630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18210214010060004160</a:t>
                      </a:r>
                      <a:endParaRPr lang="ru-RU" sz="13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Страховые взносы на обязательное пенсионное страхование за расчетные периоды, истекшие до 1 января 2023 года (в размере, определяемом исходя из стоимости страхового года, зачисляемые на выплату накопительной пенсии, за расчетные периоды, истекшие  до 1 января 2013 года)</a:t>
                      </a:r>
                      <a:endParaRPr lang="ru-RU" sz="13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0506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18210214010060101160</a:t>
                      </a:r>
                      <a:endParaRPr lang="ru-RU" sz="13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Страховые взносы на обязательное пенсионное страхование за расчетные периоды, истекшие до 1 января 2023 года (на выплату страховой пенсии за расчетные периоды, истекшие до 1 января 2017 года)</a:t>
                      </a:r>
                      <a:endParaRPr lang="ru-RU" sz="13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0837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18210214010060105160</a:t>
                      </a:r>
                      <a:endParaRPr lang="ru-RU" sz="13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Страховые взносы на обязательное пенсионное страхование за расчетные периоды, истекшие до 1 января 2023 года (в фиксированном размере, зачисляемые на выплату страховой пенсии, за расчетные периоды, истекшие   до 1 января 2017 года)</a:t>
                      </a:r>
                      <a:endParaRPr lang="ru-RU" sz="13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832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18210214020060101160</a:t>
                      </a:r>
                      <a:endParaRPr lang="ru-RU" sz="13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Страховые взносы на обязательное социальное страхование на случай временной нетрудоспособности и в связи с материнством за расчетные периоды, истекшие до 1 января 2023 года (сумма платежа (перерасчеты, недоимка и задолженность по соответствующему платежу, в том числе по отмененному за расчетные периоды, истекшие до 1 января 2017 года)</a:t>
                      </a:r>
                      <a:endParaRPr lang="ru-RU" sz="13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5765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/>
          <p:cNvSpPr txBox="1">
            <a:spLocks/>
          </p:cNvSpPr>
          <p:nvPr/>
        </p:nvSpPr>
        <p:spPr bwMode="auto">
          <a:xfrm>
            <a:off x="2735355" y="31866"/>
            <a:ext cx="8617229" cy="9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/>
          <a:lstStyle>
            <a:lvl1pPr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800" dirty="0">
                <a:solidFill>
                  <a:schemeClr val="bg2">
                    <a:lumMod val="75000"/>
                  </a:schemeClr>
                </a:solidFill>
              </a:rPr>
              <a:t>Список 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налогов </a:t>
            </a:r>
            <a:r>
              <a:rPr lang="ru-RU" sz="2800" dirty="0" smtClean="0">
                <a:solidFill>
                  <a:srgbClr val="00B050"/>
                </a:solidFill>
              </a:rPr>
              <a:t>входящих в ЕНП: 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ru-RU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994" y="1088740"/>
            <a:ext cx="10657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Налоги, взносы, сборы – не отраженные на слайдах 2 и 3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9456" y="2828836"/>
            <a:ext cx="99731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spcAft>
                <a:spcPts val="0"/>
              </a:spcAft>
              <a:tabLst>
                <a:tab pos="2969895" algn="ctr"/>
                <a:tab pos="5940425" algn="r"/>
                <a:tab pos="5940425" algn="r"/>
              </a:tabLst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Информация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Едином налоговом счете размещена на официальном сайте ФНС России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https://www.nalog.gov.ru/rn77/ens/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48825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170022</TotalTime>
  <Words>1464</Words>
  <Application>Microsoft Office PowerPoint</Application>
  <PresentationFormat>Широкоэкранный</PresentationFormat>
  <Paragraphs>267</Paragraphs>
  <Slides>17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Arial</vt:lpstr>
      <vt:lpstr>Arial Narrow</vt:lpstr>
      <vt:lpstr>Calibri Light</vt:lpstr>
      <vt:lpstr>Roboto Condensed</vt:lpstr>
      <vt:lpstr>Open Sans</vt:lpstr>
      <vt:lpstr>Calibri</vt:lpstr>
      <vt:lpstr>lined-icons</vt:lpstr>
      <vt:lpstr>Open Sans Light</vt:lpstr>
      <vt:lpstr>Times New Roman</vt:lpstr>
      <vt:lpstr>1_Office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Жербаханов Михаил Иванович</cp:lastModifiedBy>
  <cp:revision>2184</cp:revision>
  <cp:lastPrinted>2022-11-29T10:58:11Z</cp:lastPrinted>
  <dcterms:created xsi:type="dcterms:W3CDTF">2014-10-08T23:03:32Z</dcterms:created>
  <dcterms:modified xsi:type="dcterms:W3CDTF">2023-02-09T00:01:30Z</dcterms:modified>
</cp:coreProperties>
</file>