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741" r:id="rId2"/>
    <p:sldId id="738" r:id="rId3"/>
    <p:sldId id="750" r:id="rId4"/>
    <p:sldId id="760" r:id="rId5"/>
    <p:sldId id="752" r:id="rId6"/>
    <p:sldId id="739" r:id="rId7"/>
    <p:sldId id="754" r:id="rId8"/>
    <p:sldId id="755" r:id="rId9"/>
    <p:sldId id="743" r:id="rId10"/>
    <p:sldId id="747" r:id="rId11"/>
    <p:sldId id="745" r:id="rId12"/>
    <p:sldId id="759" r:id="rId13"/>
    <p:sldId id="761" r:id="rId14"/>
    <p:sldId id="742" r:id="rId15"/>
  </p:sldIdLst>
  <p:sldSz cx="9144000" cy="6858000" type="screen4x3"/>
  <p:notesSz cx="6797675" cy="9874250"/>
  <p:defaultTextStyle>
    <a:defPPr>
      <a:defRPr lang="ru-RU"/>
    </a:defPPr>
    <a:lvl1pPr marL="0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29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56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86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716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141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569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000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427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542804"/>
    <a:srgbClr val="AEB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ACB2-7563-4E9B-BFF5-32C9FF8C86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FC826-4144-4030-8087-C2E6B80E5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7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29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56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86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716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141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569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000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427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625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873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25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540" indent="0">
              <a:buNone/>
              <a:defRPr sz="2800"/>
            </a:lvl2pPr>
            <a:lvl3pPr marL="885034" indent="0">
              <a:buNone/>
              <a:defRPr sz="2400"/>
            </a:lvl3pPr>
            <a:lvl4pPr marL="1327543" indent="0">
              <a:buNone/>
              <a:defRPr sz="2000"/>
            </a:lvl4pPr>
            <a:lvl5pPr marL="1770065" indent="0">
              <a:buNone/>
              <a:defRPr sz="2000"/>
            </a:lvl5pPr>
            <a:lvl6pPr marL="2212581" indent="0">
              <a:buNone/>
              <a:defRPr sz="2000"/>
            </a:lvl6pPr>
            <a:lvl7pPr marL="2655089" indent="0">
              <a:buNone/>
              <a:defRPr sz="2000"/>
            </a:lvl7pPr>
            <a:lvl8pPr marL="3097612" indent="0">
              <a:buNone/>
              <a:defRPr sz="2000"/>
            </a:lvl8pPr>
            <a:lvl9pPr marL="3540123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2540" indent="0">
              <a:buNone/>
              <a:defRPr sz="1200"/>
            </a:lvl2pPr>
            <a:lvl3pPr marL="885034" indent="0">
              <a:buNone/>
              <a:defRPr sz="1000"/>
            </a:lvl3pPr>
            <a:lvl4pPr marL="1327543" indent="0">
              <a:buNone/>
              <a:defRPr sz="900"/>
            </a:lvl4pPr>
            <a:lvl5pPr marL="1770065" indent="0">
              <a:buNone/>
              <a:defRPr sz="900"/>
            </a:lvl5pPr>
            <a:lvl6pPr marL="2212581" indent="0">
              <a:buNone/>
              <a:defRPr sz="900"/>
            </a:lvl6pPr>
            <a:lvl7pPr marL="2655089" indent="0">
              <a:buNone/>
              <a:defRPr sz="900"/>
            </a:lvl7pPr>
            <a:lvl8pPr marL="3097612" indent="0">
              <a:buNone/>
              <a:defRPr sz="900"/>
            </a:lvl8pPr>
            <a:lvl9pPr marL="354012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EB5B-2972-4EAC-B177-FB1726694F9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6903-0421-4C61-8CA2-40E7DDCA06B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5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1FD1-9AB2-45D9-92E2-3A083A427A8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576" tIns="38787" rIns="77576" bIns="38787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4985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5" y="1607055"/>
            <a:ext cx="7320689" cy="4829253"/>
          </a:xfrm>
        </p:spPr>
        <p:txBody>
          <a:bodyPr/>
          <a:lstStyle>
            <a:lvl1pPr marL="308451" indent="0">
              <a:buFontTx/>
              <a:buNone/>
              <a:defRPr b="1">
                <a:latin typeface="+mj-lt"/>
              </a:defRPr>
            </a:lvl1pPr>
            <a:lvl2pPr marL="305761" indent="2783">
              <a:defRPr>
                <a:latin typeface="+mj-lt"/>
              </a:defRPr>
            </a:lvl2pPr>
            <a:lvl3pPr marL="533405" indent="-220914">
              <a:tabLst/>
              <a:defRPr>
                <a:latin typeface="+mj-lt"/>
              </a:defRPr>
            </a:lvl3pPr>
            <a:lvl4pPr marL="0" indent="305761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253"/>
            <a:ext cx="7337192" cy="1105803"/>
          </a:xfrm>
        </p:spPr>
        <p:txBody>
          <a:bodyPr/>
          <a:lstStyle>
            <a:lvl1pPr marL="0" marR="0" indent="0" defTabSz="8850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5FE0-4B83-42B5-B285-48A7585A1AF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5" y="1607055"/>
            <a:ext cx="7320689" cy="4829253"/>
          </a:xfrm>
        </p:spPr>
        <p:txBody>
          <a:bodyPr/>
          <a:lstStyle>
            <a:lvl1pPr marL="308451" indent="0">
              <a:buFontTx/>
              <a:buNone/>
              <a:defRPr b="1">
                <a:latin typeface="+mj-lt"/>
              </a:defRPr>
            </a:lvl1pPr>
            <a:lvl2pPr marL="308451" indent="0">
              <a:defRPr>
                <a:latin typeface="+mj-lt"/>
              </a:defRPr>
            </a:lvl2pPr>
            <a:lvl3pPr marL="533405" indent="-220914">
              <a:defRPr>
                <a:latin typeface="+mj-lt"/>
              </a:defRPr>
            </a:lvl3pPr>
            <a:lvl4pPr marL="0" indent="305761">
              <a:defRPr>
                <a:latin typeface="+mj-lt"/>
              </a:defRPr>
            </a:lvl4pPr>
            <a:lvl5pPr marL="121768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253"/>
            <a:ext cx="7337901" cy="1105803"/>
          </a:xfrm>
        </p:spPr>
        <p:txBody>
          <a:bodyPr/>
          <a:lstStyle>
            <a:lvl1pPr marL="0" marR="0" indent="0" defTabSz="8850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7C7-8121-430D-9485-E968CCBBD8E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9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7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7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5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7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0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5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9594-CABB-4272-8B5B-DB6958BDE5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5113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F219-A8D2-4881-B387-2DBBEDACF3D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5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18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540" indent="0">
              <a:buNone/>
              <a:defRPr sz="2000" b="1"/>
            </a:lvl2pPr>
            <a:lvl3pPr marL="885034" indent="0">
              <a:buNone/>
              <a:defRPr sz="1800" b="1"/>
            </a:lvl3pPr>
            <a:lvl4pPr marL="1327543" indent="0">
              <a:buNone/>
              <a:defRPr sz="1600" b="1"/>
            </a:lvl4pPr>
            <a:lvl5pPr marL="1770065" indent="0">
              <a:buNone/>
              <a:defRPr sz="1600" b="1"/>
            </a:lvl5pPr>
            <a:lvl6pPr marL="2212581" indent="0">
              <a:buNone/>
              <a:defRPr sz="1600" b="1"/>
            </a:lvl6pPr>
            <a:lvl7pPr marL="2655089" indent="0">
              <a:buNone/>
              <a:defRPr sz="1600" b="1"/>
            </a:lvl7pPr>
            <a:lvl8pPr marL="3097612" indent="0">
              <a:buNone/>
              <a:defRPr sz="1600" b="1"/>
            </a:lvl8pPr>
            <a:lvl9pPr marL="354012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818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540" indent="0">
              <a:buNone/>
              <a:defRPr sz="2000" b="1"/>
            </a:lvl2pPr>
            <a:lvl3pPr marL="885034" indent="0">
              <a:buNone/>
              <a:defRPr sz="1800" b="1"/>
            </a:lvl3pPr>
            <a:lvl4pPr marL="1327543" indent="0">
              <a:buNone/>
              <a:defRPr sz="1600" b="1"/>
            </a:lvl4pPr>
            <a:lvl5pPr marL="1770065" indent="0">
              <a:buNone/>
              <a:defRPr sz="1600" b="1"/>
            </a:lvl5pPr>
            <a:lvl6pPr marL="2212581" indent="0">
              <a:buNone/>
              <a:defRPr sz="1600" b="1"/>
            </a:lvl6pPr>
            <a:lvl7pPr marL="2655089" indent="0">
              <a:buNone/>
              <a:defRPr sz="1600" b="1"/>
            </a:lvl7pPr>
            <a:lvl8pPr marL="3097612" indent="0">
              <a:buNone/>
              <a:defRPr sz="1600" b="1"/>
            </a:lvl8pPr>
            <a:lvl9pPr marL="354012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D05A-D3D2-4A1D-A439-6D7F5B17505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3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522-1A1F-4D9F-9485-AB95FB2C12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328"/>
            <a:ext cx="567428" cy="652251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8009874-68A9-4DA2-A9D7-A66BC8D3779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8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2540" indent="0">
              <a:buNone/>
              <a:defRPr sz="1200"/>
            </a:lvl2pPr>
            <a:lvl3pPr marL="885034" indent="0">
              <a:buNone/>
              <a:defRPr sz="1000"/>
            </a:lvl3pPr>
            <a:lvl4pPr marL="1327543" indent="0">
              <a:buNone/>
              <a:defRPr sz="900"/>
            </a:lvl4pPr>
            <a:lvl5pPr marL="1770065" indent="0">
              <a:buNone/>
              <a:defRPr sz="900"/>
            </a:lvl5pPr>
            <a:lvl6pPr marL="2212581" indent="0">
              <a:buNone/>
              <a:defRPr sz="900"/>
            </a:lvl6pPr>
            <a:lvl7pPr marL="2655089" indent="0">
              <a:buNone/>
              <a:defRPr sz="900"/>
            </a:lvl7pPr>
            <a:lvl8pPr marL="3097612" indent="0">
              <a:buNone/>
              <a:defRPr sz="900"/>
            </a:lvl8pPr>
            <a:lvl9pPr marL="354012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F706-7F5F-465A-BFA2-E18E020B412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31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6031" y="1599857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7117"/>
            <a:ext cx="2133962" cy="364281"/>
          </a:xfrm>
          <a:prstGeom prst="rect">
            <a:avLst/>
          </a:prstGeom>
        </p:spPr>
        <p:txBody>
          <a:bodyPr vert="horz" lIns="88509" tIns="44261" rIns="88509" bIns="44261" rtlCol="0" anchor="ctr"/>
          <a:lstStyle>
            <a:lvl1pPr algn="l" defTabSz="88503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751" y="6357117"/>
            <a:ext cx="2896867" cy="364281"/>
          </a:xfrm>
          <a:prstGeom prst="rect">
            <a:avLst/>
          </a:prstGeom>
        </p:spPr>
        <p:txBody>
          <a:bodyPr vert="horz" lIns="88509" tIns="44261" rIns="88509" bIns="44261" rtlCol="0" anchor="ctr"/>
          <a:lstStyle>
            <a:lvl1pPr algn="ctr" defTabSz="88503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88509" tIns="44261" rIns="88509" bIns="44261" rtlCol="0" anchor="ctr">
            <a:normAutofit/>
          </a:bodyPr>
          <a:lstStyle>
            <a:lvl1pPr algn="ctr" defTabSz="885034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4C1057-3503-41AE-BF17-B8F4D45C82A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387901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775856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163797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551729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08451" algn="l" defTabSz="884985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08451" algn="l" defTabSz="884985" rtl="0" fontAlgn="base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04810" indent="-220914" algn="l" defTabSz="88498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05761" algn="just" defTabSz="884985" rtl="0" fontAlgn="base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17683" algn="l" defTabSz="884985" rtl="0" fontAlgn="base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433827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343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863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379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540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034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543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065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581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5089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612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0123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0001202306130087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Номер слайда 3"/>
          <p:cNvSpPr txBox="1">
            <a:spLocks noGrp="1"/>
          </p:cNvSpPr>
          <p:nvPr/>
        </p:nvSpPr>
        <p:spPr bwMode="auto">
          <a:xfrm>
            <a:off x="8325439" y="6041607"/>
            <a:ext cx="619012" cy="6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ctr"/>
          <a:lstStyle/>
          <a:p>
            <a:pPr algn="ctr" defTabSz="912626" fontAlgn="base">
              <a:lnSpc>
                <a:spcPts val="2104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43" name="Picture 5" descr="FNS_logo_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27135" r="19809" b="27696"/>
          <a:stretch>
            <a:fillRect/>
          </a:stretch>
        </p:blipFill>
        <p:spPr bwMode="auto">
          <a:xfrm>
            <a:off x="755576" y="555332"/>
            <a:ext cx="1539385" cy="1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120" y="5179390"/>
            <a:ext cx="7694209" cy="696470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Людмила Ильинична Балданова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начальник отдела регистрации и учета налогоплательщиков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407" y="2162423"/>
            <a:ext cx="7404428" cy="1835243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000066"/>
              </a:solidFill>
              <a:latin typeface="PF DinText Pro Extra Black" pitchFamily="2" charset="0"/>
            </a:endParaRP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11048A"/>
              </a:solidFill>
              <a:latin typeface="PF DinText Pro Extra Black" pitchFamily="2" charset="0"/>
            </a:endParaRP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Электронные сервисы по государственной регистрации и учету налогоплательщиков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en-US" altLang="ru-RU" sz="3000" b="1" dirty="0">
              <a:solidFill>
                <a:srgbClr val="000066"/>
              </a:solidFill>
              <a:latin typeface="PF DinDisplay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6942" y="280550"/>
            <a:ext cx="3323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Блок </a:t>
            </a:r>
            <a:r>
              <a:rPr lang="ru-RU" sz="2000" dirty="0" smtClean="0"/>
              <a:t>4 </a:t>
            </a:r>
            <a:r>
              <a:rPr lang="ru-RU" sz="2000" dirty="0"/>
              <a:t>– «Сведения </a:t>
            </a:r>
            <a:r>
              <a:rPr lang="ru-RU" sz="2000" dirty="0" smtClean="0"/>
              <a:t>об ИНН»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2" y="636455"/>
            <a:ext cx="2396108" cy="2590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11160" y="5903401"/>
            <a:ext cx="262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Результат запроса</a:t>
            </a:r>
            <a:endParaRPr lang="ru-RU" sz="2000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3275856" y="6041609"/>
            <a:ext cx="216024" cy="123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98510" y="642504"/>
            <a:ext cx="627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Можно не только узнать ИНН любого ФЛ при наличии паспортных данных,</a:t>
            </a:r>
          </a:p>
          <a:p>
            <a:pPr algn="ctr"/>
            <a:r>
              <a:rPr lang="ru-RU" sz="1400" dirty="0" smtClean="0"/>
              <a:t>но и распечатать выписку из ЕГРН, которое может заменить Свидетельство ИНН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4" y="1195777"/>
            <a:ext cx="5976485" cy="359829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016690" y="2166898"/>
            <a:ext cx="2196959" cy="133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86" y="3573016"/>
            <a:ext cx="5393540" cy="29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5760640" cy="605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58" y="548680"/>
            <a:ext cx="20356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919" y="253923"/>
            <a:ext cx="7320689" cy="36004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Справка о счетах ФЛ через мобильное приложение Налог ФЛ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1" y="662960"/>
            <a:ext cx="2011430" cy="446449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43041" y="4493697"/>
            <a:ext cx="789879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69" y="1597651"/>
            <a:ext cx="1934488" cy="408391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962627" y="3387581"/>
            <a:ext cx="136815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26" y="743665"/>
            <a:ext cx="1934488" cy="408391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669920" y="3068960"/>
            <a:ext cx="1524093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60" y="892038"/>
            <a:ext cx="1874161" cy="41091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999912" y="1597651"/>
            <a:ext cx="1656184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984" y="2517648"/>
            <a:ext cx="1732030" cy="365187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309587" y="5458629"/>
            <a:ext cx="1656184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2"/>
          <p:cNvSpPr txBox="1">
            <a:spLocks/>
          </p:cNvSpPr>
          <p:nvPr/>
        </p:nvSpPr>
        <p:spPr bwMode="auto">
          <a:xfrm>
            <a:off x="437711" y="5948812"/>
            <a:ext cx="435031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>
            <a:lvl1pPr marL="0" indent="0" algn="l" defTabSz="88498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42540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85034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27543" indent="0" algn="just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770065" indent="0" algn="l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12581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5089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7612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40123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Запрос подписывается </a:t>
            </a:r>
            <a:r>
              <a:rPr lang="ru-RU" sz="1800" dirty="0" err="1" smtClean="0">
                <a:solidFill>
                  <a:schemeClr val="tx1"/>
                </a:solidFill>
              </a:rPr>
              <a:t>неквалиц</a:t>
            </a:r>
            <a:r>
              <a:rPr lang="ru-RU" sz="1800" dirty="0" smtClean="0">
                <a:solidFill>
                  <a:schemeClr val="tx1"/>
                </a:solidFill>
              </a:rPr>
              <a:t>. ЭЦП ФЛ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917" y="1181711"/>
            <a:ext cx="2408990" cy="35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87521"/>
            <a:ext cx="8435866" cy="993756"/>
          </a:xfrm>
        </p:spPr>
        <p:txBody>
          <a:bodyPr/>
          <a:lstStyle/>
          <a:p>
            <a:pPr algn="ctr">
              <a:spcBef>
                <a:spcPts val="0"/>
              </a:spcBef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+mn-lt"/>
              </a:rPr>
              <a:t>с 01.07.2023 малому и среднему бизнесу упростили процедуру прекращения деятельности </a:t>
            </a:r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300" i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Федеральный </a:t>
            </a:r>
            <a:r>
              <a:rPr lang="ru-RU" sz="1300" i="1" dirty="0">
                <a:solidFill>
                  <a:schemeClr val="tx2"/>
                </a:solidFill>
                <a:hlinkClick r:id="rId2"/>
              </a:rPr>
              <a:t>закон от 13.06.2023 </a:t>
            </a:r>
            <a:r>
              <a:rPr lang="ru-RU" sz="1300" i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№ </a:t>
            </a:r>
            <a:r>
              <a:rPr lang="ru-RU" sz="1300" i="1" dirty="0">
                <a:solidFill>
                  <a:schemeClr val="tx2"/>
                </a:solidFill>
                <a:hlinkClick r:id="rId2"/>
              </a:rPr>
              <a:t>249-ФЗ</a:t>
            </a:r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>
              <a:spcBef>
                <a:spcPts val="0"/>
              </a:spcBef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FF0000"/>
                </a:solidFill>
              </a:rPr>
              <a:t>ВАЖНО!!! </a:t>
            </a:r>
            <a:r>
              <a:rPr lang="ru-RU" sz="1400" b="1" i="1" dirty="0" smtClean="0">
                <a:solidFill>
                  <a:srgbClr val="C00000"/>
                </a:solidFill>
              </a:rPr>
              <a:t>В течение всего периода принятия решения об исключении и до исключения - продолжать сдавать в установленные сроки налоговую отчетность, включая отчет по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перс.учету</a:t>
            </a:r>
            <a:r>
              <a:rPr lang="ru-RU" sz="1400" b="1" i="1" dirty="0" smtClean="0">
                <a:solidFill>
                  <a:srgbClr val="C00000"/>
                </a:solidFill>
              </a:rPr>
              <a:t>, СВ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17211" y="2291729"/>
            <a:ext cx="17281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Условия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812" y="1575309"/>
            <a:ext cx="2736304" cy="621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ЮЛ- субъект МСП, статус действующий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1157" y="3694488"/>
            <a:ext cx="3168352" cy="920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Все выплаты по трудовому законодательству произведены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520" y="2243507"/>
            <a:ext cx="2736304" cy="621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Расчеты с кредиторами завершены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2243507"/>
            <a:ext cx="2736304" cy="621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Нет задолженности по налогам</a:t>
            </a:r>
          </a:p>
        </p:txBody>
      </p:sp>
      <p:cxnSp>
        <p:nvCxnSpPr>
          <p:cNvPr id="11" name="Прямая со стрелкой 10"/>
          <p:cNvCxnSpPr>
            <a:stCxn id="5" idx="6"/>
          </p:cNvCxnSpPr>
          <p:nvPr/>
        </p:nvCxnSpPr>
        <p:spPr>
          <a:xfrm>
            <a:off x="5345402" y="2687773"/>
            <a:ext cx="4507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flipH="1">
            <a:off x="3257171" y="2687773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</p:cNvCxnSpPr>
          <p:nvPr/>
        </p:nvCxnSpPr>
        <p:spPr>
          <a:xfrm flipH="1">
            <a:off x="3257171" y="2967819"/>
            <a:ext cx="613128" cy="40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883510" y="3021846"/>
            <a:ext cx="461893" cy="61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56613" y="4681234"/>
            <a:ext cx="2171172" cy="19161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</a:rPr>
              <a:t>Заявление </a:t>
            </a:r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формы Р19001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подписанный всеми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участниками (реализовано на сайте ФНС России; ЭЦП через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Госключ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24294" y="5266917"/>
            <a:ext cx="5464130" cy="720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 течение 3-х месяцев со дня публикации ждем возражения заинтересованных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лиц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либо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от самих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участников об отмене принятого решения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4609" y="6099725"/>
            <a:ext cx="5174900" cy="497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Перед исключением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повторная проверка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на все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условия; исключение ЮЛ через 3,5 месяца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72594" y="4785851"/>
            <a:ext cx="5136915" cy="399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Публикуем в «Вестнике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</a:rPr>
              <a:t>госрегистрации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» (5 рабочих дней)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2943727"/>
            <a:ext cx="2736304" cy="621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 плательщик НДС либо освобожден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25561" y="3764744"/>
            <a:ext cx="2736304" cy="846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Нет в собственности недвижимого имущества и транспортных средств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96136" y="1575309"/>
            <a:ext cx="2736304" cy="621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ЕГРЮЛ нет записей о недостоверности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96138" y="2954215"/>
            <a:ext cx="2696383" cy="610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Нет обеспечительных мер</a:t>
            </a:r>
          </a:p>
        </p:txBody>
      </p:sp>
      <p:cxnSp>
        <p:nvCxnSpPr>
          <p:cNvPr id="37" name="Прямая со стрелкой 36"/>
          <p:cNvCxnSpPr>
            <a:endCxn id="31" idx="1"/>
          </p:cNvCxnSpPr>
          <p:nvPr/>
        </p:nvCxnSpPr>
        <p:spPr>
          <a:xfrm flipV="1">
            <a:off x="5043722" y="1885887"/>
            <a:ext cx="752415" cy="460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6" idx="3"/>
          </p:cNvCxnSpPr>
          <p:nvPr/>
        </p:nvCxnSpPr>
        <p:spPr>
          <a:xfrm flipH="1" flipV="1">
            <a:off x="3244117" y="1885887"/>
            <a:ext cx="670315" cy="460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707904" y="3083818"/>
            <a:ext cx="432048" cy="61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28" idx="1"/>
          </p:cNvCxnSpPr>
          <p:nvPr/>
        </p:nvCxnSpPr>
        <p:spPr>
          <a:xfrm flipV="1">
            <a:off x="2507564" y="4985494"/>
            <a:ext cx="665030" cy="191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627785" y="5621578"/>
            <a:ext cx="279553" cy="10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512708" y="6108659"/>
            <a:ext cx="609617" cy="188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2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Номер слайда 3"/>
          <p:cNvSpPr txBox="1">
            <a:spLocks noGrp="1"/>
          </p:cNvSpPr>
          <p:nvPr/>
        </p:nvSpPr>
        <p:spPr bwMode="auto">
          <a:xfrm>
            <a:off x="8325439" y="6041607"/>
            <a:ext cx="619012" cy="6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ctr"/>
          <a:lstStyle/>
          <a:p>
            <a:pPr algn="ctr" defTabSz="912626" fontAlgn="base">
              <a:lnSpc>
                <a:spcPts val="2104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43" name="Picture 5" descr="FNS_logo_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27135" r="19809" b="27696"/>
          <a:stretch>
            <a:fillRect/>
          </a:stretch>
        </p:blipFill>
        <p:spPr bwMode="auto">
          <a:xfrm>
            <a:off x="3851920" y="620688"/>
            <a:ext cx="1539385" cy="1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735412" y="2996952"/>
            <a:ext cx="7772400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40" tIns="44276" rIns="88540" bIns="44276" numCol="1" anchor="t" anchorCtr="0" compatLnSpc="1">
            <a:prstTxWarp prst="textNoShape">
              <a:avLst/>
            </a:prstTxWarp>
            <a:normAutofit fontScale="67500" lnSpcReduction="20000"/>
          </a:bodyPr>
          <a:lstStyle>
            <a:lvl1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388039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776130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164209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552277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912791">
              <a:lnSpc>
                <a:spcPct val="15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219290" y="404664"/>
            <a:ext cx="7887054" cy="6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>
            <a:lvl1pPr marL="0" indent="0" algn="l" defTabSz="88498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42540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85034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27543" indent="0" algn="just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770065" indent="0" algn="l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12581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5089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7612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40123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Блок 1 – «Регистрация бизнеса»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88605"/>
            <a:ext cx="7743825" cy="54292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611416" y="3212976"/>
            <a:ext cx="2815977" cy="2375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9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0482" y="324780"/>
            <a:ext cx="7887054" cy="65594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Заявления можно подать прямо с сайта ФНС России, приложив необходимые документы, подписав ЭПЦ руководителя/ИП (кроме глав КФХ)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5"/>
            <a:ext cx="8496944" cy="5579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15681"/>
            <a:ext cx="2105648" cy="122413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43608" y="1158663"/>
            <a:ext cx="3456384" cy="555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695684"/>
          </a:xfrm>
        </p:spPr>
        <p:txBody>
          <a:bodyPr/>
          <a:lstStyle/>
          <a:p>
            <a:pPr algn="ctr"/>
            <a:r>
              <a:rPr lang="ru-RU" dirty="0" err="1" smtClean="0"/>
              <a:t>Госключ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5522-1A1F-4D9F-9485-AB95FB2C127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496944" cy="47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7" y="301301"/>
            <a:ext cx="8260883" cy="864096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Преимущества типового устава: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нет необходимости каждый раз вносить изменения в устав общества, в том числе при смене наименования, уставного капитала, места нахождения ЮЛ – вносятся только изменения в ЕГРЮЛ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5" y="1134612"/>
            <a:ext cx="6996430" cy="4327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50" y="3930503"/>
            <a:ext cx="5334000" cy="27432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83567" y="1628800"/>
            <a:ext cx="281597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329400" y="5462205"/>
            <a:ext cx="3882560" cy="12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>
            <a:lvl1pPr marL="0" indent="0" algn="l" defTabSz="88498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42540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85034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27543" indent="0" algn="just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770065" indent="0" algn="l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12581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5089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7612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40123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</a:rPr>
              <a:t>Преимущества типового устава: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Экономия времени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Нет необходимости оплачивать госпошлину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Нет необходимости представлять тип устав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7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3349834" y="334367"/>
            <a:ext cx="5438782" cy="55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>
            <a:lvl1pPr marL="0" indent="0" algn="l" defTabSz="88498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42540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85034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27543" indent="0" algn="just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770065" indent="0" algn="l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12581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5089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7612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40123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Блок 2 – «Риски бизнеса»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07835"/>
            <a:ext cx="3094139" cy="3667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812384"/>
            <a:ext cx="5751674" cy="5352920"/>
          </a:xfrm>
          <a:prstGeom prst="rect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539551" y="4479509"/>
            <a:ext cx="2664297" cy="1757803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Сервис позволяет просмотреть данные из ЕГРЮЛ, ЕГРИП, РДЛ, РСМП, проверить на участие ФЛ в ЮЛ, ограничение участия ФЛ в ЮЛ и многое другое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6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4224"/>
            <a:ext cx="8208912" cy="72008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Сервис, позволяет подать Заявку на информирование о документах, поступающих на </a:t>
            </a:r>
            <a:r>
              <a:rPr lang="ru-RU" sz="1600" dirty="0" err="1" smtClean="0">
                <a:solidFill>
                  <a:schemeClr val="tx1"/>
                </a:solidFill>
              </a:rPr>
              <a:t>госрегистрацию</a:t>
            </a:r>
            <a:r>
              <a:rPr lang="ru-RU" sz="1600" dirty="0" smtClean="0">
                <a:solidFill>
                  <a:schemeClr val="tx1"/>
                </a:solidFill>
              </a:rPr>
              <a:t> по определенному ЮЛ или ИП (подписка на год)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33" y="908720"/>
            <a:ext cx="8521099" cy="5064075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251520" y="5997616"/>
            <a:ext cx="807256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>
            <a:lvl1pPr marL="0" indent="0" algn="l" defTabSz="88498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42540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85034" indent="0" algn="l" defTabSz="88498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27543" indent="0" algn="just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770065" indent="0" algn="l" defTabSz="884985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12581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5089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7612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40123" indent="0" algn="l" defTabSz="885034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Можно использовать, чтобы быть в курсе подаваемых заявлений на государственную регистрацию ЮЛ и ИП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92633" y="1196752"/>
            <a:ext cx="281597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7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8064896" cy="807629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Сервис, позволяющий отследить направленное ЮЛ или ИП заявление на регистрацию (дата, номер входящего, когда и какое решение принято)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01072"/>
            <a:ext cx="7920879" cy="52565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9512" y="1556792"/>
            <a:ext cx="734481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1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A9594-CABB-4272-8B5B-DB6958BDE56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86927"/>
            <a:ext cx="3806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Блок 3 – «Сведения из реестров»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30" y="836712"/>
            <a:ext cx="5688632" cy="4657725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419872" y="5629885"/>
            <a:ext cx="4819333" cy="7065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Справка о том, что ФЛ не является ИП; выписки из ЕГРИП и ЕГРЮЛ, с ЭЦП ФНС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5" y="801448"/>
            <a:ext cx="26384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55319"/>
      </p:ext>
    </p:extLst>
  </p:cSld>
  <p:clrMapOvr>
    <a:masterClrMapping/>
  </p:clrMapOvr>
</p:sld>
</file>

<file path=ppt/theme/theme1.xml><?xml version="1.0" encoding="utf-8"?>
<a:theme xmlns:a="http://schemas.openxmlformats.org/drawingml/2006/main" name="1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434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PF DinDisplay Pro Medium</vt:lpstr>
      <vt:lpstr>PF DinText Pro Extra Black</vt:lpstr>
      <vt:lpstr>Times New Roman</vt:lpstr>
      <vt:lpstr>16_Present_FNS2012_A4</vt:lpstr>
      <vt:lpstr>Презентация PowerPoint</vt:lpstr>
      <vt:lpstr>Презентация PowerPoint</vt:lpstr>
      <vt:lpstr>Презентация PowerPoint</vt:lpstr>
      <vt:lpstr>Госключ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работы по повышению «чистоты среды» в регионе за 1 полугодие 2019 года</dc:title>
  <dc:creator>Цень Ольга Александровна</dc:creator>
  <cp:lastModifiedBy>Балданова Людмила Ильинична</cp:lastModifiedBy>
  <cp:revision>119</cp:revision>
  <cp:lastPrinted>2020-09-22T12:35:13Z</cp:lastPrinted>
  <dcterms:created xsi:type="dcterms:W3CDTF">2020-09-18T10:22:27Z</dcterms:created>
  <dcterms:modified xsi:type="dcterms:W3CDTF">2023-10-17T03:10:40Z</dcterms:modified>
</cp:coreProperties>
</file>