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36" r:id="rId3"/>
    <p:sldId id="2030" r:id="rId4"/>
    <p:sldId id="2033" r:id="rId5"/>
    <p:sldId id="2037" r:id="rId6"/>
    <p:sldId id="2034" r:id="rId7"/>
  </p:sldIdLst>
  <p:sldSz cx="12192000" cy="6858000"/>
  <p:notesSz cx="6808788" cy="99409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Arial Narrow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 Light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мдинова Валентина Владимировна" initials="ДВВ" lastIdx="5" clrIdx="0">
    <p:extLst>
      <p:ext uri="{19B8F6BF-5375-455C-9EA6-DF929625EA0E}">
        <p15:presenceInfo xmlns:p15="http://schemas.microsoft.com/office/powerpoint/2012/main" userId="S-1-5-21-116022207-583602576-2121419680-4313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78" d="100"/>
          <a:sy n="78" d="100"/>
        </p:scale>
        <p:origin x="630" y="84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heme" Target="theme/theme1.xml"/><Relationship Id="rId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7T17:28:22.48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29:40.246" idx="2">
    <p:pos x="3550" y="1026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30:03.295" idx="4">
    <p:pos x="236" y="23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7T17:28:22.48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29:40.246" idx="2">
    <p:pos x="3550" y="1026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30:03.295" idx="4">
    <p:pos x="236" y="23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5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#Par162"/><Relationship Id="rId3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7" Type="http://schemas.openxmlformats.org/officeDocument/2006/relationships/hyperlink" Target="#Par170"/><Relationship Id="rId12" Type="http://schemas.openxmlformats.org/officeDocument/2006/relationships/hyperlink" Target="#Par154"/><Relationship Id="rId2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1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5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5" Type="http://schemas.openxmlformats.org/officeDocument/2006/relationships/comments" Target="../comments/comment1.xml"/><Relationship Id="rId10" Type="http://schemas.openxmlformats.org/officeDocument/2006/relationships/hyperlink" Target="#Par144"/><Relationship Id="rId4" Type="http://schemas.openxmlformats.org/officeDocument/2006/relationships/hyperlink" Target="consultantplus://offline/ref=ECA58C885FCCA35691DBE1A9CB123C658B6F531EF3262B3AB46CF6F8ADE06D76F477334954CADDA94495972842H8B8N" TargetMode="External"/><Relationship Id="rId9" Type="http://schemas.openxmlformats.org/officeDocument/2006/relationships/hyperlink" Target="#Par138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Par144"/><Relationship Id="rId13" Type="http://schemas.openxmlformats.org/officeDocument/2006/relationships/hyperlink" Target="#Par170"/><Relationship Id="rId3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7" Type="http://schemas.openxmlformats.org/officeDocument/2006/relationships/hyperlink" Target="#Par138"/><Relationship Id="rId12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2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1" Type="http://schemas.openxmlformats.org/officeDocument/2006/relationships/hyperlink" Target="#Par162"/><Relationship Id="rId5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0" Type="http://schemas.openxmlformats.org/officeDocument/2006/relationships/hyperlink" Target="#Par154"/><Relationship Id="rId4" Type="http://schemas.openxmlformats.org/officeDocument/2006/relationships/hyperlink" Target="consultantplus://offline/ref=ECA58C885FCCA35691DBE1A9CB123C658B6F531EF3262B3AB46CF6F8ADE06D76F477334954CADDA94495972842H8B8N" TargetMode="External"/><Relationship Id="rId9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#Par162"/><Relationship Id="rId3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7" Type="http://schemas.openxmlformats.org/officeDocument/2006/relationships/hyperlink" Target="#Par170"/><Relationship Id="rId12" Type="http://schemas.openxmlformats.org/officeDocument/2006/relationships/hyperlink" Target="#Par154"/><Relationship Id="rId2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1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5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5" Type="http://schemas.openxmlformats.org/officeDocument/2006/relationships/comments" Target="../comments/comment2.xml"/><Relationship Id="rId10" Type="http://schemas.openxmlformats.org/officeDocument/2006/relationships/hyperlink" Target="#Par144"/><Relationship Id="rId4" Type="http://schemas.openxmlformats.org/officeDocument/2006/relationships/hyperlink" Target="consultantplus://offline/ref=ECA58C885FCCA35691DBE1A9CB123C658B6F531EF3262B3AB46CF6F8ADE06D76F477334954CADDA94495972842H8B8N" TargetMode="External"/><Relationship Id="rId9" Type="http://schemas.openxmlformats.org/officeDocument/2006/relationships/hyperlink" Target="#Par138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352675" y="2432950"/>
            <a:ext cx="7701522" cy="12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500" b="1" dirty="0">
                <a:solidFill>
                  <a:schemeClr val="tx2"/>
                </a:solidFill>
                <a:latin typeface="Arial Narrow" panose="020B0606020202030204" pitchFamily="34" charset="0"/>
              </a:rPr>
              <a:t>Заполнение платежных документов в рамках Единого налогового </a:t>
            </a: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счета (уплата налогов третьими лицами)</a:t>
            </a:r>
            <a:endParaRPr lang="ru-RU" altLang="ru-RU" sz="3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Дашанова</a:t>
            </a: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Юлия Валерьевна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Заместитель начальника отдела урегулирования состояния расчетов с бюджетом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оформления платежного документа на ЕНП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958" y="2111754"/>
            <a:ext cx="513261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поле 102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КБК единого налогового платежа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назначение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указать «Единый налоговый платеж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показатель налогового периода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номер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дата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199916" y="22505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184230" y="275358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199916" y="38087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93944" y="426098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84230" y="458628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93944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501683" y="4352116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065024" y="620595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60079" y="6104812"/>
            <a:ext cx="7060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пол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получатель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(ФНС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7" y="1366319"/>
            <a:ext cx="4367742" cy="4455253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1181420" y="4710598"/>
            <a:ext cx="892571" cy="14566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195900" y="2312657"/>
            <a:ext cx="952058" cy="621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323692" y="2815744"/>
            <a:ext cx="2824266" cy="14520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1"/>
          </p:cNvCxnSpPr>
          <p:nvPr/>
        </p:nvCxnSpPr>
        <p:spPr>
          <a:xfrm flipH="1">
            <a:off x="2459596" y="3825044"/>
            <a:ext cx="3688362" cy="127974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37673" y="4355162"/>
            <a:ext cx="2958327" cy="79941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459596" y="4648443"/>
            <a:ext cx="3688362" cy="72477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1"/>
          </p:cNvCxnSpPr>
          <p:nvPr/>
        </p:nvCxnSpPr>
        <p:spPr>
          <a:xfrm flipH="1">
            <a:off x="3945022" y="5104996"/>
            <a:ext cx="2265968" cy="9111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авая фигурная скобка 40"/>
          <p:cNvSpPr/>
          <p:nvPr/>
        </p:nvSpPr>
        <p:spPr>
          <a:xfrm rot="5400000">
            <a:off x="4568829" y="4995656"/>
            <a:ext cx="246029" cy="864096"/>
          </a:xfrm>
          <a:prstGeom prst="rightBrace">
            <a:avLst>
              <a:gd name="adj1" fmla="val 833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5195900" y="5184076"/>
            <a:ext cx="3384376" cy="26470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5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Оформление платежного документа по налогам, не входящим в состав ЕНП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80577" y="59341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9075" y="1952836"/>
            <a:ext cx="532859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101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r>
              <a:rPr lang="ru-RU" sz="1200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поле 102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соответствующие значение КПП налогоплательщика.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КБК, соответствующий перечисляемому платежу.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поле 105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полях 106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основание платежа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107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показатель налогового периода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109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номер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дата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текстовом </a:t>
            </a:r>
            <a:r>
              <a:rPr lang="ru-RU" sz="1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24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назначение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указать дополнительную текстовую информацию. 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339912" y="2137674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330198" y="286847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330198" y="337480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317006" y="3626977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317006" y="465622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317006" y="514606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0891" y="6304469"/>
            <a:ext cx="7060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пол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получатель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(ФНС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54495" y="642353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3" y="1469288"/>
            <a:ext cx="4890061" cy="4667488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5519936" y="2199829"/>
            <a:ext cx="749139" cy="43708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1"/>
          </p:cNvCxnSpPr>
          <p:nvPr/>
        </p:nvCxnSpPr>
        <p:spPr>
          <a:xfrm flipV="1">
            <a:off x="1070891" y="5049180"/>
            <a:ext cx="884649" cy="140917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467708" y="2930633"/>
            <a:ext cx="2801367" cy="48682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243572" y="3436961"/>
            <a:ext cx="4025503" cy="19362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071664" y="3689132"/>
            <a:ext cx="3245342" cy="168408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763852" y="4718381"/>
            <a:ext cx="1505224" cy="85991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106009" y="5270371"/>
            <a:ext cx="4163067" cy="48339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авая фигурная скобка 40"/>
          <p:cNvSpPr/>
          <p:nvPr/>
        </p:nvSpPr>
        <p:spPr>
          <a:xfrm rot="5400000">
            <a:off x="4217400" y="4536340"/>
            <a:ext cx="213815" cy="2165275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11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оформления платежного документа третьими лицами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958" y="1520788"/>
            <a:ext cx="539452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поле 102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КБК единого налогового платежа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назначение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указать «Единый налоговый платеж». Вы можете указать свои ИНН и КПП (если он есть) через знак "//", затем наименование организации или Ф.И.О. предпринимателя (с указанием "ИП" в скобках), за кого перечисляете налог. После этого через знак "//" указать назначение платежа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показатель налогового периода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номер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дата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199916" y="22505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184230" y="275358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199916" y="38087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93944" y="426098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84230" y="458628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93944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501683" y="4352116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065024" y="620595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60079" y="6104812"/>
            <a:ext cx="7060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пол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получатель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(ФНС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 rot="5400000">
            <a:off x="4568829" y="4995656"/>
            <a:ext cx="246029" cy="864096"/>
          </a:xfrm>
          <a:prstGeom prst="rightBrace">
            <a:avLst>
              <a:gd name="adj1" fmla="val 833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04764"/>
            <a:ext cx="5400599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9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платежное поручение на уплату налогов за третье лицо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412" y="1556792"/>
            <a:ext cx="105131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Обращаем внимание, что платежные поручения заполняются в соответствии с правилами, установленными Приказом Минфина России от 12.11.2013 № 107н «Правила указания информации, идентифицирующей плательщика, получателя средств, платеж, в распоряжениях о переводе денежных средств в уплату налогов, сборов, страховых взносов и иных платежей в бюджетную систему российской федерации, администрируемых налоговыми органами», с учетом изменений, внесенных Приказом от 30.12.2022 № 199н. 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ри </a:t>
            </a:r>
            <a:r>
              <a:rPr lang="ru-RU" sz="1600" dirty="0">
                <a:solidFill>
                  <a:srgbClr val="002060"/>
                </a:solidFill>
              </a:rPr>
              <a:t>заполнении платежных поручений за третье лицо необходимо указывать следующие реквизиты: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•	в поле 60 отразите ИНН лица, за которое исполняете обязанность;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•	в поле 102 отразите в общем случае КПП лица, за которое перечисляете платеж. При оплате за ИП/</a:t>
            </a:r>
            <a:r>
              <a:rPr lang="ru-RU" sz="1600" dirty="0" err="1">
                <a:solidFill>
                  <a:srgbClr val="002060"/>
                </a:solidFill>
              </a:rPr>
              <a:t>физ.лицо</a:t>
            </a:r>
            <a:r>
              <a:rPr lang="ru-RU" sz="1600" dirty="0">
                <a:solidFill>
                  <a:srgbClr val="002060"/>
                </a:solidFill>
              </a:rPr>
              <a:t> в этом поле всегда указывается 0;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•	в поле 8 покажите свои </a:t>
            </a:r>
            <a:r>
              <a:rPr lang="ru-RU" sz="1600" dirty="0" smtClean="0">
                <a:solidFill>
                  <a:srgbClr val="002060"/>
                </a:solidFill>
              </a:rPr>
              <a:t>данные;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•	в поле 24 "Назначение платежа" приведите дополнительную информацию для идентификации платежа. Вы можете указать свои ИНН и КПП (если он есть) через знак "//", затем наименование организации или Ф.И.О. предпринимателя (с указанием "ИП" в скобках), за кого перечисляете налог. После этого через знак "//" указать назначение платежа. 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Кроме </a:t>
            </a:r>
            <a:r>
              <a:rPr lang="ru-RU" sz="1600" dirty="0">
                <a:solidFill>
                  <a:srgbClr val="002060"/>
                </a:solidFill>
              </a:rPr>
              <a:t>того, можно воспользоваться интернет-сервисом налоговой службы "Уплата налогов за третьих лиц" по адресу https://service.nalog.ru/payment/payment-ex-pick.html?payer=ul (для юридических лиц) или https://service.nalog.ru/payment/payment-ex-pick.html?payer=ip (для ИП).</a:t>
            </a:r>
          </a:p>
        </p:txBody>
      </p:sp>
    </p:spTree>
    <p:extLst>
      <p:ext uri="{BB962C8B-B14F-4D97-AF65-F5344CB8AC3E}">
        <p14:creationId xmlns:p14="http://schemas.microsoft.com/office/powerpoint/2010/main" val="2628744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170391</TotalTime>
  <Words>614</Words>
  <Application>Microsoft Office PowerPoint</Application>
  <PresentationFormat>Широкоэкранный</PresentationFormat>
  <Paragraphs>38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Calibri</vt:lpstr>
      <vt:lpstr>Times New Roman</vt:lpstr>
      <vt:lpstr>Open Sans</vt:lpstr>
      <vt:lpstr>Arial</vt:lpstr>
      <vt:lpstr>Roboto Condensed</vt:lpstr>
      <vt:lpstr>Arial Narrow</vt:lpstr>
      <vt:lpstr>Calibri Light</vt:lpstr>
      <vt:lpstr>Open Sans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Чингиз Цыбиков</cp:lastModifiedBy>
  <cp:revision>2231</cp:revision>
  <cp:lastPrinted>2023-07-19T12:26:10Z</cp:lastPrinted>
  <dcterms:created xsi:type="dcterms:W3CDTF">2014-10-08T23:03:32Z</dcterms:created>
  <dcterms:modified xsi:type="dcterms:W3CDTF">2023-10-23T07:23:15Z</dcterms:modified>
</cp:coreProperties>
</file>