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43" r:id="rId3"/>
  </p:sldMasterIdLst>
  <p:notesMasterIdLst>
    <p:notesMasterId r:id="rId25"/>
  </p:notesMasterIdLst>
  <p:sldIdLst>
    <p:sldId id="258" r:id="rId4"/>
    <p:sldId id="303" r:id="rId5"/>
    <p:sldId id="304" r:id="rId6"/>
    <p:sldId id="305" r:id="rId7"/>
    <p:sldId id="318" r:id="rId8"/>
    <p:sldId id="319" r:id="rId9"/>
    <p:sldId id="307" r:id="rId10"/>
    <p:sldId id="309" r:id="rId11"/>
    <p:sldId id="310" r:id="rId12"/>
    <p:sldId id="312" r:id="rId13"/>
    <p:sldId id="313" r:id="rId14"/>
    <p:sldId id="314" r:id="rId15"/>
    <p:sldId id="315" r:id="rId16"/>
    <p:sldId id="321" r:id="rId17"/>
    <p:sldId id="326" r:id="rId18"/>
    <p:sldId id="327" r:id="rId19"/>
    <p:sldId id="328" r:id="rId20"/>
    <p:sldId id="323" r:id="rId21"/>
    <p:sldId id="324" r:id="rId22"/>
    <p:sldId id="325" r:id="rId23"/>
    <p:sldId id="260" r:id="rId24"/>
  </p:sldIdLst>
  <p:sldSz cx="12192000" cy="6858000"/>
  <p:notesSz cx="6792913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596" cy="497976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745" y="1"/>
            <a:ext cx="2943596" cy="497976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CC11BB22-013E-41BF-BA85-059C98C953B7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1537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F7311AB5-B36B-49F8-B867-B8CEAF22C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3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B2F183-DACA-4CF6-B576-C693E6FF3058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5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1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1.sv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0"/>
            <a:ext cx="121898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63691"/>
            <a:ext cx="10363200" cy="1470025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865835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333" b="0">
                <a:solidFill>
                  <a:schemeClr val="bg1"/>
                </a:solidFill>
                <a:latin typeface="+mj-lt"/>
              </a:defRPr>
            </a:lvl1pPr>
            <a:lvl2pPr marL="5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74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67"/>
            </a:lvl1pPr>
            <a:lvl2pPr marL="544088" indent="0">
              <a:buNone/>
              <a:defRPr sz="3333"/>
            </a:lvl2pPr>
            <a:lvl3pPr marL="1088175" indent="0">
              <a:buNone/>
              <a:defRPr sz="2800"/>
            </a:lvl3pPr>
            <a:lvl4pPr marL="1632262" indent="0">
              <a:buNone/>
              <a:defRPr sz="2400"/>
            </a:lvl4pPr>
            <a:lvl5pPr marL="2176350" indent="0">
              <a:buNone/>
              <a:defRPr sz="2400"/>
            </a:lvl5pPr>
            <a:lvl6pPr marL="2720436" indent="0">
              <a:buNone/>
              <a:defRPr sz="2400"/>
            </a:lvl6pPr>
            <a:lvl7pPr marL="3264525" indent="0">
              <a:buNone/>
              <a:defRPr sz="2400"/>
            </a:lvl7pPr>
            <a:lvl8pPr marL="3808613" indent="0">
              <a:buNone/>
              <a:defRPr sz="2400"/>
            </a:lvl8pPr>
            <a:lvl9pPr marL="4352699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733"/>
            </a:lvl1pPr>
            <a:lvl2pPr marL="544088" indent="0">
              <a:buNone/>
              <a:defRPr sz="1467"/>
            </a:lvl2pPr>
            <a:lvl3pPr marL="1088175" indent="0">
              <a:buNone/>
              <a:defRPr sz="1200"/>
            </a:lvl3pPr>
            <a:lvl4pPr marL="1632262" indent="0">
              <a:buNone/>
              <a:defRPr sz="1067"/>
            </a:lvl4pPr>
            <a:lvl5pPr marL="2176350" indent="0">
              <a:buNone/>
              <a:defRPr sz="1067"/>
            </a:lvl5pPr>
            <a:lvl6pPr marL="2720436" indent="0">
              <a:buNone/>
              <a:defRPr sz="1067"/>
            </a:lvl6pPr>
            <a:lvl7pPr marL="3264525" indent="0">
              <a:buNone/>
              <a:defRPr sz="1067"/>
            </a:lvl7pPr>
            <a:lvl8pPr marL="3808613" indent="0">
              <a:buNone/>
              <a:defRPr sz="1067"/>
            </a:lvl8pPr>
            <a:lvl9pPr marL="4352699" indent="0">
              <a:buNone/>
              <a:defRPr sz="10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96E81-2ACB-499E-BF53-7AC5865289B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71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262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703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2090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27412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1582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51784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0211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84748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0235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713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72C9-6877-4474-947C-7FA13B1A9D7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994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7095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34028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31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05717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1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4484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983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783213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717985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01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1" y="303212"/>
            <a:ext cx="3206751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2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3D06-9F45-45D3-A9DE-4CE5E883318C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238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64190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34791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05264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341925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7443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129567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90672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1667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0381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4334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97" tIns="47699" rIns="95397" bIns="47699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133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5" tIns="47707" rIns="95415" bIns="47707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33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2"/>
            <a:ext cx="9760919" cy="4829253"/>
          </a:xfrm>
        </p:spPr>
        <p:txBody>
          <a:bodyPr/>
          <a:lstStyle>
            <a:lvl1pPr marL="379264" indent="0">
              <a:buFontTx/>
              <a:buNone/>
              <a:defRPr b="1">
                <a:latin typeface="+mj-lt"/>
              </a:defRPr>
            </a:lvl1pPr>
            <a:lvl2pPr marL="375951" indent="3313">
              <a:defRPr>
                <a:latin typeface="+mj-lt"/>
              </a:defRPr>
            </a:lvl2pPr>
            <a:lvl3pPr marL="655844" indent="-271612">
              <a:tabLst/>
              <a:defRPr>
                <a:latin typeface="+mj-lt"/>
              </a:defRPr>
            </a:lvl3pPr>
            <a:lvl4pPr marL="0" indent="375951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69"/>
            <a:ext cx="9782923" cy="1105803"/>
          </a:xfrm>
        </p:spPr>
        <p:txBody>
          <a:bodyPr/>
          <a:lstStyle>
            <a:lvl1pPr marL="0" marR="0" indent="0" defTabSz="1088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869D-567E-4F33-A136-956672BB7A75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943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2909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81508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3183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38431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77509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3948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592221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48742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0479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4345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2"/>
            <a:ext cx="9760919" cy="4829253"/>
          </a:xfrm>
        </p:spPr>
        <p:txBody>
          <a:bodyPr/>
          <a:lstStyle>
            <a:lvl1pPr marL="379264" indent="0">
              <a:buFontTx/>
              <a:buNone/>
              <a:defRPr b="1">
                <a:latin typeface="+mj-lt"/>
              </a:defRPr>
            </a:lvl1pPr>
            <a:lvl2pPr marL="379264" indent="0">
              <a:defRPr>
                <a:latin typeface="+mj-lt"/>
              </a:defRPr>
            </a:lvl2pPr>
            <a:lvl3pPr marL="655844" indent="-271612">
              <a:defRPr>
                <a:latin typeface="+mj-lt"/>
              </a:defRPr>
            </a:lvl3pPr>
            <a:lvl4pPr marL="0" indent="375951">
              <a:defRPr>
                <a:latin typeface="+mj-lt"/>
              </a:defRPr>
            </a:lvl4pPr>
            <a:lvl5pPr marL="149717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69"/>
            <a:ext cx="9783868" cy="1105803"/>
          </a:xfrm>
        </p:spPr>
        <p:txBody>
          <a:bodyPr/>
          <a:lstStyle>
            <a:lvl1pPr marL="0" marR="0" indent="0" defTabSz="1088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179F-D446-4F47-819F-2D80C19F334B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751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47939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3983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304622" y="1247808"/>
            <a:ext cx="8137177" cy="4773480"/>
          </a:xfrm>
        </p:spPr>
        <p:txBody>
          <a:bodyPr anchor="t">
            <a:normAutofit/>
          </a:bodyPr>
          <a:lstStyle>
            <a:lvl1pPr algn="l">
              <a:lnSpc>
                <a:spcPts val="7200"/>
              </a:lnSpc>
              <a:defRPr sz="6267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91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5" tIns="47707" rIns="95415" bIns="47707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33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2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6017" indent="3313">
              <a:defRPr>
                <a:latin typeface="+mj-lt"/>
              </a:defRPr>
            </a:lvl2pPr>
            <a:lvl3pPr marL="655958" indent="-271660">
              <a:tabLst/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919" y="745067"/>
            <a:ext cx="10064851" cy="1261535"/>
          </a:xfrm>
        </p:spPr>
        <p:txBody>
          <a:bodyPr/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8B793-10D4-48E6-9639-5DDF00028226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98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5" tIns="47707" rIns="95415" bIns="47707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33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2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6017" indent="3313">
              <a:defRPr>
                <a:latin typeface="+mj-lt"/>
              </a:defRPr>
            </a:lvl2pPr>
            <a:lvl3pPr marL="655958" indent="-271660">
              <a:tabLst/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918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040A-44E5-4C5A-85E3-F9573AEB335A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7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1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9331" indent="0">
              <a:defRPr>
                <a:latin typeface="+mj-lt"/>
              </a:defRPr>
            </a:lvl2pPr>
            <a:lvl3pPr marL="655958" indent="-271660"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 marL="149744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4918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E956-9975-4BAA-A486-DFB4C51BF61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5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8" y="2006601"/>
            <a:ext cx="10176933" cy="4275665"/>
          </a:xfrm>
        </p:spPr>
        <p:txBody>
          <a:bodyPr>
            <a:noAutofit/>
          </a:bodyPr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9331" indent="0">
              <a:defRPr>
                <a:latin typeface="+mj-lt"/>
              </a:defRPr>
            </a:lvl2pPr>
            <a:lvl3pPr marL="655958" indent="-271660"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 marL="149744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4918" y="745068"/>
            <a:ext cx="10176932" cy="1261533"/>
          </a:xfrm>
        </p:spPr>
        <p:txBody>
          <a:bodyPr>
            <a:noAutofit/>
          </a:bodyPr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6E47-401C-494D-B410-6BEFAB1BA32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1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01518" y="5126567"/>
            <a:ext cx="1231900" cy="37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97" tIns="47699" rIns="95397" bIns="47699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>
              <a:solidFill>
                <a:prstClr val="black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97" tIns="47699" rIns="95397" bIns="47699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133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5" tIns="47707" rIns="95415" bIns="47707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33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2"/>
            <a:ext cx="9760919" cy="4829253"/>
          </a:xfrm>
        </p:spPr>
        <p:txBody>
          <a:bodyPr/>
          <a:lstStyle>
            <a:lvl1pPr marL="379264" indent="0">
              <a:buFontTx/>
              <a:buNone/>
              <a:defRPr b="1">
                <a:latin typeface="+mj-lt"/>
              </a:defRPr>
            </a:lvl1pPr>
            <a:lvl2pPr marL="375951" indent="3313">
              <a:defRPr>
                <a:latin typeface="+mj-lt"/>
              </a:defRPr>
            </a:lvl2pPr>
            <a:lvl3pPr marL="655844" indent="-271612">
              <a:tabLst/>
              <a:defRPr>
                <a:latin typeface="+mj-lt"/>
              </a:defRPr>
            </a:lvl3pPr>
            <a:lvl4pPr marL="0" indent="375951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69"/>
            <a:ext cx="9782923" cy="1105803"/>
          </a:xfrm>
        </p:spPr>
        <p:txBody>
          <a:bodyPr/>
          <a:lstStyle>
            <a:lvl1pPr marL="0" marR="0" indent="0" defTabSz="1088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9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CF8D-5567-4E67-B346-D168C58CBAAD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03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01518" y="5126567"/>
            <a:ext cx="1231900" cy="3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415" tIns="47707" rIns="95415" bIns="47707"/>
          <a:lstStyle>
            <a:lvl1pPr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879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133" smtClean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7" y="1606871"/>
            <a:ext cx="9760919" cy="4829253"/>
          </a:xfrm>
        </p:spPr>
        <p:txBody>
          <a:bodyPr/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6017" indent="3313">
              <a:defRPr>
                <a:latin typeface="+mj-lt"/>
              </a:defRPr>
            </a:lvl2pPr>
            <a:lvl3pPr marL="655958" indent="-271660">
              <a:tabLst/>
              <a:defRPr>
                <a:latin typeface="+mj-lt"/>
              </a:defRPr>
            </a:lvl3pPr>
            <a:lvl4pPr marL="0" indent="376017">
              <a:lnSpc>
                <a:spcPts val="1879"/>
              </a:lnSpc>
              <a:spcBef>
                <a:spcPts val="417"/>
              </a:spcBef>
              <a:defRPr>
                <a:latin typeface="+mj-lt"/>
              </a:defRPr>
            </a:lvl4pPr>
            <a:lvl5pPr>
              <a:lnSpc>
                <a:spcPts val="1879"/>
              </a:lnSpc>
              <a:spcBef>
                <a:spcPts val="41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6847" y="501069"/>
            <a:ext cx="9782923" cy="1105803"/>
          </a:xfrm>
        </p:spPr>
        <p:txBody>
          <a:bodyPr/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910F-012A-4B70-9734-02A01BC98223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9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7" y="1606871"/>
            <a:ext cx="9760919" cy="4829253"/>
          </a:xfrm>
        </p:spPr>
        <p:txBody>
          <a:bodyPr/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9331" indent="0">
              <a:defRPr>
                <a:latin typeface="+mj-lt"/>
              </a:defRPr>
            </a:lvl2pPr>
            <a:lvl3pPr marL="655958" indent="-271660"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 marL="149744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69"/>
            <a:ext cx="9783868" cy="1105803"/>
          </a:xfrm>
        </p:spPr>
        <p:txBody>
          <a:bodyPr/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6D559-E4A9-4056-B106-C6FB35C420A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17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615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7421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12948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18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983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0321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408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12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121920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2"/>
            <a:ext cx="9760919" cy="4829253"/>
          </a:xfrm>
        </p:spPr>
        <p:txBody>
          <a:bodyPr/>
          <a:lstStyle>
            <a:lvl1pPr marL="379264" indent="0">
              <a:buFontTx/>
              <a:buNone/>
              <a:defRPr b="1">
                <a:latin typeface="+mj-lt"/>
              </a:defRPr>
            </a:lvl1pPr>
            <a:lvl2pPr marL="379264" indent="0">
              <a:defRPr>
                <a:latin typeface="+mj-lt"/>
              </a:defRPr>
            </a:lvl2pPr>
            <a:lvl3pPr marL="655844" indent="-271612">
              <a:defRPr>
                <a:latin typeface="+mj-lt"/>
              </a:defRPr>
            </a:lvl3pPr>
            <a:lvl4pPr marL="0" indent="375951">
              <a:defRPr>
                <a:latin typeface="+mj-lt"/>
              </a:defRPr>
            </a:lvl4pPr>
            <a:lvl5pPr marL="149717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69"/>
            <a:ext cx="9783868" cy="1105803"/>
          </a:xfrm>
        </p:spPr>
        <p:txBody>
          <a:bodyPr/>
          <a:lstStyle>
            <a:lvl1pPr marL="0" marR="0" indent="0" defTabSz="10881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7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B9E8-62C0-4DEF-97C5-A3D2D7B71837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61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87484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039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4646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11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200" b="1" dirty="0">
                <a:solidFill>
                  <a:prstClr val="white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200" b="1" dirty="0">
                <a:solidFill>
                  <a:prstClr val="white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7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908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80734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en-US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9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7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35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45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1012507"/>
            <a:ext cx="9760919" cy="2024629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9" y="3429721"/>
            <a:ext cx="9760919" cy="30064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8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08817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63226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17635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7204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26452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8086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35269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ADFD-BE79-4B72-B154-311A01127E80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89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166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675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922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13620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407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34677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82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8969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5325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8755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7" y="501069"/>
            <a:ext cx="978292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7" y="1606871"/>
            <a:ext cx="4827685" cy="4695797"/>
          </a:xfrm>
        </p:spPr>
        <p:txBody>
          <a:bodyPr/>
          <a:lstStyle>
            <a:lvl1pPr>
              <a:defRPr sz="3333"/>
            </a:lvl1pPr>
            <a:lvl2pPr>
              <a:defRPr sz="28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07" y="1606871"/>
            <a:ext cx="4859863" cy="4695797"/>
          </a:xfrm>
        </p:spPr>
        <p:txBody>
          <a:bodyPr/>
          <a:lstStyle>
            <a:lvl1pPr>
              <a:defRPr sz="3333"/>
            </a:lvl1pPr>
            <a:lvl2pPr>
              <a:defRPr sz="28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241A-0422-4886-AA32-95857ACC08BE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016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93241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219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478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051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5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4418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2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9732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9741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994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7"/>
            <a:ext cx="10485555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7" y="1606872"/>
            <a:ext cx="4899671" cy="56800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088" indent="0">
              <a:buNone/>
              <a:defRPr sz="2400" b="1"/>
            </a:lvl2pPr>
            <a:lvl3pPr marL="1088175" indent="0">
              <a:buNone/>
              <a:defRPr sz="2133" b="1"/>
            </a:lvl3pPr>
            <a:lvl4pPr marL="1632262" indent="0">
              <a:buNone/>
              <a:defRPr sz="1867" b="1"/>
            </a:lvl4pPr>
            <a:lvl5pPr marL="2176350" indent="0">
              <a:buNone/>
              <a:defRPr sz="1867" b="1"/>
            </a:lvl5pPr>
            <a:lvl6pPr marL="2720436" indent="0">
              <a:buNone/>
              <a:defRPr sz="1867" b="1"/>
            </a:lvl6pPr>
            <a:lvl7pPr marL="3264525" indent="0">
              <a:buNone/>
              <a:defRPr sz="1867" b="1"/>
            </a:lvl7pPr>
            <a:lvl8pPr marL="3808613" indent="0">
              <a:buNone/>
              <a:defRPr sz="1867" b="1"/>
            </a:lvl8pPr>
            <a:lvl9pPr marL="4352699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47" y="2174876"/>
            <a:ext cx="4899671" cy="4261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3" y="1606872"/>
            <a:ext cx="4783767" cy="56800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088" indent="0">
              <a:buNone/>
              <a:defRPr sz="2400" b="1"/>
            </a:lvl2pPr>
            <a:lvl3pPr marL="1088175" indent="0">
              <a:buNone/>
              <a:defRPr sz="2133" b="1"/>
            </a:lvl3pPr>
            <a:lvl4pPr marL="1632262" indent="0">
              <a:buNone/>
              <a:defRPr sz="1867" b="1"/>
            </a:lvl4pPr>
            <a:lvl5pPr marL="2176350" indent="0">
              <a:buNone/>
              <a:defRPr sz="1867" b="1"/>
            </a:lvl5pPr>
            <a:lvl6pPr marL="2720436" indent="0">
              <a:buNone/>
              <a:defRPr sz="1867" b="1"/>
            </a:lvl6pPr>
            <a:lvl7pPr marL="3264525" indent="0">
              <a:buNone/>
              <a:defRPr sz="1867" b="1"/>
            </a:lvl7pPr>
            <a:lvl8pPr marL="3808613" indent="0">
              <a:buNone/>
              <a:defRPr sz="1867" b="1"/>
            </a:lvl8pPr>
            <a:lvl9pPr marL="4352699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03" y="2188097"/>
            <a:ext cx="4783767" cy="42480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D3D9-ED78-451E-B218-856834CEB8DA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338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43604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415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4612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63547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354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59999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85461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0694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06881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01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2117"/>
            <a:ext cx="1218988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6" y="501069"/>
            <a:ext cx="1048555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5819-AA44-4644-A0EE-FED56EB68CC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719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2727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635492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47344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7100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701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05735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44606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33871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932805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486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22000" y="5873751"/>
            <a:ext cx="755651" cy="6519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8F90-0E41-4384-A79B-E3123A35B774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878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25688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4804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96269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63571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65019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1072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105280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87514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62618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6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4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2"/>
          </a:xfrm>
        </p:spPr>
        <p:txBody>
          <a:bodyPr/>
          <a:lstStyle>
            <a:lvl1pPr>
              <a:defRPr sz="3867"/>
            </a:lvl1pPr>
            <a:lvl2pPr>
              <a:defRPr sz="3333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1"/>
            <a:ext cx="4011084" cy="4691063"/>
          </a:xfrm>
        </p:spPr>
        <p:txBody>
          <a:bodyPr/>
          <a:lstStyle>
            <a:lvl1pPr marL="0" indent="0">
              <a:buNone/>
              <a:defRPr sz="1733"/>
            </a:lvl1pPr>
            <a:lvl2pPr marL="544088" indent="0">
              <a:buNone/>
              <a:defRPr sz="1467"/>
            </a:lvl2pPr>
            <a:lvl3pPr marL="1088175" indent="0">
              <a:buNone/>
              <a:defRPr sz="1200"/>
            </a:lvl3pPr>
            <a:lvl4pPr marL="1632262" indent="0">
              <a:buNone/>
              <a:defRPr sz="1067"/>
            </a:lvl4pPr>
            <a:lvl5pPr marL="2176350" indent="0">
              <a:buNone/>
              <a:defRPr sz="1067"/>
            </a:lvl5pPr>
            <a:lvl6pPr marL="2720436" indent="0">
              <a:buNone/>
              <a:defRPr sz="1067"/>
            </a:lvl6pPr>
            <a:lvl7pPr marL="3264525" indent="0">
              <a:buNone/>
              <a:defRPr sz="1067"/>
            </a:lvl7pPr>
            <a:lvl8pPr marL="3808613" indent="0">
              <a:buNone/>
              <a:defRPr sz="1067"/>
            </a:lvl8pPr>
            <a:lvl9pPr marL="4352699" indent="0">
              <a:buNone/>
              <a:defRPr sz="10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2883-BA81-4A4E-ABB0-C2E17F5321B5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423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428346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0352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958783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11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200" b="1" dirty="0">
                <a:solidFill>
                  <a:prstClr val="white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200" b="1" dirty="0">
                <a:solidFill>
                  <a:prstClr val="white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512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0814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1219170"/>
                    <a:endParaRPr lang="en-US" sz="2400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/>
                <a:endParaRPr lang="en-US" sz="2400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en-US" sz="2400">
                    <a:solidFill>
                      <a:srgbClr val="57565A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873877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 defTabSz="1219170"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 defTabSz="1219170"/>
            <a:r>
              <a:rPr lang="en-US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9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863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489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16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0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8" Type="http://schemas.openxmlformats.org/officeDocument/2006/relationships/slideLayout" Target="../slideLayouts/slideLayout79.xml"/><Relationship Id="rId5" Type="http://schemas.openxmlformats.org/officeDocument/2006/relationships/slideLayout" Target="../slideLayouts/slideLayout26.xml"/><Relationship Id="rId61" Type="http://schemas.openxmlformats.org/officeDocument/2006/relationships/theme" Target="../theme/theme2.xml"/><Relationship Id="rId1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slideLayout" Target="../slideLayouts/slideLayout77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59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57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6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02.xml"/><Relationship Id="rId34" Type="http://schemas.openxmlformats.org/officeDocument/2006/relationships/slideLayout" Target="../slideLayouts/slideLayout115.xml"/><Relationship Id="rId42" Type="http://schemas.openxmlformats.org/officeDocument/2006/relationships/slideLayout" Target="../slideLayouts/slideLayout123.xml"/><Relationship Id="rId47" Type="http://schemas.openxmlformats.org/officeDocument/2006/relationships/slideLayout" Target="../slideLayouts/slideLayout128.xml"/><Relationship Id="rId50" Type="http://schemas.openxmlformats.org/officeDocument/2006/relationships/slideLayout" Target="../slideLayouts/slideLayout131.xml"/><Relationship Id="rId55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13.xml"/><Relationship Id="rId37" Type="http://schemas.openxmlformats.org/officeDocument/2006/relationships/slideLayout" Target="../slideLayouts/slideLayout118.xml"/><Relationship Id="rId40" Type="http://schemas.openxmlformats.org/officeDocument/2006/relationships/slideLayout" Target="../slideLayouts/slideLayout121.xml"/><Relationship Id="rId45" Type="http://schemas.openxmlformats.org/officeDocument/2006/relationships/slideLayout" Target="../slideLayouts/slideLayout126.xml"/><Relationship Id="rId53" Type="http://schemas.openxmlformats.org/officeDocument/2006/relationships/slideLayout" Target="../slideLayouts/slideLayout134.xml"/><Relationship Id="rId58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86.xml"/><Relationship Id="rId61" Type="http://schemas.openxmlformats.org/officeDocument/2006/relationships/theme" Target="../theme/theme3.xml"/><Relationship Id="rId1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Relationship Id="rId35" Type="http://schemas.openxmlformats.org/officeDocument/2006/relationships/slideLayout" Target="../slideLayouts/slideLayout116.xml"/><Relationship Id="rId43" Type="http://schemas.openxmlformats.org/officeDocument/2006/relationships/slideLayout" Target="../slideLayouts/slideLayout124.xml"/><Relationship Id="rId48" Type="http://schemas.openxmlformats.org/officeDocument/2006/relationships/slideLayout" Target="../slideLayouts/slideLayout129.xml"/><Relationship Id="rId56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89.xml"/><Relationship Id="rId51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33" Type="http://schemas.openxmlformats.org/officeDocument/2006/relationships/slideLayout" Target="../slideLayouts/slideLayout114.xml"/><Relationship Id="rId38" Type="http://schemas.openxmlformats.org/officeDocument/2006/relationships/slideLayout" Target="../slideLayouts/slideLayout119.xml"/><Relationship Id="rId46" Type="http://schemas.openxmlformats.org/officeDocument/2006/relationships/slideLayout" Target="../slideLayouts/slideLayout127.xml"/><Relationship Id="rId59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01.xml"/><Relationship Id="rId41" Type="http://schemas.openxmlformats.org/officeDocument/2006/relationships/slideLayout" Target="../slideLayouts/slideLayout122.xml"/><Relationship Id="rId54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36" Type="http://schemas.openxmlformats.org/officeDocument/2006/relationships/slideLayout" Target="../slideLayouts/slideLayout117.xml"/><Relationship Id="rId49" Type="http://schemas.openxmlformats.org/officeDocument/2006/relationships/slideLayout" Target="../slideLayouts/slideLayout130.xml"/><Relationship Id="rId57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12.xml"/><Relationship Id="rId44" Type="http://schemas.openxmlformats.org/officeDocument/2006/relationships/slideLayout" Target="../slideLayouts/slideLayout125.xml"/><Relationship Id="rId52" Type="http://schemas.openxmlformats.org/officeDocument/2006/relationships/slideLayout" Target="../slideLayouts/slideLayout133.xml"/><Relationship Id="rId6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87967" y="488952"/>
            <a:ext cx="9791700" cy="111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87967" y="1600200"/>
            <a:ext cx="9791700" cy="483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4067"/>
          </a:xfrm>
          <a:prstGeom prst="rect">
            <a:avLst/>
          </a:prstGeom>
        </p:spPr>
        <p:txBody>
          <a:bodyPr vert="horz" lIns="81615" tIns="40808" rIns="81615" bIns="40808" rtlCol="0" anchor="ctr"/>
          <a:lstStyle>
            <a:lvl1pPr algn="l" defTabSz="1088175" eaLnBrk="1" fontAlgn="auto" hangingPunct="1">
              <a:spcBef>
                <a:spcPts val="0"/>
              </a:spcBef>
              <a:spcAft>
                <a:spcPts val="0"/>
              </a:spcAft>
              <a:defRPr sz="146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4067"/>
          </a:xfrm>
          <a:prstGeom prst="rect">
            <a:avLst/>
          </a:prstGeom>
        </p:spPr>
        <p:txBody>
          <a:bodyPr vert="horz" lIns="81615" tIns="40808" rIns="81615" bIns="40808" rtlCol="0" anchor="ctr"/>
          <a:lstStyle>
            <a:lvl1pPr algn="ctr" defTabSz="1088175" eaLnBrk="1" fontAlgn="auto" hangingPunct="1">
              <a:spcBef>
                <a:spcPts val="0"/>
              </a:spcBef>
              <a:spcAft>
                <a:spcPts val="0"/>
              </a:spcAft>
              <a:defRPr sz="1467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9801" y="6040967"/>
            <a:ext cx="825500" cy="632884"/>
          </a:xfrm>
          <a:prstGeom prst="rect">
            <a:avLst/>
          </a:prstGeom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25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defTabSz="1087939" fontAlgn="base">
              <a:spcBef>
                <a:spcPct val="0"/>
              </a:spcBef>
              <a:spcAft>
                <a:spcPct val="0"/>
              </a:spcAft>
              <a:defRPr/>
            </a:pPr>
            <a:fld id="{3B7A033E-5AED-4835-A2D4-250E1039A18C}" type="slidenum">
              <a:rPr lang="ru-RU" altLang="ru-RU" smtClean="0">
                <a:solidFill>
                  <a:prstClr val="white"/>
                </a:solidFill>
              </a:rPr>
              <a:pPr defTabSz="108793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108793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8793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2pPr>
      <a:lvl3pPr algn="l" defTabSz="108793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3pPr>
      <a:lvl4pPr algn="l" defTabSz="108793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4pPr>
      <a:lvl5pPr algn="l" defTabSz="1087939" rtl="0" eaLnBrk="0" fontAlgn="base" hangingPunct="0">
        <a:lnSpc>
          <a:spcPts val="5433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5pPr>
      <a:lvl6pPr marL="476977" algn="l" defTabSz="108810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6pPr>
      <a:lvl7pPr marL="953953" algn="l" defTabSz="108810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7pPr>
      <a:lvl8pPr marL="1430931" algn="l" defTabSz="108810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8pPr>
      <a:lvl9pPr marL="1907907" algn="l" defTabSz="1088103" rtl="0" eaLnBrk="1" fontAlgn="base" hangingPunct="1">
        <a:lnSpc>
          <a:spcPts val="5425"/>
        </a:lnSpc>
        <a:spcBef>
          <a:spcPct val="0"/>
        </a:spcBef>
        <a:spcAft>
          <a:spcPct val="0"/>
        </a:spcAft>
        <a:defRPr sz="4400" b="1">
          <a:solidFill>
            <a:srgbClr val="005AA9"/>
          </a:solidFill>
          <a:latin typeface="Calibri" pitchFamily="34" charset="0"/>
        </a:defRPr>
      </a:lvl9pPr>
    </p:titleStyle>
    <p:bodyStyle>
      <a:lvl1pPr marL="378875" indent="-378875" algn="l" defTabSz="1087939" rtl="0" eaLnBrk="0" fontAlgn="base" hangingPunct="0">
        <a:spcBef>
          <a:spcPct val="20000"/>
        </a:spcBef>
        <a:spcAft>
          <a:spcPct val="0"/>
        </a:spcAft>
        <a:buFont typeface="+mj-lt"/>
        <a:defRPr sz="3867" kern="1200">
          <a:solidFill>
            <a:srgbClr val="005AA9"/>
          </a:solidFill>
          <a:latin typeface="+mj-lt"/>
          <a:ea typeface="+mn-ea"/>
          <a:cs typeface="+mn-cs"/>
        </a:defRPr>
      </a:lvl1pPr>
      <a:lvl2pPr marL="378875" indent="230712" algn="l" defTabSz="108793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533" kern="1200">
          <a:solidFill>
            <a:srgbClr val="504F53"/>
          </a:solidFill>
          <a:latin typeface="+mj-lt"/>
          <a:ea typeface="+mn-ea"/>
          <a:cs typeface="+mn-cs"/>
        </a:defRPr>
      </a:lvl2pPr>
      <a:lvl3pPr marL="742932" indent="-270927" algn="l" defTabSz="108793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33" kern="1200">
          <a:solidFill>
            <a:srgbClr val="504F53"/>
          </a:solidFill>
          <a:latin typeface="+mj-lt"/>
          <a:ea typeface="+mn-ea"/>
          <a:cs typeface="+mn-cs"/>
        </a:defRPr>
      </a:lvl3pPr>
      <a:lvl4pPr marL="2133547" indent="-1758907" algn="just" defTabSz="1087939" rtl="0" eaLnBrk="0" fontAlgn="base" hangingPunct="0">
        <a:lnSpc>
          <a:spcPts val="1884"/>
        </a:lnSpc>
        <a:spcBef>
          <a:spcPts val="417"/>
        </a:spcBef>
        <a:spcAft>
          <a:spcPct val="0"/>
        </a:spcAft>
        <a:buFont typeface="Arial" panose="020B0604020202020204" pitchFamily="34" charset="0"/>
        <a:defRPr sz="1733" kern="1200">
          <a:solidFill>
            <a:srgbClr val="504F53"/>
          </a:solidFill>
          <a:latin typeface="+mj-lt"/>
          <a:ea typeface="+mn-ea"/>
          <a:cs typeface="+mn-cs"/>
        </a:defRPr>
      </a:lvl4pPr>
      <a:lvl5pPr marL="1496447" indent="941894" algn="l" defTabSz="1087939" rtl="0" eaLnBrk="0" fontAlgn="base" hangingPunct="0">
        <a:lnSpc>
          <a:spcPts val="1884"/>
        </a:lnSpc>
        <a:spcBef>
          <a:spcPts val="417"/>
        </a:spcBef>
        <a:spcAft>
          <a:spcPct val="0"/>
        </a:spcAft>
        <a:buFont typeface="Arial" panose="020B0604020202020204" pitchFamily="34" charset="0"/>
        <a:defRPr sz="1467" kern="1200">
          <a:solidFill>
            <a:srgbClr val="8D8C90"/>
          </a:solidFill>
          <a:latin typeface="+mj-lt"/>
          <a:ea typeface="+mn-ea"/>
          <a:cs typeface="+mn-cs"/>
        </a:defRPr>
      </a:lvl5pPr>
      <a:lvl6pPr marL="2992481" indent="-272044" algn="l" defTabSz="10881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568" indent="-272044" algn="l" defTabSz="10881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657" indent="-272044" algn="l" defTabSz="10881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743" indent="-272044" algn="l" defTabSz="10881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088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175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262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350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0436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4525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8613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2699" algn="l" defTabSz="1088175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43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  <p:sldLayoutId id="2147483724" r:id="rId42"/>
    <p:sldLayoutId id="2147483725" r:id="rId43"/>
    <p:sldLayoutId id="2147483726" r:id="rId44"/>
    <p:sldLayoutId id="2147483727" r:id="rId45"/>
    <p:sldLayoutId id="2147483728" r:id="rId46"/>
    <p:sldLayoutId id="2147483729" r:id="rId47"/>
    <p:sldLayoutId id="2147483730" r:id="rId48"/>
    <p:sldLayoutId id="2147483731" r:id="rId49"/>
    <p:sldLayoutId id="2147483732" r:id="rId50"/>
    <p:sldLayoutId id="2147483733" r:id="rId51"/>
    <p:sldLayoutId id="2147483734" r:id="rId52"/>
    <p:sldLayoutId id="2147483735" r:id="rId53"/>
    <p:sldLayoutId id="2147483736" r:id="rId54"/>
    <p:sldLayoutId id="2147483737" r:id="rId55"/>
    <p:sldLayoutId id="2147483738" r:id="rId56"/>
    <p:sldLayoutId id="2147483739" r:id="rId57"/>
    <p:sldLayoutId id="2147483740" r:id="rId58"/>
    <p:sldLayoutId id="2147483741" r:id="rId59"/>
    <p:sldLayoutId id="2147483742" r:id="rId60"/>
  </p:sldLayoutIdLst>
  <p:hf hdr="0" ftr="0" dt="0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44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783" r:id="rId40"/>
    <p:sldLayoutId id="2147483784" r:id="rId41"/>
    <p:sldLayoutId id="2147483785" r:id="rId42"/>
    <p:sldLayoutId id="2147483786" r:id="rId43"/>
    <p:sldLayoutId id="2147483787" r:id="rId44"/>
    <p:sldLayoutId id="2147483788" r:id="rId45"/>
    <p:sldLayoutId id="2147483789" r:id="rId46"/>
    <p:sldLayoutId id="2147483790" r:id="rId47"/>
    <p:sldLayoutId id="2147483791" r:id="rId48"/>
    <p:sldLayoutId id="2147483792" r:id="rId49"/>
    <p:sldLayoutId id="2147483793" r:id="rId50"/>
    <p:sldLayoutId id="2147483794" r:id="rId51"/>
    <p:sldLayoutId id="2147483795" r:id="rId52"/>
    <p:sldLayoutId id="2147483796" r:id="rId53"/>
    <p:sldLayoutId id="2147483797" r:id="rId54"/>
    <p:sldLayoutId id="2147483798" r:id="rId55"/>
    <p:sldLayoutId id="2147483799" r:id="rId56"/>
    <p:sldLayoutId id="2147483800" r:id="rId57"/>
    <p:sldLayoutId id="2147483801" r:id="rId58"/>
    <p:sldLayoutId id="2147483802" r:id="rId59"/>
    <p:sldLayoutId id="2147483803" r:id="rId60"/>
  </p:sldLayoutIdLst>
  <p:hf hdr="0" ftr="0" dt="0"/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0" y="3874816"/>
            <a:ext cx="12192000" cy="2150076"/>
          </a:xfrm>
          <a:prstGeom prst="rect">
            <a:avLst/>
          </a:prstGeom>
        </p:spPr>
        <p:txBody>
          <a:bodyPr lIns="108840" tIns="54420" rIns="108840" bIns="54420" anchor="ctr">
            <a:normAutofit fontScale="97500"/>
          </a:bodyPr>
          <a:lstStyle>
            <a:lvl1pPr algn="l" defTabSz="816296" rtl="0" eaLnBrk="1" latinLnBrk="0" hangingPunct="1">
              <a:spcBef>
                <a:spcPct val="0"/>
              </a:spcBef>
              <a:buNone/>
              <a:defRPr sz="4500" b="1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заполнения и сроки представления уведомления об исчисленных суммах налогов, авансовых платежей по налогам, сборов, страховых взносов</a:t>
            </a:r>
            <a:r>
              <a:rPr lang="ru-RU" sz="3600" b="0" dirty="0"/>
              <a:t>	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032251" y="5187951"/>
            <a:ext cx="3790949" cy="1430867"/>
          </a:xfrm>
        </p:spPr>
        <p:txBody>
          <a:bodyPr rtlCol="0">
            <a:normAutofit fontScale="92500" lnSpcReduction="20000"/>
          </a:bodyPr>
          <a:lstStyle/>
          <a:p>
            <a:pPr defTabSz="1088367" eaLnBrk="1" fontAlgn="auto" hangingPunct="1">
              <a:spcAft>
                <a:spcPts val="0"/>
              </a:spcAft>
              <a:defRPr/>
            </a:pPr>
            <a:endParaRPr lang="ru-RU" sz="2933" b="1" dirty="0"/>
          </a:p>
          <a:p>
            <a:pPr defTabSz="1088367" eaLnBrk="1" fontAlgn="auto" hangingPunct="1">
              <a:spcAft>
                <a:spcPts val="0"/>
              </a:spcAft>
              <a:defRPr/>
            </a:pPr>
            <a:r>
              <a:rPr lang="ru-RU" sz="213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</a:t>
            </a:r>
          </a:p>
          <a:p>
            <a:pPr defTabSz="1088367" eaLnBrk="1" fontAlgn="auto" hangingPunct="1">
              <a:spcAft>
                <a:spcPts val="0"/>
              </a:spcAft>
              <a:defRPr/>
            </a:pPr>
            <a:r>
              <a:rPr lang="ru-RU" sz="213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ОКК </a:t>
            </a:r>
            <a:r>
              <a:rPr lang="ru-RU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НДФЛ и СВ № 1 </a:t>
            </a:r>
          </a:p>
          <a:p>
            <a:pPr defTabSz="1088367" eaLnBrk="1" fontAlgn="auto" hangingPunct="1">
              <a:spcAft>
                <a:spcPts val="0"/>
              </a:spcAft>
              <a:defRPr/>
            </a:pPr>
            <a:r>
              <a:rPr lang="ru-RU" sz="213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Тыхешкин Арсалан Сергеевич</a:t>
            </a:r>
            <a:endParaRPr lang="ru-RU" sz="21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2779184"/>
            <a:ext cx="11857567" cy="914400"/>
          </a:xfrm>
          <a:prstGeom prst="rect">
            <a:avLst/>
          </a:prstGeom>
        </p:spPr>
        <p:txBody>
          <a:bodyPr lIns="108840" tIns="54420" rIns="108840" bIns="54420" anchor="ctr"/>
          <a:lstStyle/>
          <a:p>
            <a:pPr algn="ctr" defTabSz="1088367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</a:p>
          <a:p>
            <a:pPr algn="ctr" defTabSz="1088367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НАЛОГОВОЙ СЛУЖБЫ</a:t>
            </a:r>
          </a:p>
          <a:p>
            <a:pPr algn="ctr" defTabSz="1088367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БУРЯТИЯ</a:t>
            </a:r>
          </a:p>
        </p:txBody>
      </p:sp>
    </p:spTree>
    <p:extLst>
      <p:ext uri="{BB962C8B-B14F-4D97-AF65-F5344CB8AC3E}">
        <p14:creationId xmlns:p14="http://schemas.microsoft.com/office/powerpoint/2010/main" val="4582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538630" y="144699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CAD82A"/>
              </a:buClr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Персонифицированные сведения о физических лицах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3" t="14401" r="42877" b="45654"/>
          <a:stretch/>
        </p:blipFill>
        <p:spPr bwMode="auto">
          <a:xfrm>
            <a:off x="708455" y="1877253"/>
            <a:ext cx="4967415" cy="407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69857" y="1109152"/>
            <a:ext cx="9652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ru-RU" sz="2000" b="1" i="1" dirty="0" smtClean="0">
                <a:solidFill>
                  <a:srgbClr val="17375E"/>
                </a:solidFill>
                <a:latin typeface="Roboto Condensed" panose="020B0604020202020204" charset="0"/>
                <a:ea typeface="Roboto Condensed" panose="020B0604020202020204" charset="0"/>
              </a:rPr>
              <a:t>Форма установлена Приказом ФНС России от 29.09.2022 № ЕД-7-11/878@</a:t>
            </a:r>
          </a:p>
          <a:p>
            <a:pPr algn="ctr" defTabSz="1219170"/>
            <a:r>
              <a:rPr lang="ru-RU" sz="2000" i="1" dirty="0">
                <a:solidFill>
                  <a:srgbClr val="17375E"/>
                </a:solidFill>
                <a:latin typeface="Roboto Condensed" panose="020B0604020202020204" charset="0"/>
                <a:ea typeface="Roboto Condensed" panose="020B0604020202020204" charset="0"/>
              </a:rPr>
              <a:t>Применяется с января 2023 года, ежемесячно не позднее 25 числа</a:t>
            </a:r>
            <a:endParaRPr lang="ru-RU" sz="2000" b="1" i="1" dirty="0">
              <a:solidFill>
                <a:srgbClr val="17375E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95819-AA44-4644-A0EE-FED56EB68CC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altLang="ru-RU">
              <a:solidFill>
                <a:prstClr val="white"/>
              </a:solidFill>
            </a:endParaRP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3"/>
          <a:srcRect l="19653" t="14649" r="22610" b="4075"/>
          <a:stretch/>
        </p:blipFill>
        <p:spPr>
          <a:xfrm>
            <a:off x="5761683" y="1868041"/>
            <a:ext cx="5338118" cy="408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27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CAD82A"/>
              </a:buClr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Персонифицированные сведения о физических лицах</a:t>
            </a:r>
          </a:p>
        </p:txBody>
      </p:sp>
      <p:sp>
        <p:nvSpPr>
          <p:cNvPr id="6" name="object 7"/>
          <p:cNvSpPr txBox="1"/>
          <p:nvPr/>
        </p:nvSpPr>
        <p:spPr>
          <a:xfrm>
            <a:off x="833019" y="744004"/>
            <a:ext cx="10709459" cy="4630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7620" indent="-342900" algn="just" defTabSz="1219170"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Персонифицированные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сведения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о физических лицах -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новая форма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отчетности,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которую</a:t>
            </a:r>
            <a:r>
              <a:rPr sz="2000" spc="-2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с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2023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г.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ежемесячно</a:t>
            </a:r>
            <a:r>
              <a:rPr sz="2000" spc="-2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сдают</a:t>
            </a:r>
            <a:r>
              <a:rPr sz="2000" spc="-2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в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налоговый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орган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(п.7 </a:t>
            </a:r>
            <a:r>
              <a:rPr sz="2000" spc="-5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ст.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431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НК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РФ).</a:t>
            </a:r>
            <a:endParaRPr sz="2000" dirty="0">
              <a:solidFill>
                <a:srgbClr val="57565A"/>
              </a:solidFill>
              <a:latin typeface="Roboto Condensed" panose="020B0604020202020204" charset="0"/>
              <a:ea typeface="Roboto Condensed" panose="020B0604020202020204" charset="0"/>
              <a:cs typeface="Times New Roman"/>
            </a:endParaRPr>
          </a:p>
          <a:p>
            <a:pPr marL="354965" indent="-342900" algn="just" defTabSz="1219170">
              <a:spcBef>
                <a:spcPts val="409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Срок </a:t>
            </a:r>
            <a:r>
              <a:rPr sz="2000" spc="-2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подачи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сведений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–</a:t>
            </a:r>
            <a:r>
              <a:rPr sz="2000" spc="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не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позднее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25-го</a:t>
            </a:r>
            <a:r>
              <a:rPr sz="2000" spc="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числа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месяца,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следующего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за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истекшим;</a:t>
            </a:r>
            <a:endParaRPr sz="2000" dirty="0">
              <a:solidFill>
                <a:srgbClr val="57565A"/>
              </a:solidFill>
              <a:latin typeface="Roboto Condensed" panose="020B0604020202020204" charset="0"/>
              <a:ea typeface="Roboto Condensed" panose="020B0604020202020204" charset="0"/>
              <a:cs typeface="Times New Roman"/>
            </a:endParaRPr>
          </a:p>
          <a:p>
            <a:pPr marL="354965" marR="5080" indent="-342900" algn="just" defTabSz="1219170">
              <a:spcBef>
                <a:spcPts val="409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5" dirty="0" err="1" smtClean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Сведения</a:t>
            </a:r>
            <a:r>
              <a:rPr sz="2000" dirty="0" smtClean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подаются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на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всех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работников,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числившихся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в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отчетном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месяце</a:t>
            </a:r>
            <a:r>
              <a:rPr sz="2000" spc="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по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трудовому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договору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или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работавших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по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ГПД,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включая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тех,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кто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в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нем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уволился,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и 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тех,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у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кого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не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было </a:t>
            </a:r>
            <a:r>
              <a:rPr sz="2000" spc="-3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выплат.</a:t>
            </a:r>
            <a:endParaRPr sz="2000" dirty="0">
              <a:solidFill>
                <a:srgbClr val="57565A"/>
              </a:solidFill>
              <a:latin typeface="Roboto Condensed" panose="020B0604020202020204" charset="0"/>
              <a:ea typeface="Roboto Condensed" panose="020B0604020202020204" charset="0"/>
              <a:cs typeface="Times New Roman"/>
            </a:endParaRPr>
          </a:p>
          <a:p>
            <a:pPr marL="337185" algn="just" defTabSz="1219170">
              <a:spcBef>
                <a:spcPts val="409"/>
              </a:spcBef>
            </a:pPr>
            <a:r>
              <a:rPr sz="2000" spc="-5" dirty="0">
                <a:solidFill>
                  <a:srgbClr val="006FC0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Исключение</a:t>
            </a:r>
            <a:r>
              <a:rPr sz="2000" spc="-40" dirty="0">
                <a:solidFill>
                  <a:srgbClr val="006FC0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-</a:t>
            </a:r>
            <a:r>
              <a:rPr sz="2000" spc="-10" dirty="0">
                <a:solidFill>
                  <a:srgbClr val="006FC0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самозанятые,</a:t>
            </a:r>
            <a:r>
              <a:rPr sz="2000" spc="-35" dirty="0">
                <a:solidFill>
                  <a:srgbClr val="006FC0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их</a:t>
            </a:r>
            <a:r>
              <a:rPr sz="2000" spc="10" dirty="0">
                <a:solidFill>
                  <a:srgbClr val="006FC0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в</a:t>
            </a:r>
            <a:r>
              <a:rPr sz="2000" spc="-10" dirty="0">
                <a:solidFill>
                  <a:srgbClr val="006FC0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отчет</a:t>
            </a:r>
            <a:r>
              <a:rPr sz="2000" spc="-35" dirty="0">
                <a:solidFill>
                  <a:srgbClr val="006FC0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не</a:t>
            </a:r>
            <a:r>
              <a:rPr sz="2000" spc="-5" dirty="0">
                <a:solidFill>
                  <a:srgbClr val="006FC0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включайте.</a:t>
            </a:r>
            <a:endParaRPr sz="2000" dirty="0">
              <a:solidFill>
                <a:srgbClr val="57565A"/>
              </a:solidFill>
              <a:latin typeface="Roboto Condensed" panose="020B0604020202020204" charset="0"/>
              <a:ea typeface="Roboto Condensed" panose="020B0604020202020204" charset="0"/>
              <a:cs typeface="Times New Roman"/>
            </a:endParaRPr>
          </a:p>
          <a:p>
            <a:pPr marL="354965" marR="6350" indent="-342900" algn="just" defTabSz="1219170">
              <a:spcBef>
                <a:spcPts val="409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На </a:t>
            </a:r>
            <a:r>
              <a:rPr sz="2000" spc="-3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11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и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более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человек сведения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сдают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в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электронном виде </a:t>
            </a:r>
            <a:r>
              <a:rPr sz="2000" spc="-4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(ст.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431 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НК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РФ,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п.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3.1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Порядка</a:t>
            </a:r>
            <a:r>
              <a:rPr sz="2000" spc="-2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заполнения).</a:t>
            </a:r>
            <a:endParaRPr sz="2000" dirty="0">
              <a:solidFill>
                <a:srgbClr val="57565A"/>
              </a:solidFill>
              <a:latin typeface="Roboto Condensed" panose="020B0604020202020204" charset="0"/>
              <a:ea typeface="Roboto Condensed" panose="020B0604020202020204" charset="0"/>
              <a:cs typeface="Times New Roman"/>
            </a:endParaRPr>
          </a:p>
          <a:p>
            <a:pPr marL="354965" marR="5080" indent="-342900" algn="just" defTabSz="1219170">
              <a:spcBef>
                <a:spcPts val="40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В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отчет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включают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персональные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данные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каждого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физлица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и</a:t>
            </a:r>
            <a:r>
              <a:rPr sz="2000" spc="42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сумму</a:t>
            </a:r>
            <a:r>
              <a:rPr sz="2000" spc="39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выплат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(строка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070),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начисленных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ему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за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истекший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месяц,</a:t>
            </a:r>
            <a:r>
              <a:rPr sz="2000" spc="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как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облагаемых,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так</a:t>
            </a:r>
            <a:r>
              <a:rPr sz="2000" spc="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и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не </a:t>
            </a:r>
            <a:r>
              <a:rPr sz="2000" spc="-409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облагаемых</a:t>
            </a:r>
            <a:r>
              <a:rPr sz="2000" spc="-3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взносами.</a:t>
            </a:r>
            <a:endParaRPr sz="2000" dirty="0">
              <a:solidFill>
                <a:srgbClr val="57565A"/>
              </a:solidFill>
              <a:latin typeface="Roboto Condensed" panose="020B0604020202020204" charset="0"/>
              <a:ea typeface="Roboto Condensed" panose="020B0604020202020204" charset="0"/>
              <a:cs typeface="Times New Roman"/>
            </a:endParaRPr>
          </a:p>
          <a:p>
            <a:pPr marL="354965" indent="-342900" algn="just" defTabSz="1219170">
              <a:spcBef>
                <a:spcPts val="409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Если</a:t>
            </a:r>
            <a:r>
              <a:rPr sz="2000" spc="5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в</a:t>
            </a:r>
            <a:r>
              <a:rPr sz="2000" spc="5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текущем</a:t>
            </a:r>
            <a:r>
              <a:rPr sz="2000" spc="5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месяце</a:t>
            </a:r>
            <a:r>
              <a:rPr sz="2000" spc="5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выплат</a:t>
            </a:r>
            <a:r>
              <a:rPr sz="2000" spc="6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не</a:t>
            </a:r>
            <a:r>
              <a:rPr sz="2000" spc="5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было,</a:t>
            </a:r>
            <a:r>
              <a:rPr sz="2000" spc="6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заполняются</a:t>
            </a:r>
            <a:r>
              <a:rPr sz="2000" spc="7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на</a:t>
            </a:r>
            <a:r>
              <a:rPr sz="2000" spc="6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работника</a:t>
            </a:r>
            <a:r>
              <a:rPr sz="2000" spc="5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только</a:t>
            </a:r>
            <a:r>
              <a:rPr sz="2000" spc="6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строки</a:t>
            </a:r>
            <a:endParaRPr sz="2000" dirty="0">
              <a:solidFill>
                <a:srgbClr val="57565A"/>
              </a:solidFill>
              <a:latin typeface="Roboto Condensed" panose="020B0604020202020204" charset="0"/>
              <a:ea typeface="Roboto Condensed" panose="020B0604020202020204" charset="0"/>
              <a:cs typeface="Times New Roman"/>
            </a:endParaRPr>
          </a:p>
          <a:p>
            <a:pPr marL="354965" algn="just" defTabSz="1219170">
              <a:spcBef>
                <a:spcPts val="5"/>
              </a:spcBef>
            </a:pP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020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-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060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(п.</a:t>
            </a:r>
            <a:r>
              <a:rPr sz="200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3.7</a:t>
            </a:r>
            <a:r>
              <a:rPr sz="2000" spc="-2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Порядка</a:t>
            </a:r>
            <a:r>
              <a:rPr sz="2000" spc="-20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Roboto Condensed" panose="020B0604020202020204" charset="0"/>
                <a:ea typeface="Roboto Condensed" panose="020B0604020202020204" charset="0"/>
                <a:cs typeface="Times New Roman"/>
              </a:rPr>
              <a:t>заполнения).</a:t>
            </a:r>
            <a:endParaRPr sz="2000" dirty="0">
              <a:solidFill>
                <a:srgbClr val="57565A"/>
              </a:solidFill>
              <a:latin typeface="Roboto Condensed" panose="020B0604020202020204" charset="0"/>
              <a:ea typeface="Roboto Condensed" panose="020B0604020202020204" charset="0"/>
              <a:cs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95819-AA44-4644-A0EE-FED56EB68CC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24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-313037" y="171105"/>
            <a:ext cx="1126112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AD82A"/>
              </a:buClr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Персонифицированные сведения о физических лицах</a:t>
            </a:r>
          </a:p>
          <a:p>
            <a:pPr>
              <a:buClr>
                <a:srgbClr val="CAD82A"/>
              </a:buClr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по КНД 1151162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4167" y="945728"/>
            <a:ext cx="5831134" cy="259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      Приказ ФНС России от 29.09.2022 №ЕД-7-11/878@</a:t>
            </a:r>
          </a:p>
        </p:txBody>
      </p:sp>
      <p:pic>
        <p:nvPicPr>
          <p:cNvPr id="7" name="object 12"/>
          <p:cNvPicPr/>
          <p:nvPr/>
        </p:nvPicPr>
        <p:blipFill rotWithShape="1">
          <a:blip r:embed="rId2" cstate="print"/>
          <a:srcRect t="1387" r="1452" b="1278"/>
          <a:stretch/>
        </p:blipFill>
        <p:spPr>
          <a:xfrm>
            <a:off x="133324" y="1365189"/>
            <a:ext cx="5960843" cy="4752528"/>
          </a:xfrm>
          <a:prstGeom prst="rect">
            <a:avLst/>
          </a:prstGeom>
        </p:spPr>
      </p:pic>
      <p:pic>
        <p:nvPicPr>
          <p:cNvPr id="6" name="object 12"/>
          <p:cNvPicPr/>
          <p:nvPr/>
        </p:nvPicPr>
        <p:blipFill rotWithShape="1">
          <a:blip r:embed="rId3" cstate="print"/>
          <a:srcRect t="2031" r="1402" b="1152"/>
          <a:stretch/>
        </p:blipFill>
        <p:spPr>
          <a:xfrm>
            <a:off x="6236669" y="1365189"/>
            <a:ext cx="5688632" cy="475252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95819-AA44-4644-A0EE-FED56EB68CC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917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681697" y="10173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CAD82A"/>
              </a:buClr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Исправление персонифицированных сведений</a:t>
            </a:r>
          </a:p>
        </p:txBody>
      </p:sp>
      <p:sp>
        <p:nvSpPr>
          <p:cNvPr id="13" name="object 7"/>
          <p:cNvSpPr txBox="1"/>
          <p:nvPr/>
        </p:nvSpPr>
        <p:spPr>
          <a:xfrm>
            <a:off x="587388" y="1124744"/>
            <a:ext cx="10360698" cy="4630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620" indent="457200" algn="just" defTabSz="1219170">
              <a:tabLst>
                <a:tab pos="355600" algn="l"/>
              </a:tabLst>
            </a:pP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Ошибки, выявленные в представленной форме, можно исправить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подав уточненные 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сведения:</a:t>
            </a:r>
          </a:p>
          <a:p>
            <a:pPr marL="342900" marR="7620" indent="-342900" algn="just" defTabSz="121917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Срок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	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их представления – не позднее сдачи РСВ за соответствующий расчетный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(отчетный) 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период</a:t>
            </a:r>
          </a:p>
          <a:p>
            <a:pPr marL="342900" marR="7620" indent="-342900" algn="just" defTabSz="121917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В уточненную форму включите сведения в отношении тех физлиц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, по которым вносите исправления (дополнения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)</a:t>
            </a:r>
          </a:p>
          <a:p>
            <a:pPr marL="342900" marR="7620" indent="-342900" algn="just" defTabSz="121917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При подаче уточненной формы включите в ее состав титульный лист. Номер корректировки укажите с учетом сквозной нумерации. Для уточненных сведений это - "1--", "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2--",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"3--" и 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т.д.</a:t>
            </a:r>
          </a:p>
          <a:p>
            <a:pPr marL="342900" marR="7620" indent="-342900" algn="just" defTabSz="121917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Е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сли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хотите аннулировать ранее поданные данные о физлице,  в строке 010 укажите "1", блок строк 020 - 060 повторите, в  строке 070 проставьте 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прочерк</a:t>
            </a:r>
          </a:p>
          <a:p>
            <a:pPr marL="342900" marR="7620" indent="-342900" algn="just" defTabSz="121917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Е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сли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же хотите их исправить, то одновременно 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заполните новый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блок строк 020 - 060 с правильными данными о  физлице и приведите сведения о выплатах в его 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пользу</a:t>
            </a:r>
          </a:p>
          <a:p>
            <a:pPr marL="342900" marR="7620" indent="-342900" algn="just" defTabSz="121917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П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ри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ошибке, допущенной только в сумме выплат (строка 070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), код </a:t>
            </a:r>
            <a:r>
              <a:rPr lang="ru-RU" sz="2000" spc="-5" dirty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"1" по строке 010 проставлять не нужно. В этом случае  представьте уточненную форму с правильной </a:t>
            </a:r>
            <a:r>
              <a:rPr lang="ru-RU" sz="20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суммой</a:t>
            </a:r>
            <a:endParaRPr lang="ru-RU" sz="2000" spc="-5" dirty="0">
              <a:solidFill>
                <a:srgbClr val="001F5F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95819-AA44-4644-A0EE-FED56EB68CC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582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481199" y="341661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D82A"/>
              </a:buClr>
            </a:pPr>
            <a:endParaRPr lang="ru-RU" sz="2200" b="1" dirty="0">
              <a:solidFill>
                <a:srgbClr val="B4DCF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3CF8D-5567-4E67-B346-D168C58CBAAD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7288" y="566756"/>
            <a:ext cx="83923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ru-RU" sz="2200" b="1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- это документ, который нужно направить в налоговый орган, если установленный срок подачи декларации </a:t>
            </a:r>
            <a:r>
              <a:rPr lang="ru-RU" sz="2200" b="1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позже </a:t>
            </a:r>
            <a:r>
              <a:rPr lang="ru-RU" sz="2200" b="1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 уплаты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77718"/>
              </p:ext>
            </p:extLst>
          </p:nvPr>
        </p:nvGraphicFramePr>
        <p:xfrm>
          <a:off x="1122929" y="1674752"/>
          <a:ext cx="10045099" cy="1717802"/>
        </p:xfrm>
        <a:graphic>
          <a:graphicData uri="http://schemas.openxmlformats.org/drawingml/2006/table">
            <a:tbl>
              <a:tblPr firstRow="1" firstCol="1" bandRow="1"/>
              <a:tblGrid>
                <a:gridCol w="2768664"/>
                <a:gridCol w="7276435"/>
              </a:tblGrid>
              <a:tr h="27876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191D34"/>
                          </a:solidFill>
                          <a:effectLst/>
                          <a:latin typeface="Arial Narrow" panose="020B05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Налоги и взносы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05" marR="90805" marT="45085" marB="450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191D34"/>
                          </a:solidFill>
                          <a:effectLst/>
                          <a:latin typeface="Arial Narrow" panose="020B05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 каким платежам подавать Уведомление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05" marR="90805" marT="45085" marB="450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191D34"/>
                          </a:solidFill>
                          <a:effectLst/>
                          <a:latin typeface="Arial Narrow" panose="020B05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Страховые взносы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05" marR="90805" marT="45085" marB="450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Arial Narrow" panose="020B05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Взносы за январь, февраль, апрель, май, июль, август, октябрь и ноябрь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05" marR="90805" marT="45085" marB="450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7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191D34"/>
                          </a:solidFill>
                          <a:effectLst/>
                          <a:latin typeface="Arial Narrow" panose="020B05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НДФЛ с выплат работникам и другим физлицам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05" marR="90805" marT="45085" marB="450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Arial Narrow" panose="020B05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Налог за периоды 01.01 – 22.01, 23.01 – 22.02, 23.02 –22.03, 23.03 – 22.04, 23.04 – 22.05, 23.05 – 22.06, 23.06 – 22.07, 23.07 – 22.08, 23.08 – 22.09, 23.09 – 22.10, 23.10 – 22.11, 23.11 – 22.12, 23.12 – 31.12.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05" marR="90805" marT="45085" marB="450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Информация о налогах, по которым нужно подавать уведомление, сроки подачи уведомлений, уплаты налогов, КБК </a:t>
                      </a: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доступны на </a:t>
                      </a:r>
                      <a:r>
                        <a:rPr lang="ru-RU" sz="14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промо-странице ЕНС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05" marR="90805" marT="45085" marB="450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22929" y="4100008"/>
            <a:ext cx="1033314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b="1" dirty="0" smtClean="0">
                <a:solidFill>
                  <a:srgbClr val="002060"/>
                </a:solidFill>
                <a:latin typeface="Open Sans Light"/>
              </a:rPr>
              <a:t>Зачем подавать Уведомление?</a:t>
            </a:r>
          </a:p>
          <a:p>
            <a:pPr marL="285750" indent="-285750" defTabSz="121917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Своевременное и корректное распределение ЕНП</a:t>
            </a:r>
          </a:p>
          <a:p>
            <a:pPr marL="285750" indent="-285750" defTabSz="121917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Отсутствие пени</a:t>
            </a:r>
          </a:p>
          <a:p>
            <a:pPr defTabSz="1219170"/>
            <a:r>
              <a:rPr lang="ru-RU" b="1" dirty="0" smtClean="0">
                <a:solidFill>
                  <a:srgbClr val="002060"/>
                </a:solidFill>
                <a:latin typeface="Open Sans Light"/>
              </a:rPr>
              <a:t>Что будет, если несвоевременно подать уведомление или не подать вовсе?</a:t>
            </a:r>
          </a:p>
          <a:p>
            <a:pPr marL="285750" indent="-285750" defTabSz="121917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ЕНП не распределится вовремя</a:t>
            </a:r>
          </a:p>
          <a:p>
            <a:pPr marL="285750" indent="-285750" defTabSz="121917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Будут начислены пени</a:t>
            </a:r>
          </a:p>
          <a:p>
            <a:pPr marL="285750" indent="-285750" defTabSz="121917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Привлекут к ответственности в соответствии со ст. 15.6 КоАП или ст. 126 НК РФ</a:t>
            </a:r>
            <a:endParaRPr lang="ru-RU" sz="1400" dirty="0">
              <a:solidFill>
                <a:srgbClr val="C00000"/>
              </a:solidFill>
              <a:latin typeface="Open Sans Light"/>
            </a:endParaRPr>
          </a:p>
        </p:txBody>
      </p:sp>
      <p:pic>
        <p:nvPicPr>
          <p:cNvPr id="1026" name="Рисунок 2" descr="http://qrcoder.ru/code/?https%3A%2F%2Fwww.nalog.gov.ru%2Frn77%2Fens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40" y="3394364"/>
            <a:ext cx="1411288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0325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95819-AA44-4644-A0EE-FED56EB68CC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964745" y="503697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D82A"/>
              </a:buClr>
            </a:pPr>
            <a:r>
              <a:rPr lang="ru-RU" sz="2200" b="1" dirty="0" smtClean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какие сроки подается уведомление</a:t>
            </a:r>
            <a:endParaRPr lang="ru-RU" sz="2200" b="1" dirty="0">
              <a:solidFill>
                <a:srgbClr val="22658C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0314" y="1819827"/>
            <a:ext cx="10069487" cy="1438354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25 числа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месяца, в котором установлен срок уплаты.</a:t>
            </a:r>
          </a:p>
          <a:p>
            <a:pPr marL="0" marR="0" lvl="0" indent="0" algn="just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Если 25 число – выходной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день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, то срок переносится на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следующий рабочий день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.</a:t>
            </a:r>
          </a:p>
          <a:p>
            <a:pPr marL="0" marR="0" lvl="0" indent="0" algn="just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solidFill>
                <a:srgbClr val="002060"/>
              </a:solidFill>
              <a:latin typeface="Open Sans Light"/>
            </a:endParaRPr>
          </a:p>
          <a:p>
            <a:pPr marL="0" marR="0" lvl="0" indent="0" algn="just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Представить Уведомление можно:</a:t>
            </a:r>
          </a:p>
          <a:p>
            <a:pPr marL="285750" marR="0" lvl="0" indent="-2857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по ТКС, подписанное усиленной квалифицированной ЭП;</a:t>
            </a:r>
          </a:p>
          <a:p>
            <a:pPr marL="285750" marR="0" lvl="0" indent="-2857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 через ЛК налогоплательщика, подписанное усиленной квалифицированной ЭП;</a:t>
            </a:r>
          </a:p>
          <a:p>
            <a:pPr marL="285750" marR="0" lvl="0" indent="-28575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 на бумаге,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за исключение НП, указанных в п. 3 ст. 80 НК РФ</a:t>
            </a:r>
          </a:p>
        </p:txBody>
      </p:sp>
    </p:spTree>
    <p:extLst>
      <p:ext uri="{BB962C8B-B14F-4D97-AF65-F5344CB8AC3E}">
        <p14:creationId xmlns:p14="http://schemas.microsoft.com/office/powerpoint/2010/main" val="208918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327" y="130366"/>
            <a:ext cx="10485555" cy="110580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dirty="0" smtClean="0"/>
              <a:t>Сроки </a:t>
            </a:r>
            <a:r>
              <a:rPr lang="ru-RU" sz="2800" dirty="0"/>
              <a:t>представления уведомления об исчисленных суммах </a:t>
            </a:r>
            <a:r>
              <a:rPr lang="ru-RU" sz="2800" dirty="0" smtClean="0"/>
              <a:t>НДФЛ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95819-AA44-4644-A0EE-FED56EB68CC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560176" y="1389357"/>
          <a:ext cx="10539625" cy="4933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587"/>
                <a:gridCol w="1243914"/>
                <a:gridCol w="1219200"/>
                <a:gridCol w="1293340"/>
                <a:gridCol w="1422618"/>
                <a:gridCol w="1003225"/>
                <a:gridCol w="1003225"/>
                <a:gridCol w="1199258"/>
                <a:gridCol w="1199258"/>
              </a:tblGrid>
              <a:tr h="5850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налога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расчета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уведомления по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указываемый в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уведомлении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(код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отчетного периода)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законодательством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налоговый/отчетный период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отчетного (налогового) периода/номер месяца (квартала)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 налога, страховых взносов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549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01.01.-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22.01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23.01-22.02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23.02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.-22.03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25.01      не позднее 25.02     не позднее 25.03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01.01.-22.01  23.01-22.02 23.02.-22.03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21/01                   21/02                    21/03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01.01.-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22.01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23.01-22.02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23.02-22.03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уплачивается налог не позднее 28 числа текущего месяца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23.03-22.04 23.04-22.05 23.05-22.06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25.04      не позднее 25.05      не позднее 25.06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23.03-22.04 23.04-22.05 23.05-22.06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31/01                       31/02                        31/03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23.03-22.04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23.04-22.05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23.05-22.06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25.10.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23.06-22.07 23.07-22.08 23.08-22.09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25.07       не позднее 25.08          не позднее 25.09 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23.06-22.07 23.07-22.08 23.08-22.09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33/01                      33/02                        33/03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23.06-22.07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23.07-22.08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23.08-22.09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0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 года следующего за истекшим налоговым  периодом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23.09-22.10 23.10-22.11 23.11-22.12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25.10      не позднее 25.11            не позднее 25.12  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23.09-22.10 23.10-22.11 23.11-22.12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34/01                   34/02                     34/03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23.09-22.10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23.10-22.11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23.11-22.12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1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23.12-31.12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последнего рабочего дня года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23.12-31.12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23.12-31.12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уплачивается налог не позднее последнего рабочего дня календарного год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54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21" y="0"/>
            <a:ext cx="10485555" cy="110580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представления уведомления об исчисленных суммах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страховым взносам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95819-AA44-4644-A0EE-FED56EB68CC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68411" y="1031789"/>
          <a:ext cx="10723871" cy="5361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378"/>
                <a:gridCol w="833287"/>
                <a:gridCol w="936939"/>
                <a:gridCol w="847455"/>
                <a:gridCol w="1827153"/>
                <a:gridCol w="642889"/>
                <a:gridCol w="1085398"/>
                <a:gridCol w="634541"/>
                <a:gridCol w="1013554"/>
                <a:gridCol w="2154277"/>
              </a:tblGrid>
              <a:tr h="5712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налога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расчета по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страховым взносам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уведомления по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страховым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взносам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указываемый в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уведомлении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(код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отчетного периода)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страховых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взносов в соответствии с законодательством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Исключение (случаи, когда уведомления не предоставляются)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73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налоговый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отчетного (налогового) периода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месяца (квартала)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страховых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186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25.04.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                       февраль                           март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позднее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25.03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25.04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предоставляется)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                февраль                 март 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21/01                    21/02                      21/03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               февраль               март  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28.02                                         28.03                                           28.04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март в апреле 25.04 уведомление по налогу не предоставляется, так как срок предоставления расчёта и уведомления совпадает.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25.07.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                             май                                   июнь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25.05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25.06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25.07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предоставляется)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               май                  июнь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31/01                       31/02                   31/03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          май            июнь 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28.05                                          28.06                                           28.07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июнь в июле 25.07 уведомление по налогу не предоставляется, так как срок предоставления декларации и уведомления совпадает.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25.10.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                         август                              сентябрь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25.08      не позднее 25.09            25.10 (не предоставляется)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               август                 сентябрь 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33/01                      33/02                      33/03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           август                сентябрь           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28.08                                              28.09                                           28.10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сентябрь в октябре 25.10 уведомление по налогу не предоставляется, так как срок предоставления декларации и уведомления совпадает.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25.01. года следующего за истекшим налоговым  периодом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                           ноябрь                              декабрь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25.11    не позднее 25.12   25.01 (не предоставляется)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 ноябрь         декабрь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34/01                      34/02                     34/03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     ноябрь               декабрь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28.11                                                    28.12                                                  28.01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декабрь в январе 25.01 уведомление по налогу не предоставляется, так как срок предоставления расчета и уведомления совпадает.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28.01. года следующего за истекшим налоговым  периодом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3" marR="6643" marT="6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530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95819-AA44-4644-A0EE-FED56EB68CC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1526581" y="310781"/>
            <a:ext cx="8830854" cy="74391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AD82A"/>
              </a:buClr>
            </a:pPr>
            <a:r>
              <a:rPr lang="ru-RU" sz="2200" b="1" kern="1200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заполнить Уведомление?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5" t="14694" r="24709" b="55593"/>
          <a:stretch/>
        </p:blipFill>
        <p:spPr bwMode="auto">
          <a:xfrm>
            <a:off x="2340243" y="1058345"/>
            <a:ext cx="8571475" cy="256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4" t="14435" r="24813" b="61239"/>
          <a:stretch/>
        </p:blipFill>
        <p:spPr bwMode="auto">
          <a:xfrm>
            <a:off x="2340242" y="3095293"/>
            <a:ext cx="8571476" cy="179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4568" y="3014240"/>
            <a:ext cx="181330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ru-RU" sz="2000" b="1" dirty="0">
                <a:solidFill>
                  <a:srgbClr val="C00000"/>
                </a:solidFill>
                <a:latin typeface="Open Sans Light"/>
              </a:rPr>
              <a:t>6</a:t>
            </a:r>
            <a:r>
              <a:rPr lang="ru-RU" sz="2000" b="1" dirty="0" smtClean="0">
                <a:solidFill>
                  <a:srgbClr val="C00000"/>
                </a:solidFill>
                <a:latin typeface="Open Sans Light"/>
              </a:rPr>
              <a:t> основных реквизитов!</a:t>
            </a:r>
          </a:p>
          <a:p>
            <a:pPr marL="342900" indent="-342900" algn="just" defTabSz="121917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Open Sans Light"/>
              </a:rPr>
              <a:t>КПП</a:t>
            </a:r>
          </a:p>
          <a:p>
            <a:pPr marL="342900" indent="-342900" algn="just" defTabSz="121917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Open Sans Light"/>
              </a:rPr>
              <a:t>ОКТМО</a:t>
            </a:r>
          </a:p>
          <a:p>
            <a:pPr marL="342900" indent="-342900" algn="just" defTabSz="121917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Open Sans Light"/>
              </a:rPr>
              <a:t>КБК</a:t>
            </a:r>
          </a:p>
          <a:p>
            <a:pPr marL="342900" indent="-342900" algn="just" defTabSz="121917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Open Sans Light"/>
              </a:rPr>
              <a:t>Сумма</a:t>
            </a:r>
          </a:p>
          <a:p>
            <a:pPr marL="342900" indent="-342900" algn="just" defTabSz="121917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Open Sans Light"/>
              </a:rPr>
              <a:t>Отчетный период</a:t>
            </a:r>
          </a:p>
          <a:p>
            <a:pPr marL="342900" indent="-342900" algn="just" defTabSz="121917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Open Sans Light"/>
              </a:rPr>
              <a:t>Отчетный год</a:t>
            </a:r>
            <a:endParaRPr lang="ru-RU" sz="1600" dirty="0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8" name="Стрелка углом 7"/>
          <p:cNvSpPr/>
          <p:nvPr/>
        </p:nvSpPr>
        <p:spPr>
          <a:xfrm>
            <a:off x="6416851" y="960359"/>
            <a:ext cx="2788595" cy="178309"/>
          </a:xfrm>
          <a:prstGeom prst="bentArrow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1400" kern="0" smtClean="0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05446" y="775790"/>
            <a:ext cx="73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400" b="1" dirty="0" smtClean="0">
                <a:solidFill>
                  <a:srgbClr val="002060"/>
                </a:solidFill>
                <a:latin typeface="Open Sans Light"/>
              </a:rPr>
              <a:t>ИНН</a:t>
            </a:r>
            <a:endParaRPr lang="ru-RU" sz="1400" b="1" dirty="0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10800000" flipH="1">
            <a:off x="6416851" y="1564478"/>
            <a:ext cx="4222942" cy="189522"/>
          </a:xfrm>
          <a:prstGeom prst="bentArrow">
            <a:avLst>
              <a:gd name="adj1" fmla="val 25000"/>
              <a:gd name="adj2" fmla="val 25687"/>
              <a:gd name="adj3" fmla="val 25000"/>
              <a:gd name="adj4" fmla="val 4924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1400" kern="0" smtClean="0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6489" y="1628800"/>
            <a:ext cx="69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400" b="1" dirty="0" smtClean="0">
                <a:solidFill>
                  <a:srgbClr val="002060"/>
                </a:solidFill>
                <a:latin typeface="Open Sans Light"/>
              </a:rPr>
              <a:t>КПП</a:t>
            </a:r>
            <a:endParaRPr lang="ru-RU" sz="1400" b="1" dirty="0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12" name="Стрелка углом 11"/>
          <p:cNvSpPr/>
          <p:nvPr/>
        </p:nvSpPr>
        <p:spPr>
          <a:xfrm flipV="1">
            <a:off x="5538574" y="2306795"/>
            <a:ext cx="4545148" cy="205783"/>
          </a:xfrm>
          <a:prstGeom prst="bentArrow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1400" kern="0" smtClean="0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53517" y="2306795"/>
            <a:ext cx="92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400" b="1" dirty="0" smtClean="0">
                <a:solidFill>
                  <a:srgbClr val="002060"/>
                </a:solidFill>
                <a:latin typeface="Open Sans Light"/>
              </a:rPr>
              <a:t>КОД НО</a:t>
            </a:r>
            <a:endParaRPr lang="ru-RU" sz="1400" b="1" dirty="0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14" name="Стрелка углом 13"/>
          <p:cNvSpPr/>
          <p:nvPr/>
        </p:nvSpPr>
        <p:spPr>
          <a:xfrm>
            <a:off x="6559956" y="3537160"/>
            <a:ext cx="3276699" cy="178885"/>
          </a:xfrm>
          <a:prstGeom prst="bentArrow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1400" kern="0" smtClean="0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36655" y="3411664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ru-RU" sz="1400" b="1" dirty="0" smtClean="0">
                <a:solidFill>
                  <a:srgbClr val="002060"/>
                </a:solidFill>
                <a:latin typeface="Open Sans Light"/>
              </a:rPr>
              <a:t>КПП</a:t>
            </a:r>
            <a:endParaRPr lang="ru-RU" sz="1400" b="1" dirty="0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8122374" y="3991240"/>
            <a:ext cx="625915" cy="61408"/>
          </a:xfrm>
          <a:prstGeom prst="rightArrow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1400" kern="0" smtClean="0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1625" y="3842665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ru-RU" sz="1400" b="1" dirty="0" smtClean="0">
                <a:solidFill>
                  <a:srgbClr val="002060"/>
                </a:solidFill>
                <a:latin typeface="Open Sans Light"/>
              </a:rPr>
              <a:t>ОКТМО</a:t>
            </a:r>
            <a:endParaRPr lang="ru-RU" sz="1400" b="1" dirty="0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flipV="1">
            <a:off x="9941311" y="4177302"/>
            <a:ext cx="339236" cy="45719"/>
          </a:xfrm>
          <a:prstGeom prst="rightArrow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1400" kern="0" smtClean="0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67965" y="403581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ru-RU" sz="1400" b="1" dirty="0" smtClean="0">
                <a:solidFill>
                  <a:srgbClr val="002060"/>
                </a:solidFill>
                <a:latin typeface="Open Sans Light"/>
              </a:rPr>
              <a:t>КБК</a:t>
            </a:r>
            <a:endParaRPr lang="ru-RU" sz="1400" b="1" dirty="0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20" name="Развернутая стрелка 19"/>
          <p:cNvSpPr/>
          <p:nvPr/>
        </p:nvSpPr>
        <p:spPr>
          <a:xfrm rot="5400000">
            <a:off x="9093426" y="4843876"/>
            <a:ext cx="1168132" cy="16755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81285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1400" kern="0" smtClean="0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22374" y="5329055"/>
            <a:ext cx="1579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400" b="1" dirty="0" smtClean="0">
                <a:solidFill>
                  <a:srgbClr val="002060"/>
                </a:solidFill>
                <a:latin typeface="Open Sans Light"/>
              </a:rPr>
              <a:t>Сумма к уплате</a:t>
            </a:r>
            <a:endParaRPr lang="ru-RU" sz="1400" b="1" dirty="0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22" name="Развернутая стрелка 21"/>
          <p:cNvSpPr/>
          <p:nvPr/>
        </p:nvSpPr>
        <p:spPr>
          <a:xfrm rot="5400000">
            <a:off x="6333602" y="5091442"/>
            <a:ext cx="1332192" cy="216025"/>
          </a:xfrm>
          <a:prstGeom prst="uturnArrow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1400" kern="0" smtClean="0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9787" y="5662306"/>
            <a:ext cx="2100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400" b="1" dirty="0">
                <a:solidFill>
                  <a:srgbClr val="002060"/>
                </a:solidFill>
                <a:latin typeface="Open Sans Light"/>
              </a:rPr>
              <a:t>К</a:t>
            </a:r>
            <a:r>
              <a:rPr lang="ru-RU" sz="1400" b="1" dirty="0" smtClean="0">
                <a:solidFill>
                  <a:srgbClr val="002060"/>
                </a:solidFill>
                <a:latin typeface="Open Sans Light"/>
              </a:rPr>
              <a:t>од </a:t>
            </a:r>
            <a:r>
              <a:rPr lang="ru-RU" sz="1400" b="1" dirty="0">
                <a:solidFill>
                  <a:srgbClr val="002060"/>
                </a:solidFill>
                <a:latin typeface="Open Sans Light"/>
              </a:rPr>
              <a:t>отчетного периода</a:t>
            </a:r>
          </a:p>
        </p:txBody>
      </p:sp>
      <p:sp>
        <p:nvSpPr>
          <p:cNvPr id="24" name="Развернутая стрелка 23"/>
          <p:cNvSpPr/>
          <p:nvPr/>
        </p:nvSpPr>
        <p:spPr>
          <a:xfrm rot="5400000">
            <a:off x="6362699" y="5024180"/>
            <a:ext cx="747522" cy="220961"/>
          </a:xfrm>
          <a:prstGeom prst="uturnArrow">
            <a:avLst/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1400" kern="0" smtClean="0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3415" y="5277587"/>
            <a:ext cx="3296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/>
              </a:rPr>
              <a:t>Г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/>
              </a:rPr>
              <a:t>од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Light"/>
              </a:rPr>
              <a:t>, за который платится налог</a:t>
            </a:r>
          </a:p>
        </p:txBody>
      </p:sp>
    </p:spTree>
    <p:extLst>
      <p:ext uri="{BB962C8B-B14F-4D97-AF65-F5344CB8AC3E}">
        <p14:creationId xmlns:p14="http://schemas.microsoft.com/office/powerpoint/2010/main" val="126819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3CF8D-5567-4E67-B346-D168C58CBAAD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301497" y="433952"/>
            <a:ext cx="7456075" cy="5656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AD82A"/>
              </a:buClr>
            </a:pPr>
            <a:r>
              <a:rPr lang="ru-RU" sz="2200" b="1" kern="1200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заполненного Уведомления</a:t>
            </a:r>
          </a:p>
        </p:txBody>
      </p:sp>
      <p:pic>
        <p:nvPicPr>
          <p:cNvPr id="6" name="Рисунок 5" descr="C:\Users\internet\Desktop\Пример1 первичное уведомление_page-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32" y="905540"/>
            <a:ext cx="4750760" cy="554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internet\Desktop\Пример1 первичное уведомление_page-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34" y="909970"/>
            <a:ext cx="5017025" cy="5545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75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481199" y="341661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D82A"/>
              </a:buClr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удержания НДФЛ в 2023 году </a:t>
            </a: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161135"/>
              </p:ext>
            </p:extLst>
          </p:nvPr>
        </p:nvGraphicFramePr>
        <p:xfrm>
          <a:off x="2095041" y="2091939"/>
          <a:ext cx="7930992" cy="25664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43664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3359126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  <a:gridCol w="1928202">
                  <a:extLst>
                    <a:ext uri="{9D8B030D-6E8A-4147-A177-3AD203B41FA5}">
                      <a16:colId xmlns="" xmlns:a16="http://schemas.microsoft.com/office/drawing/2014/main" val="3003402993"/>
                    </a:ext>
                  </a:extLst>
                </a:gridCol>
              </a:tblGrid>
              <a:tr h="78028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Дата получения дохода</a:t>
                      </a:r>
                      <a:endParaRPr lang="ru-RU" sz="22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В какой момент            удержать налог</a:t>
                      </a:r>
                      <a:endParaRPr lang="ru-RU" sz="22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Норма</a:t>
                      </a:r>
                      <a:endParaRPr lang="ru-RU" sz="22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145084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День выплаты дохода</a:t>
                      </a:r>
                      <a:endParaRPr lang="ru-RU" sz="2200" b="1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При каждой выплате денежных средств сотруднику –</a:t>
                      </a:r>
                      <a:r>
                        <a:rPr lang="ru-RU" sz="2200" baseline="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 и с аванса и со второй 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половины</a:t>
                      </a:r>
                      <a:r>
                        <a:rPr lang="ru-RU" sz="2200" baseline="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 ЗП</a:t>
                      </a:r>
                      <a:endParaRPr lang="ru-RU" sz="2200" b="1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пп.1 ч.</a:t>
                      </a:r>
                      <a:r>
                        <a:rPr lang="ru-RU" sz="2200" baseline="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 1 ст. 223 НК РФ</a:t>
                      </a:r>
                      <a:endParaRPr lang="ru-RU" sz="2200" b="1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08184" y="1536404"/>
            <a:ext cx="4892983" cy="259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Федеральный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закон от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rPr>
              <a:t>14.07.2022 № 263-ФЗ</a:t>
            </a:r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1199" y="4658355"/>
            <a:ext cx="7491073" cy="155291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/>
            <a:r>
              <a:rPr lang="ru-RU" sz="1900" b="1" u="sng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Дата </a:t>
            </a:r>
            <a:r>
              <a:rPr lang="ru-RU" sz="1900" b="1" u="sng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фактического получения дохода </a:t>
            </a:r>
            <a:r>
              <a:rPr lang="ru-RU" sz="19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 виде оплаты труда </a:t>
            </a:r>
          </a:p>
          <a:p>
            <a:pPr defTabSz="1043056"/>
            <a:r>
              <a:rPr lang="ru-RU" sz="19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устанавливается </a:t>
            </a:r>
            <a:r>
              <a:rPr lang="ru-RU" sz="19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 общем порядке – </a:t>
            </a:r>
            <a:r>
              <a:rPr lang="ru-RU" sz="1900" b="1" u="sng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 день выплаты дохода</a:t>
            </a:r>
          </a:p>
          <a:p>
            <a:pPr defTabSz="1043056"/>
            <a:r>
              <a:rPr lang="ru-RU" sz="19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(</a:t>
            </a:r>
            <a:r>
              <a:rPr lang="ru-RU" sz="19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 т. ч. с ЗП, больничных, отпускных)</a:t>
            </a:r>
          </a:p>
          <a:p>
            <a:pPr defTabSz="1043056"/>
            <a:endParaRPr lang="ru-RU" sz="1900" b="1" dirty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defTabSz="1043056"/>
            <a:r>
              <a:rPr lang="ru-RU" sz="19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НДФЛ исчисляется и удерживается </a:t>
            </a:r>
            <a:r>
              <a:rPr lang="ru-RU" sz="19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 каждой выплаты дохода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12187" y="4501088"/>
            <a:ext cx="369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975"/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ru-RU" sz="4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3CF8D-5567-4E67-B346-D168C58CBAAD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94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3CF8D-5567-4E67-B346-D168C58CBAAD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3339884" y="395209"/>
            <a:ext cx="5052447" cy="5889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AD82A"/>
              </a:buClr>
            </a:pPr>
            <a:r>
              <a:rPr lang="ru-RU" sz="2200" b="1" kern="1200" dirty="0">
                <a:solidFill>
                  <a:srgbClr val="22658C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исправить Уведомление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7143" y="97639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600" b="1" dirty="0" smtClean="0">
                <a:solidFill>
                  <a:srgbClr val="C00000"/>
                </a:solidFill>
                <a:latin typeface="Open Sans Light"/>
              </a:rPr>
              <a:t>Необходимо изменить сумму</a:t>
            </a:r>
          </a:p>
          <a:p>
            <a:pPr marL="285750" indent="-285750" defTabSz="121917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Создать новое Уведомление</a:t>
            </a:r>
          </a:p>
          <a:p>
            <a:pPr marL="285750" indent="-285750" defTabSz="121917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Повторно </a:t>
            </a:r>
            <a:r>
              <a:rPr lang="ru-RU" sz="1400" dirty="0">
                <a:solidFill>
                  <a:srgbClr val="002060"/>
                </a:solidFill>
                <a:latin typeface="Open Sans Light"/>
              </a:rPr>
              <a:t>указать данные </a:t>
            </a: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строчки (</a:t>
            </a:r>
            <a:r>
              <a:rPr lang="ru-RU" sz="1400" dirty="0">
                <a:solidFill>
                  <a:srgbClr val="002060"/>
                </a:solidFill>
                <a:latin typeface="Open Sans Light"/>
              </a:rPr>
              <a:t>КПП, КБК, ОКТМО, период</a:t>
            </a: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) </a:t>
            </a:r>
          </a:p>
          <a:p>
            <a:pPr marL="285750" indent="-285750" defTabSz="121917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Open Sans Light"/>
              </a:rPr>
              <a:t>У</a:t>
            </a: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казать корректную сумму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0874" y="909010"/>
            <a:ext cx="39604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ru-RU" sz="1600" b="1" dirty="0" smtClean="0">
                <a:solidFill>
                  <a:srgbClr val="C00000"/>
                </a:solidFill>
                <a:latin typeface="Open Sans Light"/>
              </a:rPr>
              <a:t>Необходимо изменить иные реквизиты</a:t>
            </a:r>
          </a:p>
          <a:p>
            <a:pPr marL="285750" indent="-285750" defTabSz="121917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Создать новое Уведомление</a:t>
            </a:r>
          </a:p>
          <a:p>
            <a:pPr marL="285750" indent="-285750" defTabSz="121917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Повторно </a:t>
            </a:r>
            <a:r>
              <a:rPr lang="ru-RU" sz="1400" dirty="0">
                <a:solidFill>
                  <a:srgbClr val="002060"/>
                </a:solidFill>
                <a:latin typeface="Open Sans Light"/>
              </a:rPr>
              <a:t>указать данные </a:t>
            </a: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строчки с ошибкой </a:t>
            </a:r>
            <a:r>
              <a:rPr lang="ru-RU" sz="1400" dirty="0">
                <a:solidFill>
                  <a:srgbClr val="002060"/>
                </a:solidFill>
                <a:latin typeface="Open Sans Light"/>
              </a:rPr>
              <a:t>(КПП, КБК, ОКТМО, период</a:t>
            </a: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) </a:t>
            </a:r>
          </a:p>
          <a:p>
            <a:pPr marL="285750" indent="-285750" defTabSz="121917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Open Sans Light"/>
              </a:rPr>
              <a:t>в строке с суммой </a:t>
            </a: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указать </a:t>
            </a:r>
            <a:r>
              <a:rPr lang="ru-RU" sz="1400" dirty="0">
                <a:solidFill>
                  <a:srgbClr val="002060"/>
                </a:solidFill>
                <a:latin typeface="Open Sans Light"/>
              </a:rPr>
              <a:t>«0</a:t>
            </a: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»</a:t>
            </a:r>
          </a:p>
          <a:p>
            <a:pPr marL="285750" indent="-285750" defTabSz="121917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Open Sans Light"/>
              </a:rPr>
              <a:t>новой строке </a:t>
            </a:r>
            <a:r>
              <a:rPr lang="ru-RU" sz="1400" dirty="0" smtClean="0">
                <a:solidFill>
                  <a:srgbClr val="002060"/>
                </a:solidFill>
                <a:latin typeface="Open Sans Light"/>
              </a:rPr>
              <a:t>указать </a:t>
            </a:r>
            <a:r>
              <a:rPr lang="ru-RU" sz="1400" dirty="0">
                <a:solidFill>
                  <a:srgbClr val="002060"/>
                </a:solidFill>
                <a:latin typeface="Open Sans Light"/>
              </a:rPr>
              <a:t>верные данные</a:t>
            </a:r>
            <a:endParaRPr lang="ru-RU" sz="1400" dirty="0" smtClean="0">
              <a:solidFill>
                <a:srgbClr val="002060"/>
              </a:solidFill>
              <a:latin typeface="Open Sans Light"/>
            </a:endParaRPr>
          </a:p>
        </p:txBody>
      </p:sp>
      <p:pic>
        <p:nvPicPr>
          <p:cNvPr id="8" name="Рисунок 7" descr="C:\Users\internet\Desktop\Пример2 уточненная (сумма)_page-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r="-123"/>
          <a:stretch/>
        </p:blipFill>
        <p:spPr bwMode="auto">
          <a:xfrm>
            <a:off x="542441" y="2549110"/>
            <a:ext cx="2538578" cy="404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internet\Desktop\Пример2 уточненная (сумма)_page-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19" y="2564904"/>
            <a:ext cx="2824808" cy="402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internet\Desktop\Пример3 уточненная (КПП обособки)_page-0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" r="-441"/>
          <a:stretch/>
        </p:blipFill>
        <p:spPr bwMode="auto">
          <a:xfrm>
            <a:off x="6204012" y="2544997"/>
            <a:ext cx="2677445" cy="404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internet\Desktop\Пример3 уточненная (КПП обособки)_page-00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7" r="-2647"/>
          <a:stretch/>
        </p:blipFill>
        <p:spPr bwMode="auto">
          <a:xfrm>
            <a:off x="8811844" y="2553392"/>
            <a:ext cx="2773139" cy="4041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823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 txBox="1">
            <a:spLocks/>
          </p:cNvSpPr>
          <p:nvPr/>
        </p:nvSpPr>
        <p:spPr bwMode="auto">
          <a:xfrm>
            <a:off x="6000751" y="5446184"/>
            <a:ext cx="5369983" cy="125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611" tIns="54305" rIns="108611" bIns="54305" anchor="ctr"/>
          <a:lstStyle>
            <a:lvl1pPr defTabSz="912813">
              <a:spcBef>
                <a:spcPct val="20000"/>
              </a:spcBef>
              <a:buFont typeface="+mj-lt"/>
              <a:defRPr sz="29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defRPr sz="1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912813">
              <a:lnSpc>
                <a:spcPts val="1413"/>
              </a:lnSpc>
              <a:spcBef>
                <a:spcPts val="313"/>
              </a:spcBef>
              <a:buFont typeface="Arial" panose="020B0604020202020204" pitchFamily="34" charset="0"/>
              <a:defRPr sz="13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ts val="1413"/>
              </a:lnSpc>
              <a:spcBef>
                <a:spcPts val="313"/>
              </a:spcBef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ts val="1413"/>
              </a:lnSpc>
              <a:spcBef>
                <a:spcPts val="313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39939" name="Заголовок 3"/>
          <p:cNvSpPr>
            <a:spLocks noGrp="1"/>
          </p:cNvSpPr>
          <p:nvPr>
            <p:ph type="ctrTitle"/>
          </p:nvPr>
        </p:nvSpPr>
        <p:spPr>
          <a:xfrm>
            <a:off x="819151" y="3524251"/>
            <a:ext cx="10363200" cy="146896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3094447" y="182116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D82A"/>
              </a:buClr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сроки уплаты НДФЛ в 2023 году </a:t>
            </a:r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473197"/>
              </p:ext>
            </p:extLst>
          </p:nvPr>
        </p:nvGraphicFramePr>
        <p:xfrm>
          <a:off x="1375719" y="2133817"/>
          <a:ext cx="9514703" cy="275446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93142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3382944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3138617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8318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Период удержания НДФЛ</a:t>
                      </a:r>
                      <a:endParaRPr lang="ru-RU" sz="18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 перечисления НДФЛ </a:t>
                      </a:r>
                    </a:p>
                    <a:p>
                      <a:pPr algn="ctr"/>
                      <a:r>
                        <a:rPr lang="ru-RU" sz="1700" dirty="0" smtClean="0"/>
                        <a:t>(п. 6 ст. 226 НК РФ в ред. 263-ФЗ)</a:t>
                      </a:r>
                      <a:endParaRPr lang="ru-RU" sz="17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 подачи уведомления </a:t>
                      </a:r>
                    </a:p>
                    <a:p>
                      <a:pPr algn="ctr"/>
                      <a:r>
                        <a:rPr lang="ru-RU" sz="1700" dirty="0" smtClean="0"/>
                        <a:t>(п. 9 ст. 58 НК РФ в ред. 263-ФЗ)</a:t>
                      </a:r>
                      <a:endParaRPr lang="ru-RU" sz="17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36880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С 1 по 22 января</a:t>
                      </a:r>
                      <a:endParaRPr lang="ru-RU" sz="17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Не позднее</a:t>
                      </a:r>
                      <a:r>
                        <a:rPr lang="ru-RU" sz="1700" baseline="0" dirty="0" smtClean="0"/>
                        <a:t> 28 января</a:t>
                      </a:r>
                      <a:endParaRPr lang="ru-RU" sz="17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Не позднее 25 января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88696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С 23 числа предшествующего месяца по 22 число текущего месяца</a:t>
                      </a:r>
                      <a:endParaRPr lang="ru-RU" sz="17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Не позднее 28-го числа текущего месяца</a:t>
                      </a:r>
                      <a:endParaRPr lang="ru-RU" sz="1700" b="0" baseline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Не позднее 25-го числа текущего месяца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  <a:tr h="666886">
                <a:tc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700" kern="1200" dirty="0" smtClean="0"/>
                        <a:t>С 23 по 31 декабря</a:t>
                      </a:r>
                      <a:endParaRPr lang="ru-RU" sz="1700" b="0" kern="1200" dirty="0">
                        <a:solidFill>
                          <a:schemeClr val="dk1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700" kern="1200" dirty="0" smtClean="0"/>
                        <a:t>Не позже последнего рабочего дня календарного года</a:t>
                      </a:r>
                      <a:endParaRPr lang="ru-RU" sz="1700" b="0" kern="1200" dirty="0" smtClean="0">
                        <a:solidFill>
                          <a:schemeClr val="dk1"/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056481" y="1419694"/>
            <a:ext cx="4995475" cy="259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Федеральный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закон от 14.07.2022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263-ФЗ</a:t>
            </a:r>
          </a:p>
          <a:p>
            <a:pPr algn="ctr" defTabSz="815975"/>
            <a:endParaRPr lang="ru-RU" sz="1600" b="1" dirty="0">
              <a:solidFill>
                <a:srgbClr val="F79646">
                  <a:lumMod val="50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ctr" defTabSz="815975"/>
            <a:endParaRPr lang="ru-RU" sz="1600" b="1" dirty="0">
              <a:solidFill>
                <a:srgbClr val="F79646">
                  <a:lumMod val="50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4711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/>
            <a:endParaRPr lang="ru-RU" sz="4800" b="1" dirty="0" smtClean="0">
              <a:solidFill>
                <a:srgbClr val="005AA9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54589" y="4846893"/>
            <a:ext cx="87050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/>
            <a:r>
              <a:rPr lang="ru-RU" sz="30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!</a:t>
            </a:r>
            <a:r>
              <a:rPr lang="ru-RU" sz="1600" dirty="0" smtClean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Расчетный период для НДФЛ считается период с 23-го числа текущего месяца   </a:t>
            </a: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по </a:t>
            </a:r>
            <a:r>
              <a:rPr lang="ru-RU" sz="15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22-е число следующего месяца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75719" y="1478300"/>
            <a:ext cx="9951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По новым правилам НДФЛ уплачивается одним платежом, на один КБК в единый срок.</a:t>
            </a: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Исключение: НДФЛ в фиксированном размере с доходов иностранцев (трудовые патенты - ст. 227.1 НК РФ).  </a:t>
            </a:r>
            <a:endParaRPr lang="ru-RU" sz="1400" b="1" dirty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8015" y="5698800"/>
            <a:ext cx="104490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5975"/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 2023 года отменен п.9  ст. 226 НК РФ, запрещающий налоговым агентам уплачивать НДФЛ из </a:t>
            </a:r>
          </a:p>
          <a:p>
            <a:pPr algn="ctr" defTabSz="815975"/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собственных средств. Перечислять НДФЛ на ЕНС можно до удержания налога.  </a:t>
            </a:r>
            <a:endParaRPr lang="ru-RU" sz="1500" b="1" dirty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95819-AA44-4644-A0EE-FED56EB68CC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557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124209" y="171105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D82A"/>
              </a:buClr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сроки представления расчета 6-НДФЛ в 2023 году </a:t>
            </a: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797371"/>
              </p:ext>
            </p:extLst>
          </p:nvPr>
        </p:nvGraphicFramePr>
        <p:xfrm>
          <a:off x="987583" y="1522257"/>
          <a:ext cx="10261142" cy="195756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23927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4007900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3929315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3194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Период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 представления до 2023 года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 представления с 2023 года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760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</a:t>
                      </a:r>
                      <a:r>
                        <a:rPr lang="ru-RU" sz="1600" baseline="0" dirty="0" smtClean="0"/>
                        <a:t>а 1 квартал, полугодие,</a:t>
                      </a:r>
                      <a:br>
                        <a:rPr lang="ru-RU" sz="1600" baseline="0" dirty="0" smtClean="0"/>
                      </a:br>
                      <a:r>
                        <a:rPr lang="ru-RU" sz="1600" baseline="0" dirty="0" smtClean="0"/>
                        <a:t> 9 месяцев</a:t>
                      </a:r>
                      <a:endParaRPr lang="ru-RU" sz="16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 позднее последнего дня месяца, следующего за отчетным</a:t>
                      </a:r>
                      <a:r>
                        <a:rPr lang="ru-RU" sz="1600" baseline="0" dirty="0" smtClean="0"/>
                        <a:t> периодом</a:t>
                      </a:r>
                      <a:endParaRPr lang="ru-RU" sz="16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 позднее 25-го числа месяца, следующего за отчетным периодом</a:t>
                      </a:r>
                      <a:endParaRPr lang="ru-RU" sz="16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8439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Годовой 6-НДФЛ</a:t>
                      </a:r>
                      <a:endParaRPr lang="ru-RU" sz="16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 позднее 1 марта года,</a:t>
                      </a:r>
                      <a:r>
                        <a:rPr lang="ru-RU" sz="1600" baseline="0" dirty="0" smtClean="0"/>
                        <a:t> следующего за истекшим периодом </a:t>
                      </a:r>
                      <a:endParaRPr lang="ru-RU" sz="1600" b="0" baseline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 позднее 25-го февраля года, следующего за истекшим периодом</a:t>
                      </a:r>
                      <a:endParaRPr lang="ru-RU" sz="16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05272" y="1071529"/>
            <a:ext cx="5120029" cy="259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      Федеральный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закон от 14.07.2022 № 263-ФЗ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755831"/>
              </p:ext>
            </p:extLst>
          </p:nvPr>
        </p:nvGraphicFramePr>
        <p:xfrm>
          <a:off x="922963" y="3944613"/>
          <a:ext cx="10261140" cy="27358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412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423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775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74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Отчетный период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Срок представления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Налог,</a:t>
                      </a:r>
                      <a:r>
                        <a:rPr lang="ru-RU" sz="1600" baseline="0" dirty="0" smtClean="0"/>
                        <a:t> удержанный за какой период , отражается в разделе 1</a:t>
                      </a:r>
                      <a:endParaRPr lang="ru-RU" sz="16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8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 февраля 2023 года</a:t>
                      </a:r>
                      <a:endParaRPr lang="ru-RU" sz="16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октября – 31 декабря 2022 года</a:t>
                      </a:r>
                      <a:endParaRPr lang="ru-RU" sz="16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квартал 2023 года</a:t>
                      </a:r>
                      <a:endParaRPr lang="ru-RU" sz="16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25 апреля 2023 года</a:t>
                      </a:r>
                      <a:endParaRPr lang="ru-RU" sz="1600" b="0" baseline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января – 22 марта 2023 года</a:t>
                      </a:r>
                      <a:endParaRPr lang="ru-RU" sz="16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2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полугодие 2023 года</a:t>
                      </a:r>
                      <a:endParaRPr lang="ru-RU" sz="16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25 июля 2023 года</a:t>
                      </a:r>
                      <a:endParaRPr lang="ru-RU" sz="1600" b="0" baseline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 марта – 22 июня 2023 года</a:t>
                      </a:r>
                      <a:endParaRPr lang="ru-RU" sz="16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92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месяцев 2023 года</a:t>
                      </a:r>
                      <a:endParaRPr lang="ru-RU" sz="16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25 октября 2023 года</a:t>
                      </a:r>
                      <a:endParaRPr lang="ru-RU" sz="1600" b="0" baseline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 июня – 22 сентября 2023 года</a:t>
                      </a:r>
                      <a:endParaRPr lang="ru-RU" sz="16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74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год</a:t>
                      </a:r>
                      <a:endParaRPr lang="ru-RU" sz="16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26 февраля 2024 года</a:t>
                      </a:r>
                      <a:endParaRPr lang="ru-RU" sz="1600" b="0" baseline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 сентября – 29 декабря 2023 года</a:t>
                      </a:r>
                      <a:endParaRPr lang="ru-RU" sz="16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46414" y="3519032"/>
            <a:ext cx="8372019" cy="3374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/>
            <a:r>
              <a:rPr lang="ru-RU" sz="1600" b="1" dirty="0">
                <a:solidFill>
                  <a:srgbClr val="005AA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Когда в 2023 году представить расчет 6-НДФЛ и что в него необходимо включать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95819-AA44-4644-A0EE-FED56EB68CC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832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047350" y="188356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D82A"/>
              </a:buClr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 2023 года Расчета по форме 6-НДФЛ (КНД 1151100)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77232" y="1075343"/>
            <a:ext cx="5730885" cy="259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      Приказ ФНС России от 29.09.2022 № ЕД-7-11/881@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32104" y="2528900"/>
            <a:ext cx="3529108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НДФЛ, подлежащий перечислению </a:t>
            </a: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за последние 3 месяца отчетного периода</a:t>
            </a:r>
          </a:p>
          <a:p>
            <a:pPr defTabSz="815975"/>
            <a:endParaRPr lang="ru-RU" sz="1600" b="1" dirty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defTabSz="815975"/>
            <a:r>
              <a:rPr lang="ru-RU" sz="2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!</a:t>
            </a:r>
            <a:r>
              <a:rPr lang="ru-RU" sz="16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Исключены поля для отражения </a:t>
            </a:r>
            <a:endParaRPr lang="en-US" sz="1600" b="1" dirty="0" smtClean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defTabSz="815975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даты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еречисления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сумм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НДФЛ</a:t>
            </a:r>
          </a:p>
          <a:p>
            <a:pPr defTabSz="815975"/>
            <a:r>
              <a:rPr lang="ru-RU" sz="1600" b="1" dirty="0" smtClean="0">
                <a:solidFill>
                  <a:srgbClr val="00B050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   Дата - фиксированная</a:t>
            </a:r>
            <a:endParaRPr lang="ru-RU" sz="1600" b="1" dirty="0">
              <a:solidFill>
                <a:srgbClr val="00B050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3352" y="5204383"/>
            <a:ext cx="2738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5975"/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Поле по четвертому сроку </a:t>
            </a:r>
            <a:endParaRPr lang="ru-RU" sz="1400" b="1" dirty="0" smtClean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заполняется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только в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годовом</a:t>
            </a: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Расчете 6-НДФЛ за период</a:t>
            </a: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 23-го по 31-е декабря</a:t>
            </a:r>
            <a:endParaRPr lang="ru-RU" sz="1400" b="1" dirty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2047350" y="4634064"/>
            <a:ext cx="140416" cy="432048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4588683" y="4648240"/>
            <a:ext cx="140416" cy="432048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22000" y="5204383"/>
            <a:ext cx="2695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5975"/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Сумма исчисленного</a:t>
            </a: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удержанного НДФЛ, </a:t>
            </a: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подлежащая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перечислению </a:t>
            </a: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каждому сроку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331213" y="1389625"/>
            <a:ext cx="3676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ru-RU" sz="1400" i="1" dirty="0">
                <a:solidFill>
                  <a:srgbClr val="57565A"/>
                </a:solidFill>
              </a:rPr>
              <a:t>Изменения связаны с переходом на ЕНС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95819-AA44-4644-A0EE-FED56EB68CC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altLang="ru-RU">
              <a:solidFill>
                <a:prstClr val="white"/>
              </a:solidFill>
            </a:endParaRPr>
          </a:p>
        </p:txBody>
      </p:sp>
      <p:pic>
        <p:nvPicPr>
          <p:cNvPr id="21" name="Объект 4"/>
          <p:cNvPicPr>
            <a:picLocks noChangeAspect="1"/>
          </p:cNvPicPr>
          <p:nvPr/>
        </p:nvPicPr>
        <p:blipFill rotWithShape="1">
          <a:blip r:embed="rId2"/>
          <a:srcRect l="21892" t="21727" r="36922" b="41273"/>
          <a:stretch/>
        </p:blipFill>
        <p:spPr bwMode="auto">
          <a:xfrm>
            <a:off x="1742699" y="1871946"/>
            <a:ext cx="5158568" cy="263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 rot="10800000">
            <a:off x="6393942" y="2638425"/>
            <a:ext cx="685800" cy="247650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42699" y="4410075"/>
            <a:ext cx="1724401" cy="9525"/>
          </a:xfrm>
          <a:prstGeom prst="line">
            <a:avLst/>
          </a:prstGeom>
          <a:ln w="57150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52875" y="3248243"/>
            <a:ext cx="2905125" cy="1244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101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0153" y="1108279"/>
            <a:ext cx="10419648" cy="6150460"/>
          </a:xfrm>
        </p:spPr>
        <p:txBody>
          <a:bodyPr/>
          <a:lstStyle/>
          <a:p>
            <a:pPr algn="just"/>
            <a:r>
              <a:rPr lang="ru-RU" sz="1800" dirty="0" smtClean="0"/>
              <a:t>	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Выплаченная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организации 30.12.2022 заработная плата за первую половину декабря 2022 года и НДФЛ, исчисленный с заработной платы за первую половину декабря 2022 года, указываются в разделе 2 расчета сумм налога на доходы физических лиц, исчисленных и удержанных налоговым агентом (форма 6-НДФЛ) (далее - расчет по форме 6-НДФЛ) за 2022 год, а также в приложении № 1 «Справка о доходах и суммах налога физического лица» к расчету по форме 6-НДФЛ за 2022 год (в том числе НДФЛ, исчисленный с заработной платы за первую половину декабря 2022 года, указывается в полях «сумма налога исчисленная» и «сумма налога удержанная»). </a:t>
            </a:r>
          </a:p>
          <a:p>
            <a:pPr algn="just"/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Кроме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НДФЛ, исчисленный с заработной платы за первую половину декабря 2022 года и удержанный 16.01.2023 при фактической выплате заработной платы за вторую половину декабря 2022 года, указывается в разделе 1 расчета по форме 6-НДФЛ за первый квартал 2023 года. </a:t>
            </a:r>
          </a:p>
          <a:p>
            <a:pPr algn="just"/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Заработная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вторую половину декабря 2022 года, выплаченная 16.01.2023, и НДФЛ, исчисленный с заработной платы за вторую половину декабря 2022 года, указываются в разделах 1 и 2 расчета по форме 6-НДФЛ за первый квартал 2023 года, а также в приложении № 1 «Справка о доходах и суммах налога физического лица» к расчету по форме 6-НДФЛ за 2023 год.</a:t>
            </a:r>
          </a:p>
          <a:p>
            <a:pPr algn="just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по форме 6-НДФЛ за 2022 год заработная плата за вторую половину декабря 2022 года, выплаченная 16.01.2023, не указывается.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3CF8D-5567-4E67-B346-D168C58CBAAD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5254" y="595758"/>
            <a:ext cx="10004547" cy="446617"/>
          </a:xfrm>
          <a:prstGeom prst="rect">
            <a:avLst/>
          </a:prstGeom>
        </p:spPr>
        <p:txBody>
          <a:bodyPr lIns="139075" tIns="69537" rIns="139075" bIns="69537" anchor="ctr"/>
          <a:lstStyle/>
          <a:p>
            <a:pPr algn="ctr" defTabSz="1390707">
              <a:spcBef>
                <a:spcPct val="0"/>
              </a:spcBef>
              <a:defRPr/>
            </a:pPr>
            <a:r>
              <a:rPr lang="ru-RU" sz="2000" b="1" u="sng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зарплаты за декабрь 2022 в отчетности 6-НДФЛ</a:t>
            </a:r>
            <a:endParaRPr lang="ru-RU" sz="2000" b="1" u="sng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027884" y="337755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D82A"/>
              </a:buClr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в администрировании страховых взносов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76" y="2420888"/>
            <a:ext cx="9333785" cy="24812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95819-AA44-4644-A0EE-FED56EB68CC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469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1039343" y="337753"/>
            <a:ext cx="10205306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AD82A"/>
              </a:buClr>
            </a:pPr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предельная величина базы для расчета взносов на пенсионное, медицинское и социальное страхование с 01.01.2023 </a:t>
            </a:r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494022"/>
              </p:ext>
            </p:extLst>
          </p:nvPr>
        </p:nvGraphicFramePr>
        <p:xfrm>
          <a:off x="1039343" y="2495960"/>
          <a:ext cx="9727511" cy="24140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90013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2151314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2421925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  <a:gridCol w="2364259">
                  <a:extLst>
                    <a:ext uri="{9D8B030D-6E8A-4147-A177-3AD203B41FA5}">
                      <a16:colId xmlns="" xmlns:a16="http://schemas.microsoft.com/office/drawing/2014/main" val="3003402993"/>
                    </a:ext>
                  </a:extLst>
                </a:gridCol>
              </a:tblGrid>
              <a:tr h="163372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Страховые взносы</a:t>
                      </a:r>
                      <a:endParaRPr lang="ru-RU" sz="20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В пределах единой предельной величины базы </a:t>
                      </a:r>
                      <a:endParaRPr lang="ru-RU" sz="20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Свыше единой предельной величины базы</a:t>
                      </a:r>
                      <a:endParaRPr lang="ru-RU" sz="200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Норма</a:t>
                      </a:r>
                      <a:endParaRPr lang="ru-RU" sz="20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780288">
                <a:tc>
                  <a:txBody>
                    <a:bodyPr/>
                    <a:lstStyle/>
                    <a:p>
                      <a:pPr algn="ctr"/>
                      <a:r>
                        <a:rPr lang="ru-RU" sz="2200" u="sng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Единый тариф СВ</a:t>
                      </a:r>
                      <a:endParaRPr lang="ru-RU" sz="2000" b="1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30%</a:t>
                      </a:r>
                      <a:endParaRPr lang="ru-RU" sz="20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15,1%</a:t>
                      </a:r>
                      <a:endParaRPr lang="ru-RU" sz="20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п. 4 ст. 425 НК РФ</a:t>
                      </a:r>
                      <a:endParaRPr lang="ru-RU" sz="20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69190" y="4943687"/>
            <a:ext cx="828452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/>
            <a:r>
              <a:rPr lang="ru-RU" sz="30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!</a:t>
            </a:r>
            <a:r>
              <a:rPr lang="ru-RU" sz="2000" b="1" dirty="0" smtClean="0">
                <a:solidFill>
                  <a:srgbClr val="005AA9"/>
                </a:solidFill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Предельная величина базы с 01.01.2023 года составляет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1 917 000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рублей</a:t>
            </a:r>
            <a:endParaRPr lang="ru-RU" b="1" dirty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ctr" defTabSz="1043056"/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(Постановление Правительства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от 25.11.2022 № 2143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39343" y="1363349"/>
            <a:ext cx="8814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5975"/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Начиная с 2023 года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установлены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тарифы страховых взносов на ОПС, на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ОМС и на ОСС </a:t>
            </a:r>
          </a:p>
          <a:p>
            <a:pPr algn="ctr" defTabSz="815975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случай временной нетрудоспособности и в связи с материнством </a:t>
            </a:r>
            <a:endParaRPr lang="ru-RU" sz="1600" dirty="0" smtClean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ctr" defTabSz="815975"/>
            <a:r>
              <a:rPr lang="ru-RU" sz="1600" b="1" u="sng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  </a:t>
            </a:r>
            <a:r>
              <a:rPr lang="ru-RU" sz="1600" b="1" u="sng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единых размерах (единый тариф страховых взносов</a:t>
            </a:r>
            <a:r>
              <a:rPr lang="ru-RU" sz="1600" b="1" u="sng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):</a:t>
            </a:r>
            <a:endParaRPr lang="ru-RU" sz="1600" b="1" u="sng" dirty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95819-AA44-4644-A0EE-FED56EB68CC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081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398586" y="0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CAD82A"/>
              </a:buClr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пониженных тарифов с 01.01.2023</a:t>
            </a: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342582"/>
              </p:ext>
            </p:extLst>
          </p:nvPr>
        </p:nvGraphicFramePr>
        <p:xfrm>
          <a:off x="1010958" y="1306763"/>
          <a:ext cx="9545145" cy="45841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23022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6859046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1663077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62788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Группа</a:t>
                      </a:r>
                      <a:endParaRPr lang="ru-RU" sz="17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Категории</a:t>
                      </a:r>
                      <a:r>
                        <a:rPr lang="ru-RU" sz="1700" baseline="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 плательщиков </a:t>
                      </a:r>
                      <a:endParaRPr lang="ru-RU" sz="17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Пониженные тарифы</a:t>
                      </a:r>
                      <a:endParaRPr lang="ru-RU" sz="170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1146048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I</a:t>
                      </a:r>
                      <a:endParaRPr lang="ru-RU" sz="17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Плательщики, указанные в подпунктах 3, 7, 8, 3, 11 - 15, 18 - 20 пункта 1 ст. 427 НК РФ - для IT-организаций, участников СЭЗ, резидентов территорий опережающего развития, некоммерческих и благотворительных организаций;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7,6%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1664208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II</a:t>
                      </a:r>
                      <a:endParaRPr lang="ru-RU" sz="17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Плательщики, указанные в подпунктах 4 и 16 пункта 1 ст. 427 НК РФ - для международных компаний, получивших статус участников специальных административных районов, организаций, выплачивающих вознаграждения членам экипажей судов, зарегистрированных в международном реестре судов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0%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  <a:tr h="1146048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III</a:t>
                      </a:r>
                      <a:endParaRPr lang="ru-RU" sz="1700" b="0" dirty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Плательщики, указанные в подпунктах 10 и 17 пункта 1 и пункте 13.1 ст. 427 НК РФ с выплат выше МРОТ - для субъектов малого и среднего предпринимательства, участников проекта «</a:t>
                      </a:r>
                      <a:r>
                        <a:rPr lang="ru-RU" sz="1700" dirty="0" err="1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Сколково</a:t>
                      </a:r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» и научно-технологических центров. 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Roboto Condensed" panose="020B0604020202020204" charset="0"/>
                          <a:ea typeface="Roboto Condensed" panose="020B0604020202020204" charset="0"/>
                        </a:rPr>
                        <a:t>15%</a:t>
                      </a:r>
                      <a:endParaRPr lang="ru-RU" sz="1700" b="0" dirty="0" smtClean="0"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>
                    <a:solidFill>
                      <a:schemeClr val="bg2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762137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75520" y="524280"/>
            <a:ext cx="8204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5975"/>
            <a:endParaRPr lang="ru-RU" sz="1600" dirty="0" smtClean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defTabSz="815975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категории плательщиков по пониженным тарифам </a:t>
            </a:r>
            <a:r>
              <a:rPr lang="ru-RU" sz="1600" b="1" u="sng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объединены в три группы: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0418" y="6188132"/>
            <a:ext cx="10358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5975"/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Увеличен размер МРОТ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до 16 242 рублей (Федеральный закон от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19.12.2022 № 522-ФЗ)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195819-AA44-4644-A0EE-FED56EB68CC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69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xes Titul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1855</Words>
  <Application>Microsoft Office PowerPoint</Application>
  <PresentationFormat>Широкоэкранный</PresentationFormat>
  <Paragraphs>344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Arial Narrow</vt:lpstr>
      <vt:lpstr>Calibri</vt:lpstr>
      <vt:lpstr>Open Sans</vt:lpstr>
      <vt:lpstr>Open Sans Light</vt:lpstr>
      <vt:lpstr>Roboto Condensed</vt:lpstr>
      <vt:lpstr>Times New Roman</vt:lpstr>
      <vt:lpstr>Wingdings</vt:lpstr>
      <vt:lpstr>Taxes Titul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представления уведомления об исчисленных суммах НДФЛ</vt:lpstr>
      <vt:lpstr>Сроки представления уведомления об исчисленных суммах страховым взносам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Мишенин Евгений Сергеевич</dc:creator>
  <cp:lastModifiedBy>Тыхешкин Арсалан Сергеевич</cp:lastModifiedBy>
  <cp:revision>109</cp:revision>
  <cp:lastPrinted>2023-03-02T00:51:15Z</cp:lastPrinted>
  <dcterms:created xsi:type="dcterms:W3CDTF">2022-06-15T00:31:07Z</dcterms:created>
  <dcterms:modified xsi:type="dcterms:W3CDTF">2023-10-17T00:31:35Z</dcterms:modified>
</cp:coreProperties>
</file>