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15"/>
  </p:notesMasterIdLst>
  <p:handoutMasterIdLst>
    <p:handoutMasterId r:id="rId16"/>
  </p:handoutMasterIdLst>
  <p:sldIdLst>
    <p:sldId id="2103" r:id="rId3"/>
    <p:sldId id="2105" r:id="rId4"/>
    <p:sldId id="2106" r:id="rId5"/>
    <p:sldId id="2097" r:id="rId6"/>
    <p:sldId id="2098" r:id="rId7"/>
    <p:sldId id="2100" r:id="rId8"/>
    <p:sldId id="2107" r:id="rId9"/>
    <p:sldId id="2099" r:id="rId10"/>
    <p:sldId id="2109" r:id="rId11"/>
    <p:sldId id="2110" r:id="rId12"/>
    <p:sldId id="2111" r:id="rId13"/>
    <p:sldId id="2108" r:id="rId14"/>
  </p:sldIdLst>
  <p:sldSz cx="12192000" cy="6858000"/>
  <p:notesSz cx="6797675" cy="9874250"/>
  <p:embeddedFontLst>
    <p:embeddedFont>
      <p:font typeface="Arial Narrow" panose="020B0606020202030204" pitchFamily="34" charset="0"/>
      <p:regular r:id="rId17"/>
      <p:bold r:id="rId18"/>
      <p:italic r:id="rId19"/>
      <p:boldItalic r:id="rId20"/>
    </p:embeddedFont>
    <p:embeddedFont>
      <p:font typeface="Open Sans" panose="020B060402020202020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Roboto Condensed" panose="020B060402020202020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Open Sans Light" panose="020B0604020202020204" charset="0"/>
      <p:regular r:id="rId35"/>
      <p:bold r:id="rId36"/>
      <p:italic r:id="rId37"/>
      <p:boldItalic r:id="rId38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F7FC"/>
    <a:srgbClr val="C4EAF8"/>
    <a:srgbClr val="009ADA"/>
    <a:srgbClr val="00A6E6"/>
    <a:srgbClr val="00B0F0"/>
    <a:srgbClr val="0064CB"/>
    <a:srgbClr val="0086F6"/>
    <a:srgbClr val="F2F2F2"/>
    <a:srgbClr val="0990FF"/>
    <a:srgbClr val="008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7" autoAdjust="0"/>
    <p:restoredTop sz="94724" autoAdjust="0"/>
  </p:normalViewPr>
  <p:slideViewPr>
    <p:cSldViewPr snapToObjects="1">
      <p:cViewPr varScale="1">
        <p:scale>
          <a:sx n="116" d="100"/>
          <a:sy n="116" d="100"/>
        </p:scale>
        <p:origin x="372" y="108"/>
      </p:cViewPr>
      <p:guideLst>
        <p:guide pos="2275"/>
        <p:guide pos="7559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presProps" Target="presProps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5427"/>
          </a:xfrm>
          <a:prstGeom prst="rect">
            <a:avLst/>
          </a:prstGeom>
        </p:spPr>
        <p:txBody>
          <a:bodyPr vert="horz" lIns="90802" tIns="45401" rIns="90802" bIns="454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5427"/>
          </a:xfrm>
          <a:prstGeom prst="rect">
            <a:avLst/>
          </a:prstGeom>
        </p:spPr>
        <p:txBody>
          <a:bodyPr vert="horz" lIns="90802" tIns="45401" rIns="90802" bIns="45401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t>11.10.2023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378824"/>
            <a:ext cx="2945659" cy="495426"/>
          </a:xfrm>
          <a:prstGeom prst="rect">
            <a:avLst/>
          </a:prstGeom>
        </p:spPr>
        <p:txBody>
          <a:bodyPr vert="horz" lIns="90802" tIns="45401" rIns="90802" bIns="454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6" y="9378824"/>
            <a:ext cx="2945659" cy="495426"/>
          </a:xfrm>
          <a:prstGeom prst="rect">
            <a:avLst/>
          </a:prstGeom>
        </p:spPr>
        <p:txBody>
          <a:bodyPr vert="horz" lIns="90802" tIns="45401" rIns="90802" bIns="45401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3713"/>
          </a:xfrm>
          <a:prstGeom prst="rect">
            <a:avLst/>
          </a:prstGeom>
        </p:spPr>
        <p:txBody>
          <a:bodyPr vert="horz" lIns="90802" tIns="45401" rIns="90802" bIns="4540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3713"/>
          </a:xfrm>
          <a:prstGeom prst="rect">
            <a:avLst/>
          </a:prstGeom>
        </p:spPr>
        <p:txBody>
          <a:bodyPr vert="horz" lIns="90802" tIns="45401" rIns="90802" bIns="45401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02" tIns="45401" rIns="90802" bIns="4540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71"/>
            <a:ext cx="5438140" cy="4443412"/>
          </a:xfrm>
          <a:prstGeom prst="rect">
            <a:avLst/>
          </a:prstGeom>
        </p:spPr>
        <p:txBody>
          <a:bodyPr vert="horz" lIns="90802" tIns="45401" rIns="90802" bIns="4540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8824"/>
            <a:ext cx="2945659" cy="493713"/>
          </a:xfrm>
          <a:prstGeom prst="rect">
            <a:avLst/>
          </a:prstGeom>
        </p:spPr>
        <p:txBody>
          <a:bodyPr vert="horz" lIns="90802" tIns="45401" rIns="90802" bIns="4540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378824"/>
            <a:ext cx="2945659" cy="493713"/>
          </a:xfrm>
          <a:prstGeom prst="rect">
            <a:avLst/>
          </a:prstGeom>
        </p:spPr>
        <p:txBody>
          <a:bodyPr vert="horz" lIns="90802" tIns="45401" rIns="90802" bIns="45401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:a16="http://schemas.microsoft.com/office/drawing/2014/main" xmlns="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:a16="http://schemas.microsoft.com/office/drawing/2014/main" xmlns="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:a16="http://schemas.microsoft.com/office/drawing/2014/main" xmlns="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:a16="http://schemas.microsoft.com/office/drawing/2014/main" xmlns="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:a16="http://schemas.microsoft.com/office/drawing/2014/main" xmlns="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:a16="http://schemas.microsoft.com/office/drawing/2014/main" xmlns="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:a16="http://schemas.microsoft.com/office/drawing/2014/main" xmlns="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:a16="http://schemas.microsoft.com/office/drawing/2014/main" xmlns="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:a16="http://schemas.microsoft.com/office/drawing/2014/main" xmlns="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:a16="http://schemas.microsoft.com/office/drawing/2014/main" xmlns="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:a16="http://schemas.microsoft.com/office/drawing/2014/main" xmlns="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:a16="http://schemas.microsoft.com/office/drawing/2014/main" xmlns="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:a16="http://schemas.microsoft.com/office/drawing/2014/main" xmlns="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:a16="http://schemas.microsoft.com/office/drawing/2014/main" xmlns="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:a16="http://schemas.microsoft.com/office/drawing/2014/main" xmlns="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:a16="http://schemas.microsoft.com/office/drawing/2014/main" xmlns="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:a16="http://schemas.microsoft.com/office/drawing/2014/main" xmlns="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:a16="http://schemas.microsoft.com/office/drawing/2014/main" xmlns="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:a16="http://schemas.microsoft.com/office/drawing/2014/main" xmlns="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:a16="http://schemas.microsoft.com/office/drawing/2014/main" xmlns="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:a16="http://schemas.microsoft.com/office/drawing/2014/main" xmlns="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:a16="http://schemas.microsoft.com/office/drawing/2014/main" xmlns="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:a16="http://schemas.microsoft.com/office/drawing/2014/main" xmlns="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:a16="http://schemas.microsoft.com/office/drawing/2014/main" xmlns="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:a16="http://schemas.microsoft.com/office/drawing/2014/main" xmlns="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:a16="http://schemas.microsoft.com/office/drawing/2014/main" xmlns="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:a16="http://schemas.microsoft.com/office/drawing/2014/main" xmlns="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:a16="http://schemas.microsoft.com/office/drawing/2014/main" xmlns="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:a16="http://schemas.microsoft.com/office/drawing/2014/main" xmlns="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:a16="http://schemas.microsoft.com/office/drawing/2014/main" xmlns="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:a16="http://schemas.microsoft.com/office/drawing/2014/main" xmlns="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:a16="http://schemas.microsoft.com/office/drawing/2014/main" xmlns="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:a16="http://schemas.microsoft.com/office/drawing/2014/main" xmlns="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:a16="http://schemas.microsoft.com/office/drawing/2014/main" xmlns="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:a16="http://schemas.microsoft.com/office/drawing/2014/main" xmlns="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:a16="http://schemas.microsoft.com/office/drawing/2014/main" xmlns="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:a16="http://schemas.microsoft.com/office/drawing/2014/main" xmlns="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:a16="http://schemas.microsoft.com/office/drawing/2014/main" xmlns="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:a16="http://schemas.microsoft.com/office/drawing/2014/main" xmlns="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:a16="http://schemas.microsoft.com/office/drawing/2014/main" xmlns="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:a16="http://schemas.microsoft.com/office/drawing/2014/main" xmlns="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:a16="http://schemas.microsoft.com/office/drawing/2014/main" xmlns="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:a16="http://schemas.microsoft.com/office/drawing/2014/main" xmlns="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:a16="http://schemas.microsoft.com/office/drawing/2014/main" xmlns="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:a16="http://schemas.microsoft.com/office/drawing/2014/main" xmlns="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:a16="http://schemas.microsoft.com/office/drawing/2014/main" xmlns="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:a16="http://schemas.microsoft.com/office/drawing/2014/main" xmlns="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:a16="http://schemas.microsoft.com/office/drawing/2014/main" xmlns="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:a16="http://schemas.microsoft.com/office/drawing/2014/main" xmlns="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:a16="http://schemas.microsoft.com/office/drawing/2014/main" xmlns="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:a16="http://schemas.microsoft.com/office/drawing/2014/main" xmlns="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:a16="http://schemas.microsoft.com/office/drawing/2014/main" xmlns="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:a16="http://schemas.microsoft.com/office/drawing/2014/main" xmlns="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:a16="http://schemas.microsoft.com/office/drawing/2014/main" xmlns="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:a16="http://schemas.microsoft.com/office/drawing/2014/main" xmlns="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:a16="http://schemas.microsoft.com/office/drawing/2014/main" xmlns="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:a16="http://schemas.microsoft.com/office/drawing/2014/main" xmlns="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:a16="http://schemas.microsoft.com/office/drawing/2014/main" xmlns="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:a16="http://schemas.microsoft.com/office/drawing/2014/main" xmlns="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:a16="http://schemas.microsoft.com/office/drawing/2014/main" xmlns="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:a16="http://schemas.microsoft.com/office/drawing/2014/main" xmlns="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:a16="http://schemas.microsoft.com/office/drawing/2014/main" xmlns="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:a16="http://schemas.microsoft.com/office/drawing/2014/main" xmlns="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:a16="http://schemas.microsoft.com/office/drawing/2014/main" xmlns="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:a16="http://schemas.microsoft.com/office/drawing/2014/main" xmlns="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:a16="http://schemas.microsoft.com/office/drawing/2014/main" xmlns="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:a16="http://schemas.microsoft.com/office/drawing/2014/main" xmlns="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:a16="http://schemas.microsoft.com/office/drawing/2014/main" xmlns="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:a16="http://schemas.microsoft.com/office/drawing/2014/main" xmlns="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:a16="http://schemas.microsoft.com/office/drawing/2014/main" xmlns="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:a16="http://schemas.microsoft.com/office/drawing/2014/main" xmlns="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:a16="http://schemas.microsoft.com/office/drawing/2014/main" xmlns="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:a16="http://schemas.microsoft.com/office/drawing/2014/main" xmlns="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:a16="http://schemas.microsoft.com/office/drawing/2014/main" xmlns="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:a16="http://schemas.microsoft.com/office/drawing/2014/main" xmlns="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:a16="http://schemas.microsoft.com/office/drawing/2014/main" xmlns="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:a16="http://schemas.microsoft.com/office/drawing/2014/main" xmlns="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:a16="http://schemas.microsoft.com/office/drawing/2014/main" xmlns="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:a16="http://schemas.microsoft.com/office/drawing/2014/main" xmlns="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:a16="http://schemas.microsoft.com/office/drawing/2014/main" xmlns="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:a16="http://schemas.microsoft.com/office/drawing/2014/main" xmlns="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:a16="http://schemas.microsoft.com/office/drawing/2014/main" xmlns="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:a16="http://schemas.microsoft.com/office/drawing/2014/main" xmlns="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:a16="http://schemas.microsoft.com/office/drawing/2014/main" xmlns="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:a16="http://schemas.microsoft.com/office/drawing/2014/main" xmlns="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:a16="http://schemas.microsoft.com/office/drawing/2014/main" xmlns="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:a16="http://schemas.microsoft.com/office/drawing/2014/main" xmlns="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:a16="http://schemas.microsoft.com/office/drawing/2014/main" xmlns="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:a16="http://schemas.microsoft.com/office/drawing/2014/main" xmlns="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:a16="http://schemas.microsoft.com/office/drawing/2014/main" xmlns="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:a16="http://schemas.microsoft.com/office/drawing/2014/main" xmlns="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:a16="http://schemas.microsoft.com/office/drawing/2014/main" xmlns="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:a16="http://schemas.microsoft.com/office/drawing/2014/main" xmlns="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:a16="http://schemas.microsoft.com/office/drawing/2014/main" xmlns="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:a16="http://schemas.microsoft.com/office/drawing/2014/main" xmlns="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:a16="http://schemas.microsoft.com/office/drawing/2014/main" xmlns="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:a16="http://schemas.microsoft.com/office/drawing/2014/main" xmlns="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:a16="http://schemas.microsoft.com/office/drawing/2014/main" xmlns="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:a16="http://schemas.microsoft.com/office/drawing/2014/main" xmlns="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:a16="http://schemas.microsoft.com/office/drawing/2014/main" xmlns="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:a16="http://schemas.microsoft.com/office/drawing/2014/main" xmlns="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:a16="http://schemas.microsoft.com/office/drawing/2014/main" xmlns="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:a16="http://schemas.microsoft.com/office/drawing/2014/main" xmlns="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:a16="http://schemas.microsoft.com/office/drawing/2014/main" xmlns="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:a16="http://schemas.microsoft.com/office/drawing/2014/main" xmlns="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:a16="http://schemas.microsoft.com/office/drawing/2014/main" xmlns="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:a16="http://schemas.microsoft.com/office/drawing/2014/main" xmlns="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:a16="http://schemas.microsoft.com/office/drawing/2014/main" xmlns="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:a16="http://schemas.microsoft.com/office/drawing/2014/main" xmlns="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:a16="http://schemas.microsoft.com/office/drawing/2014/main" xmlns="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:a16="http://schemas.microsoft.com/office/drawing/2014/main" xmlns="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:a16="http://schemas.microsoft.com/office/drawing/2014/main" xmlns="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:a16="http://schemas.microsoft.com/office/drawing/2014/main" xmlns="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:a16="http://schemas.microsoft.com/office/drawing/2014/main" xmlns="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:a16="http://schemas.microsoft.com/office/drawing/2014/main" xmlns="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:a16="http://schemas.microsoft.com/office/drawing/2014/main" xmlns="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:a16="http://schemas.microsoft.com/office/drawing/2014/main" xmlns="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:a16="http://schemas.microsoft.com/office/drawing/2014/main" xmlns="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:a16="http://schemas.microsoft.com/office/drawing/2014/main" xmlns="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:a16="http://schemas.microsoft.com/office/drawing/2014/main" xmlns="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:a16="http://schemas.microsoft.com/office/drawing/2014/main" xmlns="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:a16="http://schemas.microsoft.com/office/drawing/2014/main" xmlns="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:a16="http://schemas.microsoft.com/office/drawing/2014/main" xmlns="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:a16="http://schemas.microsoft.com/office/drawing/2014/main" xmlns="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:a16="http://schemas.microsoft.com/office/drawing/2014/main" xmlns="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:a16="http://schemas.microsoft.com/office/drawing/2014/main" xmlns="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:a16="http://schemas.microsoft.com/office/drawing/2014/main" xmlns="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:a16="http://schemas.microsoft.com/office/drawing/2014/main" xmlns="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:a16="http://schemas.microsoft.com/office/drawing/2014/main" xmlns="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:a16="http://schemas.microsoft.com/office/drawing/2014/main" xmlns="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:a16="http://schemas.microsoft.com/office/drawing/2014/main" xmlns="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:a16="http://schemas.microsoft.com/office/drawing/2014/main" xmlns="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:a16="http://schemas.microsoft.com/office/drawing/2014/main" xmlns="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:a16="http://schemas.microsoft.com/office/drawing/2014/main" xmlns="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:a16="http://schemas.microsoft.com/office/drawing/2014/main" xmlns="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:a16="http://schemas.microsoft.com/office/drawing/2014/main" xmlns="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:a16="http://schemas.microsoft.com/office/drawing/2014/main" xmlns="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:a16="http://schemas.microsoft.com/office/drawing/2014/main" xmlns="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:a16="http://schemas.microsoft.com/office/drawing/2014/main" xmlns="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:a16="http://schemas.microsoft.com/office/drawing/2014/main" xmlns="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:a16="http://schemas.microsoft.com/office/drawing/2014/main" xmlns="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:a16="http://schemas.microsoft.com/office/drawing/2014/main" xmlns="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:a16="http://schemas.microsoft.com/office/drawing/2014/main" xmlns="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:a16="http://schemas.microsoft.com/office/drawing/2014/main" xmlns="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:a16="http://schemas.microsoft.com/office/drawing/2014/main" xmlns="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:a16="http://schemas.microsoft.com/office/drawing/2014/main" xmlns="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:a16="http://schemas.microsoft.com/office/drawing/2014/main" xmlns="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:a16="http://schemas.microsoft.com/office/drawing/2014/main" xmlns="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:a16="http://schemas.microsoft.com/office/drawing/2014/main" xmlns="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:a16="http://schemas.microsoft.com/office/drawing/2014/main" xmlns="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:a16="http://schemas.microsoft.com/office/drawing/2014/main" xmlns="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:a16="http://schemas.microsoft.com/office/drawing/2014/main" xmlns="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:a16="http://schemas.microsoft.com/office/drawing/2014/main" xmlns="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:a16="http://schemas.microsoft.com/office/drawing/2014/main" xmlns="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:a16="http://schemas.microsoft.com/office/drawing/2014/main" xmlns="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:a16="http://schemas.microsoft.com/office/drawing/2014/main" xmlns="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:a16="http://schemas.microsoft.com/office/drawing/2014/main" xmlns="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:a16="http://schemas.microsoft.com/office/drawing/2014/main" xmlns="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:a16="http://schemas.microsoft.com/office/drawing/2014/main" xmlns="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:a16="http://schemas.microsoft.com/office/drawing/2014/main" xmlns="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:a16="http://schemas.microsoft.com/office/drawing/2014/main" xmlns="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:a16="http://schemas.microsoft.com/office/drawing/2014/main" xmlns="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:a16="http://schemas.microsoft.com/office/drawing/2014/main" xmlns="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:a16="http://schemas.microsoft.com/office/drawing/2014/main" xmlns="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:a16="http://schemas.microsoft.com/office/drawing/2014/main" xmlns="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:a16="http://schemas.microsoft.com/office/drawing/2014/main" xmlns="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:a16="http://schemas.microsoft.com/office/drawing/2014/main" xmlns="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:a16="http://schemas.microsoft.com/office/drawing/2014/main" xmlns="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:a16="http://schemas.microsoft.com/office/drawing/2014/main" xmlns="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:a16="http://schemas.microsoft.com/office/drawing/2014/main" xmlns="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:a16="http://schemas.microsoft.com/office/drawing/2014/main" xmlns="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:a16="http://schemas.microsoft.com/office/drawing/2014/main" xmlns="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:a16="http://schemas.microsoft.com/office/drawing/2014/main" xmlns="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:a16="http://schemas.microsoft.com/office/drawing/2014/main" xmlns="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:a16="http://schemas.microsoft.com/office/drawing/2014/main" xmlns="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:a16="http://schemas.microsoft.com/office/drawing/2014/main" xmlns="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:a16="http://schemas.microsoft.com/office/drawing/2014/main" xmlns="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:a16="http://schemas.microsoft.com/office/drawing/2014/main" xmlns="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:a16="http://schemas.microsoft.com/office/drawing/2014/main" xmlns="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:a16="http://schemas.microsoft.com/office/drawing/2014/main" xmlns="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:a16="http://schemas.microsoft.com/office/drawing/2014/main" xmlns="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:a16="http://schemas.microsoft.com/office/drawing/2014/main" xmlns="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:a16="http://schemas.microsoft.com/office/drawing/2014/main" xmlns="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:a16="http://schemas.microsoft.com/office/drawing/2014/main" xmlns="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:a16="http://schemas.microsoft.com/office/drawing/2014/main" xmlns="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:a16="http://schemas.microsoft.com/office/drawing/2014/main" xmlns="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:a16="http://schemas.microsoft.com/office/drawing/2014/main" xmlns="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:a16="http://schemas.microsoft.com/office/drawing/2014/main" xmlns="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:a16="http://schemas.microsoft.com/office/drawing/2014/main" xmlns="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:a16="http://schemas.microsoft.com/office/drawing/2014/main" xmlns="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:a16="http://schemas.microsoft.com/office/drawing/2014/main" xmlns="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:a16="http://schemas.microsoft.com/office/drawing/2014/main" xmlns="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:a16="http://schemas.microsoft.com/office/drawing/2014/main" xmlns="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:a16="http://schemas.microsoft.com/office/drawing/2014/main" xmlns="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:a16="http://schemas.microsoft.com/office/drawing/2014/main" xmlns="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:a16="http://schemas.microsoft.com/office/drawing/2014/main" xmlns="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:a16="http://schemas.microsoft.com/office/drawing/2014/main" xmlns="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:a16="http://schemas.microsoft.com/office/drawing/2014/main" xmlns="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:a16="http://schemas.microsoft.com/office/drawing/2014/main" xmlns="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:a16="http://schemas.microsoft.com/office/drawing/2014/main" xmlns="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:a16="http://schemas.microsoft.com/office/drawing/2014/main" xmlns="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:a16="http://schemas.microsoft.com/office/drawing/2014/main" xmlns="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:a16="http://schemas.microsoft.com/office/drawing/2014/main" xmlns="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:a16="http://schemas.microsoft.com/office/drawing/2014/main" xmlns="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:a16="http://schemas.microsoft.com/office/drawing/2014/main" xmlns="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:a16="http://schemas.microsoft.com/office/drawing/2014/main" xmlns="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:a16="http://schemas.microsoft.com/office/drawing/2014/main" xmlns="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:a16="http://schemas.microsoft.com/office/drawing/2014/main" xmlns="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:a16="http://schemas.microsoft.com/office/drawing/2014/main" xmlns="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:a16="http://schemas.microsoft.com/office/drawing/2014/main" xmlns="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:a16="http://schemas.microsoft.com/office/drawing/2014/main" xmlns="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:a16="http://schemas.microsoft.com/office/drawing/2014/main" xmlns="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:a16="http://schemas.microsoft.com/office/drawing/2014/main" xmlns="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:a16="http://schemas.microsoft.com/office/drawing/2014/main" xmlns="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:a16="http://schemas.microsoft.com/office/drawing/2014/main" xmlns="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:a16="http://schemas.microsoft.com/office/drawing/2014/main" xmlns="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:a16="http://schemas.microsoft.com/office/drawing/2014/main" xmlns="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:a16="http://schemas.microsoft.com/office/drawing/2014/main" xmlns="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:a16="http://schemas.microsoft.com/office/drawing/2014/main" xmlns="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:a16="http://schemas.microsoft.com/office/drawing/2014/main" xmlns="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:a16="http://schemas.microsoft.com/office/drawing/2014/main" xmlns="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:a16="http://schemas.microsoft.com/office/drawing/2014/main" xmlns="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:a16="http://schemas.microsoft.com/office/drawing/2014/main" xmlns="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:a16="http://schemas.microsoft.com/office/drawing/2014/main" xmlns="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:a16="http://schemas.microsoft.com/office/drawing/2014/main" xmlns="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:a16="http://schemas.microsoft.com/office/drawing/2014/main" xmlns="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:a16="http://schemas.microsoft.com/office/drawing/2014/main" xmlns="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:a16="http://schemas.microsoft.com/office/drawing/2014/main" xmlns="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:a16="http://schemas.microsoft.com/office/drawing/2014/main" xmlns="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:a16="http://schemas.microsoft.com/office/drawing/2014/main" xmlns="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:a16="http://schemas.microsoft.com/office/drawing/2014/main" xmlns="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:a16="http://schemas.microsoft.com/office/drawing/2014/main" xmlns="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:a16="http://schemas.microsoft.com/office/drawing/2014/main" xmlns="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:a16="http://schemas.microsoft.com/office/drawing/2014/main" xmlns="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:a16="http://schemas.microsoft.com/office/drawing/2014/main" xmlns="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:a16="http://schemas.microsoft.com/office/drawing/2014/main" xmlns="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:a16="http://schemas.microsoft.com/office/drawing/2014/main" xmlns="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:a16="http://schemas.microsoft.com/office/drawing/2014/main" xmlns="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:a16="http://schemas.microsoft.com/office/drawing/2014/main" xmlns="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:a16="http://schemas.microsoft.com/office/drawing/2014/main" xmlns="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:a16="http://schemas.microsoft.com/office/drawing/2014/main" xmlns="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:a16="http://schemas.microsoft.com/office/drawing/2014/main" xmlns="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:a16="http://schemas.microsoft.com/office/drawing/2014/main" xmlns="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:a16="http://schemas.microsoft.com/office/drawing/2014/main" xmlns="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:a16="http://schemas.microsoft.com/office/drawing/2014/main" xmlns="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:a16="http://schemas.microsoft.com/office/drawing/2014/main" xmlns="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:a16="http://schemas.microsoft.com/office/drawing/2014/main" xmlns="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:a16="http://schemas.microsoft.com/office/drawing/2014/main" xmlns="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:a16="http://schemas.microsoft.com/office/drawing/2014/main" xmlns="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:a16="http://schemas.microsoft.com/office/drawing/2014/main" xmlns="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:a16="http://schemas.microsoft.com/office/drawing/2014/main" xmlns="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:a16="http://schemas.microsoft.com/office/drawing/2014/main" xmlns="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:a16="http://schemas.microsoft.com/office/drawing/2014/main" xmlns="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:a16="http://schemas.microsoft.com/office/drawing/2014/main" xmlns="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:a16="http://schemas.microsoft.com/office/drawing/2014/main" xmlns="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:a16="http://schemas.microsoft.com/office/drawing/2014/main" xmlns="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:a16="http://schemas.microsoft.com/office/drawing/2014/main" xmlns="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:a16="http://schemas.microsoft.com/office/drawing/2014/main" xmlns="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:a16="http://schemas.microsoft.com/office/drawing/2014/main" xmlns="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:a16="http://schemas.microsoft.com/office/drawing/2014/main" xmlns="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:a16="http://schemas.microsoft.com/office/drawing/2014/main" xmlns="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:a16="http://schemas.microsoft.com/office/drawing/2014/main" xmlns="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:a16="http://schemas.microsoft.com/office/drawing/2014/main" xmlns="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:a16="http://schemas.microsoft.com/office/drawing/2014/main" xmlns="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:a16="http://schemas.microsoft.com/office/drawing/2014/main" xmlns="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:a16="http://schemas.microsoft.com/office/drawing/2014/main" xmlns="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:a16="http://schemas.microsoft.com/office/drawing/2014/main" xmlns="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:a16="http://schemas.microsoft.com/office/drawing/2014/main" xmlns="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:a16="http://schemas.microsoft.com/office/drawing/2014/main" xmlns="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:a16="http://schemas.microsoft.com/office/drawing/2014/main" xmlns="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:a16="http://schemas.microsoft.com/office/drawing/2014/main" xmlns="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:a16="http://schemas.microsoft.com/office/drawing/2014/main" xmlns="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:a16="http://schemas.microsoft.com/office/drawing/2014/main" xmlns="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:a16="http://schemas.microsoft.com/office/drawing/2014/main" xmlns="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:a16="http://schemas.microsoft.com/office/drawing/2014/main" xmlns="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:a16="http://schemas.microsoft.com/office/drawing/2014/main" xmlns="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:a16="http://schemas.microsoft.com/office/drawing/2014/main" xmlns="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:a16="http://schemas.microsoft.com/office/drawing/2014/main" xmlns="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:a16="http://schemas.microsoft.com/office/drawing/2014/main" xmlns="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:a16="http://schemas.microsoft.com/office/drawing/2014/main" xmlns="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:a16="http://schemas.microsoft.com/office/drawing/2014/main" xmlns="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:a16="http://schemas.microsoft.com/office/drawing/2014/main" xmlns="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:a16="http://schemas.microsoft.com/office/drawing/2014/main" xmlns="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:a16="http://schemas.microsoft.com/office/drawing/2014/main" xmlns="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:a16="http://schemas.microsoft.com/office/drawing/2014/main" xmlns="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:a16="http://schemas.microsoft.com/office/drawing/2014/main" xmlns="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:a16="http://schemas.microsoft.com/office/drawing/2014/main" xmlns="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:a16="http://schemas.microsoft.com/office/drawing/2014/main" xmlns="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:a16="http://schemas.microsoft.com/office/drawing/2014/main" xmlns="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:a16="http://schemas.microsoft.com/office/drawing/2014/main" xmlns="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:a16="http://schemas.microsoft.com/office/drawing/2014/main" xmlns="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:a16="http://schemas.microsoft.com/office/drawing/2014/main" xmlns="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:a16="http://schemas.microsoft.com/office/drawing/2014/main" xmlns="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:a16="http://schemas.microsoft.com/office/drawing/2014/main" xmlns="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:a16="http://schemas.microsoft.com/office/drawing/2014/main" xmlns="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:a16="http://schemas.microsoft.com/office/drawing/2014/main" xmlns="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:a16="http://schemas.microsoft.com/office/drawing/2014/main" xmlns="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:a16="http://schemas.microsoft.com/office/drawing/2014/main" xmlns="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:a16="http://schemas.microsoft.com/office/drawing/2014/main" xmlns="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:a16="http://schemas.microsoft.com/office/drawing/2014/main" xmlns="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:a16="http://schemas.microsoft.com/office/drawing/2014/main" xmlns="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:a16="http://schemas.microsoft.com/office/drawing/2014/main" xmlns="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:a16="http://schemas.microsoft.com/office/drawing/2014/main" xmlns="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:a16="http://schemas.microsoft.com/office/drawing/2014/main" xmlns="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:a16="http://schemas.microsoft.com/office/drawing/2014/main" xmlns="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:a16="http://schemas.microsoft.com/office/drawing/2014/main" xmlns="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:a16="http://schemas.microsoft.com/office/drawing/2014/main" xmlns="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:a16="http://schemas.microsoft.com/office/drawing/2014/main" xmlns="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:a16="http://schemas.microsoft.com/office/drawing/2014/main" xmlns="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:a16="http://schemas.microsoft.com/office/drawing/2014/main" xmlns="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:a16="http://schemas.microsoft.com/office/drawing/2014/main" xmlns="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:a16="http://schemas.microsoft.com/office/drawing/2014/main" xmlns="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:a16="http://schemas.microsoft.com/office/drawing/2014/main" xmlns="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:a16="http://schemas.microsoft.com/office/drawing/2014/main" xmlns="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:a16="http://schemas.microsoft.com/office/drawing/2014/main" xmlns="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:a16="http://schemas.microsoft.com/office/drawing/2014/main" xmlns="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:a16="http://schemas.microsoft.com/office/drawing/2014/main" xmlns="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:a16="http://schemas.microsoft.com/office/drawing/2014/main" xmlns="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:a16="http://schemas.microsoft.com/office/drawing/2014/main" xmlns="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:a16="http://schemas.microsoft.com/office/drawing/2014/main" xmlns="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:a16="http://schemas.microsoft.com/office/drawing/2014/main" xmlns="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:a16="http://schemas.microsoft.com/office/drawing/2014/main" xmlns="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:a16="http://schemas.microsoft.com/office/drawing/2014/main" xmlns="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:a16="http://schemas.microsoft.com/office/drawing/2014/main" xmlns="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:a16="http://schemas.microsoft.com/office/drawing/2014/main" xmlns="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:a16="http://schemas.microsoft.com/office/drawing/2014/main" xmlns="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:a16="http://schemas.microsoft.com/office/drawing/2014/main" xmlns="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:a16="http://schemas.microsoft.com/office/drawing/2014/main" xmlns="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:a16="http://schemas.microsoft.com/office/drawing/2014/main" xmlns="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:a16="http://schemas.microsoft.com/office/drawing/2014/main" xmlns="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:a16="http://schemas.microsoft.com/office/drawing/2014/main" xmlns="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:a16="http://schemas.microsoft.com/office/drawing/2014/main" xmlns="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:a16="http://schemas.microsoft.com/office/drawing/2014/main" xmlns="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:a16="http://schemas.microsoft.com/office/drawing/2014/main" xmlns="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:a16="http://schemas.microsoft.com/office/drawing/2014/main" xmlns="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:a16="http://schemas.microsoft.com/office/drawing/2014/main" xmlns="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:a16="http://schemas.microsoft.com/office/drawing/2014/main" xmlns="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:a16="http://schemas.microsoft.com/office/drawing/2014/main" xmlns="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:a16="http://schemas.microsoft.com/office/drawing/2014/main" xmlns="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:a16="http://schemas.microsoft.com/office/drawing/2014/main" xmlns="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:a16="http://schemas.microsoft.com/office/drawing/2014/main" xmlns="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:a16="http://schemas.microsoft.com/office/drawing/2014/main" xmlns="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:a16="http://schemas.microsoft.com/office/drawing/2014/main" xmlns="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:a16="http://schemas.microsoft.com/office/drawing/2014/main" xmlns="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:a16="http://schemas.microsoft.com/office/drawing/2014/main" xmlns="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:a16="http://schemas.microsoft.com/office/drawing/2014/main" xmlns="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:a16="http://schemas.microsoft.com/office/drawing/2014/main" xmlns="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:a16="http://schemas.microsoft.com/office/drawing/2014/main" xmlns="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:a16="http://schemas.microsoft.com/office/drawing/2014/main" xmlns="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:a16="http://schemas.microsoft.com/office/drawing/2014/main" xmlns="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:a16="http://schemas.microsoft.com/office/drawing/2014/main" xmlns="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:a16="http://schemas.microsoft.com/office/drawing/2014/main" xmlns="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:a16="http://schemas.microsoft.com/office/drawing/2014/main" xmlns="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:a16="http://schemas.microsoft.com/office/drawing/2014/main" xmlns="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:a16="http://schemas.microsoft.com/office/drawing/2014/main" xmlns="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:a16="http://schemas.microsoft.com/office/drawing/2014/main" xmlns="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:a16="http://schemas.microsoft.com/office/drawing/2014/main" xmlns="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:a16="http://schemas.microsoft.com/office/drawing/2014/main" xmlns="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:a16="http://schemas.microsoft.com/office/drawing/2014/main" xmlns="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:a16="http://schemas.microsoft.com/office/drawing/2014/main" xmlns="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:a16="http://schemas.microsoft.com/office/drawing/2014/main" xmlns="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:a16="http://schemas.microsoft.com/office/drawing/2014/main" xmlns="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:a16="http://schemas.microsoft.com/office/drawing/2014/main" xmlns="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:a16="http://schemas.microsoft.com/office/drawing/2014/main" xmlns="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:a16="http://schemas.microsoft.com/office/drawing/2014/main" xmlns="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:a16="http://schemas.microsoft.com/office/drawing/2014/main" xmlns="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:a16="http://schemas.microsoft.com/office/drawing/2014/main" xmlns="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:a16="http://schemas.microsoft.com/office/drawing/2014/main" xmlns="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:a16="http://schemas.microsoft.com/office/drawing/2014/main" xmlns="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:a16="http://schemas.microsoft.com/office/drawing/2014/main" xmlns="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:a16="http://schemas.microsoft.com/office/drawing/2014/main" xmlns="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:a16="http://schemas.microsoft.com/office/drawing/2014/main" xmlns="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:a16="http://schemas.microsoft.com/office/drawing/2014/main" xmlns="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:a16="http://schemas.microsoft.com/office/drawing/2014/main" xmlns="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:a16="http://schemas.microsoft.com/office/drawing/2014/main" xmlns="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:a16="http://schemas.microsoft.com/office/drawing/2014/main" xmlns="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:a16="http://schemas.microsoft.com/office/drawing/2014/main" xmlns="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:a16="http://schemas.microsoft.com/office/drawing/2014/main" xmlns="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:a16="http://schemas.microsoft.com/office/drawing/2014/main" xmlns="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:a16="http://schemas.microsoft.com/office/drawing/2014/main" xmlns="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:a16="http://schemas.microsoft.com/office/drawing/2014/main" xmlns="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:a16="http://schemas.microsoft.com/office/drawing/2014/main" xmlns="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:a16="http://schemas.microsoft.com/office/drawing/2014/main" xmlns="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:a16="http://schemas.microsoft.com/office/drawing/2014/main" xmlns="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:a16="http://schemas.microsoft.com/office/drawing/2014/main" xmlns="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:a16="http://schemas.microsoft.com/office/drawing/2014/main" xmlns="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:a16="http://schemas.microsoft.com/office/drawing/2014/main" xmlns="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:a16="http://schemas.microsoft.com/office/drawing/2014/main" xmlns="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:a16="http://schemas.microsoft.com/office/drawing/2014/main" xmlns="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:a16="http://schemas.microsoft.com/office/drawing/2014/main" xmlns="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:a16="http://schemas.microsoft.com/office/drawing/2014/main" xmlns="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:a16="http://schemas.microsoft.com/office/drawing/2014/main" xmlns="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:a16="http://schemas.microsoft.com/office/drawing/2014/main" xmlns="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:a16="http://schemas.microsoft.com/office/drawing/2014/main" xmlns="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:a16="http://schemas.microsoft.com/office/drawing/2014/main" xmlns="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:a16="http://schemas.microsoft.com/office/drawing/2014/main" xmlns="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:a16="http://schemas.microsoft.com/office/drawing/2014/main" xmlns="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:a16="http://schemas.microsoft.com/office/drawing/2014/main" xmlns="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:a16="http://schemas.microsoft.com/office/drawing/2014/main" xmlns="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:a16="http://schemas.microsoft.com/office/drawing/2014/main" xmlns="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:a16="http://schemas.microsoft.com/office/drawing/2014/main" xmlns="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:a16="http://schemas.microsoft.com/office/drawing/2014/main" xmlns="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:a16="http://schemas.microsoft.com/office/drawing/2014/main" xmlns="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:a16="http://schemas.microsoft.com/office/drawing/2014/main" xmlns="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:a16="http://schemas.microsoft.com/office/drawing/2014/main" xmlns="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:a16="http://schemas.microsoft.com/office/drawing/2014/main" xmlns="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:a16="http://schemas.microsoft.com/office/drawing/2014/main" xmlns="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:a16="http://schemas.microsoft.com/office/drawing/2014/main" xmlns="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:a16="http://schemas.microsoft.com/office/drawing/2014/main" xmlns="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:a16="http://schemas.microsoft.com/office/drawing/2014/main" xmlns="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:a16="http://schemas.microsoft.com/office/drawing/2014/main" xmlns="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:a16="http://schemas.microsoft.com/office/drawing/2014/main" xmlns="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:a16="http://schemas.microsoft.com/office/drawing/2014/main" xmlns="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:a16="http://schemas.microsoft.com/office/drawing/2014/main" xmlns="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:a16="http://schemas.microsoft.com/office/drawing/2014/main" xmlns="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:a16="http://schemas.microsoft.com/office/drawing/2014/main" xmlns="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:a16="http://schemas.microsoft.com/office/drawing/2014/main" xmlns="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:a16="http://schemas.microsoft.com/office/drawing/2014/main" xmlns="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:a16="http://schemas.microsoft.com/office/drawing/2014/main" xmlns="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:a16="http://schemas.microsoft.com/office/drawing/2014/main" xmlns="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:a16="http://schemas.microsoft.com/office/drawing/2014/main" xmlns="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:a16="http://schemas.microsoft.com/office/drawing/2014/main" xmlns="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:a16="http://schemas.microsoft.com/office/drawing/2014/main" xmlns="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:a16="http://schemas.microsoft.com/office/drawing/2014/main" xmlns="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:a16="http://schemas.microsoft.com/office/drawing/2014/main" xmlns="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:a16="http://schemas.microsoft.com/office/drawing/2014/main" xmlns="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:a16="http://schemas.microsoft.com/office/drawing/2014/main" xmlns="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:a16="http://schemas.microsoft.com/office/drawing/2014/main" xmlns="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:a16="http://schemas.microsoft.com/office/drawing/2014/main" xmlns="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:a16="http://schemas.microsoft.com/office/drawing/2014/main" xmlns="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:a16="http://schemas.microsoft.com/office/drawing/2014/main" xmlns="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:a16="http://schemas.microsoft.com/office/drawing/2014/main" xmlns="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:a16="http://schemas.microsoft.com/office/drawing/2014/main" xmlns="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:a16="http://schemas.microsoft.com/office/drawing/2014/main" xmlns="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:a16="http://schemas.microsoft.com/office/drawing/2014/main" xmlns="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:a16="http://schemas.microsoft.com/office/drawing/2014/main" xmlns="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:a16="http://schemas.microsoft.com/office/drawing/2014/main" xmlns="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:a16="http://schemas.microsoft.com/office/drawing/2014/main" xmlns="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:a16="http://schemas.microsoft.com/office/drawing/2014/main" xmlns="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:a16="http://schemas.microsoft.com/office/drawing/2014/main" xmlns="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:a16="http://schemas.microsoft.com/office/drawing/2014/main" xmlns="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:a16="http://schemas.microsoft.com/office/drawing/2014/main" xmlns="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:a16="http://schemas.microsoft.com/office/drawing/2014/main" xmlns="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:a16="http://schemas.microsoft.com/office/drawing/2014/main" xmlns="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:a16="http://schemas.microsoft.com/office/drawing/2014/main" xmlns="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:a16="http://schemas.microsoft.com/office/drawing/2014/main" xmlns="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:a16="http://schemas.microsoft.com/office/drawing/2014/main" xmlns="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:a16="http://schemas.microsoft.com/office/drawing/2014/main" xmlns="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:a16="http://schemas.microsoft.com/office/drawing/2014/main" xmlns="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:a16="http://schemas.microsoft.com/office/drawing/2014/main" xmlns="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:a16="http://schemas.microsoft.com/office/drawing/2014/main" xmlns="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:a16="http://schemas.microsoft.com/office/drawing/2014/main" xmlns="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:a16="http://schemas.microsoft.com/office/drawing/2014/main" xmlns="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:a16="http://schemas.microsoft.com/office/drawing/2014/main" xmlns="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:a16="http://schemas.microsoft.com/office/drawing/2014/main" xmlns="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:a16="http://schemas.microsoft.com/office/drawing/2014/main" xmlns="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:a16="http://schemas.microsoft.com/office/drawing/2014/main" xmlns="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:a16="http://schemas.microsoft.com/office/drawing/2014/main" xmlns="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:a16="http://schemas.microsoft.com/office/drawing/2014/main" xmlns="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:a16="http://schemas.microsoft.com/office/drawing/2014/main" xmlns="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:a16="http://schemas.microsoft.com/office/drawing/2014/main" xmlns="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:a16="http://schemas.microsoft.com/office/drawing/2014/main" xmlns="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:a16="http://schemas.microsoft.com/office/drawing/2014/main" xmlns="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:a16="http://schemas.microsoft.com/office/drawing/2014/main" xmlns="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:a16="http://schemas.microsoft.com/office/drawing/2014/main" xmlns="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:a16="http://schemas.microsoft.com/office/drawing/2014/main" xmlns="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:a16="http://schemas.microsoft.com/office/drawing/2014/main" xmlns="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:a16="http://schemas.microsoft.com/office/drawing/2014/main" xmlns="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:a16="http://schemas.microsoft.com/office/drawing/2014/main" xmlns="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:a16="http://schemas.microsoft.com/office/drawing/2014/main" xmlns="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:a16="http://schemas.microsoft.com/office/drawing/2014/main" xmlns="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:a16="http://schemas.microsoft.com/office/drawing/2014/main" xmlns="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:a16="http://schemas.microsoft.com/office/drawing/2014/main" xmlns="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:a16="http://schemas.microsoft.com/office/drawing/2014/main" xmlns="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:a16="http://schemas.microsoft.com/office/drawing/2014/main" xmlns="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:a16="http://schemas.microsoft.com/office/drawing/2014/main" xmlns="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:a16="http://schemas.microsoft.com/office/drawing/2014/main" xmlns="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:a16="http://schemas.microsoft.com/office/drawing/2014/main" xmlns="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:a16="http://schemas.microsoft.com/office/drawing/2014/main" xmlns="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:a16="http://schemas.microsoft.com/office/drawing/2014/main" xmlns="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:a16="http://schemas.microsoft.com/office/drawing/2014/main" xmlns="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:a16="http://schemas.microsoft.com/office/drawing/2014/main" xmlns="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:a16="http://schemas.microsoft.com/office/drawing/2014/main" xmlns="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:a16="http://schemas.microsoft.com/office/drawing/2014/main" xmlns="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:a16="http://schemas.microsoft.com/office/drawing/2014/main" xmlns="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:a16="http://schemas.microsoft.com/office/drawing/2014/main" xmlns="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:a16="http://schemas.microsoft.com/office/drawing/2014/main" xmlns="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:a16="http://schemas.microsoft.com/office/drawing/2014/main" xmlns="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:a16="http://schemas.microsoft.com/office/drawing/2014/main" xmlns="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:a16="http://schemas.microsoft.com/office/drawing/2014/main" xmlns="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:a16="http://schemas.microsoft.com/office/drawing/2014/main" xmlns="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:a16="http://schemas.microsoft.com/office/drawing/2014/main" xmlns="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:a16="http://schemas.microsoft.com/office/drawing/2014/main" xmlns="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:a16="http://schemas.microsoft.com/office/drawing/2014/main" xmlns="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:a16="http://schemas.microsoft.com/office/drawing/2014/main" xmlns="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:a16="http://schemas.microsoft.com/office/drawing/2014/main" xmlns="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:a16="http://schemas.microsoft.com/office/drawing/2014/main" xmlns="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:a16="http://schemas.microsoft.com/office/drawing/2014/main" xmlns="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:a16="http://schemas.microsoft.com/office/drawing/2014/main" xmlns="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:a16="http://schemas.microsoft.com/office/drawing/2014/main" xmlns="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:a16="http://schemas.microsoft.com/office/drawing/2014/main" xmlns="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:a16="http://schemas.microsoft.com/office/drawing/2014/main" xmlns="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:a16="http://schemas.microsoft.com/office/drawing/2014/main" xmlns="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:a16="http://schemas.microsoft.com/office/drawing/2014/main" xmlns="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:a16="http://schemas.microsoft.com/office/drawing/2014/main" xmlns="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:a16="http://schemas.microsoft.com/office/drawing/2014/main" xmlns="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xmlns="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10" Type="http://schemas.openxmlformats.org/officeDocument/2006/relationships/image" Target="../media/image35.sv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3">
            <a:extLst>
              <a:ext uri="{FF2B5EF4-FFF2-40B4-BE49-F238E27FC236}">
                <a16:creationId xmlns="" xmlns:a16="http://schemas.microsoft.com/office/drawing/2014/main" id="{90D205DD-FD9A-4DFD-BCF3-EF0E7BD96DD0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Цифровая экосистема ФНС России</a:t>
            </a:r>
            <a:endParaRPr lang="ru-RU" sz="1300" dirty="0">
              <a:solidFill>
                <a:srgbClr val="57565A">
                  <a:lumMod val="75000"/>
                </a:srgb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2050" name="Picture 2" descr="C:\Users\internet\Desktop\Без имен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86" y="980729"/>
            <a:ext cx="10842378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7225189" y="4977172"/>
            <a:ext cx="3960440" cy="972109"/>
          </a:xfrm>
          <a:prstGeom prst="rect">
            <a:avLst/>
          </a:prstGeom>
        </p:spPr>
        <p:txBody>
          <a:bodyPr rtlCol="0">
            <a:noAutofit/>
          </a:bodyPr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91917">
              <a:spcBef>
                <a:spcPct val="0"/>
              </a:spcBef>
              <a:buNone/>
              <a:defRPr/>
            </a:pPr>
            <a:r>
              <a:rPr lang="ru-RU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Мункуев</a:t>
            </a:r>
            <a:r>
              <a:rPr lang="ru-RU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Игорь </a:t>
            </a:r>
            <a:r>
              <a:rPr lang="ru-RU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Траисович</a:t>
            </a:r>
            <a:endParaRPr lang="ru-RU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891917">
              <a:spcBef>
                <a:spcPct val="0"/>
              </a:spcBef>
              <a:buNone/>
              <a:defRPr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начальника отдела камерального контроля в сфере налогообложения имущества № 1</a:t>
            </a:r>
            <a:endParaRPr lang="ru-RU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3792" y="1135212"/>
            <a:ext cx="5724636" cy="616549"/>
          </a:xfrm>
          <a:prstGeom prst="rect">
            <a:avLst/>
          </a:prstGeom>
        </p:spPr>
        <p:txBody>
          <a:bodyPr lIns="89193" tIns="44596" rIns="89193" bIns="44596" anchor="ctr"/>
          <a:lstStyle/>
          <a:p>
            <a:pPr defTabSz="891917"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УПРАВЛЕНИЕ ФЕДЕРАЛЬНОЙ НАЛОГОВОЙ СЛУЖБЫ</a:t>
            </a:r>
          </a:p>
          <a:p>
            <a:pPr defTabSz="891917">
              <a:defRPr/>
            </a:pPr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 РЕСПУБЛИКЕ БУРЯТИЯ</a:t>
            </a: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2099556" y="5085184"/>
            <a:ext cx="4788532" cy="972109"/>
          </a:xfrm>
          <a:prstGeom prst="rect">
            <a:avLst/>
          </a:prstGeom>
        </p:spPr>
        <p:txBody>
          <a:bodyPr rtlCol="0">
            <a:noAutofit/>
          </a:bodyPr>
          <a:lstStyle>
            <a:lvl1pPr marL="2285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91917">
              <a:spcBef>
                <a:spcPct val="0"/>
              </a:spcBef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заполнения и сроки представления, уведомлений об исчисленных суммах имущественных налогов организаций</a:t>
            </a:r>
            <a:endParaRPr lang="ru-RU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891917">
              <a:spcBef>
                <a:spcPct val="0"/>
              </a:spcBef>
              <a:buNone/>
              <a:defRPr/>
            </a:pP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36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35360" y="252747"/>
            <a:ext cx="10515600" cy="5302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Roboto Condensed" panose="02000000000000000000" pitchFamily="2" charset="0"/>
              </a:rPr>
              <a:t>КАК ИСПРАВИТЬ УВЕДОМЛЕНИЕ</a:t>
            </a:r>
            <a:endParaRPr lang="ru-RU" sz="2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9336" y="815066"/>
            <a:ext cx="516447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</a:rPr>
              <a:t>Необходимо изменить сумму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Создать новое Уведомление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Продублировать </a:t>
            </a:r>
            <a:r>
              <a:rPr lang="ru-RU" sz="1800" dirty="0">
                <a:solidFill>
                  <a:srgbClr val="002060"/>
                </a:solidFill>
              </a:rPr>
              <a:t>данные </a:t>
            </a:r>
            <a:r>
              <a:rPr lang="ru-RU" sz="1800" dirty="0" smtClean="0">
                <a:solidFill>
                  <a:srgbClr val="002060"/>
                </a:solidFill>
              </a:rPr>
              <a:t>строк: КПП</a:t>
            </a:r>
            <a:r>
              <a:rPr lang="ru-RU" sz="1800" dirty="0">
                <a:solidFill>
                  <a:srgbClr val="002060"/>
                </a:solidFill>
              </a:rPr>
              <a:t>, КБК, ОКТМО, </a:t>
            </a:r>
            <a:r>
              <a:rPr lang="ru-RU" sz="1800" dirty="0" smtClean="0">
                <a:solidFill>
                  <a:srgbClr val="002060"/>
                </a:solidFill>
              </a:rPr>
              <a:t>период из первичного уведомления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 Указать корректную сумму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59996" y="856526"/>
            <a:ext cx="613200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C00000"/>
                </a:solidFill>
              </a:rPr>
              <a:t>Необходимо изменить иные реквизиты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Создать новое Уведомление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</a:rPr>
              <a:t>Продублировать данные </a:t>
            </a:r>
            <a:r>
              <a:rPr lang="ru-RU" sz="1600" dirty="0" smtClean="0">
                <a:solidFill>
                  <a:srgbClr val="002060"/>
                </a:solidFill>
              </a:rPr>
              <a:t>строк </a:t>
            </a:r>
            <a:r>
              <a:rPr lang="ru-RU" sz="1600" dirty="0">
                <a:solidFill>
                  <a:srgbClr val="002060"/>
                </a:solidFill>
              </a:rPr>
              <a:t>КПП, КБК, ОКТМО, период из первичного </a:t>
            </a:r>
            <a:r>
              <a:rPr lang="ru-RU" sz="1600" dirty="0" smtClean="0">
                <a:solidFill>
                  <a:srgbClr val="002060"/>
                </a:solidFill>
              </a:rPr>
              <a:t>уведомления, в </a:t>
            </a:r>
            <a:r>
              <a:rPr lang="ru-RU" sz="1600" dirty="0">
                <a:solidFill>
                  <a:srgbClr val="002060"/>
                </a:solidFill>
              </a:rPr>
              <a:t>строке </a:t>
            </a:r>
            <a:r>
              <a:rPr lang="ru-RU" sz="1600" dirty="0" smtClean="0">
                <a:solidFill>
                  <a:srgbClr val="002060"/>
                </a:solidFill>
              </a:rPr>
              <a:t>сумма указать </a:t>
            </a:r>
            <a:r>
              <a:rPr lang="ru-RU" sz="1600" dirty="0">
                <a:solidFill>
                  <a:srgbClr val="002060"/>
                </a:solidFill>
              </a:rPr>
              <a:t>«0</a:t>
            </a:r>
            <a:r>
              <a:rPr lang="ru-RU" sz="1600" dirty="0" smtClean="0">
                <a:solidFill>
                  <a:srgbClr val="002060"/>
                </a:solidFill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В новой </a:t>
            </a:r>
            <a:r>
              <a:rPr lang="ru-RU" sz="1600" dirty="0">
                <a:solidFill>
                  <a:srgbClr val="002060"/>
                </a:solidFill>
              </a:rPr>
              <a:t>строке </a:t>
            </a:r>
            <a:r>
              <a:rPr lang="ru-RU" sz="1600" dirty="0" smtClean="0">
                <a:solidFill>
                  <a:srgbClr val="002060"/>
                </a:solidFill>
              </a:rPr>
              <a:t>указать </a:t>
            </a:r>
            <a:r>
              <a:rPr lang="ru-RU" sz="1600" dirty="0">
                <a:solidFill>
                  <a:srgbClr val="002060"/>
                </a:solidFill>
              </a:rPr>
              <a:t>верные </a:t>
            </a:r>
            <a:r>
              <a:rPr lang="ru-RU" sz="1600" dirty="0" smtClean="0">
                <a:solidFill>
                  <a:srgbClr val="002060"/>
                </a:solidFill>
              </a:rPr>
              <a:t>данные: КПП, КБК, ОКТМО, период, сумма</a:t>
            </a:r>
          </a:p>
        </p:txBody>
      </p:sp>
      <p:pic>
        <p:nvPicPr>
          <p:cNvPr id="8" name="Рисунок 7" descr="C:\Users\internet\Desktop\Пример2 уточненная (сумма)_page-000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" r="-123"/>
          <a:stretch/>
        </p:blipFill>
        <p:spPr bwMode="auto">
          <a:xfrm>
            <a:off x="119336" y="2549109"/>
            <a:ext cx="2897923" cy="4228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internet\Desktop\Пример2 уточненная (сумма)_page-0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2564904"/>
            <a:ext cx="2987216" cy="4231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internet\Desktop\Пример3 уточненная (КПП обособки)_page-000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1" r="-441"/>
          <a:stretch/>
        </p:blipFill>
        <p:spPr bwMode="auto">
          <a:xfrm>
            <a:off x="6204012" y="2544996"/>
            <a:ext cx="2916324" cy="4249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internet\Desktop\Пример3 уточненная (КПП обособки)_page-0002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47" r="-2647"/>
          <a:stretch/>
        </p:blipFill>
        <p:spPr bwMode="auto">
          <a:xfrm>
            <a:off x="9028820" y="2544996"/>
            <a:ext cx="3043844" cy="4232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9673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335360" y="252747"/>
            <a:ext cx="10515600" cy="530225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Roboto Condensed" panose="02000000000000000000" pitchFamily="2" charset="0"/>
              </a:rPr>
              <a:t>ЧАСТО ВСТРЕЧАЮЩИЕСЯ ОШИБКИ</a:t>
            </a:r>
            <a:endParaRPr lang="ru-RU" sz="2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9336" y="1091327"/>
            <a:ext cx="9541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</a:rPr>
              <a:t>1. Неверное указание кода отчетного периода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Вместо кода 34/01, 34/02, 34/03 и 34/04 указываются коды 21/01, 21/02, 21/03, 33/01 и т.п.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9336" y="3825044"/>
            <a:ext cx="95410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3. Ошибочное указание кода бюджетной классификации (КБК)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Например, вместо КБК земельного налога с организаций, обладающих земельным участком, </a:t>
            </a:r>
            <a:r>
              <a:rPr lang="ru-RU" sz="1800" b="1" dirty="0" smtClean="0">
                <a:solidFill>
                  <a:srgbClr val="002060"/>
                </a:solidFill>
              </a:rPr>
              <a:t>расположенным в границах </a:t>
            </a:r>
            <a:r>
              <a:rPr lang="ru-RU" sz="1800" b="1" dirty="0">
                <a:solidFill>
                  <a:srgbClr val="002060"/>
                </a:solidFill>
              </a:rPr>
              <a:t>городских </a:t>
            </a:r>
            <a:r>
              <a:rPr lang="ru-RU" sz="1800" b="1" dirty="0" smtClean="0">
                <a:solidFill>
                  <a:srgbClr val="002060"/>
                </a:solidFill>
              </a:rPr>
              <a:t>округов</a:t>
            </a:r>
            <a:r>
              <a:rPr lang="en-US" sz="1800" b="1" dirty="0" smtClean="0">
                <a:solidFill>
                  <a:srgbClr val="002060"/>
                </a:solidFill>
              </a:rPr>
              <a:t> (</a:t>
            </a:r>
            <a:r>
              <a:rPr lang="ru-RU" sz="1800" b="1" dirty="0" smtClean="0">
                <a:solidFill>
                  <a:srgbClr val="002060"/>
                </a:solidFill>
              </a:rPr>
              <a:t>182 </a:t>
            </a:r>
            <a:r>
              <a:rPr lang="ru-RU" sz="1800" b="1" dirty="0">
                <a:solidFill>
                  <a:srgbClr val="002060"/>
                </a:solidFill>
              </a:rPr>
              <a:t>1 06 06032 04 0000 </a:t>
            </a:r>
            <a:r>
              <a:rPr lang="ru-RU" sz="1800" b="1" dirty="0" smtClean="0">
                <a:solidFill>
                  <a:srgbClr val="002060"/>
                </a:solidFill>
              </a:rPr>
              <a:t>110</a:t>
            </a:r>
            <a:r>
              <a:rPr lang="en-US" sz="1800" b="1" dirty="0" smtClean="0">
                <a:solidFill>
                  <a:srgbClr val="002060"/>
                </a:solidFill>
              </a:rPr>
              <a:t>)</a:t>
            </a:r>
            <a:r>
              <a:rPr lang="ru-RU" sz="1800" b="1" dirty="0" smtClean="0">
                <a:solidFill>
                  <a:srgbClr val="002060"/>
                </a:solidFill>
              </a:rPr>
              <a:t>,</a:t>
            </a:r>
            <a:r>
              <a:rPr lang="ru-RU" sz="1800" dirty="0" smtClean="0">
                <a:solidFill>
                  <a:srgbClr val="002060"/>
                </a:solidFill>
              </a:rPr>
              <a:t> ошибочно указывают </a:t>
            </a:r>
            <a:r>
              <a:rPr lang="ru-RU" sz="1800" dirty="0">
                <a:solidFill>
                  <a:srgbClr val="002060"/>
                </a:solidFill>
              </a:rPr>
              <a:t>КБК земельного налога с организаций, обладающих земельным участком, </a:t>
            </a:r>
            <a:r>
              <a:rPr lang="ru-RU" sz="1800" b="1" dirty="0">
                <a:solidFill>
                  <a:srgbClr val="002060"/>
                </a:solidFill>
              </a:rPr>
              <a:t>расположенным в границах сельских </a:t>
            </a:r>
            <a:r>
              <a:rPr lang="ru-RU" sz="1800" b="1" dirty="0" smtClean="0">
                <a:solidFill>
                  <a:srgbClr val="002060"/>
                </a:solidFill>
              </a:rPr>
              <a:t>поселений</a:t>
            </a:r>
            <a:r>
              <a:rPr lang="en-US" sz="1800" b="1" dirty="0" smtClean="0">
                <a:solidFill>
                  <a:srgbClr val="002060"/>
                </a:solidFill>
              </a:rPr>
              <a:t> (</a:t>
            </a:r>
            <a:r>
              <a:rPr lang="ru-RU" sz="1800" b="1" dirty="0" smtClean="0">
                <a:solidFill>
                  <a:srgbClr val="002060"/>
                </a:solidFill>
              </a:rPr>
              <a:t>182 </a:t>
            </a:r>
            <a:r>
              <a:rPr lang="ru-RU" sz="1800" b="1" dirty="0">
                <a:solidFill>
                  <a:srgbClr val="002060"/>
                </a:solidFill>
              </a:rPr>
              <a:t>1 06 06033 10 0000 </a:t>
            </a:r>
            <a:r>
              <a:rPr lang="ru-RU" sz="1800" b="1" dirty="0" smtClean="0">
                <a:solidFill>
                  <a:srgbClr val="002060"/>
                </a:solidFill>
              </a:rPr>
              <a:t>110</a:t>
            </a:r>
            <a:r>
              <a:rPr lang="en-US" sz="1800" b="1" dirty="0" smtClean="0">
                <a:solidFill>
                  <a:srgbClr val="002060"/>
                </a:solidFill>
              </a:rPr>
              <a:t>)</a:t>
            </a:r>
            <a:endParaRPr lang="ru-RU" sz="1800" b="1" dirty="0" smtClean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9336" y="2353790"/>
            <a:ext cx="9541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</a:rPr>
              <a:t>2. Неверное указание ОКТМО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</a:rPr>
              <a:t>Если ошибочно указать другое ОКТМО, то по нужному ОКТМО уведомление не представляется.</a:t>
            </a:r>
          </a:p>
        </p:txBody>
      </p:sp>
    </p:spTree>
    <p:extLst>
      <p:ext uri="{BB962C8B-B14F-4D97-AF65-F5344CB8AC3E}">
        <p14:creationId xmlns:p14="http://schemas.microsoft.com/office/powerpoint/2010/main" val="1857682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92100" y="221722"/>
            <a:ext cx="10515600" cy="541337"/>
          </a:xfrm>
        </p:spPr>
        <p:txBody>
          <a:bodyPr/>
          <a:lstStyle/>
          <a:p>
            <a:r>
              <a:rPr lang="ru-RU" dirty="0" smtClean="0">
                <a:latin typeface="Roboto Condensed" panose="02000000000000000000" pitchFamily="2" charset="0"/>
              </a:rPr>
              <a:t>Узнать </a:t>
            </a:r>
            <a:r>
              <a:rPr lang="ru-RU" dirty="0">
                <a:latin typeface="Roboto Condensed" panose="02000000000000000000" pitchFamily="2" charset="0"/>
              </a:rPr>
              <a:t>подробнее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2004" y="1088740"/>
            <a:ext cx="5871480" cy="5384800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26701" t="5376" r="27498" b="8990"/>
          <a:stretch/>
        </p:blipFill>
        <p:spPr bwMode="auto">
          <a:xfrm>
            <a:off x="831850" y="1455102"/>
            <a:ext cx="4718050" cy="48440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3217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9656" y="7441"/>
            <a:ext cx="76328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Что такое </a:t>
            </a: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Единый налоговый платеж (</a:t>
            </a: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ЕНП</a:t>
            </a: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) и </a:t>
            </a: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Единый налоговый</a:t>
            </a:r>
            <a:r>
              <a:rPr lang="en-US" sz="2200" b="1" dirty="0">
                <a:solidFill>
                  <a:schemeClr val="bg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счет (ЕНС)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07368" y="978180"/>
            <a:ext cx="11233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u="sng" dirty="0" smtClean="0"/>
              <a:t>Институт Единого налогового счета введен</a:t>
            </a:r>
            <a:r>
              <a:rPr lang="ru-RU" dirty="0" smtClean="0"/>
              <a:t> Федеральным законом </a:t>
            </a:r>
            <a:r>
              <a:rPr lang="ru-RU" dirty="0"/>
              <a:t>от 14.07.2022 </a:t>
            </a:r>
            <a:r>
              <a:rPr lang="ru-RU" dirty="0" smtClean="0"/>
              <a:t>№263-ФЗ </a:t>
            </a:r>
            <a:r>
              <a:rPr lang="ru-RU" dirty="0"/>
              <a:t>"О внесении изменений в части первую и вторую Налогового кодекса Российской Федерации"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3392" y="2178509"/>
            <a:ext cx="112332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</a:rPr>
              <a:t>Определение ЕНП и ЕНС 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закреплены в статье 11.3 Налогового кодекса Российской Федерации </a:t>
            </a:r>
            <a:endParaRPr lang="ru-RU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AD691FA-C3ED-42A3-89C2-48A5B441C93D}"/>
              </a:ext>
            </a:extLst>
          </p:cNvPr>
          <p:cNvSpPr/>
          <p:nvPr/>
        </p:nvSpPr>
        <p:spPr>
          <a:xfrm>
            <a:off x="1091444" y="3083455"/>
            <a:ext cx="4183360" cy="3774545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EAD691FA-C3ED-42A3-89C2-48A5B441C93D}"/>
              </a:ext>
            </a:extLst>
          </p:cNvPr>
          <p:cNvSpPr/>
          <p:nvPr/>
        </p:nvSpPr>
        <p:spPr>
          <a:xfrm>
            <a:off x="7308944" y="3083456"/>
            <a:ext cx="4044855" cy="3770416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54F79D8-4176-4825-B5AF-7FBA1DE2BFCD}"/>
              </a:ext>
            </a:extLst>
          </p:cNvPr>
          <p:cNvSpPr txBox="1"/>
          <p:nvPr/>
        </p:nvSpPr>
        <p:spPr>
          <a:xfrm>
            <a:off x="1917064" y="3072731"/>
            <a:ext cx="2563009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Единый налоговый платеж (ЕНП) </a:t>
            </a:r>
            <a:endParaRPr lang="ru-RU" sz="16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54">
            <a:extLst>
              <a:ext uri="{FF2B5EF4-FFF2-40B4-BE49-F238E27FC236}">
                <a16:creationId xmlns="" xmlns:a16="http://schemas.microsoft.com/office/drawing/2014/main" id="{FE40D8F6-2F59-443B-9D53-2063139B4A7E}"/>
              </a:ext>
            </a:extLst>
          </p:cNvPr>
          <p:cNvSpPr/>
          <p:nvPr/>
        </p:nvSpPr>
        <p:spPr>
          <a:xfrm>
            <a:off x="1304030" y="3565174"/>
            <a:ext cx="3699357" cy="147732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endParaRPr lang="ru-RU" sz="1600" dirty="0"/>
          </a:p>
          <a:p>
            <a:pPr algn="just"/>
            <a:r>
              <a:rPr lang="ru-RU" sz="1600" dirty="0"/>
              <a:t> </a:t>
            </a:r>
            <a:r>
              <a:rPr lang="ru-RU" sz="1600" dirty="0" smtClean="0"/>
              <a:t>     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Сумма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денежных средств, перечисляемая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налогоплательщиком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на соответствующий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счет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в счет исполнения обязанности перед бюджетом Российской Федерации.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B158EC9-0165-42AF-8E30-AB1315CC6D25}"/>
              </a:ext>
            </a:extLst>
          </p:cNvPr>
          <p:cNvSpPr txBox="1"/>
          <p:nvPr/>
        </p:nvSpPr>
        <p:spPr>
          <a:xfrm>
            <a:off x="8235611" y="3086970"/>
            <a:ext cx="2329774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Единый налоговый счет (ЕНС) </a:t>
            </a:r>
          </a:p>
        </p:txBody>
      </p:sp>
      <p:sp>
        <p:nvSpPr>
          <p:cNvPr id="12" name="Прямоугольник 54">
            <a:extLst>
              <a:ext uri="{FF2B5EF4-FFF2-40B4-BE49-F238E27FC236}">
                <a16:creationId xmlns="" xmlns:a16="http://schemas.microsoft.com/office/drawing/2014/main" id="{54CF7D9E-7B26-41BC-9AB5-8C9DC2F1ED7A}"/>
              </a:ext>
            </a:extLst>
          </p:cNvPr>
          <p:cNvSpPr/>
          <p:nvPr/>
        </p:nvSpPr>
        <p:spPr>
          <a:xfrm>
            <a:off x="7437793" y="3598065"/>
            <a:ext cx="3751502" cy="147732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algn="just"/>
            <a:r>
              <a:rPr lang="ru-RU" sz="1600" dirty="0" smtClean="0"/>
              <a:t>     </a:t>
            </a:r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Форма </a:t>
            </a:r>
            <a:r>
              <a:rPr lang="ru-RU" sz="1600" dirty="0">
                <a:solidFill>
                  <a:schemeClr val="tx1">
                    <a:lumMod val="75000"/>
                  </a:schemeClr>
                </a:solidFill>
              </a:rPr>
              <a:t>учета совокупной обязанности налогоплательщика и перечисленных денежных средств в качестве ЕНП, распределение которого осуществляет ФНС России. </a:t>
            </a:r>
          </a:p>
          <a:p>
            <a:pPr algn="just"/>
            <a:r>
              <a:rPr lang="ru-RU" sz="1600" dirty="0" smtClean="0">
                <a:solidFill>
                  <a:schemeClr val="tx1">
                    <a:lumMod val="75000"/>
                  </a:schemeClr>
                </a:solidFill>
              </a:rPr>
              <a:t>     </a:t>
            </a:r>
            <a:endParaRPr lang="ru-RU" sz="16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128" y="4977218"/>
            <a:ext cx="2054530" cy="157846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201" y="5009286"/>
            <a:ext cx="1753564" cy="156865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241514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9356" y="980728"/>
            <a:ext cx="705678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u="sng" dirty="0">
                <a:solidFill>
                  <a:schemeClr val="bg2">
                    <a:lumMod val="75000"/>
                  </a:schemeClr>
                </a:solidFill>
              </a:rPr>
              <a:t>Перечислять ЕНП</a:t>
            </a:r>
            <a:r>
              <a:rPr lang="ru-RU" b="1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dirty="0"/>
              <a:t>необходимо в сроки </a:t>
            </a:r>
            <a:r>
              <a:rPr lang="ru-RU" sz="2000" dirty="0" smtClean="0"/>
              <a:t>установленные </a:t>
            </a:r>
            <a:r>
              <a:rPr lang="ru-RU" sz="2000" dirty="0"/>
              <a:t>для уплаты налогов, других платежей, составляющих совокупную обязанность (п. п. 1, 16, 17 ст. 45 НК РФ</a:t>
            </a:r>
            <a:r>
              <a:rPr lang="ru-RU" sz="2000" dirty="0" smtClean="0"/>
              <a:t>)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b="1" i="1" u="sng" dirty="0" smtClean="0">
                <a:solidFill>
                  <a:schemeClr val="bg2">
                    <a:lumMod val="75000"/>
                  </a:schemeClr>
                </a:solidFill>
              </a:rPr>
              <a:t>Чтобы </a:t>
            </a:r>
            <a:r>
              <a:rPr lang="ru-RU" b="1" i="1" u="sng" dirty="0">
                <a:solidFill>
                  <a:schemeClr val="bg2">
                    <a:lumMod val="75000"/>
                  </a:schemeClr>
                </a:solidFill>
              </a:rPr>
              <a:t>определить сумму </a:t>
            </a:r>
            <a:r>
              <a:rPr lang="ru-RU" b="1" i="1" u="sng" dirty="0" smtClean="0">
                <a:solidFill>
                  <a:schemeClr val="bg2">
                    <a:lumMod val="75000"/>
                  </a:schemeClr>
                </a:solidFill>
              </a:rPr>
              <a:t>ЕНП</a:t>
            </a:r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2000" dirty="0" smtClean="0"/>
              <a:t>необходимо сложить </a:t>
            </a:r>
            <a:r>
              <a:rPr lang="ru-RU" sz="2000" dirty="0"/>
              <a:t>все текущие платежи к этой дате и размер недоимок. </a:t>
            </a: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!Необходимо убедиться</a:t>
            </a:r>
            <a:r>
              <a:rPr lang="ru-RU" sz="2000" dirty="0"/>
              <a:t>, что учтенных на </a:t>
            </a:r>
            <a:r>
              <a:rPr lang="ru-RU" sz="2000" dirty="0" smtClean="0"/>
              <a:t>ЕНС денег </a:t>
            </a:r>
            <a:r>
              <a:rPr lang="ru-RU" sz="2000" dirty="0"/>
              <a:t>хватит, чтобы после </a:t>
            </a:r>
            <a:r>
              <a:rPr lang="ru-RU" sz="2000" dirty="0" smtClean="0"/>
              <a:t>их распределения в </a:t>
            </a:r>
            <a:r>
              <a:rPr lang="ru-RU" sz="2000" dirty="0"/>
              <a:t>счет исполнения совокупной обязанности </a:t>
            </a:r>
            <a:r>
              <a:rPr lang="ru-RU" sz="2000" dirty="0" smtClean="0"/>
              <a:t>не </a:t>
            </a:r>
            <a:r>
              <a:rPr lang="ru-RU" sz="2000" dirty="0"/>
              <a:t>возникло отрицательного сальдо. </a:t>
            </a:r>
            <a:endParaRPr lang="ru-RU" sz="2000" dirty="0" smtClean="0"/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!!Перечислять </a:t>
            </a:r>
            <a:r>
              <a:rPr lang="ru-RU" sz="2000" dirty="0"/>
              <a:t>в качестве ЕНП сумму, превышающую размер совокупной обязанности </a:t>
            </a:r>
            <a:r>
              <a:rPr lang="ru-RU" sz="2000" dirty="0" smtClean="0"/>
              <a:t>налогоплательщика, </a:t>
            </a:r>
            <a:r>
              <a:rPr lang="ru-RU" sz="2000" dirty="0"/>
              <a:t>не запрещается. Поэтому </a:t>
            </a:r>
            <a:r>
              <a:rPr lang="ru-RU" sz="2000" dirty="0" smtClean="0"/>
              <a:t>внести </a:t>
            </a:r>
            <a:r>
              <a:rPr lang="ru-RU" sz="2000" dirty="0"/>
              <a:t>денежные средства </a:t>
            </a:r>
            <a:r>
              <a:rPr lang="ru-RU" sz="2000" dirty="0" smtClean="0"/>
              <a:t>можно в </a:t>
            </a:r>
            <a:r>
              <a:rPr lang="ru-RU" sz="2000" dirty="0"/>
              <a:t>большем размере, чем размер рассчитанного </a:t>
            </a:r>
            <a:r>
              <a:rPr lang="ru-RU" sz="2000" dirty="0" smtClean="0"/>
              <a:t>ЕНП</a:t>
            </a:r>
            <a:r>
              <a:rPr lang="ru-RU" sz="2000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15206" y="-52912"/>
            <a:ext cx="76328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Порядок исполнения обязанности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sp>
        <p:nvSpPr>
          <p:cNvPr id="4" name="Oval 11">
            <a:extLst>
              <a:ext uri="{FF2B5EF4-FFF2-40B4-BE49-F238E27FC236}">
                <a16:creationId xmlns="" xmlns:a16="http://schemas.microsoft.com/office/drawing/2014/main" id="{A38D86D3-555A-429D-9221-6F373411A17D}"/>
              </a:ext>
            </a:extLst>
          </p:cNvPr>
          <p:cNvSpPr/>
          <p:nvPr/>
        </p:nvSpPr>
        <p:spPr>
          <a:xfrm>
            <a:off x="7951329" y="683912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998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E3B817-4838-4DB5-9BAE-BD1542DF1C38}"/>
              </a:ext>
            </a:extLst>
          </p:cNvPr>
          <p:cNvSpPr txBox="1"/>
          <p:nvPr/>
        </p:nvSpPr>
        <p:spPr>
          <a:xfrm>
            <a:off x="8432075" y="786200"/>
            <a:ext cx="3202648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01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</a:t>
            </a: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ЕНП </a:t>
            </a:r>
          </a:p>
          <a:p>
            <a:pPr algn="ctr" defTabSz="1031601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(согласно 196-ФЗ от 29.05.2023г.)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6" name="Рисунок 5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063693" y="800716"/>
            <a:ext cx="332763" cy="3327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F5B5A31-D7A6-402B-9677-F0EE4BF21EE6}"/>
              </a:ext>
            </a:extLst>
          </p:cNvPr>
          <p:cNvSpPr txBox="1"/>
          <p:nvPr/>
        </p:nvSpPr>
        <p:spPr>
          <a:xfrm>
            <a:off x="9160999" y="148421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01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C19F36A-C4CA-43A3-BF03-98BCC3F763A9}"/>
              </a:ext>
            </a:extLst>
          </p:cNvPr>
          <p:cNvSpPr txBox="1"/>
          <p:nvPr/>
        </p:nvSpPr>
        <p:spPr>
          <a:xfrm>
            <a:off x="7578051" y="1703072"/>
            <a:ext cx="4536504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01">
              <a:defRPr/>
            </a:pPr>
            <a:r>
              <a:rPr lang="ru-RU" sz="1400" dirty="0"/>
              <a:t>недоимка по налогу на доходы физических лиц - начиная с наиболее раннего момента ее возникновения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8F0A379-C9E3-40A1-942F-0A2224599319}"/>
              </a:ext>
            </a:extLst>
          </p:cNvPr>
          <p:cNvSpPr txBox="1"/>
          <p:nvPr/>
        </p:nvSpPr>
        <p:spPr>
          <a:xfrm>
            <a:off x="9189720" y="2435149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01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2CDE322-2B64-4682-8345-37CF292BD05A}"/>
              </a:ext>
            </a:extLst>
          </p:cNvPr>
          <p:cNvSpPr txBox="1"/>
          <p:nvPr/>
        </p:nvSpPr>
        <p:spPr>
          <a:xfrm>
            <a:off x="7522363" y="2672061"/>
            <a:ext cx="4592191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01">
              <a:defRPr/>
            </a:pPr>
            <a:r>
              <a:rPr lang="ru-RU" sz="1400" dirty="0"/>
              <a:t>налог на доходы физических лиц - с момента возникновения обязанности по его перечислению налоговым агентом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4C2CA13-E7FA-4EDB-80AB-9A54F0993E21}"/>
              </a:ext>
            </a:extLst>
          </p:cNvPr>
          <p:cNvSpPr txBox="1"/>
          <p:nvPr/>
        </p:nvSpPr>
        <p:spPr>
          <a:xfrm>
            <a:off x="9216403" y="3328133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01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8DFFA48-4E38-4BBE-A8C5-1F868C94214C}"/>
              </a:ext>
            </a:extLst>
          </p:cNvPr>
          <p:cNvSpPr txBox="1"/>
          <p:nvPr/>
        </p:nvSpPr>
        <p:spPr>
          <a:xfrm>
            <a:off x="8524458" y="5438762"/>
            <a:ext cx="2577503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01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51E6284A-3CAF-4228-9014-122EECF180F9}"/>
              </a:ext>
            </a:extLst>
          </p:cNvPr>
          <p:cNvSpPr/>
          <p:nvPr/>
        </p:nvSpPr>
        <p:spPr>
          <a:xfrm>
            <a:off x="7726636" y="5734223"/>
            <a:ext cx="4427223" cy="846294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prstClr val="white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5D9462F6-ADCA-4768-9C82-D1B46419168E}"/>
              </a:ext>
            </a:extLst>
          </p:cNvPr>
          <p:cNvSpPr txBox="1"/>
          <p:nvPr/>
        </p:nvSpPr>
        <p:spPr>
          <a:xfrm>
            <a:off x="7827607" y="6072865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01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pic>
        <p:nvPicPr>
          <p:cNvPr id="15" name="Рисунок 14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75360" y="5777404"/>
            <a:ext cx="179729" cy="1797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8DFFA48-4E38-4BBE-A8C5-1F868C94214C}"/>
              </a:ext>
            </a:extLst>
          </p:cNvPr>
          <p:cNvSpPr txBox="1"/>
          <p:nvPr/>
        </p:nvSpPr>
        <p:spPr>
          <a:xfrm>
            <a:off x="7624033" y="3535430"/>
            <a:ext cx="4529826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01">
              <a:defRPr/>
            </a:pPr>
            <a:r>
              <a:rPr lang="ru-RU" sz="1400" dirty="0"/>
              <a:t>недоимка по иным налогам, сборам, страховым взносам - начиная с наиболее раннего момента ее возникновения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4C2CA13-E7FA-4EDB-80AB-9A54F0993E21}"/>
              </a:ext>
            </a:extLst>
          </p:cNvPr>
          <p:cNvSpPr txBox="1"/>
          <p:nvPr/>
        </p:nvSpPr>
        <p:spPr>
          <a:xfrm>
            <a:off x="9216403" y="425904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01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</a:t>
            </a:r>
            <a:r>
              <a:rPr lang="ru-RU" sz="14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ОЧЕРЕДЬ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8DFFA48-4E38-4BBE-A8C5-1F868C94214C}"/>
              </a:ext>
            </a:extLst>
          </p:cNvPr>
          <p:cNvSpPr txBox="1"/>
          <p:nvPr/>
        </p:nvSpPr>
        <p:spPr>
          <a:xfrm>
            <a:off x="7603840" y="4447636"/>
            <a:ext cx="4418738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01">
              <a:defRPr/>
            </a:pPr>
            <a:r>
              <a:rPr lang="ru-RU" sz="1400" dirty="0"/>
              <a:t>иные налоги, авансовые платежи, сборы, страховые взносы -с момента возникновения обязанности по их уплате (перечислению)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4C2CA13-E7FA-4EDB-80AB-9A54F0993E21}"/>
              </a:ext>
            </a:extLst>
          </p:cNvPr>
          <p:cNvSpPr txBox="1"/>
          <p:nvPr/>
        </p:nvSpPr>
        <p:spPr>
          <a:xfrm>
            <a:off x="9231940" y="5217165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01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r>
              <a:rPr lang="ru-RU" sz="14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ОЧЕРЕДЬ</a:t>
            </a:r>
          </a:p>
        </p:txBody>
      </p:sp>
    </p:spTree>
    <p:extLst>
      <p:ext uri="{BB962C8B-B14F-4D97-AF65-F5344CB8AC3E}">
        <p14:creationId xmlns:p14="http://schemas.microsoft.com/office/powerpoint/2010/main" val="1667448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 fontScale="92500" lnSpcReduction="10000"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Уведомление - </a:t>
            </a:r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это документ, </a:t>
            </a: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на основании которого налоговым органом определяется исполнение налогоплательщиком обязанности по уплате конкретного налога  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14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3007604"/>
              </p:ext>
            </p:extLst>
          </p:nvPr>
        </p:nvGraphicFramePr>
        <p:xfrm>
          <a:off x="407368" y="3969060"/>
          <a:ext cx="11651740" cy="26986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90231"/>
                <a:gridCol w="8661509"/>
              </a:tblGrid>
              <a:tr h="3612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Налоги и взносы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tc>
                  <a:txBody>
                    <a:bodyPr/>
                    <a:lstStyle/>
                    <a:p>
                      <a:pPr marR="18986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По каким платежам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подавать Уведомление по имущественным налогам юридических лиц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</a:tr>
              <a:tr h="4129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Налог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  <a:ea typeface="+mn-ea"/>
                          <a:cs typeface="+mn-cs"/>
                        </a:rPr>
                        <a:t> на имущество организаций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Авансы за 1 квартал,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за 1 полугодие, за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 9 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месяцев,</a:t>
                      </a:r>
                      <a:r>
                        <a:rPr lang="ru-RU" sz="180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по итогам года - </a:t>
                      </a:r>
                      <a:r>
                        <a:rPr lang="ru-RU" sz="1800" b="0" i="1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только в части суммы налога, исчисленного в отношении имущества, налоговая база по которому определяется как его кадастровая стоимость. </a:t>
                      </a:r>
                      <a:r>
                        <a:rPr lang="ru-RU" sz="1800" b="1" i="1" baseline="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 </a:t>
                      </a:r>
                      <a:endParaRPr lang="ru-RU" sz="1800" b="1" i="1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</a:tr>
              <a:tr h="381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 Narrow" pitchFamily="34" charset="0"/>
                        </a:rPr>
                        <a:t>Транспортный и земельный налоги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002060"/>
                          </a:solidFill>
                          <a:effectLst/>
                          <a:latin typeface="Arial Narrow" pitchFamily="34" charset="0"/>
                        </a:rPr>
                        <a:t>Авансы за 1 квартал, 2 квартал, 3 квартал и за год</a:t>
                      </a:r>
                      <a:endParaRPr lang="ru-RU" sz="1800" dirty="0" smtClean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</a:tr>
              <a:tr h="98235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Информация о налогах, по которым нужно подавать уведомление, сроки подачи уведомлений,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уплаты налогов, КБК доступны в файле «Налоговый календарь» и на промо-странице ЕНС</a:t>
                      </a:r>
                      <a:endParaRPr lang="ru-RU" sz="1800" dirty="0">
                        <a:solidFill>
                          <a:srgbClr val="C0000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Narrow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0571" marR="90571" marT="45285" marB="45285" anchor="ctr"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7368" y="978180"/>
            <a:ext cx="112332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u="sng" dirty="0" smtClean="0">
                <a:solidFill>
                  <a:schemeClr val="bg2">
                    <a:lumMod val="50000"/>
                  </a:schemeClr>
                </a:solidFill>
              </a:rPr>
              <a:t>Уведомление представляется в случаях: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/>
              <a:t>Если срок уплаты налога раннее срока представления налоговой декларации или </a:t>
            </a: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</a:rPr>
              <a:t>расчета;</a:t>
            </a:r>
          </a:p>
          <a:p>
            <a:pPr marL="342900" indent="-342900" algn="just">
              <a:buFontTx/>
              <a:buChar char="-"/>
            </a:pP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</a:rPr>
              <a:t>Если обязанность </a:t>
            </a:r>
            <a:r>
              <a:rPr lang="ru-RU" sz="2000" dirty="0" smtClean="0"/>
              <a:t>по представлению декларации или расчета не установлена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9436" y="2375559"/>
            <a:ext cx="11233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</a:rPr>
              <a:t>В связи с тем, что с 2020 года отменена обязанность по представлению налоговых деклараций в части транспортного и земельного налогов, а сроки уплаты авансовых платежей по налогу на имущество организаций наступают ранее срока представления налоговой декларации, налогоплательщики-организации, имеющие в собственности имущество, в силу пункта 9 статьи 58 Налогового кодекса обязаны представлять Уведомления об исчисленных суммах налогов.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8162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81888" y="-21154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В КАКИЕ СРОКИ ПОДАЕТСЯ УВЕДОМЛЕНИЕ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89366" y="692696"/>
            <a:ext cx="11233248" cy="277230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Д</a:t>
            </a: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</a:rPr>
              <a:t>о </a:t>
            </a:r>
            <a:r>
              <a:rPr lang="ru-RU" sz="2000" b="1" dirty="0">
                <a:solidFill>
                  <a:srgbClr val="C00000"/>
                </a:solidFill>
              </a:rPr>
              <a:t>25 числа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месяца, в котором установлен срок </a:t>
            </a: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</a:rPr>
              <a:t>уплаты.</a:t>
            </a:r>
          </a:p>
          <a:p>
            <a:pPr algn="just"/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</a:rPr>
              <a:t>Если 25 число – выходной 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</a:rPr>
              <a:t>день</a:t>
            </a: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</a:rPr>
              <a:t>, то срок переносится на </a:t>
            </a:r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</a:rPr>
              <a:t>следующий рабочий день</a:t>
            </a: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</a:rPr>
              <a:t>.</a:t>
            </a:r>
          </a:p>
          <a:p>
            <a:pPr algn="just"/>
            <a:endParaRPr lang="ru-RU" sz="2000" dirty="0" smtClean="0">
              <a:solidFill>
                <a:schemeClr val="tx1">
                  <a:lumMod val="75000"/>
                </a:schemeClr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1">
                    <a:lumMod val="75000"/>
                  </a:schemeClr>
                </a:solidFill>
              </a:rPr>
              <a:t>Представить Уведомление можно: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по ТКС, подписанное усиленной квалифицированной </a:t>
            </a: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</a:rPr>
              <a:t>ЭП;</a:t>
            </a:r>
            <a:endParaRPr lang="ru-RU" sz="20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</a:rPr>
              <a:t>через 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ЛК налогоплательщика, подписанное усиленной квалифицированной </a:t>
            </a: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</a:rPr>
              <a:t>ЭП;</a:t>
            </a:r>
            <a:endParaRPr lang="ru-RU" sz="2000" dirty="0">
              <a:solidFill>
                <a:schemeClr val="tx1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</a:rPr>
              <a:t>на </a:t>
            </a:r>
            <a:r>
              <a:rPr lang="ru-RU" sz="2000" dirty="0">
                <a:solidFill>
                  <a:schemeClr val="tx1">
                    <a:lumMod val="75000"/>
                  </a:schemeClr>
                </a:solidFill>
              </a:rPr>
              <a:t>бумаге, </a:t>
            </a:r>
            <a:r>
              <a:rPr lang="ru-RU" sz="2000" dirty="0" smtClean="0">
                <a:solidFill>
                  <a:schemeClr val="tx1">
                    <a:lumMod val="75000"/>
                  </a:schemeClr>
                </a:solidFill>
              </a:rPr>
              <a:t>за исключение НП, указанных в п. 3 ст. 80 НК РФ</a:t>
            </a:r>
            <a:endParaRPr lang="ru-RU" sz="20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83832" y="2698235"/>
            <a:ext cx="2844316" cy="235589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2296" y="3645024"/>
            <a:ext cx="11398340" cy="26282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u="sng" dirty="0" smtClean="0">
                <a:solidFill>
                  <a:srgbClr val="C00000"/>
                </a:solidFill>
              </a:rPr>
              <a:t>Срок представления</a:t>
            </a:r>
            <a:r>
              <a:rPr lang="ru-RU" sz="2800" b="1" u="sng" dirty="0" smtClean="0">
                <a:solidFill>
                  <a:schemeClr val="tx1">
                    <a:lumMod val="75000"/>
                  </a:schemeClr>
                </a:solidFill>
              </a:rPr>
              <a:t> уведомлений по имущественным налогам юридических лиц </a:t>
            </a:r>
            <a:r>
              <a:rPr lang="ru-RU" sz="2800" b="1" u="sng" dirty="0" smtClean="0">
                <a:solidFill>
                  <a:srgbClr val="C00000"/>
                </a:solidFill>
              </a:rPr>
              <a:t>в 2023 году</a:t>
            </a:r>
            <a:r>
              <a:rPr lang="ru-RU" sz="2800" b="1" u="sng" dirty="0" smtClean="0">
                <a:solidFill>
                  <a:schemeClr val="tx1">
                    <a:lumMod val="75000"/>
                  </a:schemeClr>
                </a:solidFill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  <a:t>за 1 квартал 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</a:rPr>
              <a:t>не позднее 25 апреля      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  <a:t>за 2 квартал 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</a:rPr>
              <a:t>не позднее 25 июля</a:t>
            </a:r>
          </a:p>
          <a:p>
            <a:pPr marL="342900" indent="-342900">
              <a:buFontTx/>
              <a:buChar char="-"/>
            </a:pP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  <a:t>За 3 квартал 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</a:rPr>
              <a:t>не позднее 25 октября</a:t>
            </a:r>
            <a:endParaRPr lang="en-US" sz="2800" b="1" dirty="0" smtClean="0">
              <a:solidFill>
                <a:schemeClr val="tx1">
                  <a:lumMod val="75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ru-RU" sz="2800" dirty="0">
                <a:solidFill>
                  <a:schemeClr val="tx1">
                    <a:lumMod val="75000"/>
                  </a:schemeClr>
                </a:solidFill>
              </a:rPr>
              <a:t>За </a:t>
            </a:r>
            <a:r>
              <a:rPr lang="ru-RU" sz="2800" dirty="0" smtClean="0">
                <a:solidFill>
                  <a:schemeClr val="tx1">
                    <a:lumMod val="75000"/>
                  </a:schemeClr>
                </a:solidFill>
              </a:rPr>
              <a:t>год 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</a:rPr>
              <a:t>не позднее </a:t>
            </a:r>
            <a:r>
              <a:rPr lang="ru-RU" sz="2800" b="1" dirty="0">
                <a:solidFill>
                  <a:schemeClr val="tx1">
                    <a:lumMod val="75000"/>
                  </a:schemeClr>
                </a:solidFill>
              </a:rPr>
              <a:t>25 </a:t>
            </a:r>
            <a:r>
              <a:rPr lang="ru-RU" sz="2800" b="1" dirty="0" smtClean="0">
                <a:solidFill>
                  <a:schemeClr val="tx1">
                    <a:lumMod val="75000"/>
                  </a:schemeClr>
                </a:solidFill>
              </a:rPr>
              <a:t>февраля 2024</a:t>
            </a:r>
            <a:endParaRPr lang="ru-RU" sz="2800" i="1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2680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CРОКИ ПРЕДСТАВЛЕНИЯ УВЕДОМЛЕНИЯ ОБ ИСЧИСЛЕННЫХ СУММАХ НАЛОГОВ, АВАНСОВЫХ ПЛАТЕЖЕЙ </a:t>
            </a:r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ПО ИМУЩЕСТВЕННЫМ НАЛОГАМ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583832" y="2698235"/>
            <a:ext cx="2844316" cy="235589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627196"/>
              </p:ext>
            </p:extLst>
          </p:nvPr>
        </p:nvGraphicFramePr>
        <p:xfrm>
          <a:off x="112503" y="995838"/>
          <a:ext cx="12072663" cy="56425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33443"/>
                <a:gridCol w="1850323"/>
                <a:gridCol w="1154777"/>
                <a:gridCol w="1063453"/>
                <a:gridCol w="1105166"/>
                <a:gridCol w="1626942"/>
                <a:gridCol w="737807"/>
                <a:gridCol w="1002932"/>
                <a:gridCol w="1198910"/>
                <a:gridCol w="1198910"/>
              </a:tblGrid>
              <a:tr h="4520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Наименование налога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КБК налогов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Срок представления декларации по налогам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Срок представления уведомления по налогам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Период, указываемый в уведомлении (код отчетного периода)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>
                          <a:effectLst/>
                        </a:rPr>
                        <a:t>Срок уплаты налогов в соответствии с законодательством</a:t>
                      </a:r>
                      <a:endParaRPr lang="ru-RU" sz="105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503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налоговый/отчетный период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срок представления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отчетный период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срок представления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отчетный период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код отчетного </a:t>
                      </a:r>
                      <a:r>
                        <a:rPr lang="ru-RU" sz="1050" b="1" u="none" strike="noStrike" dirty="0" smtClean="0">
                          <a:effectLst/>
                        </a:rPr>
                        <a:t> периода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отчетный период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срок </a:t>
                      </a:r>
                      <a:r>
                        <a:rPr lang="ru-RU" sz="1050" b="1" u="none" strike="noStrike" dirty="0" smtClean="0">
                          <a:effectLst/>
                        </a:rPr>
                        <a:t>уплаты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</a:tr>
              <a:tr h="267357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Налог на имущество организаций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18210602010020000110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>
                          <a:effectLst/>
                        </a:rPr>
                        <a:t>18210602020020000110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год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r>
                        <a:rPr lang="ru-RU" sz="1050" u="none" strike="noStrike" dirty="0" smtClean="0">
                          <a:effectLst/>
                        </a:rPr>
                        <a:t>25.02. </a:t>
                      </a:r>
                      <a:r>
                        <a:rPr lang="ru-RU" sz="1050" u="none" strike="noStrike" dirty="0">
                          <a:effectLst/>
                        </a:rPr>
                        <a:t>года следующего за истекшим налоговым  периодом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 квартал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25.04.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 квартал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34/01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 квартал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28.04.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</a:tr>
              <a:tr h="257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</a:rPr>
                        <a:t>2 квартал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25.07.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</a:rPr>
                        <a:t>2 квартал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34/02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</a:rPr>
                        <a:t>2 квартал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28.07.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</a:tr>
              <a:tr h="2572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</a:rPr>
                        <a:t>3квартал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25.10.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</a:rPr>
                        <a:t>3квартал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34/03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 smtClean="0">
                          <a:effectLst/>
                        </a:rPr>
                        <a:t>3 квартал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28.10.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</a:tr>
              <a:tr h="6371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год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25.02. года следующего за истекшим налоговым  периодом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год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34/04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год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28.02.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</a:tr>
              <a:tr h="26755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Транспортный налог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18210604011020000110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не предоставляется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 квартал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25.04.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 квартал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34/01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 квартал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28.04.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</a:tr>
              <a:tr h="2178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 квартал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25.07.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 квартал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34/02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 квартал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28.07.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</a:tr>
              <a:tr h="229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3 квартал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25.10.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3 квартал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34/03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3 квартал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28.10.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</a:tr>
              <a:tr h="5515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год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25.02. года следующего за истекшим налоговым  периодом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год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34/04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год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28.02.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</a:tr>
              <a:tr h="15370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Земельный налог 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18210606031030000110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>
                          <a:effectLst/>
                        </a:rPr>
                        <a:t>18210606032040000110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>
                          <a:effectLst/>
                        </a:rPr>
                        <a:t>18210606032110000110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>
                          <a:effectLst/>
                        </a:rPr>
                        <a:t>18210606032120000110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>
                          <a:effectLst/>
                        </a:rPr>
                        <a:t>18210606032140000110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>
                          <a:effectLst/>
                        </a:rPr>
                        <a:t>18210606033050000110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>
                          <a:effectLst/>
                        </a:rPr>
                        <a:t>18210606033100000110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r>
                        <a:rPr lang="ru-RU" sz="1050" u="none" strike="noStrike" dirty="0">
                          <a:effectLst/>
                        </a:rPr>
                        <a:t>18210606033130000110</a:t>
                      </a:r>
                      <a:br>
                        <a:rPr lang="ru-RU" sz="1050" u="none" strike="noStrike" dirty="0">
                          <a:effectLst/>
                        </a:rPr>
                      </a:b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 rowSpan="4" gridSpan="2"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не предоставляется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 rowSpan="4" hMerge="1">
                  <a:txBody>
                    <a:bodyPr/>
                    <a:lstStyle/>
                    <a:p>
                      <a:pPr algn="ctr" fontAlgn="ctr"/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 квартал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25.04.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1 квартал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34/01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1 квартал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28.04.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</a:tr>
              <a:tr h="2522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 квартал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25.07.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2 квартал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34/02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 квартал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28.07.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</a:tr>
              <a:tr h="2150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3 квартал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25.10.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3 квартал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34/03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3 квартал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28.10.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</a:tr>
              <a:tr h="10895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год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25.02. года следующего за истекшим налоговым  периодом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>
                          <a:effectLst/>
                        </a:rPr>
                        <a:t>год</a:t>
                      </a:r>
                      <a:endParaRPr lang="ru-RU" sz="105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b="1" u="none" strike="noStrike" dirty="0">
                          <a:effectLst/>
                        </a:rPr>
                        <a:t>34/04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год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28.02.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84" marR="4884" marT="4884" marB="0" anchor="ctr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1277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Users\7700-02-765\Desktop\презентация\картинки\quill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348" y="1483858"/>
            <a:ext cx="7115909" cy="537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240869"/>
            <a:ext cx="2891644" cy="3312368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711624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ФОРМА УВЕДОМЛЕНИЯ УТВЕРЖДЕНА ПРИКАЗОМ ФНС РОССИИ ОТ 02.11.2022 №ЕД-7-8/1047@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5480" y="1450185"/>
            <a:ext cx="4176464" cy="52280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3431" y="1468358"/>
            <a:ext cx="3888432" cy="524273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04859" y="886613"/>
            <a:ext cx="11233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dirty="0" smtClean="0"/>
              <a:t>Уведомление состоит из Титульного листа и Листа содержащего сведения об исчисленных суммах налогов, авансовых платежей по налогам  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5017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09762" y="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КАК ЗАПОЛНИТЬ УВЕДОМЛЕНИЕ?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434" y="1037537"/>
            <a:ext cx="27415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5 основных реквизитов!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КПП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ОКТМО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КБК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Отчетный период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</a:rPr>
              <a:t>Сумма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5" t="14694" r="24709" b="55593"/>
          <a:stretch/>
        </p:blipFill>
        <p:spPr bwMode="auto">
          <a:xfrm>
            <a:off x="2809762" y="1127648"/>
            <a:ext cx="8938866" cy="3021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Стрелка углом 6"/>
          <p:cNvSpPr/>
          <p:nvPr/>
        </p:nvSpPr>
        <p:spPr>
          <a:xfrm flipV="1">
            <a:off x="5879976" y="2528900"/>
            <a:ext cx="4545148" cy="205783"/>
          </a:xfrm>
          <a:prstGeom prst="ben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06489" y="1628800"/>
            <a:ext cx="696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КПП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60972" y="2550017"/>
            <a:ext cx="927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КОД НО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44" t="14435" r="24813" b="61239"/>
          <a:stretch/>
        </p:blipFill>
        <p:spPr bwMode="auto">
          <a:xfrm>
            <a:off x="2809762" y="3348123"/>
            <a:ext cx="8938866" cy="179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Стрелка вправо 11"/>
          <p:cNvSpPr/>
          <p:nvPr/>
        </p:nvSpPr>
        <p:spPr>
          <a:xfrm flipV="1">
            <a:off x="10715601" y="4418528"/>
            <a:ext cx="339236" cy="45719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8783649" y="4199714"/>
            <a:ext cx="625915" cy="61408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14" name="Стрелка углом 13"/>
          <p:cNvSpPr/>
          <p:nvPr/>
        </p:nvSpPr>
        <p:spPr>
          <a:xfrm>
            <a:off x="7675834" y="3801050"/>
            <a:ext cx="3276699" cy="178885"/>
          </a:xfrm>
          <a:prstGeom prst="ben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52533" y="3672159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КПП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09564" y="4097613"/>
            <a:ext cx="825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ОКТМО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23328" y="4245732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КБК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9" name="Развернутая стрелка 18"/>
          <p:cNvSpPr/>
          <p:nvPr/>
        </p:nvSpPr>
        <p:spPr>
          <a:xfrm rot="5400000">
            <a:off x="9793127" y="5085613"/>
            <a:ext cx="1168132" cy="16755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81285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20" name="Развернутая стрелка 19"/>
          <p:cNvSpPr/>
          <p:nvPr/>
        </p:nvSpPr>
        <p:spPr>
          <a:xfrm rot="5400000">
            <a:off x="6942073" y="5355191"/>
            <a:ext cx="1332192" cy="216025"/>
          </a:xfrm>
          <a:prstGeom prst="utur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21" name="Развернутая стрелка 20"/>
          <p:cNvSpPr/>
          <p:nvPr/>
        </p:nvSpPr>
        <p:spPr>
          <a:xfrm rot="5400000">
            <a:off x="7015914" y="5194639"/>
            <a:ext cx="747522" cy="220961"/>
          </a:xfrm>
          <a:prstGeom prst="utur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24741" y="5569740"/>
            <a:ext cx="15795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Сумма к уплате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507832" y="5894703"/>
            <a:ext cx="21003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</a:rPr>
              <a:t>К</a:t>
            </a:r>
            <a:r>
              <a:rPr lang="ru-RU" sz="1400" b="1" dirty="0" smtClean="0">
                <a:solidFill>
                  <a:srgbClr val="002060"/>
                </a:solidFill>
              </a:rPr>
              <a:t>од </a:t>
            </a:r>
            <a:r>
              <a:rPr lang="ru-RU" sz="1400" b="1" dirty="0">
                <a:solidFill>
                  <a:srgbClr val="002060"/>
                </a:solidFill>
              </a:rPr>
              <a:t>отчетного периода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28607" y="5445681"/>
            <a:ext cx="3296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 который платится налог</a:t>
            </a:r>
          </a:p>
        </p:txBody>
      </p:sp>
      <p:sp>
        <p:nvSpPr>
          <p:cNvPr id="25" name="Стрелка углом 24"/>
          <p:cNvSpPr/>
          <p:nvPr/>
        </p:nvSpPr>
        <p:spPr>
          <a:xfrm>
            <a:off x="6416851" y="960359"/>
            <a:ext cx="2788595" cy="178309"/>
          </a:xfrm>
          <a:prstGeom prst="ben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26" name="Стрелка углом 25"/>
          <p:cNvSpPr/>
          <p:nvPr/>
        </p:nvSpPr>
        <p:spPr>
          <a:xfrm rot="10800000" flipH="1">
            <a:off x="6498051" y="1628800"/>
            <a:ext cx="4222942" cy="189522"/>
          </a:xfrm>
          <a:prstGeom prst="bentArrow">
            <a:avLst>
              <a:gd name="adj1" fmla="val 25000"/>
              <a:gd name="adj2" fmla="val 25687"/>
              <a:gd name="adj3" fmla="val 25000"/>
              <a:gd name="adj4" fmla="val 4924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rgbClr val="00206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46801" y="851757"/>
            <a:ext cx="735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ИНН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68182" y="610860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800" dirty="0" smtClean="0">
                <a:solidFill>
                  <a:schemeClr val="tx2"/>
                </a:solidFill>
              </a:rPr>
              <a:t>1 </a:t>
            </a:r>
            <a:r>
              <a:rPr lang="ru-RU" sz="1800" dirty="0">
                <a:solidFill>
                  <a:schemeClr val="tx2"/>
                </a:solidFill>
              </a:rPr>
              <a:t>квартал </a:t>
            </a:r>
            <a:r>
              <a:rPr lang="ru-RU" sz="1800" dirty="0">
                <a:solidFill>
                  <a:srgbClr val="FF0000"/>
                </a:solidFill>
              </a:rPr>
              <a:t>код 34/01 </a:t>
            </a:r>
            <a:r>
              <a:rPr lang="ru-RU" sz="1800" dirty="0" smtClean="0">
                <a:solidFill>
                  <a:schemeClr val="tx2"/>
                </a:solidFill>
              </a:rPr>
              <a:t>2 </a:t>
            </a:r>
            <a:r>
              <a:rPr lang="ru-RU" sz="1800" dirty="0">
                <a:solidFill>
                  <a:schemeClr val="tx2"/>
                </a:solidFill>
              </a:rPr>
              <a:t>квартал </a:t>
            </a:r>
            <a:r>
              <a:rPr lang="ru-RU" sz="1800" dirty="0">
                <a:solidFill>
                  <a:srgbClr val="FF0000"/>
                </a:solidFill>
              </a:rPr>
              <a:t>код </a:t>
            </a:r>
            <a:r>
              <a:rPr lang="ru-RU" sz="1800" dirty="0" smtClean="0">
                <a:solidFill>
                  <a:srgbClr val="FF0000"/>
                </a:solidFill>
              </a:rPr>
              <a:t>34/02 </a:t>
            </a:r>
          </a:p>
          <a:p>
            <a:r>
              <a:rPr lang="ru-RU" sz="1800" dirty="0" smtClean="0">
                <a:solidFill>
                  <a:schemeClr val="tx2"/>
                </a:solidFill>
              </a:rPr>
              <a:t>3 </a:t>
            </a:r>
            <a:r>
              <a:rPr lang="ru-RU" sz="1800" dirty="0">
                <a:solidFill>
                  <a:schemeClr val="tx2"/>
                </a:solidFill>
              </a:rPr>
              <a:t>квартал </a:t>
            </a:r>
            <a:r>
              <a:rPr lang="ru-RU" sz="1800" dirty="0">
                <a:solidFill>
                  <a:srgbClr val="FF0000"/>
                </a:solidFill>
              </a:rPr>
              <a:t>код 34/03 </a:t>
            </a:r>
            <a:r>
              <a:rPr lang="ru-RU" sz="1800" dirty="0" smtClean="0">
                <a:solidFill>
                  <a:schemeClr val="bg2">
                    <a:lumMod val="75000"/>
                  </a:schemeClr>
                </a:solidFill>
              </a:rPr>
              <a:t>Г</a:t>
            </a:r>
            <a:r>
              <a:rPr lang="ru-RU" sz="1800" dirty="0" smtClean="0">
                <a:solidFill>
                  <a:schemeClr val="tx2"/>
                </a:solidFill>
              </a:rPr>
              <a:t>од </a:t>
            </a:r>
            <a:r>
              <a:rPr lang="ru-RU" sz="1800" dirty="0" smtClean="0">
                <a:solidFill>
                  <a:srgbClr val="FF0000"/>
                </a:solidFill>
              </a:rPr>
              <a:t>код 34/04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56" y="4092412"/>
            <a:ext cx="27415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!!!Уведомление может быть заполнено сразу за все 4 отчетных периода 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9482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48" y="872716"/>
            <a:ext cx="5102286" cy="57900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060" y="293050"/>
            <a:ext cx="5220580" cy="6460139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603612" y="-279412"/>
            <a:ext cx="883085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200" b="1" dirty="0" smtClean="0">
                <a:solidFill>
                  <a:schemeClr val="bg2">
                    <a:lumMod val="75000"/>
                  </a:schemeClr>
                </a:solidFill>
                <a:latin typeface="Roboto Condensed" panose="02000000000000000000" pitchFamily="2" charset="0"/>
              </a:rPr>
              <a:t>Уведомление можно заполнить сразу за все отчетные периоды!!!</a:t>
            </a:r>
            <a:endParaRPr lang="ru-RU" sz="2200" b="1" dirty="0">
              <a:solidFill>
                <a:schemeClr val="bg2">
                  <a:lumMod val="75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5720" y="401652"/>
            <a:ext cx="1914459" cy="44634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Пример №1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68302" y="906430"/>
            <a:ext cx="2517156" cy="54234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Транспортный налог за отчетный период 2023 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660396" y="1952836"/>
            <a:ext cx="1548172" cy="2880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 квартал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675535" y="3280846"/>
            <a:ext cx="1548172" cy="2880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  <a:r>
              <a:rPr lang="ru-RU" dirty="0" smtClean="0"/>
              <a:t> квартал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677850" y="4726186"/>
            <a:ext cx="1548172" cy="2880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  <a:r>
              <a:rPr lang="ru-RU" dirty="0" smtClean="0"/>
              <a:t> квартал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677850" y="6080882"/>
            <a:ext cx="1548172" cy="2880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 квартал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9981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174589</TotalTime>
  <Words>1129</Words>
  <Application>Microsoft Office PowerPoint</Application>
  <PresentationFormat>Широкоэкранный</PresentationFormat>
  <Paragraphs>207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Arial</vt:lpstr>
      <vt:lpstr>Arial Narrow</vt:lpstr>
      <vt:lpstr>Open Sans</vt:lpstr>
      <vt:lpstr>Calibri Light</vt:lpstr>
      <vt:lpstr>Wingdings</vt:lpstr>
      <vt:lpstr>Roboto Condensed</vt:lpstr>
      <vt:lpstr>Calibri</vt:lpstr>
      <vt:lpstr>Open Sans Light</vt:lpstr>
      <vt:lpstr>Times New Roman</vt:lpstr>
      <vt:lpstr>1_Office Theme</vt:lpstr>
      <vt:lpstr>Custom Design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ИСПРАВИТЬ УВЕДОМЛЕНИЕ</vt:lpstr>
      <vt:lpstr>ЧАСТО ВСТРЕЧАЮЩИЕСЯ ОШИБКИ</vt:lpstr>
      <vt:lpstr>Узнать подробнее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Мункуев Игорь Траисович</cp:lastModifiedBy>
  <cp:revision>2379</cp:revision>
  <cp:lastPrinted>2023-06-20T00:33:44Z</cp:lastPrinted>
  <dcterms:created xsi:type="dcterms:W3CDTF">2014-10-08T23:03:32Z</dcterms:created>
  <dcterms:modified xsi:type="dcterms:W3CDTF">2023-10-11T08:28:31Z</dcterms:modified>
</cp:coreProperties>
</file>