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  <p:sldMasterId id="2147483897" r:id="rId2"/>
  </p:sldMasterIdLst>
  <p:notesMasterIdLst>
    <p:notesMasterId r:id="rId15"/>
  </p:notesMasterIdLst>
  <p:handoutMasterIdLst>
    <p:handoutMasterId r:id="rId16"/>
  </p:handoutMasterIdLst>
  <p:sldIdLst>
    <p:sldId id="2103" r:id="rId3"/>
    <p:sldId id="2105" r:id="rId4"/>
    <p:sldId id="2106" r:id="rId5"/>
    <p:sldId id="2097" r:id="rId6"/>
    <p:sldId id="2098" r:id="rId7"/>
    <p:sldId id="2100" r:id="rId8"/>
    <p:sldId id="2107" r:id="rId9"/>
    <p:sldId id="2099" r:id="rId10"/>
    <p:sldId id="2109" r:id="rId11"/>
    <p:sldId id="2110" r:id="rId12"/>
    <p:sldId id="2111" r:id="rId13"/>
    <p:sldId id="2108" r:id="rId14"/>
  </p:sldIdLst>
  <p:sldSz cx="12192000" cy="6858000"/>
  <p:notesSz cx="6797675" cy="9874250"/>
  <p:embeddedFontLst>
    <p:embeddedFont>
      <p:font typeface="Arial Narrow" panose="020B0606020202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Roboto Condensed" panose="020B0604020202020204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Open Sans Light" panose="020B060402020202020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275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7FC"/>
    <a:srgbClr val="C4EAF8"/>
    <a:srgbClr val="009ADA"/>
    <a:srgbClr val="00A6E6"/>
    <a:srgbClr val="00B0F0"/>
    <a:srgbClr val="0064CB"/>
    <a:srgbClr val="0086F6"/>
    <a:srgbClr val="F2F2F2"/>
    <a:srgbClr val="0990FF"/>
    <a:srgbClr val="008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724" autoAdjust="0"/>
  </p:normalViewPr>
  <p:slideViewPr>
    <p:cSldViewPr snapToObjects="1">
      <p:cViewPr varScale="1">
        <p:scale>
          <a:sx n="116" d="100"/>
          <a:sy n="116" d="100"/>
        </p:scale>
        <p:origin x="372" y="108"/>
      </p:cViewPr>
      <p:guideLst>
        <p:guide pos="2275"/>
        <p:guide pos="755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10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presProps" Target="presProps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5427"/>
          </a:xfrm>
          <a:prstGeom prst="rect">
            <a:avLst/>
          </a:prstGeom>
        </p:spPr>
        <p:txBody>
          <a:bodyPr vert="horz" lIns="90802" tIns="45401" rIns="90802" bIns="4540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6" y="1"/>
            <a:ext cx="2945659" cy="495427"/>
          </a:xfrm>
          <a:prstGeom prst="rect">
            <a:avLst/>
          </a:prstGeom>
        </p:spPr>
        <p:txBody>
          <a:bodyPr vert="horz" lIns="90802" tIns="45401" rIns="90802" bIns="45401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378824"/>
            <a:ext cx="2945659" cy="495426"/>
          </a:xfrm>
          <a:prstGeom prst="rect">
            <a:avLst/>
          </a:prstGeom>
        </p:spPr>
        <p:txBody>
          <a:bodyPr vert="horz" lIns="90802" tIns="45401" rIns="90802" bIns="4540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6" y="9378824"/>
            <a:ext cx="2945659" cy="495426"/>
          </a:xfrm>
          <a:prstGeom prst="rect">
            <a:avLst/>
          </a:prstGeom>
        </p:spPr>
        <p:txBody>
          <a:bodyPr vert="horz" lIns="90802" tIns="45401" rIns="90802" bIns="45401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3713"/>
          </a:xfrm>
          <a:prstGeom prst="rect">
            <a:avLst/>
          </a:prstGeom>
        </p:spPr>
        <p:txBody>
          <a:bodyPr vert="horz" lIns="90802" tIns="45401" rIns="90802" bIns="4540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3713"/>
          </a:xfrm>
          <a:prstGeom prst="rect">
            <a:avLst/>
          </a:prstGeom>
        </p:spPr>
        <p:txBody>
          <a:bodyPr vert="horz" lIns="90802" tIns="45401" rIns="90802" bIns="45401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2" tIns="45401" rIns="90802" bIns="4540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71"/>
            <a:ext cx="5438140" cy="4443412"/>
          </a:xfrm>
          <a:prstGeom prst="rect">
            <a:avLst/>
          </a:prstGeom>
        </p:spPr>
        <p:txBody>
          <a:bodyPr vert="horz" lIns="90802" tIns="45401" rIns="90802" bIns="4540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8824"/>
            <a:ext cx="2945659" cy="493713"/>
          </a:xfrm>
          <a:prstGeom prst="rect">
            <a:avLst/>
          </a:prstGeom>
        </p:spPr>
        <p:txBody>
          <a:bodyPr vert="horz" lIns="90802" tIns="45401" rIns="90802" bIns="4540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378824"/>
            <a:ext cx="2945659" cy="493713"/>
          </a:xfrm>
          <a:prstGeom prst="rect">
            <a:avLst/>
          </a:prstGeom>
        </p:spPr>
        <p:txBody>
          <a:bodyPr vert="horz" lIns="90802" tIns="45401" rIns="90802" bIns="45401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12192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77BD4E-3393-4ACE-A641-CD63F6A5243F}"/>
              </a:ext>
            </a:extLst>
          </p:cNvPr>
          <p:cNvSpPr/>
          <p:nvPr/>
        </p:nvSpPr>
        <p:spPr>
          <a:xfrm>
            <a:off x="2351584" y="0"/>
            <a:ext cx="9840416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:a16="http://schemas.microsoft.com/office/drawing/2014/main" xmlns="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351584" y="137400"/>
            <a:ext cx="327731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106" y="0"/>
            <a:ext cx="2355690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19392" y="61921"/>
            <a:ext cx="1805964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C05437C-BE4A-4ECD-BDF7-9877A0D31F15}"/>
              </a:ext>
            </a:extLst>
          </p:cNvPr>
          <p:cNvSpPr/>
          <p:nvPr/>
        </p:nvSpPr>
        <p:spPr>
          <a:xfrm>
            <a:off x="-4106" y="0"/>
            <a:ext cx="87438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1" name="Прямоугольник 13">
            <a:extLst>
              <a:ext uri="{FF2B5EF4-FFF2-40B4-BE49-F238E27FC236}">
                <a16:creationId xmlns:a16="http://schemas.microsoft.com/office/drawing/2014/main" xmlns="" id="{60C9FB21-1A6B-411D-BF7A-E5CC02B14398}"/>
              </a:ext>
            </a:extLst>
          </p:cNvPr>
          <p:cNvSpPr/>
          <p:nvPr userDrawn="1"/>
        </p:nvSpPr>
        <p:spPr>
          <a:xfrm>
            <a:off x="2305865" y="99363"/>
            <a:ext cx="4571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4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:a16="http://schemas.microsoft.com/office/drawing/2014/main" xmlns="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516" name="Group 515">
            <a:extLst>
              <a:ext uri="{FF2B5EF4-FFF2-40B4-BE49-F238E27FC236}">
                <a16:creationId xmlns:a16="http://schemas.microsoft.com/office/drawing/2014/main" xmlns="" id="{9E83AE0E-64E1-43C1-86CC-9EE438E2ACF8}"/>
              </a:ext>
            </a:extLst>
          </p:cNvPr>
          <p:cNvGrpSpPr/>
          <p:nvPr userDrawn="1"/>
        </p:nvGrpSpPr>
        <p:grpSpPr>
          <a:xfrm rot="17100000">
            <a:off x="4043823" y="2336822"/>
            <a:ext cx="11917630" cy="2794270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:a16="http://schemas.microsoft.com/office/drawing/2014/main" xmlns="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:a16="http://schemas.microsoft.com/office/drawing/2014/main" xmlns="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:a16="http://schemas.microsoft.com/office/drawing/2014/main" xmlns="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:a16="http://schemas.microsoft.com/office/drawing/2014/main" xmlns="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:a16="http://schemas.microsoft.com/office/drawing/2014/main" xmlns="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:a16="http://schemas.microsoft.com/office/drawing/2014/main" xmlns="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:a16="http://schemas.microsoft.com/office/drawing/2014/main" xmlns="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:a16="http://schemas.microsoft.com/office/drawing/2014/main" xmlns="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:a16="http://schemas.microsoft.com/office/drawing/2014/main" xmlns="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:a16="http://schemas.microsoft.com/office/drawing/2014/main" xmlns="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:a16="http://schemas.microsoft.com/office/drawing/2014/main" xmlns="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:a16="http://schemas.microsoft.com/office/drawing/2014/main" xmlns="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:a16="http://schemas.microsoft.com/office/drawing/2014/main" xmlns="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:a16="http://schemas.microsoft.com/office/drawing/2014/main" xmlns="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:a16="http://schemas.microsoft.com/office/drawing/2014/main" xmlns="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:a16="http://schemas.microsoft.com/office/drawing/2014/main" xmlns="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:a16="http://schemas.microsoft.com/office/drawing/2014/main" xmlns="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:a16="http://schemas.microsoft.com/office/drawing/2014/main" xmlns="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:a16="http://schemas.microsoft.com/office/drawing/2014/main" xmlns="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:a16="http://schemas.microsoft.com/office/drawing/2014/main" xmlns="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:a16="http://schemas.microsoft.com/office/drawing/2014/main" xmlns="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:a16="http://schemas.microsoft.com/office/drawing/2014/main" xmlns="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:a16="http://schemas.microsoft.com/office/drawing/2014/main" xmlns="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:a16="http://schemas.microsoft.com/office/drawing/2014/main" xmlns="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:a16="http://schemas.microsoft.com/office/drawing/2014/main" xmlns="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:a16="http://schemas.microsoft.com/office/drawing/2014/main" xmlns="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:a16="http://schemas.microsoft.com/office/drawing/2014/main" xmlns="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:a16="http://schemas.microsoft.com/office/drawing/2014/main" xmlns="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:a16="http://schemas.microsoft.com/office/drawing/2014/main" xmlns="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:a16="http://schemas.microsoft.com/office/drawing/2014/main" xmlns="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:a16="http://schemas.microsoft.com/office/drawing/2014/main" xmlns="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:a16="http://schemas.microsoft.com/office/drawing/2014/main" xmlns="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:a16="http://schemas.microsoft.com/office/drawing/2014/main" xmlns="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:a16="http://schemas.microsoft.com/office/drawing/2014/main" xmlns="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:a16="http://schemas.microsoft.com/office/drawing/2014/main" xmlns="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:a16="http://schemas.microsoft.com/office/drawing/2014/main" xmlns="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:a16="http://schemas.microsoft.com/office/drawing/2014/main" xmlns="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:a16="http://schemas.microsoft.com/office/drawing/2014/main" xmlns="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:a16="http://schemas.microsoft.com/office/drawing/2014/main" xmlns="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:a16="http://schemas.microsoft.com/office/drawing/2014/main" xmlns="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:a16="http://schemas.microsoft.com/office/drawing/2014/main" xmlns="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:a16="http://schemas.microsoft.com/office/drawing/2014/main" xmlns="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:a16="http://schemas.microsoft.com/office/drawing/2014/main" xmlns="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:a16="http://schemas.microsoft.com/office/drawing/2014/main" xmlns="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:a16="http://schemas.microsoft.com/office/drawing/2014/main" xmlns="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:a16="http://schemas.microsoft.com/office/drawing/2014/main" xmlns="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:a16="http://schemas.microsoft.com/office/drawing/2014/main" xmlns="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:a16="http://schemas.microsoft.com/office/drawing/2014/main" xmlns="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:a16="http://schemas.microsoft.com/office/drawing/2014/main" xmlns="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:a16="http://schemas.microsoft.com/office/drawing/2014/main" xmlns="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:a16="http://schemas.microsoft.com/office/drawing/2014/main" xmlns="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:a16="http://schemas.microsoft.com/office/drawing/2014/main" xmlns="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:a16="http://schemas.microsoft.com/office/drawing/2014/main" xmlns="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:a16="http://schemas.microsoft.com/office/drawing/2014/main" xmlns="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:a16="http://schemas.microsoft.com/office/drawing/2014/main" xmlns="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:a16="http://schemas.microsoft.com/office/drawing/2014/main" xmlns="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:a16="http://schemas.microsoft.com/office/drawing/2014/main" xmlns="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:a16="http://schemas.microsoft.com/office/drawing/2014/main" xmlns="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:a16="http://schemas.microsoft.com/office/drawing/2014/main" xmlns="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:a16="http://schemas.microsoft.com/office/drawing/2014/main" xmlns="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:a16="http://schemas.microsoft.com/office/drawing/2014/main" xmlns="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:a16="http://schemas.microsoft.com/office/drawing/2014/main" xmlns="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:a16="http://schemas.microsoft.com/office/drawing/2014/main" xmlns="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:a16="http://schemas.microsoft.com/office/drawing/2014/main" xmlns="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:a16="http://schemas.microsoft.com/office/drawing/2014/main" xmlns="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:a16="http://schemas.microsoft.com/office/drawing/2014/main" xmlns="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:a16="http://schemas.microsoft.com/office/drawing/2014/main" xmlns="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:a16="http://schemas.microsoft.com/office/drawing/2014/main" xmlns="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:a16="http://schemas.microsoft.com/office/drawing/2014/main" xmlns="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:a16="http://schemas.microsoft.com/office/drawing/2014/main" xmlns="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:a16="http://schemas.microsoft.com/office/drawing/2014/main" xmlns="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:a16="http://schemas.microsoft.com/office/drawing/2014/main" xmlns="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:a16="http://schemas.microsoft.com/office/drawing/2014/main" xmlns="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:a16="http://schemas.microsoft.com/office/drawing/2014/main" xmlns="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:a16="http://schemas.microsoft.com/office/drawing/2014/main" xmlns="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:a16="http://schemas.microsoft.com/office/drawing/2014/main" xmlns="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:a16="http://schemas.microsoft.com/office/drawing/2014/main" xmlns="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:a16="http://schemas.microsoft.com/office/drawing/2014/main" xmlns="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:a16="http://schemas.microsoft.com/office/drawing/2014/main" xmlns="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:a16="http://schemas.microsoft.com/office/drawing/2014/main" xmlns="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:a16="http://schemas.microsoft.com/office/drawing/2014/main" xmlns="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:a16="http://schemas.microsoft.com/office/drawing/2014/main" xmlns="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:a16="http://schemas.microsoft.com/office/drawing/2014/main" xmlns="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:a16="http://schemas.microsoft.com/office/drawing/2014/main" xmlns="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:a16="http://schemas.microsoft.com/office/drawing/2014/main" xmlns="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:a16="http://schemas.microsoft.com/office/drawing/2014/main" xmlns="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:a16="http://schemas.microsoft.com/office/drawing/2014/main" xmlns="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:a16="http://schemas.microsoft.com/office/drawing/2014/main" xmlns="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:a16="http://schemas.microsoft.com/office/drawing/2014/main" xmlns="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:a16="http://schemas.microsoft.com/office/drawing/2014/main" xmlns="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:a16="http://schemas.microsoft.com/office/drawing/2014/main" xmlns="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:a16="http://schemas.microsoft.com/office/drawing/2014/main" xmlns="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:a16="http://schemas.microsoft.com/office/drawing/2014/main" xmlns="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:a16="http://schemas.microsoft.com/office/drawing/2014/main" xmlns="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:a16="http://schemas.microsoft.com/office/drawing/2014/main" xmlns="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:a16="http://schemas.microsoft.com/office/drawing/2014/main" xmlns="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:a16="http://schemas.microsoft.com/office/drawing/2014/main" xmlns="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:a16="http://schemas.microsoft.com/office/drawing/2014/main" xmlns="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:a16="http://schemas.microsoft.com/office/drawing/2014/main" xmlns="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:a16="http://schemas.microsoft.com/office/drawing/2014/main" xmlns="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:a16="http://schemas.microsoft.com/office/drawing/2014/main" xmlns="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:a16="http://schemas.microsoft.com/office/drawing/2014/main" xmlns="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:a16="http://schemas.microsoft.com/office/drawing/2014/main" xmlns="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:a16="http://schemas.microsoft.com/office/drawing/2014/main" xmlns="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:a16="http://schemas.microsoft.com/office/drawing/2014/main" xmlns="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:a16="http://schemas.microsoft.com/office/drawing/2014/main" xmlns="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:a16="http://schemas.microsoft.com/office/drawing/2014/main" xmlns="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:a16="http://schemas.microsoft.com/office/drawing/2014/main" xmlns="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:a16="http://schemas.microsoft.com/office/drawing/2014/main" xmlns="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:a16="http://schemas.microsoft.com/office/drawing/2014/main" xmlns="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:a16="http://schemas.microsoft.com/office/drawing/2014/main" xmlns="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:a16="http://schemas.microsoft.com/office/drawing/2014/main" xmlns="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:a16="http://schemas.microsoft.com/office/drawing/2014/main" xmlns="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:a16="http://schemas.microsoft.com/office/drawing/2014/main" xmlns="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:a16="http://schemas.microsoft.com/office/drawing/2014/main" xmlns="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:a16="http://schemas.microsoft.com/office/drawing/2014/main" xmlns="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:a16="http://schemas.microsoft.com/office/drawing/2014/main" xmlns="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:a16="http://schemas.microsoft.com/office/drawing/2014/main" xmlns="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:a16="http://schemas.microsoft.com/office/drawing/2014/main" xmlns="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:a16="http://schemas.microsoft.com/office/drawing/2014/main" xmlns="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:a16="http://schemas.microsoft.com/office/drawing/2014/main" xmlns="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:a16="http://schemas.microsoft.com/office/drawing/2014/main" xmlns="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:a16="http://schemas.microsoft.com/office/drawing/2014/main" xmlns="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:a16="http://schemas.microsoft.com/office/drawing/2014/main" xmlns="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:a16="http://schemas.microsoft.com/office/drawing/2014/main" xmlns="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:a16="http://schemas.microsoft.com/office/drawing/2014/main" xmlns="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:a16="http://schemas.microsoft.com/office/drawing/2014/main" xmlns="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:a16="http://schemas.microsoft.com/office/drawing/2014/main" xmlns="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:a16="http://schemas.microsoft.com/office/drawing/2014/main" xmlns="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:a16="http://schemas.microsoft.com/office/drawing/2014/main" xmlns="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:a16="http://schemas.microsoft.com/office/drawing/2014/main" xmlns="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:a16="http://schemas.microsoft.com/office/drawing/2014/main" xmlns="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:a16="http://schemas.microsoft.com/office/drawing/2014/main" xmlns="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:a16="http://schemas.microsoft.com/office/drawing/2014/main" xmlns="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:a16="http://schemas.microsoft.com/office/drawing/2014/main" xmlns="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:a16="http://schemas.microsoft.com/office/drawing/2014/main" xmlns="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:a16="http://schemas.microsoft.com/office/drawing/2014/main" xmlns="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:a16="http://schemas.microsoft.com/office/drawing/2014/main" xmlns="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:a16="http://schemas.microsoft.com/office/drawing/2014/main" xmlns="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:a16="http://schemas.microsoft.com/office/drawing/2014/main" xmlns="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:a16="http://schemas.microsoft.com/office/drawing/2014/main" xmlns="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:a16="http://schemas.microsoft.com/office/drawing/2014/main" xmlns="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:a16="http://schemas.microsoft.com/office/drawing/2014/main" xmlns="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:a16="http://schemas.microsoft.com/office/drawing/2014/main" xmlns="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:a16="http://schemas.microsoft.com/office/drawing/2014/main" xmlns="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:a16="http://schemas.microsoft.com/office/drawing/2014/main" xmlns="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:a16="http://schemas.microsoft.com/office/drawing/2014/main" xmlns="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:a16="http://schemas.microsoft.com/office/drawing/2014/main" xmlns="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:a16="http://schemas.microsoft.com/office/drawing/2014/main" xmlns="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:a16="http://schemas.microsoft.com/office/drawing/2014/main" xmlns="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:a16="http://schemas.microsoft.com/office/drawing/2014/main" xmlns="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:a16="http://schemas.microsoft.com/office/drawing/2014/main" xmlns="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:a16="http://schemas.microsoft.com/office/drawing/2014/main" xmlns="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:a16="http://schemas.microsoft.com/office/drawing/2014/main" xmlns="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:a16="http://schemas.microsoft.com/office/drawing/2014/main" xmlns="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:a16="http://schemas.microsoft.com/office/drawing/2014/main" xmlns="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:a16="http://schemas.microsoft.com/office/drawing/2014/main" xmlns="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:a16="http://schemas.microsoft.com/office/drawing/2014/main" xmlns="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:a16="http://schemas.microsoft.com/office/drawing/2014/main" xmlns="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:a16="http://schemas.microsoft.com/office/drawing/2014/main" xmlns="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:a16="http://schemas.microsoft.com/office/drawing/2014/main" xmlns="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:a16="http://schemas.microsoft.com/office/drawing/2014/main" xmlns="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:a16="http://schemas.microsoft.com/office/drawing/2014/main" xmlns="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:a16="http://schemas.microsoft.com/office/drawing/2014/main" xmlns="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:a16="http://schemas.microsoft.com/office/drawing/2014/main" xmlns="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:a16="http://schemas.microsoft.com/office/drawing/2014/main" xmlns="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:a16="http://schemas.microsoft.com/office/drawing/2014/main" xmlns="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:a16="http://schemas.microsoft.com/office/drawing/2014/main" xmlns="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:a16="http://schemas.microsoft.com/office/drawing/2014/main" xmlns="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:a16="http://schemas.microsoft.com/office/drawing/2014/main" xmlns="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:a16="http://schemas.microsoft.com/office/drawing/2014/main" xmlns="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:a16="http://schemas.microsoft.com/office/drawing/2014/main" xmlns="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:a16="http://schemas.microsoft.com/office/drawing/2014/main" xmlns="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:a16="http://schemas.microsoft.com/office/drawing/2014/main" xmlns="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:a16="http://schemas.microsoft.com/office/drawing/2014/main" xmlns="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:a16="http://schemas.microsoft.com/office/drawing/2014/main" xmlns="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:a16="http://schemas.microsoft.com/office/drawing/2014/main" xmlns="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:a16="http://schemas.microsoft.com/office/drawing/2014/main" xmlns="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:a16="http://schemas.microsoft.com/office/drawing/2014/main" xmlns="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:a16="http://schemas.microsoft.com/office/drawing/2014/main" xmlns="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:a16="http://schemas.microsoft.com/office/drawing/2014/main" xmlns="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:a16="http://schemas.microsoft.com/office/drawing/2014/main" xmlns="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:a16="http://schemas.microsoft.com/office/drawing/2014/main" xmlns="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:a16="http://schemas.microsoft.com/office/drawing/2014/main" xmlns="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:a16="http://schemas.microsoft.com/office/drawing/2014/main" xmlns="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:a16="http://schemas.microsoft.com/office/drawing/2014/main" xmlns="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:a16="http://schemas.microsoft.com/office/drawing/2014/main" xmlns="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:a16="http://schemas.microsoft.com/office/drawing/2014/main" xmlns="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:a16="http://schemas.microsoft.com/office/drawing/2014/main" xmlns="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:a16="http://schemas.microsoft.com/office/drawing/2014/main" xmlns="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:a16="http://schemas.microsoft.com/office/drawing/2014/main" xmlns="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:a16="http://schemas.microsoft.com/office/drawing/2014/main" xmlns="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:a16="http://schemas.microsoft.com/office/drawing/2014/main" xmlns="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:a16="http://schemas.microsoft.com/office/drawing/2014/main" xmlns="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:a16="http://schemas.microsoft.com/office/drawing/2014/main" xmlns="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:a16="http://schemas.microsoft.com/office/drawing/2014/main" xmlns="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:a16="http://schemas.microsoft.com/office/drawing/2014/main" xmlns="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:a16="http://schemas.microsoft.com/office/drawing/2014/main" xmlns="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:a16="http://schemas.microsoft.com/office/drawing/2014/main" xmlns="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:a16="http://schemas.microsoft.com/office/drawing/2014/main" xmlns="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:a16="http://schemas.microsoft.com/office/drawing/2014/main" xmlns="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:a16="http://schemas.microsoft.com/office/drawing/2014/main" xmlns="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xmlns="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xmlns="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xmlns="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:a16="http://schemas.microsoft.com/office/drawing/2014/main" xmlns="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xmlns="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xmlns="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xmlns="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:a16="http://schemas.microsoft.com/office/drawing/2014/main" xmlns="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:a16="http://schemas.microsoft.com/office/drawing/2014/main" xmlns="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:a16="http://schemas.microsoft.com/office/drawing/2014/main" xmlns="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:a16="http://schemas.microsoft.com/office/drawing/2014/main" xmlns="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:a16="http://schemas.microsoft.com/office/drawing/2014/main" xmlns="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:a16="http://schemas.microsoft.com/office/drawing/2014/main" xmlns="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:a16="http://schemas.microsoft.com/office/drawing/2014/main" xmlns="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:a16="http://schemas.microsoft.com/office/drawing/2014/main" xmlns="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:a16="http://schemas.microsoft.com/office/drawing/2014/main" xmlns="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:a16="http://schemas.microsoft.com/office/drawing/2014/main" xmlns="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:a16="http://schemas.microsoft.com/office/drawing/2014/main" xmlns="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:a16="http://schemas.microsoft.com/office/drawing/2014/main" xmlns="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:a16="http://schemas.microsoft.com/office/drawing/2014/main" xmlns="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:a16="http://schemas.microsoft.com/office/drawing/2014/main" xmlns="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:a16="http://schemas.microsoft.com/office/drawing/2014/main" xmlns="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:a16="http://schemas.microsoft.com/office/drawing/2014/main" xmlns="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:a16="http://schemas.microsoft.com/office/drawing/2014/main" xmlns="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:a16="http://schemas.microsoft.com/office/drawing/2014/main" xmlns="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:a16="http://schemas.microsoft.com/office/drawing/2014/main" xmlns="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:a16="http://schemas.microsoft.com/office/drawing/2014/main" xmlns="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:a16="http://schemas.microsoft.com/office/drawing/2014/main" xmlns="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:a16="http://schemas.microsoft.com/office/drawing/2014/main" xmlns="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:a16="http://schemas.microsoft.com/office/drawing/2014/main" xmlns="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:a16="http://schemas.microsoft.com/office/drawing/2014/main" xmlns="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:a16="http://schemas.microsoft.com/office/drawing/2014/main" xmlns="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:a16="http://schemas.microsoft.com/office/drawing/2014/main" xmlns="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:a16="http://schemas.microsoft.com/office/drawing/2014/main" xmlns="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:a16="http://schemas.microsoft.com/office/drawing/2014/main" xmlns="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:a16="http://schemas.microsoft.com/office/drawing/2014/main" xmlns="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:a16="http://schemas.microsoft.com/office/drawing/2014/main" xmlns="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xmlns="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:a16="http://schemas.microsoft.com/office/drawing/2014/main" xmlns="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:a16="http://schemas.microsoft.com/office/drawing/2014/main" xmlns="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:a16="http://schemas.microsoft.com/office/drawing/2014/main" xmlns="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:a16="http://schemas.microsoft.com/office/drawing/2014/main" xmlns="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:a16="http://schemas.microsoft.com/office/drawing/2014/main" xmlns="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:a16="http://schemas.microsoft.com/office/drawing/2014/main" xmlns="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:a16="http://schemas.microsoft.com/office/drawing/2014/main" xmlns="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:a16="http://schemas.microsoft.com/office/drawing/2014/main" xmlns="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:a16="http://schemas.microsoft.com/office/drawing/2014/main" xmlns="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:a16="http://schemas.microsoft.com/office/drawing/2014/main" xmlns="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:a16="http://schemas.microsoft.com/office/drawing/2014/main" xmlns="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:a16="http://schemas.microsoft.com/office/drawing/2014/main" xmlns="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:a16="http://schemas.microsoft.com/office/drawing/2014/main" xmlns="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:a16="http://schemas.microsoft.com/office/drawing/2014/main" xmlns="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:a16="http://schemas.microsoft.com/office/drawing/2014/main" xmlns="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:a16="http://schemas.microsoft.com/office/drawing/2014/main" xmlns="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:a16="http://schemas.microsoft.com/office/drawing/2014/main" xmlns="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:a16="http://schemas.microsoft.com/office/drawing/2014/main" xmlns="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:a16="http://schemas.microsoft.com/office/drawing/2014/main" xmlns="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:a16="http://schemas.microsoft.com/office/drawing/2014/main" xmlns="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:a16="http://schemas.microsoft.com/office/drawing/2014/main" xmlns="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:a16="http://schemas.microsoft.com/office/drawing/2014/main" xmlns="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:a16="http://schemas.microsoft.com/office/drawing/2014/main" xmlns="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:a16="http://schemas.microsoft.com/office/drawing/2014/main" xmlns="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:a16="http://schemas.microsoft.com/office/drawing/2014/main" xmlns="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:a16="http://schemas.microsoft.com/office/drawing/2014/main" xmlns="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:a16="http://schemas.microsoft.com/office/drawing/2014/main" xmlns="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:a16="http://schemas.microsoft.com/office/drawing/2014/main" xmlns="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:a16="http://schemas.microsoft.com/office/drawing/2014/main" xmlns="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:a16="http://schemas.microsoft.com/office/drawing/2014/main" xmlns="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:a16="http://schemas.microsoft.com/office/drawing/2014/main" xmlns="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:a16="http://schemas.microsoft.com/office/drawing/2014/main" xmlns="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:a16="http://schemas.microsoft.com/office/drawing/2014/main" xmlns="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:a16="http://schemas.microsoft.com/office/drawing/2014/main" xmlns="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:a16="http://schemas.microsoft.com/office/drawing/2014/main" xmlns="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:a16="http://schemas.microsoft.com/office/drawing/2014/main" xmlns="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:a16="http://schemas.microsoft.com/office/drawing/2014/main" xmlns="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:a16="http://schemas.microsoft.com/office/drawing/2014/main" xmlns="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:a16="http://schemas.microsoft.com/office/drawing/2014/main" xmlns="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:a16="http://schemas.microsoft.com/office/drawing/2014/main" xmlns="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:a16="http://schemas.microsoft.com/office/drawing/2014/main" xmlns="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:a16="http://schemas.microsoft.com/office/drawing/2014/main" xmlns="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:a16="http://schemas.microsoft.com/office/drawing/2014/main" xmlns="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:a16="http://schemas.microsoft.com/office/drawing/2014/main" xmlns="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:a16="http://schemas.microsoft.com/office/drawing/2014/main" xmlns="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:a16="http://schemas.microsoft.com/office/drawing/2014/main" xmlns="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:a16="http://schemas.microsoft.com/office/drawing/2014/main" xmlns="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:a16="http://schemas.microsoft.com/office/drawing/2014/main" xmlns="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:a16="http://schemas.microsoft.com/office/drawing/2014/main" xmlns="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:a16="http://schemas.microsoft.com/office/drawing/2014/main" xmlns="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:a16="http://schemas.microsoft.com/office/drawing/2014/main" xmlns="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:a16="http://schemas.microsoft.com/office/drawing/2014/main" xmlns="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:a16="http://schemas.microsoft.com/office/drawing/2014/main" xmlns="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:a16="http://schemas.microsoft.com/office/drawing/2014/main" xmlns="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:a16="http://schemas.microsoft.com/office/drawing/2014/main" xmlns="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:a16="http://schemas.microsoft.com/office/drawing/2014/main" xmlns="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:a16="http://schemas.microsoft.com/office/drawing/2014/main" xmlns="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:a16="http://schemas.microsoft.com/office/drawing/2014/main" xmlns="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:a16="http://schemas.microsoft.com/office/drawing/2014/main" xmlns="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:a16="http://schemas.microsoft.com/office/drawing/2014/main" xmlns="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:a16="http://schemas.microsoft.com/office/drawing/2014/main" xmlns="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:a16="http://schemas.microsoft.com/office/drawing/2014/main" xmlns="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:a16="http://schemas.microsoft.com/office/drawing/2014/main" xmlns="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:a16="http://schemas.microsoft.com/office/drawing/2014/main" xmlns="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:a16="http://schemas.microsoft.com/office/drawing/2014/main" xmlns="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:a16="http://schemas.microsoft.com/office/drawing/2014/main" xmlns="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:a16="http://schemas.microsoft.com/office/drawing/2014/main" xmlns="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:a16="http://schemas.microsoft.com/office/drawing/2014/main" xmlns="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:a16="http://schemas.microsoft.com/office/drawing/2014/main" xmlns="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:a16="http://schemas.microsoft.com/office/drawing/2014/main" xmlns="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:a16="http://schemas.microsoft.com/office/drawing/2014/main" xmlns="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:a16="http://schemas.microsoft.com/office/drawing/2014/main" xmlns="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:a16="http://schemas.microsoft.com/office/drawing/2014/main" xmlns="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:a16="http://schemas.microsoft.com/office/drawing/2014/main" xmlns="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:a16="http://schemas.microsoft.com/office/drawing/2014/main" xmlns="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:a16="http://schemas.microsoft.com/office/drawing/2014/main" xmlns="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:a16="http://schemas.microsoft.com/office/drawing/2014/main" xmlns="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:a16="http://schemas.microsoft.com/office/drawing/2014/main" xmlns="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:a16="http://schemas.microsoft.com/office/drawing/2014/main" xmlns="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:a16="http://schemas.microsoft.com/office/drawing/2014/main" xmlns="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:a16="http://schemas.microsoft.com/office/drawing/2014/main" xmlns="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:a16="http://schemas.microsoft.com/office/drawing/2014/main" xmlns="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:a16="http://schemas.microsoft.com/office/drawing/2014/main" xmlns="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:a16="http://schemas.microsoft.com/office/drawing/2014/main" xmlns="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:a16="http://schemas.microsoft.com/office/drawing/2014/main" xmlns="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:a16="http://schemas.microsoft.com/office/drawing/2014/main" xmlns="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:a16="http://schemas.microsoft.com/office/drawing/2014/main" xmlns="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:a16="http://schemas.microsoft.com/office/drawing/2014/main" xmlns="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:a16="http://schemas.microsoft.com/office/drawing/2014/main" xmlns="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:a16="http://schemas.microsoft.com/office/drawing/2014/main" xmlns="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:a16="http://schemas.microsoft.com/office/drawing/2014/main" xmlns="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:a16="http://schemas.microsoft.com/office/drawing/2014/main" xmlns="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:a16="http://schemas.microsoft.com/office/drawing/2014/main" xmlns="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:a16="http://schemas.microsoft.com/office/drawing/2014/main" xmlns="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:a16="http://schemas.microsoft.com/office/drawing/2014/main" xmlns="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:a16="http://schemas.microsoft.com/office/drawing/2014/main" xmlns="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:a16="http://schemas.microsoft.com/office/drawing/2014/main" xmlns="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:a16="http://schemas.microsoft.com/office/drawing/2014/main" xmlns="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:a16="http://schemas.microsoft.com/office/drawing/2014/main" xmlns="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:a16="http://schemas.microsoft.com/office/drawing/2014/main" xmlns="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:a16="http://schemas.microsoft.com/office/drawing/2014/main" xmlns="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:a16="http://schemas.microsoft.com/office/drawing/2014/main" xmlns="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:a16="http://schemas.microsoft.com/office/drawing/2014/main" xmlns="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:a16="http://schemas.microsoft.com/office/drawing/2014/main" xmlns="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:a16="http://schemas.microsoft.com/office/drawing/2014/main" xmlns="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:a16="http://schemas.microsoft.com/office/drawing/2014/main" xmlns="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:a16="http://schemas.microsoft.com/office/drawing/2014/main" xmlns="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:a16="http://schemas.microsoft.com/office/drawing/2014/main" xmlns="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:a16="http://schemas.microsoft.com/office/drawing/2014/main" xmlns="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:a16="http://schemas.microsoft.com/office/drawing/2014/main" xmlns="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:a16="http://schemas.microsoft.com/office/drawing/2014/main" xmlns="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:a16="http://schemas.microsoft.com/office/drawing/2014/main" xmlns="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:a16="http://schemas.microsoft.com/office/drawing/2014/main" xmlns="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:a16="http://schemas.microsoft.com/office/drawing/2014/main" xmlns="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:a16="http://schemas.microsoft.com/office/drawing/2014/main" xmlns="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:a16="http://schemas.microsoft.com/office/drawing/2014/main" xmlns="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:a16="http://schemas.microsoft.com/office/drawing/2014/main" xmlns="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:a16="http://schemas.microsoft.com/office/drawing/2014/main" xmlns="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:a16="http://schemas.microsoft.com/office/drawing/2014/main" xmlns="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:a16="http://schemas.microsoft.com/office/drawing/2014/main" xmlns="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:a16="http://schemas.microsoft.com/office/drawing/2014/main" xmlns="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:a16="http://schemas.microsoft.com/office/drawing/2014/main" xmlns="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:a16="http://schemas.microsoft.com/office/drawing/2014/main" xmlns="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:a16="http://schemas.microsoft.com/office/drawing/2014/main" xmlns="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:a16="http://schemas.microsoft.com/office/drawing/2014/main" xmlns="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:a16="http://schemas.microsoft.com/office/drawing/2014/main" xmlns="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:a16="http://schemas.microsoft.com/office/drawing/2014/main" xmlns="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:a16="http://schemas.microsoft.com/office/drawing/2014/main" xmlns="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:a16="http://schemas.microsoft.com/office/drawing/2014/main" xmlns="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:a16="http://schemas.microsoft.com/office/drawing/2014/main" xmlns="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:a16="http://schemas.microsoft.com/office/drawing/2014/main" xmlns="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:a16="http://schemas.microsoft.com/office/drawing/2014/main" xmlns="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:a16="http://schemas.microsoft.com/office/drawing/2014/main" xmlns="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:a16="http://schemas.microsoft.com/office/drawing/2014/main" xmlns="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:a16="http://schemas.microsoft.com/office/drawing/2014/main" xmlns="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:a16="http://schemas.microsoft.com/office/drawing/2014/main" xmlns="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:a16="http://schemas.microsoft.com/office/drawing/2014/main" xmlns="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:a16="http://schemas.microsoft.com/office/drawing/2014/main" xmlns="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:a16="http://schemas.microsoft.com/office/drawing/2014/main" xmlns="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:a16="http://schemas.microsoft.com/office/drawing/2014/main" xmlns="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:a16="http://schemas.microsoft.com/office/drawing/2014/main" xmlns="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:a16="http://schemas.microsoft.com/office/drawing/2014/main" xmlns="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:a16="http://schemas.microsoft.com/office/drawing/2014/main" xmlns="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:a16="http://schemas.microsoft.com/office/drawing/2014/main" xmlns="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:a16="http://schemas.microsoft.com/office/drawing/2014/main" xmlns="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:a16="http://schemas.microsoft.com/office/drawing/2014/main" xmlns="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:a16="http://schemas.microsoft.com/office/drawing/2014/main" xmlns="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:a16="http://schemas.microsoft.com/office/drawing/2014/main" xmlns="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:a16="http://schemas.microsoft.com/office/drawing/2014/main" xmlns="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:a16="http://schemas.microsoft.com/office/drawing/2014/main" xmlns="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:a16="http://schemas.microsoft.com/office/drawing/2014/main" xmlns="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:a16="http://schemas.microsoft.com/office/drawing/2014/main" xmlns="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:a16="http://schemas.microsoft.com/office/drawing/2014/main" xmlns="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:a16="http://schemas.microsoft.com/office/drawing/2014/main" xmlns="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:a16="http://schemas.microsoft.com/office/drawing/2014/main" xmlns="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:a16="http://schemas.microsoft.com/office/drawing/2014/main" xmlns="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:a16="http://schemas.microsoft.com/office/drawing/2014/main" xmlns="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:a16="http://schemas.microsoft.com/office/drawing/2014/main" xmlns="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:a16="http://schemas.microsoft.com/office/drawing/2014/main" xmlns="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:a16="http://schemas.microsoft.com/office/drawing/2014/main" xmlns="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:a16="http://schemas.microsoft.com/office/drawing/2014/main" xmlns="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:a16="http://schemas.microsoft.com/office/drawing/2014/main" xmlns="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:a16="http://schemas.microsoft.com/office/drawing/2014/main" xmlns="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:a16="http://schemas.microsoft.com/office/drawing/2014/main" xmlns="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:a16="http://schemas.microsoft.com/office/drawing/2014/main" xmlns="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:a16="http://schemas.microsoft.com/office/drawing/2014/main" xmlns="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:a16="http://schemas.microsoft.com/office/drawing/2014/main" xmlns="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:a16="http://schemas.microsoft.com/office/drawing/2014/main" xmlns="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:a16="http://schemas.microsoft.com/office/drawing/2014/main" xmlns="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:a16="http://schemas.microsoft.com/office/drawing/2014/main" xmlns="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:a16="http://schemas.microsoft.com/office/drawing/2014/main" xmlns="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:a16="http://schemas.microsoft.com/office/drawing/2014/main" xmlns="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:a16="http://schemas.microsoft.com/office/drawing/2014/main" xmlns="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:a16="http://schemas.microsoft.com/office/drawing/2014/main" xmlns="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:a16="http://schemas.microsoft.com/office/drawing/2014/main" xmlns="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:a16="http://schemas.microsoft.com/office/drawing/2014/main" xmlns="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:a16="http://schemas.microsoft.com/office/drawing/2014/main" xmlns="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:a16="http://schemas.microsoft.com/office/drawing/2014/main" xmlns="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:a16="http://schemas.microsoft.com/office/drawing/2014/main" xmlns="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:a16="http://schemas.microsoft.com/office/drawing/2014/main" xmlns="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:a16="http://schemas.microsoft.com/office/drawing/2014/main" xmlns="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:a16="http://schemas.microsoft.com/office/drawing/2014/main" xmlns="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:a16="http://schemas.microsoft.com/office/drawing/2014/main" xmlns="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:a16="http://schemas.microsoft.com/office/drawing/2014/main" xmlns="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:a16="http://schemas.microsoft.com/office/drawing/2014/main" xmlns="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:a16="http://schemas.microsoft.com/office/drawing/2014/main" xmlns="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:a16="http://schemas.microsoft.com/office/drawing/2014/main" xmlns="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:a16="http://schemas.microsoft.com/office/drawing/2014/main" xmlns="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:a16="http://schemas.microsoft.com/office/drawing/2014/main" xmlns="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:a16="http://schemas.microsoft.com/office/drawing/2014/main" xmlns="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:a16="http://schemas.microsoft.com/office/drawing/2014/main" xmlns="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:a16="http://schemas.microsoft.com/office/drawing/2014/main" xmlns="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:a16="http://schemas.microsoft.com/office/drawing/2014/main" xmlns="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:a16="http://schemas.microsoft.com/office/drawing/2014/main" xmlns="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:a16="http://schemas.microsoft.com/office/drawing/2014/main" xmlns="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:a16="http://schemas.microsoft.com/office/drawing/2014/main" xmlns="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:a16="http://schemas.microsoft.com/office/drawing/2014/main" xmlns="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:a16="http://schemas.microsoft.com/office/drawing/2014/main" xmlns="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:a16="http://schemas.microsoft.com/office/drawing/2014/main" xmlns="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:a16="http://schemas.microsoft.com/office/drawing/2014/main" xmlns="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:a16="http://schemas.microsoft.com/office/drawing/2014/main" xmlns="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:a16="http://schemas.microsoft.com/office/drawing/2014/main" xmlns="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:a16="http://schemas.microsoft.com/office/drawing/2014/main" xmlns="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:a16="http://schemas.microsoft.com/office/drawing/2014/main" xmlns="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:a16="http://schemas.microsoft.com/office/drawing/2014/main" xmlns="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:a16="http://schemas.microsoft.com/office/drawing/2014/main" xmlns="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:a16="http://schemas.microsoft.com/office/drawing/2014/main" xmlns="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:a16="http://schemas.microsoft.com/office/drawing/2014/main" xmlns="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:a16="http://schemas.microsoft.com/office/drawing/2014/main" xmlns="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:a16="http://schemas.microsoft.com/office/drawing/2014/main" xmlns="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:a16="http://schemas.microsoft.com/office/drawing/2014/main" xmlns="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:a16="http://schemas.microsoft.com/office/drawing/2014/main" xmlns="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:a16="http://schemas.microsoft.com/office/drawing/2014/main" xmlns="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:a16="http://schemas.microsoft.com/office/drawing/2014/main" xmlns="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:a16="http://schemas.microsoft.com/office/drawing/2014/main" xmlns="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:a16="http://schemas.microsoft.com/office/drawing/2014/main" xmlns="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:a16="http://schemas.microsoft.com/office/drawing/2014/main" xmlns="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:a16="http://schemas.microsoft.com/office/drawing/2014/main" xmlns="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:a16="http://schemas.microsoft.com/office/drawing/2014/main" xmlns="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:a16="http://schemas.microsoft.com/office/drawing/2014/main" xmlns="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:a16="http://schemas.microsoft.com/office/drawing/2014/main" xmlns="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:a16="http://schemas.microsoft.com/office/drawing/2014/main" xmlns="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:a16="http://schemas.microsoft.com/office/drawing/2014/main" xmlns="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:a16="http://schemas.microsoft.com/office/drawing/2014/main" xmlns="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:a16="http://schemas.microsoft.com/office/drawing/2014/main" xmlns="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:a16="http://schemas.microsoft.com/office/drawing/2014/main" xmlns="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:a16="http://schemas.microsoft.com/office/drawing/2014/main" xmlns="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:a16="http://schemas.microsoft.com/office/drawing/2014/main" xmlns="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:a16="http://schemas.microsoft.com/office/drawing/2014/main" xmlns="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:a16="http://schemas.microsoft.com/office/drawing/2014/main" xmlns="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:a16="http://schemas.microsoft.com/office/drawing/2014/main" xmlns="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:a16="http://schemas.microsoft.com/office/drawing/2014/main" xmlns="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:a16="http://schemas.microsoft.com/office/drawing/2014/main" xmlns="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:a16="http://schemas.microsoft.com/office/drawing/2014/main" xmlns="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:a16="http://schemas.microsoft.com/office/drawing/2014/main" xmlns="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:a16="http://schemas.microsoft.com/office/drawing/2014/main" xmlns="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:a16="http://schemas.microsoft.com/office/drawing/2014/main" xmlns="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:a16="http://schemas.microsoft.com/office/drawing/2014/main" xmlns="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:a16="http://schemas.microsoft.com/office/drawing/2014/main" xmlns="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:a16="http://schemas.microsoft.com/office/drawing/2014/main" xmlns="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:a16="http://schemas.microsoft.com/office/drawing/2014/main" xmlns="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:a16="http://schemas.microsoft.com/office/drawing/2014/main" xmlns="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:a16="http://schemas.microsoft.com/office/drawing/2014/main" xmlns="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:a16="http://schemas.microsoft.com/office/drawing/2014/main" xmlns="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:a16="http://schemas.microsoft.com/office/drawing/2014/main" xmlns="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:a16="http://schemas.microsoft.com/office/drawing/2014/main" xmlns="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:a16="http://schemas.microsoft.com/office/drawing/2014/main" xmlns="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:a16="http://schemas.microsoft.com/office/drawing/2014/main" xmlns="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:a16="http://schemas.microsoft.com/office/drawing/2014/main" xmlns="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:a16="http://schemas.microsoft.com/office/drawing/2014/main" xmlns="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:a16="http://schemas.microsoft.com/office/drawing/2014/main" xmlns="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:a16="http://schemas.microsoft.com/office/drawing/2014/main" xmlns="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:a16="http://schemas.microsoft.com/office/drawing/2014/main" xmlns="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:a16="http://schemas.microsoft.com/office/drawing/2014/main" xmlns="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87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80D62E5-8451-4208-9507-3E7AD0EF9C38}"/>
              </a:ext>
            </a:extLst>
          </p:cNvPr>
          <p:cNvGrpSpPr/>
          <p:nvPr userDrawn="1"/>
        </p:nvGrpSpPr>
        <p:grpSpPr>
          <a:xfrm>
            <a:off x="1487488" y="-2427"/>
            <a:ext cx="2161004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B76714-25AE-4F90-82FE-C6D55649B6A7}"/>
              </a:ext>
            </a:extLst>
          </p:cNvPr>
          <p:cNvSpPr/>
          <p:nvPr userDrawn="1"/>
        </p:nvSpPr>
        <p:spPr>
          <a:xfrm>
            <a:off x="1953948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614859-339D-4BB3-B9E4-6ED077413C82}"/>
              </a:ext>
            </a:extLst>
          </p:cNvPr>
          <p:cNvSpPr/>
          <p:nvPr userDrawn="1"/>
        </p:nvSpPr>
        <p:spPr>
          <a:xfrm>
            <a:off x="4513461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D01B58B-127A-4CDA-81CA-6317764101C0}"/>
              </a:ext>
            </a:extLst>
          </p:cNvPr>
          <p:cNvSpPr/>
          <p:nvPr userDrawn="1"/>
        </p:nvSpPr>
        <p:spPr>
          <a:xfrm>
            <a:off x="7072973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7ABB3D-5F2D-4CF0-8252-5BCFC881B854}"/>
              </a:ext>
            </a:extLst>
          </p:cNvPr>
          <p:cNvSpPr/>
          <p:nvPr userDrawn="1"/>
        </p:nvSpPr>
        <p:spPr>
          <a:xfrm>
            <a:off x="9632486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09BCE51-0B37-4543-B23A-1DF5A903BFBF}"/>
              </a:ext>
            </a:extLst>
          </p:cNvPr>
          <p:cNvSpPr/>
          <p:nvPr userDrawn="1"/>
        </p:nvSpPr>
        <p:spPr>
          <a:xfrm>
            <a:off x="1953947" y="0"/>
            <a:ext cx="2559513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5CA600-1400-4437-8008-DDB6600517A8}"/>
              </a:ext>
            </a:extLst>
          </p:cNvPr>
          <p:cNvSpPr/>
          <p:nvPr userDrawn="1"/>
        </p:nvSpPr>
        <p:spPr>
          <a:xfrm>
            <a:off x="4513460" y="0"/>
            <a:ext cx="2559513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30F2A8-B2E2-461A-A7FE-66AC6B2C7DFA}"/>
              </a:ext>
            </a:extLst>
          </p:cNvPr>
          <p:cNvSpPr/>
          <p:nvPr userDrawn="1"/>
        </p:nvSpPr>
        <p:spPr>
          <a:xfrm>
            <a:off x="7072974" y="0"/>
            <a:ext cx="2559513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0136780-EA76-48E7-B2A0-5A002C02DF72}"/>
              </a:ext>
            </a:extLst>
          </p:cNvPr>
          <p:cNvSpPr/>
          <p:nvPr userDrawn="1"/>
        </p:nvSpPr>
        <p:spPr>
          <a:xfrm>
            <a:off x="9632487" y="0"/>
            <a:ext cx="2559513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AC76C0-73B8-4046-8402-D29569F8535A}"/>
              </a:ext>
            </a:extLst>
          </p:cNvPr>
          <p:cNvSpPr txBox="1"/>
          <p:nvPr userDrawn="1"/>
        </p:nvSpPr>
        <p:spPr>
          <a:xfrm>
            <a:off x="2423592" y="415072"/>
            <a:ext cx="188457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7791FAE-D2BE-49B1-9590-6ADA1931869D}"/>
              </a:ext>
            </a:extLst>
          </p:cNvPr>
          <p:cNvSpPr txBox="1"/>
          <p:nvPr userDrawn="1"/>
        </p:nvSpPr>
        <p:spPr>
          <a:xfrm>
            <a:off x="4702569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2D0D05-F5EC-4D99-917E-208301583958}"/>
              </a:ext>
            </a:extLst>
          </p:cNvPr>
          <p:cNvSpPr txBox="1"/>
          <p:nvPr userDrawn="1"/>
        </p:nvSpPr>
        <p:spPr>
          <a:xfrm>
            <a:off x="7262081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1F445B3-4A8A-4F96-BB0E-A1541283F662}"/>
              </a:ext>
            </a:extLst>
          </p:cNvPr>
          <p:cNvSpPr txBox="1"/>
          <p:nvPr userDrawn="1"/>
        </p:nvSpPr>
        <p:spPr>
          <a:xfrm>
            <a:off x="9821594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:a16="http://schemas.microsoft.com/office/drawing/2014/main" xmlns="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109833" y="160254"/>
            <a:ext cx="214997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:a16="http://schemas.microsoft.com/office/drawing/2014/main" xmlns="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68868" y="160254"/>
            <a:ext cx="214997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:a16="http://schemas.microsoft.com/office/drawing/2014/main" xmlns="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02968" y="160254"/>
            <a:ext cx="214997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:a16="http://schemas.microsoft.com/office/drawing/2014/main" xmlns="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762480" y="160254"/>
            <a:ext cx="214997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278BA5FC-5599-4AF9-83ED-20988D677D5E}"/>
              </a:ext>
            </a:extLst>
          </p:cNvPr>
          <p:cNvSpPr/>
          <p:nvPr userDrawn="1"/>
        </p:nvSpPr>
        <p:spPr>
          <a:xfrm>
            <a:off x="4313436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4A39D9F2-5472-4BC8-B2AC-1577E24B842B}"/>
              </a:ext>
            </a:extLst>
          </p:cNvPr>
          <p:cNvSpPr/>
          <p:nvPr userDrawn="1"/>
        </p:nvSpPr>
        <p:spPr>
          <a:xfrm>
            <a:off x="6872949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4BC910D-8563-4DC0-AA04-19234E296678}"/>
              </a:ext>
            </a:extLst>
          </p:cNvPr>
          <p:cNvSpPr/>
          <p:nvPr userDrawn="1"/>
        </p:nvSpPr>
        <p:spPr>
          <a:xfrm>
            <a:off x="9432461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9931CA9F-AF69-4773-AE48-483E901E0F31}"/>
              </a:ext>
            </a:extLst>
          </p:cNvPr>
          <p:cNvSpPr/>
          <p:nvPr userDrawn="1"/>
        </p:nvSpPr>
        <p:spPr>
          <a:xfrm>
            <a:off x="11991974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1929138" y="6597352"/>
            <a:ext cx="262863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9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:a16="http://schemas.microsoft.com/office/drawing/2014/main" xmlns="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988655" y="160254"/>
            <a:ext cx="214997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:a16="http://schemas.microsoft.com/office/drawing/2014/main" xmlns="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774343" y="160254"/>
            <a:ext cx="214997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803374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4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913" r:id="rId13"/>
    <p:sldLayoutId id="2147483912" r:id="rId14"/>
    <p:sldLayoutId id="2147483911" r:id="rId15"/>
    <p:sldLayoutId id="2147483752" r:id="rId16"/>
    <p:sldLayoutId id="2147483753" r:id="rId17"/>
    <p:sldLayoutId id="2147483754" r:id="rId18"/>
    <p:sldLayoutId id="2147483755" r:id="rId19"/>
    <p:sldLayoutId id="2147483774" r:id="rId20"/>
    <p:sldLayoutId id="2147483756" r:id="rId21"/>
    <p:sldLayoutId id="2147483775" r:id="rId22"/>
    <p:sldLayoutId id="2147483757" r:id="rId23"/>
    <p:sldLayoutId id="2147483776" r:id="rId24"/>
    <p:sldLayoutId id="2147483758" r:id="rId25"/>
    <p:sldLayoutId id="2147483777" r:id="rId26"/>
    <p:sldLayoutId id="2147483759" r:id="rId27"/>
    <p:sldLayoutId id="2147483778" r:id="rId28"/>
    <p:sldLayoutId id="2147483760" r:id="rId29"/>
    <p:sldLayoutId id="2147483779" r:id="rId30"/>
    <p:sldLayoutId id="2147483761" r:id="rId31"/>
    <p:sldLayoutId id="2147483780" r:id="rId32"/>
    <p:sldLayoutId id="2147483762" r:id="rId33"/>
    <p:sldLayoutId id="2147483781" r:id="rId34"/>
    <p:sldLayoutId id="2147483763" r:id="rId35"/>
    <p:sldLayoutId id="2147483782" r:id="rId36"/>
    <p:sldLayoutId id="2147483764" r:id="rId37"/>
    <p:sldLayoutId id="2147483783" r:id="rId38"/>
    <p:sldLayoutId id="2147483765" r:id="rId39"/>
    <p:sldLayoutId id="2147483784" r:id="rId40"/>
    <p:sldLayoutId id="2147483785" r:id="rId41"/>
    <p:sldLayoutId id="2147483766" r:id="rId42"/>
    <p:sldLayoutId id="2147483768" r:id="rId43"/>
    <p:sldLayoutId id="2147483786" r:id="rId44"/>
    <p:sldLayoutId id="2147483788" r:id="rId45"/>
    <p:sldLayoutId id="2147483769" r:id="rId46"/>
    <p:sldLayoutId id="2147483767" r:id="rId47"/>
    <p:sldLayoutId id="2147483787" r:id="rId48"/>
    <p:sldLayoutId id="2147483771" r:id="rId49"/>
    <p:sldLayoutId id="2147483773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842" r:id="rId58"/>
    <p:sldLayoutId id="2147483841" r:id="rId59"/>
    <p:sldLayoutId id="2147483843" r:id="rId60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xmlns="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800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10" Type="http://schemas.openxmlformats.org/officeDocument/2006/relationships/image" Target="../media/image35.sv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>
            <a:extLst>
              <a:ext uri="{FF2B5EF4-FFF2-40B4-BE49-F238E27FC236}">
                <a16:creationId xmlns="" xmlns:a16="http://schemas.microsoft.com/office/drawing/2014/main" id="{90D205DD-FD9A-4DFD-BCF3-EF0E7BD96DD0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Цифровая экосистема ФНС России</a:t>
            </a:r>
            <a:endParaRPr lang="ru-RU" sz="1300" dirty="0">
              <a:solidFill>
                <a:srgbClr val="57565A">
                  <a:lumMod val="75000"/>
                </a:srgb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2050" name="Picture 2" descr="C:\Users\internet\Desktop\Без име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86" y="980729"/>
            <a:ext cx="10842378" cy="5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7225189" y="4977172"/>
            <a:ext cx="3960440" cy="972109"/>
          </a:xfrm>
          <a:prstGeom prst="rect">
            <a:avLst/>
          </a:prstGeom>
        </p:spPr>
        <p:txBody>
          <a:bodyPr rtlCol="0">
            <a:noAutofit/>
          </a:bodyPr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91917">
              <a:spcBef>
                <a:spcPct val="0"/>
              </a:spcBef>
              <a:buNone/>
              <a:defRPr/>
            </a:pPr>
            <a:r>
              <a:rPr lang="ru-RU" sz="1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Мункуев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Игорь </a:t>
            </a:r>
            <a:r>
              <a:rPr lang="ru-RU" sz="1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Траисович</a:t>
            </a:r>
            <a:endParaRPr 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891917">
              <a:spcBef>
                <a:spcPct val="0"/>
              </a:spcBef>
              <a:buNone/>
              <a:defRPr/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начальника отдела камерального контроля в сфере налогообложения имущества № 1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23792" y="1135212"/>
            <a:ext cx="5724636" cy="616549"/>
          </a:xfrm>
          <a:prstGeom prst="rect">
            <a:avLst/>
          </a:prstGeom>
        </p:spPr>
        <p:txBody>
          <a:bodyPr lIns="89193" tIns="44596" rIns="89193" bIns="44596" anchor="ctr"/>
          <a:lstStyle/>
          <a:p>
            <a:pPr defTabSz="891917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УПРАВЛЕНИЕ ФЕДЕРАЛЬНОЙ НАЛОГОВОЙ СЛУЖБЫ</a:t>
            </a:r>
          </a:p>
          <a:p>
            <a:pPr defTabSz="891917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 РЕСПУБЛИКЕ БУРЯТИЯ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099556" y="5085184"/>
            <a:ext cx="4788532" cy="972109"/>
          </a:xfrm>
          <a:prstGeom prst="rect">
            <a:avLst/>
          </a:prstGeom>
        </p:spPr>
        <p:txBody>
          <a:bodyPr rtlCol="0">
            <a:noAutofit/>
          </a:bodyPr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91917">
              <a:spcBef>
                <a:spcPct val="0"/>
              </a:spcBef>
              <a:buNone/>
              <a:defRPr/>
            </a:pP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заполнения и сроки представления, уведомлений об исчисленных суммах имущественных налогов организаций</a:t>
            </a:r>
            <a:endPara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891917">
              <a:spcBef>
                <a:spcPct val="0"/>
              </a:spcBef>
              <a:buNone/>
              <a:defRPr/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336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35360" y="252747"/>
            <a:ext cx="10515600" cy="5302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Roboto Condensed" panose="02000000000000000000" pitchFamily="2" charset="0"/>
              </a:rPr>
              <a:t>КАК ИСПРАВИТЬ УВЕДОМЛЕНИЕ</a:t>
            </a:r>
            <a:endParaRPr lang="ru-RU" sz="2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9336" y="815066"/>
            <a:ext cx="516447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C00000"/>
                </a:solidFill>
              </a:rPr>
              <a:t>Необходимо изменить сумму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Создать новое Уведомление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Продублировать </a:t>
            </a:r>
            <a:r>
              <a:rPr lang="ru-RU" sz="1800" dirty="0">
                <a:solidFill>
                  <a:srgbClr val="002060"/>
                </a:solidFill>
              </a:rPr>
              <a:t>данные </a:t>
            </a:r>
            <a:r>
              <a:rPr lang="ru-RU" sz="1800" dirty="0" smtClean="0">
                <a:solidFill>
                  <a:srgbClr val="002060"/>
                </a:solidFill>
              </a:rPr>
              <a:t>строк: КПП</a:t>
            </a:r>
            <a:r>
              <a:rPr lang="ru-RU" sz="1800" dirty="0">
                <a:solidFill>
                  <a:srgbClr val="002060"/>
                </a:solidFill>
              </a:rPr>
              <a:t>, КБК, ОКТМО, </a:t>
            </a:r>
            <a:r>
              <a:rPr lang="ru-RU" sz="1800" dirty="0" smtClean="0">
                <a:solidFill>
                  <a:srgbClr val="002060"/>
                </a:solidFill>
              </a:rPr>
              <a:t>период из первичного уведомления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 Указать корректную сумму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59996" y="856526"/>
            <a:ext cx="61320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Необходимо изменить иные реквизиты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Создать новое Уведомление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Продублировать данные </a:t>
            </a:r>
            <a:r>
              <a:rPr lang="ru-RU" sz="1600" dirty="0" smtClean="0">
                <a:solidFill>
                  <a:srgbClr val="002060"/>
                </a:solidFill>
              </a:rPr>
              <a:t>строк </a:t>
            </a:r>
            <a:r>
              <a:rPr lang="ru-RU" sz="1600" dirty="0">
                <a:solidFill>
                  <a:srgbClr val="002060"/>
                </a:solidFill>
              </a:rPr>
              <a:t>КПП, КБК, ОКТМО, период из первичного </a:t>
            </a:r>
            <a:r>
              <a:rPr lang="ru-RU" sz="1600" dirty="0" smtClean="0">
                <a:solidFill>
                  <a:srgbClr val="002060"/>
                </a:solidFill>
              </a:rPr>
              <a:t>уведомления, в </a:t>
            </a:r>
            <a:r>
              <a:rPr lang="ru-RU" sz="1600" dirty="0">
                <a:solidFill>
                  <a:srgbClr val="002060"/>
                </a:solidFill>
              </a:rPr>
              <a:t>строке </a:t>
            </a:r>
            <a:r>
              <a:rPr lang="ru-RU" sz="1600" dirty="0" smtClean="0">
                <a:solidFill>
                  <a:srgbClr val="002060"/>
                </a:solidFill>
              </a:rPr>
              <a:t>сумма указать </a:t>
            </a:r>
            <a:r>
              <a:rPr lang="ru-RU" sz="1600" dirty="0">
                <a:solidFill>
                  <a:srgbClr val="002060"/>
                </a:solidFill>
              </a:rPr>
              <a:t>«0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В новой </a:t>
            </a:r>
            <a:r>
              <a:rPr lang="ru-RU" sz="1600" dirty="0">
                <a:solidFill>
                  <a:srgbClr val="002060"/>
                </a:solidFill>
              </a:rPr>
              <a:t>строке </a:t>
            </a:r>
            <a:r>
              <a:rPr lang="ru-RU" sz="1600" dirty="0" smtClean="0">
                <a:solidFill>
                  <a:srgbClr val="002060"/>
                </a:solidFill>
              </a:rPr>
              <a:t>указать </a:t>
            </a:r>
            <a:r>
              <a:rPr lang="ru-RU" sz="1600" dirty="0">
                <a:solidFill>
                  <a:srgbClr val="002060"/>
                </a:solidFill>
              </a:rPr>
              <a:t>верные </a:t>
            </a:r>
            <a:r>
              <a:rPr lang="ru-RU" sz="1600" dirty="0" smtClean="0">
                <a:solidFill>
                  <a:srgbClr val="002060"/>
                </a:solidFill>
              </a:rPr>
              <a:t>данные: КПП, КБК, ОКТМО, период, сумма</a:t>
            </a:r>
          </a:p>
        </p:txBody>
      </p:sp>
      <p:pic>
        <p:nvPicPr>
          <p:cNvPr id="8" name="Рисунок 7" descr="C:\Users\internet\Desktop\Пример2 уточненная (сумма)_page-0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" r="-123"/>
          <a:stretch/>
        </p:blipFill>
        <p:spPr bwMode="auto">
          <a:xfrm>
            <a:off x="119336" y="2549109"/>
            <a:ext cx="2897923" cy="4228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internet\Desktop\Пример2 уточненная (сумма)_page-00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2564904"/>
            <a:ext cx="2987216" cy="4231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internet\Desktop\Пример3 уточненная (КПП обособки)_page-000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1" r="-441"/>
          <a:stretch/>
        </p:blipFill>
        <p:spPr bwMode="auto">
          <a:xfrm>
            <a:off x="6204012" y="2544996"/>
            <a:ext cx="2916324" cy="4249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internet\Desktop\Пример3 уточненная (КПП обособки)_page-0002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7" r="-2647"/>
          <a:stretch/>
        </p:blipFill>
        <p:spPr bwMode="auto">
          <a:xfrm>
            <a:off x="9028820" y="2544996"/>
            <a:ext cx="3043844" cy="4232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9673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35360" y="252747"/>
            <a:ext cx="10515600" cy="5302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Roboto Condensed" panose="02000000000000000000" pitchFamily="2" charset="0"/>
              </a:rPr>
              <a:t>ЧАСТО ВСТРЕЧАЮЩИЕСЯ ОШИБКИ</a:t>
            </a:r>
            <a:endParaRPr lang="ru-RU" sz="2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9336" y="1091327"/>
            <a:ext cx="95410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C00000"/>
                </a:solidFill>
              </a:rPr>
              <a:t>1. Неверное указание кода отчетного периода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Вместо кода 34/01, 34/02, 34/03 и 34/04 указываются коды 21/01, 21/02, 21/03, 33/01 и т.п.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9336" y="3825044"/>
            <a:ext cx="95410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3. Ошибочное указание кода бюджетной классификации (КБК)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Например, вместо КБК земельного налога с организаций, обладающих земельным участком, </a:t>
            </a:r>
            <a:r>
              <a:rPr lang="ru-RU" sz="1800" b="1" dirty="0" smtClean="0">
                <a:solidFill>
                  <a:srgbClr val="002060"/>
                </a:solidFill>
              </a:rPr>
              <a:t>расположенным в границах </a:t>
            </a:r>
            <a:r>
              <a:rPr lang="ru-RU" sz="1800" b="1" dirty="0">
                <a:solidFill>
                  <a:srgbClr val="002060"/>
                </a:solidFill>
              </a:rPr>
              <a:t>городских </a:t>
            </a:r>
            <a:r>
              <a:rPr lang="ru-RU" sz="1800" b="1" dirty="0" smtClean="0">
                <a:solidFill>
                  <a:srgbClr val="002060"/>
                </a:solidFill>
              </a:rPr>
              <a:t>округов</a:t>
            </a:r>
            <a:r>
              <a:rPr lang="en-US" sz="1800" b="1" dirty="0" smtClean="0">
                <a:solidFill>
                  <a:srgbClr val="002060"/>
                </a:solidFill>
              </a:rPr>
              <a:t> (</a:t>
            </a:r>
            <a:r>
              <a:rPr lang="ru-RU" sz="1800" b="1" dirty="0" smtClean="0">
                <a:solidFill>
                  <a:srgbClr val="002060"/>
                </a:solidFill>
              </a:rPr>
              <a:t>182 </a:t>
            </a:r>
            <a:r>
              <a:rPr lang="ru-RU" sz="1800" b="1" dirty="0">
                <a:solidFill>
                  <a:srgbClr val="002060"/>
                </a:solidFill>
              </a:rPr>
              <a:t>1 06 06032 04 0000 </a:t>
            </a:r>
            <a:r>
              <a:rPr lang="ru-RU" sz="1800" b="1" dirty="0" smtClean="0">
                <a:solidFill>
                  <a:srgbClr val="002060"/>
                </a:solidFill>
              </a:rPr>
              <a:t>110</a:t>
            </a:r>
            <a:r>
              <a:rPr lang="en-US" sz="1800" b="1" dirty="0" smtClean="0">
                <a:solidFill>
                  <a:srgbClr val="002060"/>
                </a:solidFill>
              </a:rPr>
              <a:t>)</a:t>
            </a:r>
            <a:r>
              <a:rPr lang="ru-RU" sz="1800" b="1" dirty="0" smtClean="0">
                <a:solidFill>
                  <a:srgbClr val="002060"/>
                </a:solidFill>
              </a:rPr>
              <a:t>,</a:t>
            </a:r>
            <a:r>
              <a:rPr lang="ru-RU" sz="1800" dirty="0" smtClean="0">
                <a:solidFill>
                  <a:srgbClr val="002060"/>
                </a:solidFill>
              </a:rPr>
              <a:t> ошибочно указывают </a:t>
            </a:r>
            <a:r>
              <a:rPr lang="ru-RU" sz="1800" dirty="0">
                <a:solidFill>
                  <a:srgbClr val="002060"/>
                </a:solidFill>
              </a:rPr>
              <a:t>КБК земельного налога с организаций, обладающих земельным участком, </a:t>
            </a:r>
            <a:r>
              <a:rPr lang="ru-RU" sz="1800" b="1" dirty="0">
                <a:solidFill>
                  <a:srgbClr val="002060"/>
                </a:solidFill>
              </a:rPr>
              <a:t>расположенным в границах сельских </a:t>
            </a:r>
            <a:r>
              <a:rPr lang="ru-RU" sz="1800" b="1" dirty="0" smtClean="0">
                <a:solidFill>
                  <a:srgbClr val="002060"/>
                </a:solidFill>
              </a:rPr>
              <a:t>поселений</a:t>
            </a:r>
            <a:r>
              <a:rPr lang="en-US" sz="1800" b="1" dirty="0" smtClean="0">
                <a:solidFill>
                  <a:srgbClr val="002060"/>
                </a:solidFill>
              </a:rPr>
              <a:t> (</a:t>
            </a:r>
            <a:r>
              <a:rPr lang="ru-RU" sz="1800" b="1" dirty="0" smtClean="0">
                <a:solidFill>
                  <a:srgbClr val="002060"/>
                </a:solidFill>
              </a:rPr>
              <a:t>182 </a:t>
            </a:r>
            <a:r>
              <a:rPr lang="ru-RU" sz="1800" b="1" dirty="0">
                <a:solidFill>
                  <a:srgbClr val="002060"/>
                </a:solidFill>
              </a:rPr>
              <a:t>1 06 06033 10 0000 </a:t>
            </a:r>
            <a:r>
              <a:rPr lang="ru-RU" sz="1800" b="1" dirty="0" smtClean="0">
                <a:solidFill>
                  <a:srgbClr val="002060"/>
                </a:solidFill>
              </a:rPr>
              <a:t>110</a:t>
            </a:r>
            <a:r>
              <a:rPr lang="en-US" sz="1800" b="1" dirty="0" smtClean="0">
                <a:solidFill>
                  <a:srgbClr val="002060"/>
                </a:solidFill>
              </a:rPr>
              <a:t>)</a:t>
            </a:r>
            <a:endParaRPr lang="ru-RU" sz="1800" b="1" dirty="0" smtClean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9336" y="2353790"/>
            <a:ext cx="95410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C00000"/>
                </a:solidFill>
              </a:rPr>
              <a:t>2. Неверное указание ОКТМО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Если ошибочно указать другое ОКТМО, то по нужному ОКТМО уведомление не представляется.</a:t>
            </a:r>
          </a:p>
        </p:txBody>
      </p:sp>
    </p:spTree>
    <p:extLst>
      <p:ext uri="{BB962C8B-B14F-4D97-AF65-F5344CB8AC3E}">
        <p14:creationId xmlns:p14="http://schemas.microsoft.com/office/powerpoint/2010/main" val="1857682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92100" y="221722"/>
            <a:ext cx="10515600" cy="541337"/>
          </a:xfrm>
        </p:spPr>
        <p:txBody>
          <a:bodyPr/>
          <a:lstStyle/>
          <a:p>
            <a:r>
              <a:rPr lang="ru-RU" dirty="0" smtClean="0">
                <a:latin typeface="Roboto Condensed" panose="02000000000000000000" pitchFamily="2" charset="0"/>
              </a:rPr>
              <a:t>Узнать </a:t>
            </a:r>
            <a:r>
              <a:rPr lang="ru-RU" dirty="0">
                <a:latin typeface="Roboto Condensed" panose="02000000000000000000" pitchFamily="2" charset="0"/>
              </a:rPr>
              <a:t>подробнее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004" y="1088740"/>
            <a:ext cx="5871480" cy="53848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26701" t="5376" r="27498" b="8990"/>
          <a:stretch/>
        </p:blipFill>
        <p:spPr bwMode="auto">
          <a:xfrm>
            <a:off x="831850" y="1455102"/>
            <a:ext cx="4718050" cy="48440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217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9656" y="7441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Что такое </a:t>
            </a:r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Единый налоговый платеж (</a:t>
            </a:r>
            <a:r>
              <a:rPr lang="ru-RU" sz="2200" b="1" dirty="0">
                <a:solidFill>
                  <a:schemeClr val="bg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ЕНП</a:t>
            </a:r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) и </a:t>
            </a:r>
            <a:r>
              <a:rPr lang="ru-RU" sz="2200" b="1" dirty="0">
                <a:solidFill>
                  <a:schemeClr val="bg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Единый налоговый</a:t>
            </a:r>
            <a:r>
              <a:rPr lang="en-US" sz="2200" b="1" dirty="0">
                <a:solidFill>
                  <a:schemeClr val="bg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sz="2200" b="1" dirty="0">
                <a:solidFill>
                  <a:schemeClr val="bg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счет (ЕНС)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978180"/>
            <a:ext cx="11233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u="sng" dirty="0" smtClean="0"/>
              <a:t>Институт Единого налогового счета введен</a:t>
            </a:r>
            <a:r>
              <a:rPr lang="ru-RU" dirty="0" smtClean="0"/>
              <a:t> Федеральным законом </a:t>
            </a:r>
            <a:r>
              <a:rPr lang="ru-RU" dirty="0"/>
              <a:t>от 14.07.2022 </a:t>
            </a:r>
            <a:r>
              <a:rPr lang="ru-RU" dirty="0" smtClean="0"/>
              <a:t>№263-ФЗ </a:t>
            </a:r>
            <a:r>
              <a:rPr lang="ru-RU" dirty="0"/>
              <a:t>"О внесении изменений в части первую и вторую Налогового кодекса Российской Федерации"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3392" y="2178509"/>
            <a:ext cx="11233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Определение ЕНП и ЕНС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закреплены в статье 11.3 Налогового кодекса Российской Федерации </a:t>
            </a:r>
            <a:endParaRPr lang="ru-RU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EAD691FA-C3ED-42A3-89C2-48A5B441C93D}"/>
              </a:ext>
            </a:extLst>
          </p:cNvPr>
          <p:cNvSpPr/>
          <p:nvPr/>
        </p:nvSpPr>
        <p:spPr>
          <a:xfrm>
            <a:off x="1091444" y="3083455"/>
            <a:ext cx="4183360" cy="3774545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AD691FA-C3ED-42A3-89C2-48A5B441C93D}"/>
              </a:ext>
            </a:extLst>
          </p:cNvPr>
          <p:cNvSpPr/>
          <p:nvPr/>
        </p:nvSpPr>
        <p:spPr>
          <a:xfrm>
            <a:off x="7308944" y="3083456"/>
            <a:ext cx="4044855" cy="3770416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54F79D8-4176-4825-B5AF-7FBA1DE2BFCD}"/>
              </a:ext>
            </a:extLst>
          </p:cNvPr>
          <p:cNvSpPr txBox="1"/>
          <p:nvPr/>
        </p:nvSpPr>
        <p:spPr>
          <a:xfrm>
            <a:off x="1917064" y="3072731"/>
            <a:ext cx="2563009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1600" dirty="0" smtClean="0"/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Единый налоговый платеж (ЕНП) 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54">
            <a:extLst>
              <a:ext uri="{FF2B5EF4-FFF2-40B4-BE49-F238E27FC236}">
                <a16:creationId xmlns="" xmlns:a16="http://schemas.microsoft.com/office/drawing/2014/main" id="{FE40D8F6-2F59-443B-9D53-2063139B4A7E}"/>
              </a:ext>
            </a:extLst>
          </p:cNvPr>
          <p:cNvSpPr/>
          <p:nvPr/>
        </p:nvSpPr>
        <p:spPr>
          <a:xfrm>
            <a:off x="1304030" y="3565174"/>
            <a:ext cx="3699357" cy="147732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endParaRPr lang="ru-RU" sz="1600" dirty="0"/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      </a:t>
            </a: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</a:rPr>
              <a:t>Сумма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денежных средств, перечисляемая </a:t>
            </a: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</a:rPr>
              <a:t>налогоплательщиком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на соответствующий </a:t>
            </a: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</a:rPr>
              <a:t>счет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в счет исполнения обязанности перед бюджетом Российской Федерации.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B158EC9-0165-42AF-8E30-AB1315CC6D25}"/>
              </a:ext>
            </a:extLst>
          </p:cNvPr>
          <p:cNvSpPr txBox="1"/>
          <p:nvPr/>
        </p:nvSpPr>
        <p:spPr>
          <a:xfrm>
            <a:off x="8235611" y="3086970"/>
            <a:ext cx="2329774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1600" dirty="0" smtClean="0"/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Единый налоговый счет (ЕНС) </a:t>
            </a:r>
          </a:p>
        </p:txBody>
      </p:sp>
      <p:sp>
        <p:nvSpPr>
          <p:cNvPr id="12" name="Прямоугольник 54">
            <a:extLst>
              <a:ext uri="{FF2B5EF4-FFF2-40B4-BE49-F238E27FC236}">
                <a16:creationId xmlns="" xmlns:a16="http://schemas.microsoft.com/office/drawing/2014/main" id="{54CF7D9E-7B26-41BC-9AB5-8C9DC2F1ED7A}"/>
              </a:ext>
            </a:extLst>
          </p:cNvPr>
          <p:cNvSpPr/>
          <p:nvPr/>
        </p:nvSpPr>
        <p:spPr>
          <a:xfrm>
            <a:off x="7437793" y="3598065"/>
            <a:ext cx="3751502" cy="147732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lang="ru-RU" sz="1600" dirty="0" smtClean="0"/>
              <a:t>     </a:t>
            </a:r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</a:rPr>
              <a:t>Форма </a:t>
            </a:r>
            <a:r>
              <a:rPr lang="ru-RU" sz="1600" dirty="0">
                <a:solidFill>
                  <a:schemeClr val="tx1">
                    <a:lumMod val="75000"/>
                  </a:schemeClr>
                </a:solidFill>
              </a:rPr>
              <a:t>учета совокупной обязанности налогоплательщика и перечисленных денежных средств в качестве ЕНП, распределение которого осуществляет ФНС России. </a:t>
            </a:r>
          </a:p>
          <a:p>
            <a:pPr algn="just"/>
            <a:r>
              <a:rPr lang="ru-RU" sz="1600" dirty="0" smtClean="0">
                <a:solidFill>
                  <a:schemeClr val="tx1">
                    <a:lumMod val="75000"/>
                  </a:schemeClr>
                </a:solidFill>
              </a:rPr>
              <a:t>     </a:t>
            </a:r>
            <a:endParaRPr lang="ru-RU" sz="16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128" y="4977218"/>
            <a:ext cx="2054530" cy="157846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1201" y="5009286"/>
            <a:ext cx="1753564" cy="156865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41514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356" y="980728"/>
            <a:ext cx="705678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sng" dirty="0">
                <a:solidFill>
                  <a:schemeClr val="bg2">
                    <a:lumMod val="75000"/>
                  </a:schemeClr>
                </a:solidFill>
              </a:rPr>
              <a:t>Перечислять ЕНП</a:t>
            </a:r>
            <a:r>
              <a:rPr lang="ru-RU" b="1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000" dirty="0"/>
              <a:t>необходимо в сроки </a:t>
            </a:r>
            <a:r>
              <a:rPr lang="ru-RU" sz="2000" dirty="0" smtClean="0"/>
              <a:t>установленные </a:t>
            </a:r>
            <a:r>
              <a:rPr lang="ru-RU" sz="2000" dirty="0"/>
              <a:t>для уплаты налогов, других платежей, составляющих совокупную обязанность (п. п. 1, 16, 17 ст. 45 НК РФ</a:t>
            </a:r>
            <a:r>
              <a:rPr lang="ru-RU" sz="2000" dirty="0" smtClean="0"/>
              <a:t>)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b="1" i="1" u="sng" dirty="0" smtClean="0">
                <a:solidFill>
                  <a:schemeClr val="bg2">
                    <a:lumMod val="75000"/>
                  </a:schemeClr>
                </a:solidFill>
              </a:rPr>
              <a:t>Чтобы </a:t>
            </a:r>
            <a:r>
              <a:rPr lang="ru-RU" b="1" i="1" u="sng" dirty="0">
                <a:solidFill>
                  <a:schemeClr val="bg2">
                    <a:lumMod val="75000"/>
                  </a:schemeClr>
                </a:solidFill>
              </a:rPr>
              <a:t>определить сумму </a:t>
            </a:r>
            <a:r>
              <a:rPr lang="ru-RU" b="1" i="1" u="sng" dirty="0" smtClean="0">
                <a:solidFill>
                  <a:schemeClr val="bg2">
                    <a:lumMod val="75000"/>
                  </a:schemeClr>
                </a:solidFill>
              </a:rPr>
              <a:t>ЕНП</a:t>
            </a:r>
            <a:r>
              <a:rPr lang="ru-RU" i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000" dirty="0" smtClean="0"/>
              <a:t>необходимо сложить </a:t>
            </a:r>
            <a:r>
              <a:rPr lang="ru-RU" sz="2000" dirty="0"/>
              <a:t>все текущие платежи к этой дате и размер недоимок. </a:t>
            </a:r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!Необходимо убедиться</a:t>
            </a:r>
            <a:r>
              <a:rPr lang="ru-RU" sz="2000" dirty="0"/>
              <a:t>, что учтенных на </a:t>
            </a:r>
            <a:r>
              <a:rPr lang="ru-RU" sz="2000" dirty="0" smtClean="0"/>
              <a:t>ЕНС денег </a:t>
            </a:r>
            <a:r>
              <a:rPr lang="ru-RU" sz="2000" dirty="0"/>
              <a:t>хватит, чтобы после </a:t>
            </a:r>
            <a:r>
              <a:rPr lang="ru-RU" sz="2000" dirty="0" smtClean="0"/>
              <a:t>их распределения в </a:t>
            </a:r>
            <a:r>
              <a:rPr lang="ru-RU" sz="2000" dirty="0"/>
              <a:t>счет исполнения совокупной обязанности </a:t>
            </a:r>
            <a:r>
              <a:rPr lang="ru-RU" sz="2000" dirty="0" smtClean="0"/>
              <a:t>не </a:t>
            </a:r>
            <a:r>
              <a:rPr lang="ru-RU" sz="2000" dirty="0"/>
              <a:t>возникло отрицательного сальдо. </a:t>
            </a:r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!!Перечислять </a:t>
            </a:r>
            <a:r>
              <a:rPr lang="ru-RU" sz="2000" dirty="0"/>
              <a:t>в качестве ЕНП сумму, превышающую размер совокупной обязанности </a:t>
            </a:r>
            <a:r>
              <a:rPr lang="ru-RU" sz="2000" dirty="0" smtClean="0"/>
              <a:t>налогоплательщика, </a:t>
            </a:r>
            <a:r>
              <a:rPr lang="ru-RU" sz="2000" dirty="0"/>
              <a:t>не запрещается. Поэтому </a:t>
            </a:r>
            <a:r>
              <a:rPr lang="ru-RU" sz="2000" dirty="0" smtClean="0"/>
              <a:t>внести </a:t>
            </a:r>
            <a:r>
              <a:rPr lang="ru-RU" sz="2000" dirty="0"/>
              <a:t>денежные средства </a:t>
            </a:r>
            <a:r>
              <a:rPr lang="ru-RU" sz="2000" dirty="0" smtClean="0"/>
              <a:t>можно в </a:t>
            </a:r>
            <a:r>
              <a:rPr lang="ru-RU" sz="2000" dirty="0"/>
              <a:t>большем размере, чем размер рассчитанного </a:t>
            </a:r>
            <a:r>
              <a:rPr lang="ru-RU" sz="2000" dirty="0" smtClean="0"/>
              <a:t>ЕНП</a:t>
            </a:r>
            <a:r>
              <a:rPr lang="ru-RU" sz="2000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15206" y="-52912"/>
            <a:ext cx="76328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Порядок исполнения обязанности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4" name="Oval 11">
            <a:extLst>
              <a:ext uri="{FF2B5EF4-FFF2-40B4-BE49-F238E27FC236}">
                <a16:creationId xmlns="" xmlns:a16="http://schemas.microsoft.com/office/drawing/2014/main" id="{A38D86D3-555A-429D-9221-6F373411A17D}"/>
              </a:ext>
            </a:extLst>
          </p:cNvPr>
          <p:cNvSpPr/>
          <p:nvPr/>
        </p:nvSpPr>
        <p:spPr>
          <a:xfrm>
            <a:off x="7951329" y="683912"/>
            <a:ext cx="3723760" cy="705745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98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E3B817-4838-4DB5-9BAE-BD1542DF1C38}"/>
              </a:ext>
            </a:extLst>
          </p:cNvPr>
          <p:cNvSpPr txBox="1"/>
          <p:nvPr/>
        </p:nvSpPr>
        <p:spPr>
          <a:xfrm>
            <a:off x="8432075" y="786200"/>
            <a:ext cx="3202648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РАСПРЕДЕЛЕНИЕ </a:t>
            </a:r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ЕНП </a:t>
            </a:r>
          </a:p>
          <a:p>
            <a:pPr algn="ctr" defTabSz="1031601">
              <a:defRPr/>
            </a:pPr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(согласно 196-ФЗ от 29.05.2023г.)</a:t>
            </a:r>
            <a:endParaRPr lang="ru-RU" sz="14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Рисунок 5" descr="Предупреждение со сплошной заливкой">
            <a:extLst>
              <a:ext uri="{FF2B5EF4-FFF2-40B4-BE49-F238E27FC236}">
                <a16:creationId xmlns="" xmlns:a16="http://schemas.microsoft.com/office/drawing/2014/main" id="{FE46B9A5-9745-49FF-A886-10874659D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63693" y="800716"/>
            <a:ext cx="332763" cy="3327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F5B5A31-D7A6-402B-9677-F0EE4BF21EE6}"/>
              </a:ext>
            </a:extLst>
          </p:cNvPr>
          <p:cNvSpPr txBox="1"/>
          <p:nvPr/>
        </p:nvSpPr>
        <p:spPr>
          <a:xfrm>
            <a:off x="9160999" y="1484212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 ОЧЕРЕДЬ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C19F36A-C4CA-43A3-BF03-98BCC3F763A9}"/>
              </a:ext>
            </a:extLst>
          </p:cNvPr>
          <p:cNvSpPr txBox="1"/>
          <p:nvPr/>
        </p:nvSpPr>
        <p:spPr>
          <a:xfrm>
            <a:off x="7578051" y="1703072"/>
            <a:ext cx="4536504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dirty="0"/>
              <a:t>недоимка по налогу на доходы физических лиц - начиная с наиболее раннего момента ее возникновения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8F0A379-C9E3-40A1-942F-0A2224599319}"/>
              </a:ext>
            </a:extLst>
          </p:cNvPr>
          <p:cNvSpPr txBox="1"/>
          <p:nvPr/>
        </p:nvSpPr>
        <p:spPr>
          <a:xfrm>
            <a:off x="9189720" y="2435149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 ОЧЕРЕДЬ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2CDE322-2B64-4682-8345-37CF292BD05A}"/>
              </a:ext>
            </a:extLst>
          </p:cNvPr>
          <p:cNvSpPr txBox="1"/>
          <p:nvPr/>
        </p:nvSpPr>
        <p:spPr>
          <a:xfrm>
            <a:off x="7522363" y="2672061"/>
            <a:ext cx="4592191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dirty="0"/>
              <a:t>налог на доходы физических лиц - с момента возникновения обязанности по его перечислению налоговым агентом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4C2CA13-E7FA-4EDB-80AB-9A54F0993E21}"/>
              </a:ext>
            </a:extLst>
          </p:cNvPr>
          <p:cNvSpPr txBox="1"/>
          <p:nvPr/>
        </p:nvSpPr>
        <p:spPr>
          <a:xfrm>
            <a:off x="9216403" y="3328133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 ОЧЕРЕДЬ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8DFFA48-4E38-4BBE-A8C5-1F868C94214C}"/>
              </a:ext>
            </a:extLst>
          </p:cNvPr>
          <p:cNvSpPr txBox="1"/>
          <p:nvPr/>
        </p:nvSpPr>
        <p:spPr>
          <a:xfrm>
            <a:off x="8524458" y="5438762"/>
            <a:ext cx="2577503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ПЕНИ, ПРОЦЕНТЫ И ШТРАФЫ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51E6284A-3CAF-4228-9014-122EECF180F9}"/>
              </a:ext>
            </a:extLst>
          </p:cNvPr>
          <p:cNvSpPr/>
          <p:nvPr/>
        </p:nvSpPr>
        <p:spPr>
          <a:xfrm>
            <a:off x="7726636" y="5734223"/>
            <a:ext cx="4427223" cy="84629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D9462F6-ADCA-4768-9C82-D1B46419168E}"/>
              </a:ext>
            </a:extLst>
          </p:cNvPr>
          <p:cNvSpPr txBox="1"/>
          <p:nvPr/>
        </p:nvSpPr>
        <p:spPr>
          <a:xfrm>
            <a:off x="7827607" y="6072865"/>
            <a:ext cx="4225280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Если денег недостаточно и сроки уплаты совпадают, то ЕНП распределится пропорционально суммам таких обязательств</a:t>
            </a:r>
          </a:p>
        </p:txBody>
      </p:sp>
      <p:pic>
        <p:nvPicPr>
          <p:cNvPr id="15" name="Рисунок 14" descr="Предупреждение со сплошной заливкой">
            <a:extLst>
              <a:ext uri="{FF2B5EF4-FFF2-40B4-BE49-F238E27FC236}">
                <a16:creationId xmlns="" xmlns:a16="http://schemas.microsoft.com/office/drawing/2014/main" id="{AC968110-87FD-47DE-87D0-655DA2FDF6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75360" y="5777404"/>
            <a:ext cx="179729" cy="1797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8DFFA48-4E38-4BBE-A8C5-1F868C94214C}"/>
              </a:ext>
            </a:extLst>
          </p:cNvPr>
          <p:cNvSpPr txBox="1"/>
          <p:nvPr/>
        </p:nvSpPr>
        <p:spPr>
          <a:xfrm>
            <a:off x="7624033" y="3535430"/>
            <a:ext cx="4529826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dirty="0"/>
              <a:t>недоимка по иным налогам, сборам, страховым взносам - начиная с наиболее раннего момента ее возникновения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4C2CA13-E7FA-4EDB-80AB-9A54F0993E21}"/>
              </a:ext>
            </a:extLst>
          </p:cNvPr>
          <p:cNvSpPr txBox="1"/>
          <p:nvPr/>
        </p:nvSpPr>
        <p:spPr>
          <a:xfrm>
            <a:off x="9216403" y="4259044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r>
            <a:r>
              <a:rPr lang="ru-RU" sz="1400" b="1" dirty="0" smtClean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ОЧЕРЕДЬ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8DFFA48-4E38-4BBE-A8C5-1F868C94214C}"/>
              </a:ext>
            </a:extLst>
          </p:cNvPr>
          <p:cNvSpPr txBox="1"/>
          <p:nvPr/>
        </p:nvSpPr>
        <p:spPr>
          <a:xfrm>
            <a:off x="7603840" y="4447636"/>
            <a:ext cx="4418738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dirty="0"/>
              <a:t>иные налоги, авансовые платежи, сборы, страховые взносы -с момента возникновения обязанности по их уплате (перечислению)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4C2CA13-E7FA-4EDB-80AB-9A54F0993E21}"/>
              </a:ext>
            </a:extLst>
          </p:cNvPr>
          <p:cNvSpPr txBox="1"/>
          <p:nvPr/>
        </p:nvSpPr>
        <p:spPr>
          <a:xfrm>
            <a:off x="9231940" y="5217165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01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r>
            <a:r>
              <a:rPr lang="ru-RU" sz="1400" b="1" dirty="0" smtClean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ОЧЕРЕДЬ</a:t>
            </a:r>
          </a:p>
        </p:txBody>
      </p:sp>
    </p:spTree>
    <p:extLst>
      <p:ext uri="{BB962C8B-B14F-4D97-AF65-F5344CB8AC3E}">
        <p14:creationId xmlns:p14="http://schemas.microsoft.com/office/powerpoint/2010/main" val="1667448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711624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 lnSpcReduction="10000"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Уведомление - </a:t>
            </a:r>
            <a:r>
              <a:rPr lang="ru-RU" sz="2200" b="1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это документ, </a:t>
            </a:r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на основании которого налоговым органом определяется исполнение налогоплательщиком обязанности по уплате конкретного налога  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graphicFrame>
        <p:nvGraphicFramePr>
          <p:cNvPr id="1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3007604"/>
              </p:ext>
            </p:extLst>
          </p:nvPr>
        </p:nvGraphicFramePr>
        <p:xfrm>
          <a:off x="407368" y="3969060"/>
          <a:ext cx="11651740" cy="2698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0231"/>
                <a:gridCol w="8661509"/>
              </a:tblGrid>
              <a:tr h="3612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Налоги и взносы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 marR="1898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По каким платежам </a:t>
                      </a: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подавать Уведомление по имущественным налогам юридических лиц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412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Налог</a:t>
                      </a:r>
                      <a:r>
                        <a:rPr lang="ru-RU" sz="14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 на имущество организаций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 квартал,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за 1 полугодие, за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 9 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месяцев,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ru-RU" sz="1800" b="0" baseline="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по итогам года - </a:t>
                      </a:r>
                      <a:r>
                        <a:rPr lang="ru-RU" sz="1800" b="0" i="1" baseline="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только в части суммы налога, исчисленного в отношении имущества, налоговая база по которому определяется как его кадастровая стоимость. </a:t>
                      </a:r>
                      <a:r>
                        <a:rPr lang="ru-RU" sz="1800" b="1" i="1" baseline="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 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381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 Narrow" pitchFamily="34" charset="0"/>
                        </a:rPr>
                        <a:t>Транспортный и земельный налоги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Авансы за 1 квартал, 2 квартал, 3 квартал и за год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  <a:tr h="98235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Информация о налогах, по которым нужно подавать уведомление, сроки подачи уведомлений,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уплаты налогов, КБК доступны в файле «Налоговый календарь» и на промо-странице ЕНС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571" marR="90571" marT="45285" marB="45285" anchor="ctr"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7368" y="978180"/>
            <a:ext cx="112332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 smtClean="0">
                <a:solidFill>
                  <a:schemeClr val="bg2">
                    <a:lumMod val="50000"/>
                  </a:schemeClr>
                </a:solidFill>
              </a:rPr>
              <a:t>Уведомление представляется в случаях: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Если срок уплаты налога раннее срока представления налоговой декларации или 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расчета;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Если обязанность </a:t>
            </a:r>
            <a:r>
              <a:rPr lang="ru-RU" sz="2000" dirty="0" smtClean="0"/>
              <a:t>по представлению декларации или расчета не установлена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9436" y="2375559"/>
            <a:ext cx="112332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  <a:t>В связи с тем, что с 2020 года отменена обязанность по представлению налоговых деклараций в части транспортного и земельного налогов, а сроки уплаты авансовых платежей по налогу на имущество организаций наступают ранее срока представления налоговой декларации, налогоплательщики-организации, имеющие в собственности имущество, в силу пункта 9 статьи 58 Налогового кодекса обязаны представлять Уведомления об исчисленных суммах налогов.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8162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781888" y="-21154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В КАКИЕ СРОКИ ПОДАЕТСЯ УВЕДОМЛЕНИЕ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89366" y="692696"/>
            <a:ext cx="11233248" cy="2772309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chemeClr val="tx1">
                    <a:lumMod val="75000"/>
                  </a:schemeClr>
                </a:solidFill>
              </a:rPr>
              <a:t>Д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о </a:t>
            </a:r>
            <a:r>
              <a:rPr lang="ru-RU" sz="2000" b="1" dirty="0">
                <a:solidFill>
                  <a:srgbClr val="C00000"/>
                </a:solidFill>
              </a:rPr>
              <a:t>25 числа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chemeClr val="tx1">
                    <a:lumMod val="75000"/>
                  </a:schemeClr>
                </a:solidFill>
              </a:rPr>
              <a:t>месяца, в котором установлен срок 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уплаты.</a:t>
            </a:r>
          </a:p>
          <a:p>
            <a:pPr algn="just"/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Если 25 число – выходной </a:t>
            </a:r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</a:rPr>
              <a:t>день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, то срок переносится на </a:t>
            </a:r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</a:rPr>
              <a:t>следующий рабочий день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.</a:t>
            </a:r>
          </a:p>
          <a:p>
            <a:pPr algn="just"/>
            <a:endParaRPr lang="ru-RU" sz="2000" dirty="0" smtClean="0">
              <a:solidFill>
                <a:schemeClr val="tx1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</a:rPr>
              <a:t>Представить Уведомление можно: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>
                    <a:lumMod val="75000"/>
                  </a:schemeClr>
                </a:solidFill>
              </a:rPr>
              <a:t>по ТКС, подписанное усиленной квалифицированной 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ЭП;</a:t>
            </a:r>
            <a:endParaRPr lang="ru-RU" sz="2000" dirty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через </a:t>
            </a:r>
            <a:r>
              <a:rPr lang="ru-RU" sz="2000" dirty="0">
                <a:solidFill>
                  <a:schemeClr val="tx1">
                    <a:lumMod val="75000"/>
                  </a:schemeClr>
                </a:solidFill>
              </a:rPr>
              <a:t>ЛК налогоплательщика, подписанное усиленной квалифицированной 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ЭП;</a:t>
            </a:r>
            <a:endParaRPr lang="ru-RU" sz="2000" dirty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на </a:t>
            </a:r>
            <a:r>
              <a:rPr lang="ru-RU" sz="2000" dirty="0">
                <a:solidFill>
                  <a:schemeClr val="tx1">
                    <a:lumMod val="75000"/>
                  </a:schemeClr>
                </a:solidFill>
              </a:rPr>
              <a:t>бумаге, 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за исключение НП, указанных в п. 3 ст. 80 НК РФ</a:t>
            </a:r>
            <a:endParaRPr lang="ru-RU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583832" y="2698235"/>
            <a:ext cx="2844316" cy="235589"/>
          </a:xfrm>
          <a:prstGeom prst="roundRect">
            <a:avLst/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2296" y="3645024"/>
            <a:ext cx="11398340" cy="26282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Срок представления</a:t>
            </a:r>
            <a:r>
              <a:rPr lang="ru-RU" sz="2800" b="1" u="sng" dirty="0" smtClean="0">
                <a:solidFill>
                  <a:schemeClr val="tx1">
                    <a:lumMod val="75000"/>
                  </a:schemeClr>
                </a:solidFill>
              </a:rPr>
              <a:t> уведомлений по имущественным налогам юридических лиц </a:t>
            </a:r>
            <a:r>
              <a:rPr lang="ru-RU" sz="2800" b="1" u="sng" dirty="0" smtClean="0">
                <a:solidFill>
                  <a:srgbClr val="C00000"/>
                </a:solidFill>
              </a:rPr>
              <a:t>в 2023 году</a:t>
            </a:r>
            <a:r>
              <a:rPr lang="ru-RU" sz="2800" b="1" u="sng" dirty="0" smtClean="0">
                <a:solidFill>
                  <a:schemeClr val="tx1">
                    <a:lumMod val="75000"/>
                  </a:schemeClr>
                </a:solidFill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</a:schemeClr>
                </a:solidFill>
              </a:rPr>
              <a:t>за 1 квартал </a:t>
            </a:r>
            <a:r>
              <a:rPr lang="ru-RU" sz="2800" b="1" dirty="0" smtClean="0">
                <a:solidFill>
                  <a:schemeClr val="tx1">
                    <a:lumMod val="75000"/>
                  </a:schemeClr>
                </a:solidFill>
              </a:rPr>
              <a:t>не позднее 25 апреля      </a:t>
            </a:r>
          </a:p>
          <a:p>
            <a:pPr marL="342900" indent="-3429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</a:schemeClr>
                </a:solidFill>
              </a:rPr>
              <a:t>за 2 квартал </a:t>
            </a:r>
            <a:r>
              <a:rPr lang="ru-RU" sz="2800" b="1" dirty="0" smtClean="0">
                <a:solidFill>
                  <a:schemeClr val="tx1">
                    <a:lumMod val="75000"/>
                  </a:schemeClr>
                </a:solidFill>
              </a:rPr>
              <a:t>не позднее 25 июля</a:t>
            </a:r>
          </a:p>
          <a:p>
            <a:pPr marL="342900" indent="-3429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</a:schemeClr>
                </a:solidFill>
              </a:rPr>
              <a:t>За 3 квартал </a:t>
            </a:r>
            <a:r>
              <a:rPr lang="ru-RU" sz="2800" b="1" dirty="0" smtClean="0">
                <a:solidFill>
                  <a:schemeClr val="tx1">
                    <a:lumMod val="75000"/>
                  </a:schemeClr>
                </a:solidFill>
              </a:rPr>
              <a:t>не позднее 25 октября</a:t>
            </a:r>
            <a:endParaRPr lang="en-US" sz="28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800" dirty="0">
                <a:solidFill>
                  <a:schemeClr val="tx1">
                    <a:lumMod val="75000"/>
                  </a:schemeClr>
                </a:solidFill>
              </a:rPr>
              <a:t>За </a:t>
            </a:r>
            <a:r>
              <a:rPr lang="ru-RU" sz="2800" dirty="0" smtClean="0">
                <a:solidFill>
                  <a:schemeClr val="tx1">
                    <a:lumMod val="75000"/>
                  </a:schemeClr>
                </a:solidFill>
              </a:rPr>
              <a:t>год </a:t>
            </a:r>
            <a:r>
              <a:rPr lang="ru-RU" sz="2800" b="1" dirty="0" smtClean="0">
                <a:solidFill>
                  <a:schemeClr val="tx1">
                    <a:lumMod val="75000"/>
                  </a:schemeClr>
                </a:solidFill>
              </a:rPr>
              <a:t>не позднее </a:t>
            </a:r>
            <a:r>
              <a:rPr lang="ru-RU" sz="2800" b="1" dirty="0">
                <a:solidFill>
                  <a:schemeClr val="tx1">
                    <a:lumMod val="75000"/>
                  </a:schemeClr>
                </a:solidFill>
              </a:rPr>
              <a:t>25 </a:t>
            </a:r>
            <a:r>
              <a:rPr lang="ru-RU" sz="2800" b="1" dirty="0" smtClean="0">
                <a:solidFill>
                  <a:schemeClr val="tx1">
                    <a:lumMod val="75000"/>
                  </a:schemeClr>
                </a:solidFill>
              </a:rPr>
              <a:t>февраля 2024</a:t>
            </a:r>
            <a:endParaRPr lang="ru-RU" sz="2800" i="1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2680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CРОКИ ПРЕДСТАВЛЕНИЯ УВЕДОМЛЕНИЯ ОБ ИСЧИСЛЕННЫХ СУММАХ НАЛОГОВ, АВАНСОВЫХ ПЛАТЕЖЕЙ </a:t>
            </a:r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ПО ИМУЩЕСТВЕННЫМ НАЛОГАМ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583832" y="2698235"/>
            <a:ext cx="2844316" cy="235589"/>
          </a:xfrm>
          <a:prstGeom prst="roundRect">
            <a:avLst/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627196"/>
              </p:ext>
            </p:extLst>
          </p:nvPr>
        </p:nvGraphicFramePr>
        <p:xfrm>
          <a:off x="112503" y="995838"/>
          <a:ext cx="12072663" cy="56425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3443"/>
                <a:gridCol w="1850323"/>
                <a:gridCol w="1154777"/>
                <a:gridCol w="1063453"/>
                <a:gridCol w="1105166"/>
                <a:gridCol w="1626942"/>
                <a:gridCol w="737807"/>
                <a:gridCol w="1002932"/>
                <a:gridCol w="1198910"/>
                <a:gridCol w="1198910"/>
              </a:tblGrid>
              <a:tr h="4520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Наименование налога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КБК налогов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Срок представления декларации по налогам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Срок представления уведомления по налогам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Период, указываемый в уведомлении (код отчетного периода)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</a:rPr>
                        <a:t>Срок уплаты налогов в соответствии с законодательством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0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налоговый/отчетный период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срок представления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отчетный период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срок представления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отчетный период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код отчетного </a:t>
                      </a:r>
                      <a:r>
                        <a:rPr lang="ru-RU" sz="1050" b="1" u="none" strike="noStrike" dirty="0" smtClean="0">
                          <a:effectLst/>
                        </a:rPr>
                        <a:t> периода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отчетный период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срок </a:t>
                      </a:r>
                      <a:r>
                        <a:rPr lang="ru-RU" sz="1050" b="1" u="none" strike="noStrike" dirty="0" smtClean="0">
                          <a:effectLst/>
                        </a:rPr>
                        <a:t>уплаты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2673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Налог на имущество организаций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18210602010020000110</a:t>
                      </a:r>
                      <a:br>
                        <a:rPr lang="ru-RU" sz="1050" u="none" strike="noStrike" dirty="0">
                          <a:effectLst/>
                        </a:rPr>
                      </a:br>
                      <a:r>
                        <a:rPr lang="ru-RU" sz="1050" u="none" strike="noStrike" dirty="0">
                          <a:effectLst/>
                        </a:rPr>
                        <a:t>18210602020020000110</a:t>
                      </a:r>
                      <a:br>
                        <a:rPr lang="ru-RU" sz="1050" u="none" strike="noStrike" dirty="0">
                          <a:effectLst/>
                        </a:rPr>
                      </a:b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год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r>
                        <a:rPr lang="ru-RU" sz="1050" u="none" strike="noStrike" dirty="0" smtClean="0">
                          <a:effectLst/>
                        </a:rPr>
                        <a:t>25.02. </a:t>
                      </a:r>
                      <a:r>
                        <a:rPr lang="ru-RU" sz="1050" u="none" strike="noStrike" dirty="0">
                          <a:effectLst/>
                        </a:rPr>
                        <a:t>года следующего за истекшим налоговым  периодом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1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25.04.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1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 квартал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28.04.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2572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 smtClean="0">
                          <a:effectLst/>
                        </a:rPr>
                        <a:t>2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25.07.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 smtClean="0">
                          <a:effectLst/>
                        </a:rPr>
                        <a:t>2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 smtClean="0">
                          <a:effectLst/>
                        </a:rPr>
                        <a:t>2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28.07.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2572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 smtClean="0">
                          <a:effectLst/>
                        </a:rPr>
                        <a:t>3квартал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25.10.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 smtClean="0">
                          <a:effectLst/>
                        </a:rPr>
                        <a:t>3квартал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34/03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 smtClean="0">
                          <a:effectLst/>
                        </a:rPr>
                        <a:t>3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28.10.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6371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25.02. года следующего за истекшим налоговым  периодом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год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год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28.02.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26755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Транспортный налог 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18210604011020000110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не предоставляется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1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25.04.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 квартал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1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28.04.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217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25.07.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 квартал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28.07.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229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3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25.10.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3 квартал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34/03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3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28.10.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5515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25.02. года следующего за истекшим налоговым  периодом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год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28.02.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15370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Земельный налог 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18210606031030000110</a:t>
                      </a:r>
                      <a:br>
                        <a:rPr lang="ru-RU" sz="1050" u="none" strike="noStrike" dirty="0">
                          <a:effectLst/>
                        </a:rPr>
                      </a:br>
                      <a:r>
                        <a:rPr lang="ru-RU" sz="1050" u="none" strike="noStrike" dirty="0">
                          <a:effectLst/>
                        </a:rPr>
                        <a:t>18210606032040000110</a:t>
                      </a:r>
                      <a:br>
                        <a:rPr lang="ru-RU" sz="1050" u="none" strike="noStrike" dirty="0">
                          <a:effectLst/>
                        </a:rPr>
                      </a:br>
                      <a:r>
                        <a:rPr lang="ru-RU" sz="1050" u="none" strike="noStrike" dirty="0">
                          <a:effectLst/>
                        </a:rPr>
                        <a:t>18210606032110000110</a:t>
                      </a:r>
                      <a:br>
                        <a:rPr lang="ru-RU" sz="1050" u="none" strike="noStrike" dirty="0">
                          <a:effectLst/>
                        </a:rPr>
                      </a:br>
                      <a:r>
                        <a:rPr lang="ru-RU" sz="1050" u="none" strike="noStrike" dirty="0">
                          <a:effectLst/>
                        </a:rPr>
                        <a:t>18210606032120000110</a:t>
                      </a:r>
                      <a:br>
                        <a:rPr lang="ru-RU" sz="1050" u="none" strike="noStrike" dirty="0">
                          <a:effectLst/>
                        </a:rPr>
                      </a:br>
                      <a:r>
                        <a:rPr lang="ru-RU" sz="1050" u="none" strike="noStrike" dirty="0">
                          <a:effectLst/>
                        </a:rPr>
                        <a:t>18210606032140000110</a:t>
                      </a:r>
                      <a:br>
                        <a:rPr lang="ru-RU" sz="1050" u="none" strike="noStrike" dirty="0">
                          <a:effectLst/>
                        </a:rPr>
                      </a:br>
                      <a:r>
                        <a:rPr lang="ru-RU" sz="1050" u="none" strike="noStrike" dirty="0">
                          <a:effectLst/>
                        </a:rPr>
                        <a:t>18210606033050000110</a:t>
                      </a:r>
                      <a:br>
                        <a:rPr lang="ru-RU" sz="1050" u="none" strike="noStrike" dirty="0">
                          <a:effectLst/>
                        </a:rPr>
                      </a:br>
                      <a:r>
                        <a:rPr lang="ru-RU" sz="1050" u="none" strike="noStrike" dirty="0">
                          <a:effectLst/>
                        </a:rPr>
                        <a:t>18210606033100000110</a:t>
                      </a:r>
                      <a:br>
                        <a:rPr lang="ru-RU" sz="1050" u="none" strike="noStrike" dirty="0">
                          <a:effectLst/>
                        </a:rPr>
                      </a:br>
                      <a:r>
                        <a:rPr lang="ru-RU" sz="1050" u="none" strike="noStrike" dirty="0">
                          <a:effectLst/>
                        </a:rPr>
                        <a:t>18210606033130000110</a:t>
                      </a:r>
                      <a:br>
                        <a:rPr lang="ru-RU" sz="1050" u="none" strike="noStrike" dirty="0">
                          <a:effectLst/>
                        </a:rPr>
                      </a:b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не предоставляется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 квартал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25.04.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 квартал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1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28.04.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2522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 квартал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25.07.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 квартал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28.07.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215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3 квартал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25.10.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3 квартал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34/03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3 квартал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28.10.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  <a:tr h="1089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25.02. года следующего за истекшим налоговым  периодом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34/04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год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28.02.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84" marR="4884" marT="4884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27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7700-02-765\Desktop\презентация\картинки\quill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348" y="1483858"/>
            <a:ext cx="7115909" cy="537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240869"/>
            <a:ext cx="2891644" cy="3312368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711624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ФОРМА УВЕДОМЛЕНИЯ УТВЕРЖДЕНА ПРИКАЗОМ ФНС РОССИИ ОТ 02.11.2022 №ЕД-7-8/1047@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480" y="1450185"/>
            <a:ext cx="4176464" cy="5228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431" y="1468358"/>
            <a:ext cx="3888432" cy="52427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859" y="886613"/>
            <a:ext cx="11233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/>
              <a:t>Уведомление состоит из Титульного листа и Листа содержащего сведения об исчисленных суммах налогов, авансовых платежей по налогам  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5017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КАК ЗАПОЛНИТЬ УВЕДОМЛЕНИЕ?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434" y="1037537"/>
            <a:ext cx="27415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5 основных реквизитов!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КПП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ОКТМО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КБК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Отчетный период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Сумма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25" t="14694" r="24709" b="55593"/>
          <a:stretch/>
        </p:blipFill>
        <p:spPr bwMode="auto">
          <a:xfrm>
            <a:off x="2809762" y="1127648"/>
            <a:ext cx="8938866" cy="3021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углом 6"/>
          <p:cNvSpPr/>
          <p:nvPr/>
        </p:nvSpPr>
        <p:spPr>
          <a:xfrm flipV="1">
            <a:off x="5879976" y="2528900"/>
            <a:ext cx="4545148" cy="205783"/>
          </a:xfrm>
          <a:prstGeom prst="ben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06489" y="1628800"/>
            <a:ext cx="6966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КПП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60972" y="2550017"/>
            <a:ext cx="9274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КОД НО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4" t="14435" r="24813" b="61239"/>
          <a:stretch/>
        </p:blipFill>
        <p:spPr bwMode="auto">
          <a:xfrm>
            <a:off x="2809762" y="3348123"/>
            <a:ext cx="8938866" cy="1791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трелка вправо 11"/>
          <p:cNvSpPr/>
          <p:nvPr/>
        </p:nvSpPr>
        <p:spPr>
          <a:xfrm flipV="1">
            <a:off x="10715601" y="4418528"/>
            <a:ext cx="339236" cy="45719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8783649" y="4199714"/>
            <a:ext cx="625915" cy="61408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4" name="Стрелка углом 13"/>
          <p:cNvSpPr/>
          <p:nvPr/>
        </p:nvSpPr>
        <p:spPr>
          <a:xfrm>
            <a:off x="7675834" y="3801050"/>
            <a:ext cx="3276699" cy="178885"/>
          </a:xfrm>
          <a:prstGeom prst="ben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952533" y="3672159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КПП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09564" y="4097613"/>
            <a:ext cx="825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ОКТМО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23328" y="4245732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КБК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9" name="Развернутая стрелка 18"/>
          <p:cNvSpPr/>
          <p:nvPr/>
        </p:nvSpPr>
        <p:spPr>
          <a:xfrm rot="5400000">
            <a:off x="9793127" y="5085613"/>
            <a:ext cx="1168132" cy="167558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81285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20" name="Развернутая стрелка 19"/>
          <p:cNvSpPr/>
          <p:nvPr/>
        </p:nvSpPr>
        <p:spPr>
          <a:xfrm rot="5400000">
            <a:off x="6942073" y="5355191"/>
            <a:ext cx="1332192" cy="216025"/>
          </a:xfrm>
          <a:prstGeom prst="utur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21" name="Развернутая стрелка 20"/>
          <p:cNvSpPr/>
          <p:nvPr/>
        </p:nvSpPr>
        <p:spPr>
          <a:xfrm rot="5400000">
            <a:off x="7015914" y="5194639"/>
            <a:ext cx="747522" cy="220961"/>
          </a:xfrm>
          <a:prstGeom prst="utur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24741" y="5569740"/>
            <a:ext cx="1579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Сумма к уплате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7832" y="5894703"/>
            <a:ext cx="2100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К</a:t>
            </a:r>
            <a:r>
              <a:rPr lang="ru-RU" sz="1400" b="1" dirty="0" smtClean="0">
                <a:solidFill>
                  <a:srgbClr val="002060"/>
                </a:solidFill>
              </a:rPr>
              <a:t>од </a:t>
            </a:r>
            <a:r>
              <a:rPr lang="ru-RU" sz="1400" b="1" dirty="0">
                <a:solidFill>
                  <a:srgbClr val="002060"/>
                </a:solidFill>
              </a:rPr>
              <a:t>отчетного периода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28607" y="5445681"/>
            <a:ext cx="32962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за который платится налог</a:t>
            </a:r>
          </a:p>
        </p:txBody>
      </p:sp>
      <p:sp>
        <p:nvSpPr>
          <p:cNvPr id="25" name="Стрелка углом 24"/>
          <p:cNvSpPr/>
          <p:nvPr/>
        </p:nvSpPr>
        <p:spPr>
          <a:xfrm>
            <a:off x="6416851" y="960359"/>
            <a:ext cx="2788595" cy="178309"/>
          </a:xfrm>
          <a:prstGeom prst="ben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26" name="Стрелка углом 25"/>
          <p:cNvSpPr/>
          <p:nvPr/>
        </p:nvSpPr>
        <p:spPr>
          <a:xfrm rot="10800000" flipH="1">
            <a:off x="6498051" y="1628800"/>
            <a:ext cx="4222942" cy="189522"/>
          </a:xfrm>
          <a:prstGeom prst="bentArrow">
            <a:avLst>
              <a:gd name="adj1" fmla="val 25000"/>
              <a:gd name="adj2" fmla="val 25687"/>
              <a:gd name="adj3" fmla="val 25000"/>
              <a:gd name="adj4" fmla="val 49247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46801" y="851757"/>
            <a:ext cx="735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ИНН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68182" y="610860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800" dirty="0" smtClean="0">
                <a:solidFill>
                  <a:schemeClr val="tx2"/>
                </a:solidFill>
              </a:rPr>
              <a:t>1 </a:t>
            </a:r>
            <a:r>
              <a:rPr lang="ru-RU" sz="1800" dirty="0">
                <a:solidFill>
                  <a:schemeClr val="tx2"/>
                </a:solidFill>
              </a:rPr>
              <a:t>квартал </a:t>
            </a:r>
            <a:r>
              <a:rPr lang="ru-RU" sz="1800" dirty="0">
                <a:solidFill>
                  <a:srgbClr val="FF0000"/>
                </a:solidFill>
              </a:rPr>
              <a:t>код 34/01 </a:t>
            </a:r>
            <a:r>
              <a:rPr lang="ru-RU" sz="1800" dirty="0" smtClean="0">
                <a:solidFill>
                  <a:schemeClr val="tx2"/>
                </a:solidFill>
              </a:rPr>
              <a:t>2 </a:t>
            </a:r>
            <a:r>
              <a:rPr lang="ru-RU" sz="1800" dirty="0">
                <a:solidFill>
                  <a:schemeClr val="tx2"/>
                </a:solidFill>
              </a:rPr>
              <a:t>квартал </a:t>
            </a:r>
            <a:r>
              <a:rPr lang="ru-RU" sz="1800" dirty="0">
                <a:solidFill>
                  <a:srgbClr val="FF0000"/>
                </a:solidFill>
              </a:rPr>
              <a:t>код </a:t>
            </a:r>
            <a:r>
              <a:rPr lang="ru-RU" sz="1800" dirty="0" smtClean="0">
                <a:solidFill>
                  <a:srgbClr val="FF0000"/>
                </a:solidFill>
              </a:rPr>
              <a:t>34/02 </a:t>
            </a:r>
          </a:p>
          <a:p>
            <a:r>
              <a:rPr lang="ru-RU" sz="1800" dirty="0" smtClean="0">
                <a:solidFill>
                  <a:schemeClr val="tx2"/>
                </a:solidFill>
              </a:rPr>
              <a:t>3 </a:t>
            </a:r>
            <a:r>
              <a:rPr lang="ru-RU" sz="1800" dirty="0">
                <a:solidFill>
                  <a:schemeClr val="tx2"/>
                </a:solidFill>
              </a:rPr>
              <a:t>квартал </a:t>
            </a:r>
            <a:r>
              <a:rPr lang="ru-RU" sz="1800" dirty="0">
                <a:solidFill>
                  <a:srgbClr val="FF0000"/>
                </a:solidFill>
              </a:rPr>
              <a:t>код 34/03 </a:t>
            </a: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</a:rPr>
              <a:t>Г</a:t>
            </a:r>
            <a:r>
              <a:rPr lang="ru-RU" sz="1800" dirty="0" smtClean="0">
                <a:solidFill>
                  <a:schemeClr val="tx2"/>
                </a:solidFill>
              </a:rPr>
              <a:t>од </a:t>
            </a:r>
            <a:r>
              <a:rPr lang="ru-RU" sz="1800" dirty="0" smtClean="0">
                <a:solidFill>
                  <a:srgbClr val="FF0000"/>
                </a:solidFill>
              </a:rPr>
              <a:t>код 34/04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56" y="4092412"/>
            <a:ext cx="27415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!!!Уведомление может быть заполнено сразу за все 4 отчетных периода 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482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48" y="872716"/>
            <a:ext cx="5102286" cy="5790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060" y="293050"/>
            <a:ext cx="5220580" cy="646013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603612" y="-27941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 smtClean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Уведомление можно заполнить сразу за все отчетные периоды!!!</a:t>
            </a:r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5720" y="401652"/>
            <a:ext cx="1914459" cy="4463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Пример №1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68302" y="906430"/>
            <a:ext cx="2517156" cy="5423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Транспортный налог за отчетный период 2023 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660396" y="1952836"/>
            <a:ext cx="1548172" cy="2880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 квартал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675535" y="3280846"/>
            <a:ext cx="1548172" cy="2880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  <a:r>
              <a:rPr lang="ru-RU" dirty="0" smtClean="0"/>
              <a:t> квартал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677850" y="4726186"/>
            <a:ext cx="1548172" cy="2880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ru-RU" dirty="0" smtClean="0"/>
              <a:t> квартал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677850" y="6080882"/>
            <a:ext cx="1548172" cy="2880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 квартал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99819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174589</TotalTime>
  <Words>1129</Words>
  <Application>Microsoft Office PowerPoint</Application>
  <PresentationFormat>Широкоэкранный</PresentationFormat>
  <Paragraphs>207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Arial Narrow</vt:lpstr>
      <vt:lpstr>Open Sans</vt:lpstr>
      <vt:lpstr>Calibri Light</vt:lpstr>
      <vt:lpstr>Wingdings</vt:lpstr>
      <vt:lpstr>Roboto Condensed</vt:lpstr>
      <vt:lpstr>Calibri</vt:lpstr>
      <vt:lpstr>Open Sans Light</vt:lpstr>
      <vt:lpstr>Times New Roman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ИСПРАВИТЬ УВЕДОМЛЕНИЕ</vt:lpstr>
      <vt:lpstr>ЧАСТО ВСТРЕЧАЮЩИЕСЯ ОШИБКИ</vt:lpstr>
      <vt:lpstr>Узнать подробнее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Мункуев Игорь Траисович</cp:lastModifiedBy>
  <cp:revision>2379</cp:revision>
  <cp:lastPrinted>2023-06-20T00:33:44Z</cp:lastPrinted>
  <dcterms:created xsi:type="dcterms:W3CDTF">2014-10-08T23:03:32Z</dcterms:created>
  <dcterms:modified xsi:type="dcterms:W3CDTF">2023-10-11T08:28:31Z</dcterms:modified>
</cp:coreProperties>
</file>