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9"/>
  </p:notesMasterIdLst>
  <p:handoutMasterIdLst>
    <p:handoutMasterId r:id="rId10"/>
  </p:handoutMasterIdLst>
  <p:sldIdLst>
    <p:sldId id="2081" r:id="rId3"/>
    <p:sldId id="2058" r:id="rId4"/>
    <p:sldId id="2083" r:id="rId5"/>
    <p:sldId id="2082" r:id="rId6"/>
    <p:sldId id="2084" r:id="rId7"/>
    <p:sldId id="2085" r:id="rId8"/>
  </p:sldIdLst>
  <p:sldSz cx="12192000" cy="6858000"/>
  <p:notesSz cx="6858000" cy="9926638"/>
  <p:embeddedFontLs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B"/>
    <a:srgbClr val="0064C8"/>
    <a:srgbClr val="E8F7FC"/>
    <a:srgbClr val="C4EAF8"/>
    <a:srgbClr val="009ADA"/>
    <a:srgbClr val="00A6E6"/>
    <a:srgbClr val="00B0F0"/>
    <a:srgbClr val="0086F6"/>
    <a:srgbClr val="F2F2F2"/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90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-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это документ, который нужно направить в налоговый орган, если установленный срок подачи декларации позднее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срока уплаты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55178"/>
              </p:ext>
            </p:extLst>
          </p:nvPr>
        </p:nvGraphicFramePr>
        <p:xfrm>
          <a:off x="0" y="944724"/>
          <a:ext cx="12192000" cy="306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880"/>
                <a:gridCol w="9063120"/>
              </a:tblGrid>
              <a:tr h="648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Налоги и 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89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 каким платежам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подавать Уведомление по специальным налоговым режимам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64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64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ЕСХН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 за полугодие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11135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налогах, по которым нужно подавать уведомление, сроки подачи уведомлений, уплаты налогов, КБК доступны в файле «Налоговый календарь» и на промо-странице ЕНС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348" y="4689140"/>
            <a:ext cx="103331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Зачем подавать Уведомление?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Своевременное и корректное распределение ЕНП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Отсутствие пени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Что будет, если несвоевременно подать уведомление или не подать вовсе?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ЕНП не распределится вовремя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</a:rPr>
              <a:t>Начислится</a:t>
            </a:r>
            <a:r>
              <a:rPr lang="ru-RU" sz="1400" dirty="0" smtClean="0">
                <a:solidFill>
                  <a:srgbClr val="002060"/>
                </a:solidFill>
              </a:rPr>
              <a:t> пеня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Привлекут к ответственности в соответствии со ст. 15.6 КоАП или ст. 126 НК РФ </a:t>
            </a:r>
            <a:r>
              <a:rPr lang="ru-RU" sz="1400" dirty="0" smtClean="0">
                <a:solidFill>
                  <a:srgbClr val="C00000"/>
                </a:solidFill>
              </a:rPr>
              <a:t>(временно приостановлено)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 какие сроки подается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7368" y="1088739"/>
            <a:ext cx="11233248" cy="277230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25 числа</a:t>
            </a:r>
            <a:r>
              <a:rPr lang="ru-RU" sz="1600" dirty="0">
                <a:solidFill>
                  <a:srgbClr val="002060"/>
                </a:solidFill>
              </a:rPr>
              <a:t> месяца, в котором установлен срок </a:t>
            </a:r>
            <a:r>
              <a:rPr lang="ru-RU" sz="1600" dirty="0" smtClean="0">
                <a:solidFill>
                  <a:srgbClr val="002060"/>
                </a:solidFill>
              </a:rPr>
              <a:t>уплаты.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Если 25 число – выходной </a:t>
            </a:r>
            <a:r>
              <a:rPr lang="ru-RU" sz="1600" b="1" dirty="0" smtClean="0">
                <a:solidFill>
                  <a:srgbClr val="C00000"/>
                </a:solidFill>
              </a:rPr>
              <a:t>день</a:t>
            </a:r>
            <a:r>
              <a:rPr lang="ru-RU" sz="1600" dirty="0" smtClean="0">
                <a:solidFill>
                  <a:srgbClr val="002060"/>
                </a:solidFill>
              </a:rPr>
              <a:t>, то срок переносится на </a:t>
            </a:r>
            <a:r>
              <a:rPr lang="ru-RU" sz="1600" b="1" dirty="0" smtClean="0">
                <a:solidFill>
                  <a:srgbClr val="C00000"/>
                </a:solidFill>
              </a:rPr>
              <a:t>следующий рабочий день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Представить Уведомление можно: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по ТКС, подписанное усиленной квалифицированной </a:t>
            </a:r>
            <a:r>
              <a:rPr lang="ru-RU" sz="1600" dirty="0" smtClean="0">
                <a:solidFill>
                  <a:srgbClr val="002060"/>
                </a:solidFill>
              </a:rPr>
              <a:t>ЭП;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- через ЛК налогоплательщика, подписанное усиленной квалифицированной </a:t>
            </a:r>
            <a:r>
              <a:rPr lang="ru-RU" sz="1600" dirty="0" smtClean="0">
                <a:solidFill>
                  <a:srgbClr val="002060"/>
                </a:solidFill>
              </a:rPr>
              <a:t>ЭП;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- на бумаге, </a:t>
            </a:r>
            <a:r>
              <a:rPr lang="ru-RU" sz="1600" dirty="0" smtClean="0">
                <a:solidFill>
                  <a:srgbClr val="C00000"/>
                </a:solidFill>
              </a:rPr>
              <a:t>за исключение НП, указанных в п. 3 ст. 80 НК РФ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3832" y="2698235"/>
            <a:ext cx="2844316" cy="23558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296" y="3645024"/>
            <a:ext cx="10333148" cy="2349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/>
                </a:solidFill>
              </a:rPr>
              <a:t>Срок представления уведомления по УСН в 2023 году: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за 1 квартал 2023 до 25 апреля 2023;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за полугодие 2023 до 25 июля 2023;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За 9 месяцев 2023 до 25 октября 2023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26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Уведомление?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88" y="2259276"/>
            <a:ext cx="2741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 основных реквизитов!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КПП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ОКТМО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КБК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Отчетный период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Сумма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809762" y="1127648"/>
            <a:ext cx="8938866" cy="30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flipV="1">
            <a:off x="5879976" y="2528900"/>
            <a:ext cx="4545148" cy="205783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0972" y="2550017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КОД НО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809762" y="3348123"/>
            <a:ext cx="893886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10715601" y="4418528"/>
            <a:ext cx="339236" cy="457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783649" y="4199714"/>
            <a:ext cx="625915" cy="614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7675834" y="3801050"/>
            <a:ext cx="3276699" cy="178885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2533" y="367215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9564" y="409761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ОКТМО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3328" y="42457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КБК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rot="5400000">
            <a:off x="9793127" y="5085613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6942073" y="5355191"/>
            <a:ext cx="1332192" cy="216025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5400000">
            <a:off x="7015914" y="5194639"/>
            <a:ext cx="747522" cy="220961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741" y="5569740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Сумма к уплате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2" y="5894703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од </a:t>
            </a:r>
            <a:r>
              <a:rPr lang="ru-RU" sz="1400" b="1" dirty="0">
                <a:solidFill>
                  <a:srgbClr val="002060"/>
                </a:solidFill>
              </a:rPr>
              <a:t>отчетного периода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8607" y="5445681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который платится налог</a:t>
            </a:r>
          </a:p>
        </p:txBody>
      </p:sp>
      <p:sp>
        <p:nvSpPr>
          <p:cNvPr id="25" name="Стрелка углом 24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6498051" y="1628800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46801" y="851757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35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заполненного Уведомления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 descr="C:\Users\internet\Desktop\Пример1 первичное уведомление_page-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8" y="925203"/>
            <a:ext cx="4932548" cy="59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925203"/>
            <a:ext cx="4838179" cy="59480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87547" y="1370544"/>
            <a:ext cx="1381795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УСН 1 </a:t>
            </a:r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</a:rPr>
              <a:t>кв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2023 «Доходы»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01675" y="3949310"/>
            <a:ext cx="1381795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УСН 9 </a:t>
            </a:r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</a:rPr>
              <a:t>мес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2023 «Доходы»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01674" y="2672916"/>
            <a:ext cx="1381795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УСН 6 </a:t>
            </a:r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</a:rPr>
              <a:t>мес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2023 «Доходы-Расходы»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09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исправить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4892" y="10167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Необходимо изменить сумму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Повторно </a:t>
            </a:r>
            <a:r>
              <a:rPr lang="ru-RU" sz="1400" dirty="0">
                <a:solidFill>
                  <a:srgbClr val="002060"/>
                </a:solidFill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</a:rPr>
              <a:t>(КПП, КБК, ОКТМО, период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</a:t>
            </a:r>
            <a:r>
              <a:rPr lang="ru-RU" sz="1400" dirty="0" smtClean="0">
                <a:solidFill>
                  <a:srgbClr val="002060"/>
                </a:solidFill>
              </a:rPr>
              <a:t>казать корректную сумму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8108" y="1016732"/>
            <a:ext cx="39604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Необходимо изменить иные реквизиты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Повторно </a:t>
            </a:r>
            <a:r>
              <a:rPr lang="ru-RU" sz="1400" dirty="0">
                <a:solidFill>
                  <a:srgbClr val="002060"/>
                </a:solidFill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</a:rPr>
              <a:t>(КПП, КБК, ОКТМО, период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 строке с суммой </a:t>
            </a: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«0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новой строке </a:t>
            </a: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верные данные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internet\Desktop\Пример2 уточненная (сумма)_page-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23"/>
          <a:stretch/>
        </p:blipFill>
        <p:spPr bwMode="auto">
          <a:xfrm>
            <a:off x="119336" y="2549109"/>
            <a:ext cx="2897923" cy="422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nternet\Desktop\Пример2 уточненная (сумма)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564904"/>
            <a:ext cx="2987216" cy="423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nternet\Desktop\Пример3 уточненная (КПП обособки)_page-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r="-441"/>
          <a:stretch/>
        </p:blipFill>
        <p:spPr bwMode="auto">
          <a:xfrm>
            <a:off x="6204012" y="2544996"/>
            <a:ext cx="2916324" cy="424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nternet\Desktop\Пример3 уточненная (КПП обособки)_page-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" r="-2647"/>
          <a:stretch/>
        </p:blipFill>
        <p:spPr bwMode="auto">
          <a:xfrm>
            <a:off x="9028820" y="2544996"/>
            <a:ext cx="3043844" cy="423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54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173681</TotalTime>
  <Words>336</Words>
  <Application>Microsoft Office PowerPoint</Application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Roboto Condensed</vt:lpstr>
      <vt:lpstr>Times New Roman</vt:lpstr>
      <vt:lpstr>Calibri Light</vt:lpstr>
      <vt:lpstr>Open Sans Light</vt:lpstr>
      <vt:lpstr>Open Sans</vt:lpstr>
      <vt:lpstr>Wingdings</vt:lpstr>
      <vt:lpstr>Arial Narrow</vt:lpstr>
      <vt:lpstr>Arial</vt:lpstr>
      <vt:lpstr>Calibri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Чебаевский Андрей Александрович</cp:lastModifiedBy>
  <cp:revision>2308</cp:revision>
  <cp:lastPrinted>2022-11-09T12:14:24Z</cp:lastPrinted>
  <dcterms:created xsi:type="dcterms:W3CDTF">2014-10-08T23:03:32Z</dcterms:created>
  <dcterms:modified xsi:type="dcterms:W3CDTF">2023-09-19T03:01:39Z</dcterms:modified>
</cp:coreProperties>
</file>