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17"/>
  </p:notesMasterIdLst>
  <p:handoutMasterIdLst>
    <p:handoutMasterId r:id="rId18"/>
  </p:handoutMasterIdLst>
  <p:sldIdLst>
    <p:sldId id="2018" r:id="rId3"/>
    <p:sldId id="2027" r:id="rId4"/>
    <p:sldId id="2034" r:id="rId5"/>
    <p:sldId id="2028" r:id="rId6"/>
    <p:sldId id="2029" r:id="rId7"/>
    <p:sldId id="2030" r:id="rId8"/>
    <p:sldId id="2020" r:id="rId9"/>
    <p:sldId id="2024" r:id="rId10"/>
    <p:sldId id="2025" r:id="rId11"/>
    <p:sldId id="2026" r:id="rId12"/>
    <p:sldId id="2032" r:id="rId13"/>
    <p:sldId id="2033" r:id="rId14"/>
    <p:sldId id="2031" r:id="rId15"/>
    <p:sldId id="2019" r:id="rId16"/>
  </p:sldIdLst>
  <p:sldSz cx="12192000" cy="6858000"/>
  <p:notesSz cx="6808788" cy="9940925"/>
  <p:embeddedFontLs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 Light" panose="020B060402020202020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Arial Narrow" panose="020B0606020202030204" pitchFamily="34" charset="0"/>
      <p:regular r:id="rId33"/>
      <p:bold r:id="rId34"/>
      <p:italic r:id="rId35"/>
      <p:boldItalic r:id="rId36"/>
    </p:embeddedFont>
    <p:embeddedFont>
      <p:font typeface="Roboto Condensed" panose="020B060402020202020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ADA"/>
    <a:srgbClr val="00A6E6"/>
    <a:srgbClr val="0990FF"/>
    <a:srgbClr val="0064CB"/>
    <a:srgbClr val="0082F1"/>
    <a:srgbClr val="003794"/>
    <a:srgbClr val="F2F2F2"/>
    <a:srgbClr val="002E89"/>
    <a:srgbClr val="008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724" autoAdjust="0"/>
  </p:normalViewPr>
  <p:slideViewPr>
    <p:cSldViewPr snapToObjects="1">
      <p:cViewPr varScale="1">
        <p:scale>
          <a:sx n="116" d="100"/>
          <a:sy n="116" d="100"/>
        </p:scale>
        <p:origin x="378" y="84"/>
      </p:cViewPr>
      <p:guideLst>
        <p:guide pos="2275"/>
        <p:guide pos="755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" y="1"/>
            <a:ext cx="2950474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1" y="1"/>
            <a:ext cx="2950474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" y="9442155"/>
            <a:ext cx="2950474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1" y="9442155"/>
            <a:ext cx="2950474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50474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1" y="2"/>
            <a:ext cx="2950474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6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42155"/>
            <a:ext cx="2950474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1" y="9442155"/>
            <a:ext cx="2950474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57175" y="800100"/>
            <a:ext cx="7088188" cy="3987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47B9B5D-A0AF-4C3D-A6D2-7FD42FC01E9A}" type="slidenum">
              <a:rPr lang="ru-RU" altLang="ru-RU" sz="1200">
                <a:solidFill>
                  <a:srgbClr val="000000"/>
                </a:solidFill>
              </a:rPr>
              <a:pPr/>
              <a:t>0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188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57175" y="800100"/>
            <a:ext cx="7088188" cy="3987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47B9B5D-A0AF-4C3D-A6D2-7FD42FC01E9A}" type="slidenum">
              <a:rPr lang="ru-RU" altLang="ru-RU" sz="1200">
                <a:solidFill>
                  <a:srgbClr val="000000"/>
                </a:solidFill>
              </a:rPr>
              <a:pPr/>
              <a:t>13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73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log.gov.ru/rn77/ens/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2"/>
          <p:cNvSpPr txBox="1">
            <a:spLocks noChangeArrowheads="1"/>
          </p:cNvSpPr>
          <p:nvPr/>
        </p:nvSpPr>
        <p:spPr bwMode="auto">
          <a:xfrm>
            <a:off x="4535488" y="5373690"/>
            <a:ext cx="32639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1267" name="Текст 1"/>
          <p:cNvSpPr txBox="1">
            <a:spLocks/>
          </p:cNvSpPr>
          <p:nvPr/>
        </p:nvSpPr>
        <p:spPr bwMode="auto">
          <a:xfrm>
            <a:off x="1523492" y="2432950"/>
            <a:ext cx="8530705" cy="69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3500" b="1" dirty="0">
                <a:solidFill>
                  <a:schemeClr val="tx2"/>
                </a:solidFill>
                <a:latin typeface="Arial Narrow" panose="020B0606020202030204" pitchFamily="34" charset="0"/>
              </a:rPr>
              <a:t>Единый налоговый </a:t>
            </a:r>
            <a:r>
              <a:rPr lang="ru-RU" altLang="ru-RU" sz="35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счет.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35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Порядок заполнения платежных документов</a:t>
            </a:r>
            <a:endParaRPr lang="ru-RU" altLang="ru-RU" sz="35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11269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476673"/>
            <a:ext cx="1150938" cy="133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1"/>
          <p:cNvSpPr txBox="1">
            <a:spLocks/>
          </p:cNvSpPr>
          <p:nvPr/>
        </p:nvSpPr>
        <p:spPr bwMode="auto">
          <a:xfrm>
            <a:off x="1091444" y="4381810"/>
            <a:ext cx="9084422" cy="99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Дамдинова </a:t>
            </a:r>
            <a:r>
              <a:rPr lang="ru-RU" altLang="ru-RU" sz="2600" smtClean="0">
                <a:solidFill>
                  <a:schemeClr val="tx2"/>
                </a:solidFill>
                <a:latin typeface="Arial Narrow" panose="020B0606020202030204" pitchFamily="34" charset="0"/>
              </a:rPr>
              <a:t>Валентина Владимировна</a:t>
            </a:r>
            <a:endParaRPr lang="ru-RU" altLang="ru-RU" sz="26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Заместитель начальника отдела урегулирования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состояния расчетов с бюджетом</a:t>
            </a:r>
            <a:endParaRPr lang="ru-RU" altLang="ru-RU" sz="26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 txBox="1">
            <a:spLocks/>
          </p:cNvSpPr>
          <p:nvPr/>
        </p:nvSpPr>
        <p:spPr bwMode="auto">
          <a:xfrm>
            <a:off x="2747628" y="152635"/>
            <a:ext cx="8784976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 b="1" dirty="0" smtClean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Платежный документ </a:t>
            </a:r>
            <a:r>
              <a:rPr lang="ru-RU" altLang="ru-RU" sz="28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за </a:t>
            </a:r>
            <a:r>
              <a:rPr lang="ru-RU" altLang="ru-RU" sz="2800" b="1" dirty="0" err="1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искл.ЕНП</a:t>
            </a:r>
            <a:r>
              <a:rPr lang="ru-RU" altLang="ru-RU" sz="28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 формирующие уведомление об исчисленных суммах </a:t>
            </a:r>
            <a:r>
              <a:rPr lang="ru-RU" altLang="ru-RU" sz="2400" b="1" i="1" dirty="0" smtClean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 </a:t>
            </a:r>
            <a:endParaRPr lang="ru-RU" altLang="ru-RU" sz="2400" b="1" i="1" dirty="0">
              <a:solidFill>
                <a:schemeClr val="bg2">
                  <a:lumMod val="7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384" y="1160748"/>
            <a:ext cx="1022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31724" t="20553" r="30234" b="7274"/>
          <a:stretch/>
        </p:blipFill>
        <p:spPr bwMode="auto">
          <a:xfrm>
            <a:off x="3136265" y="1088740"/>
            <a:ext cx="5919470" cy="62286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8616280" y="2558380"/>
            <a:ext cx="1020230" cy="245642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798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1384" y="1160748"/>
            <a:ext cx="1022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83632" y="44625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</a:rPr>
              <a:t>Налоги и взносы </a:t>
            </a:r>
            <a:r>
              <a:rPr lang="ru-RU" sz="2200" b="1" dirty="0" smtClean="0">
                <a:solidFill>
                  <a:srgbClr val="FF0000"/>
                </a:solidFill>
              </a:rPr>
              <a:t>по которым представляются </a:t>
            </a:r>
            <a:r>
              <a:rPr lang="ru-RU" sz="2200" b="1" dirty="0">
                <a:solidFill>
                  <a:srgbClr val="FF0000"/>
                </a:solidFill>
              </a:rPr>
              <a:t>уведомления об исчисленных суммах 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</a:rPr>
              <a:t>налогов, авансовых платежей по налогам, сборов, страховых взносов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7348" y="1327393"/>
            <a:ext cx="11449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1.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Налог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с доходов  организацией, исчисляемый по ставкам, отличным от ставки, указанной в п.1 ст.284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НК РФ: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18210101040010000110/18210101060010000110/18210101090010000110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059" y="2076771"/>
            <a:ext cx="11521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2.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Налог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с доходов, полученных иностранной  организацией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: 182101010300100001101821010105001000011018210101090010000110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4648" y="2924419"/>
            <a:ext cx="11778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3.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Налог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с доходов 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организаций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:18210101070010000110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4766" y="3499844"/>
            <a:ext cx="112585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4.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НДФЛ: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 18210102010010000110/18210102020010000110/18210102050010000110/18210102070010000110/18210102080010000110/18210102090010000110/18210102100010000110/18210102110010000110/18210102120010000110/18210102130010000110/18210102140010000110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2639" y="4977172"/>
            <a:ext cx="11324596" cy="155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5. Страховые взносы: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18210201000010000160/18210204010010010160/18210204010010020160/18210204020010010160/18210204020010020160/18210208000060000160/18210209000060000160/18210210000010000160/18210211000010000160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592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1266" y="979407"/>
            <a:ext cx="1022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9376" y="1059715"/>
            <a:ext cx="11341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6.Налог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на имущество органи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заций: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18210602010020000110/18210602020020000110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218" y="1494611"/>
            <a:ext cx="5304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7.Транспортный налог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: 18210604011020000110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9376" y="1948253"/>
            <a:ext cx="111374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8.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Земельный налог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18210606031030000110/18210606032040000110/18210606032110000110/18210606032120000110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18210606032140000110/18210606033050000110/18210606033100000110/18210606033130000110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9376" y="3040002"/>
            <a:ext cx="6202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9.УСН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18210501011010000110/18210501021010000110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2434" y="3553604"/>
            <a:ext cx="10009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0.ЕСХН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: 18210503010010000110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11624" y="-35606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</a:rPr>
              <a:t>Налоги и взносы по которым представляются </a:t>
            </a:r>
            <a:r>
              <a:rPr lang="ru-RU" sz="2200" b="1" dirty="0">
                <a:solidFill>
                  <a:srgbClr val="FF0000"/>
                </a:solidFill>
              </a:rPr>
              <a:t>уведомления об исчисленных суммах 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</a:rPr>
              <a:t>налогов, авансовых платежей по налогам, сборов, страховых взносов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9991" y="5420714"/>
            <a:ext cx="11233248" cy="64633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Ответственность за несвоевременное представление/не представление Уведомления предусмотрена в соответствии с п.1 ст.126 НК РФ и ст. 15.6 КоАП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8052" y="4049132"/>
            <a:ext cx="10920122" cy="92333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На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интернет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сайте ФНС России </a:t>
            </a:r>
            <a:r>
              <a:rPr lang="ru-RU" sz="1800" b="1" u="sng" dirty="0">
                <a:solidFill>
                  <a:srgbClr val="00B050"/>
                </a:solidFill>
              </a:rPr>
              <a:t>https://www.nalog.gov.ru/rn77/taxation/debt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/ размещена «Памятка о порядке заполнения и представления уведомления об исчисленных суммах налогов, авансовых платежей по налогам, сборов, страховых взносов» (ссылка на размещение).</a:t>
            </a:r>
          </a:p>
        </p:txBody>
      </p:sp>
    </p:spTree>
    <p:extLst>
      <p:ext uri="{BB962C8B-B14F-4D97-AF65-F5344CB8AC3E}">
        <p14:creationId xmlns:p14="http://schemas.microsoft.com/office/powerpoint/2010/main" val="992287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 txBox="1">
            <a:spLocks/>
          </p:cNvSpPr>
          <p:nvPr/>
        </p:nvSpPr>
        <p:spPr bwMode="auto">
          <a:xfrm>
            <a:off x="2747628" y="152636"/>
            <a:ext cx="8820980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 b="1" dirty="0" smtClean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Сроки представления Уведомлений (на примере НДФЛ):</a:t>
            </a:r>
            <a:endParaRPr lang="ru-RU" altLang="ru-RU" sz="2400" b="1" i="1" dirty="0">
              <a:solidFill>
                <a:schemeClr val="bg2">
                  <a:lumMod val="7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384" y="1160748"/>
            <a:ext cx="1022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9436" y="2780928"/>
            <a:ext cx="910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251609"/>
              </p:ext>
            </p:extLst>
          </p:nvPr>
        </p:nvGraphicFramePr>
        <p:xfrm>
          <a:off x="227347" y="1201936"/>
          <a:ext cx="11629295" cy="55930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085"/>
                <a:gridCol w="1656184"/>
                <a:gridCol w="1044116"/>
                <a:gridCol w="1188132"/>
                <a:gridCol w="900100"/>
                <a:gridCol w="972108"/>
                <a:gridCol w="1260140"/>
                <a:gridCol w="978525"/>
                <a:gridCol w="849759"/>
                <a:gridCol w="1012073"/>
                <a:gridCol w="1012073"/>
              </a:tblGrid>
              <a:tr h="6384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Наименование налога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КБК налогов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Категория плательщика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Срок представления декларации/расчета по налогам и страховым взносам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Срок представления уведомления по налогам и страховым взносам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Период, указываемый в уведомлении (код отчетного периода)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Срок уплаты налогов, страховых взносов в соответствии с законодательством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2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налоговый/отчетный период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срок представления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отчетный период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срок представления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отчетный период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код отчетного (налогового) периода/номер месяца (квартала) 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отчетный период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срок уплаты налога, страховых взносов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000" b="1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000" b="1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000" b="1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000" b="1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069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НДФЛ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18210102010010000110</a:t>
                      </a:r>
                      <a:b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18210102020010000110</a:t>
                      </a:r>
                      <a:b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18210102050010000110</a:t>
                      </a:r>
                      <a:b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18210102070010000110</a:t>
                      </a:r>
                      <a:b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18210102080010000110</a:t>
                      </a:r>
                      <a:b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18210102090010000110</a:t>
                      </a:r>
                      <a:b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18210102100010000110</a:t>
                      </a:r>
                      <a:b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18210102110010000110</a:t>
                      </a:r>
                      <a:b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18210102120010000110</a:t>
                      </a:r>
                      <a:b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18210102130010000110</a:t>
                      </a:r>
                      <a:b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18210102140010000110</a:t>
                      </a:r>
                      <a:b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</a:b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налоговые агенты, ИП, адвокаты, </a:t>
                      </a:r>
                      <a:r>
                        <a:rPr lang="ru-RU" sz="10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натариусы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 квартал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25.04.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01.01.-22.01  23.01-22.02 23.02.-22.03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не позднее 25.01      не позднее 25.02     не позднее 25.03    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01.01.-22.01  23.01-22.02 23.02.-22.03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21/01                   21/02                    21/03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01.01.-22.01 23.01-22.02 23.02-22.03   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уплачивается налог не позднее 28 числа текущего месяца 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11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полугодие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25.07.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23.03-22.04 23.04-22.05 23.05-22.06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не позднее 25.04      не позднее 25.05      не позднее 25.06   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23.03-22.04 23.04-22.05 23.05-22.06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31/01                       31/02                        31/03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23.03-22.04 23.04-22.05 23.05-22.06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3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9 месяцев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25.10.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23.06-22.07 23.07-22.08 23.08-22.09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не позднее 25.07       не позднее 25.08          не позднее 25.09    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23.06-22.07 23.07-22.08 23.08-22.09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33/01                      33/02                        33/03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23.06-22.07 23.07-22.08 23.08-22.09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4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25.02. года следующего за истекшим налоговым  периодом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23.09-22.10 23.10-22.11 23.11-22.12  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не позднее 25.10      не позднее 25.11            не позднее 25.12     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23.09-22.10 23.10-22.11 23.11-22.12  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34/01                   34/02                     34/03   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23.09-22.10 23.10-22.11 23.11-22.12  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2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23.12-31.12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не позднее последнего рабочего дня года 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23.12-31.12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34/04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23.12-31.12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уплачивается налог не позднее последнего рабочего дня календарного год  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367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2"/>
          <p:cNvSpPr txBox="1">
            <a:spLocks noChangeArrowheads="1"/>
          </p:cNvSpPr>
          <p:nvPr/>
        </p:nvSpPr>
        <p:spPr bwMode="auto">
          <a:xfrm>
            <a:off x="4535488" y="5373690"/>
            <a:ext cx="32639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1267" name="Текст 1"/>
          <p:cNvSpPr txBox="1">
            <a:spLocks/>
          </p:cNvSpPr>
          <p:nvPr/>
        </p:nvSpPr>
        <p:spPr bwMode="auto">
          <a:xfrm>
            <a:off x="2206627" y="2996952"/>
            <a:ext cx="7921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3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11269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331913"/>
            <a:ext cx="11509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6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 txBox="1">
            <a:spLocks/>
          </p:cNvSpPr>
          <p:nvPr/>
        </p:nvSpPr>
        <p:spPr bwMode="auto">
          <a:xfrm>
            <a:off x="2855640" y="0"/>
            <a:ext cx="7921625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 dirty="0" smtClean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Реквизиты КС для перечисления налоговых платежей  </a:t>
            </a:r>
            <a:endParaRPr lang="ru-RU" altLang="ru-RU" sz="2800" dirty="0">
              <a:solidFill>
                <a:schemeClr val="bg2">
                  <a:lumMod val="7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384" y="1160748"/>
            <a:ext cx="106211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</a:t>
            </a:r>
            <a:r>
              <a:rPr lang="ru-RU" dirty="0" smtClean="0">
                <a:solidFill>
                  <a:srgbClr val="3B3A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связи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вступлением </a:t>
            </a:r>
            <a:r>
              <a:rPr lang="ru-RU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01.01.2023 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силу Федерального закона от 14.07.2022 № 263-ФЗ «О внесении изменений в части первую и вторую Налогового кодекса Российской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Федерации» изменились реквизиты казначейского счета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 казначейский счет в Управлении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казначейства по Тульской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области:</a:t>
            </a:r>
            <a:endParaRPr lang="ru-RU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3544" t="59234" r="33259" b="27711"/>
          <a:stretch/>
        </p:blipFill>
        <p:spPr bwMode="auto">
          <a:xfrm>
            <a:off x="749406" y="3248980"/>
            <a:ext cx="10225136" cy="2628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5837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4152"/>
          <a:stretch/>
        </p:blipFill>
        <p:spPr>
          <a:xfrm>
            <a:off x="0" y="908720"/>
            <a:ext cx="12192000" cy="5949280"/>
          </a:xfrm>
          <a:prstGeom prst="rect">
            <a:avLst/>
          </a:prstGeom>
        </p:spPr>
      </p:pic>
      <p:sp>
        <p:nvSpPr>
          <p:cNvPr id="5" name="Текст 1"/>
          <p:cNvSpPr txBox="1">
            <a:spLocks/>
          </p:cNvSpPr>
          <p:nvPr/>
        </p:nvSpPr>
        <p:spPr bwMode="auto">
          <a:xfrm>
            <a:off x="2747628" y="152636"/>
            <a:ext cx="7921625" cy="69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800" b="1" dirty="0" smtClean="0">
                <a:latin typeface="Roboto Condensed" panose="020B0604020202020204" charset="0"/>
                <a:ea typeface="Roboto Condensed" panose="020B0604020202020204" charset="0"/>
              </a:rPr>
              <a:t>основные термины и понятия </a:t>
            </a:r>
            <a:endParaRPr lang="ru-RU" altLang="ru-RU" sz="2800" b="1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4152"/>
          <a:stretch/>
        </p:blipFill>
        <p:spPr>
          <a:xfrm>
            <a:off x="152400" y="1061120"/>
            <a:ext cx="1219200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1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 txBox="1">
            <a:spLocks/>
          </p:cNvSpPr>
          <p:nvPr/>
        </p:nvSpPr>
        <p:spPr bwMode="auto">
          <a:xfrm>
            <a:off x="2495600" y="152636"/>
            <a:ext cx="8712968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Список налогов </a:t>
            </a:r>
            <a:r>
              <a:rPr lang="ru-RU" sz="2800" dirty="0">
                <a:solidFill>
                  <a:srgbClr val="00B050"/>
                </a:solidFill>
              </a:rPr>
              <a:t>не входящих в  </a:t>
            </a:r>
            <a:r>
              <a:rPr lang="ru-RU" sz="2800" dirty="0" smtClean="0">
                <a:solidFill>
                  <a:srgbClr val="00B050"/>
                </a:solidFill>
              </a:rPr>
              <a:t>ЕНП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352" y="908720"/>
            <a:ext cx="10657929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1. НДФЛ иностранных граждан - </a:t>
            </a:r>
            <a:r>
              <a:rPr lang="ru-RU" sz="2300" dirty="0">
                <a:solidFill>
                  <a:schemeClr val="bg2">
                    <a:lumMod val="75000"/>
                  </a:schemeClr>
                </a:solidFill>
              </a:rPr>
              <a:t>182101020</a:t>
            </a:r>
            <a:r>
              <a:rPr lang="ru-RU" sz="2300" dirty="0">
                <a:solidFill>
                  <a:srgbClr val="00B050"/>
                </a:solidFill>
              </a:rPr>
              <a:t>4</a:t>
            </a:r>
            <a:r>
              <a:rPr lang="ru-RU" sz="2300" dirty="0">
                <a:solidFill>
                  <a:schemeClr val="bg2">
                    <a:lumMod val="75000"/>
                  </a:schemeClr>
                </a:solidFill>
              </a:rPr>
              <a:t>0010000110 </a:t>
            </a:r>
            <a:endParaRPr lang="ru-RU" sz="23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2. Вся госпошлина (</a:t>
            </a:r>
            <a:r>
              <a:rPr lang="ru-RU" sz="2300" dirty="0" smtClean="0">
                <a:solidFill>
                  <a:srgbClr val="FF0000"/>
                </a:solidFill>
              </a:rPr>
              <a:t>за </a:t>
            </a:r>
            <a:r>
              <a:rPr lang="ru-RU" sz="2300" dirty="0" err="1" smtClean="0">
                <a:solidFill>
                  <a:srgbClr val="FF0000"/>
                </a:solidFill>
              </a:rPr>
              <a:t>искл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. 182108……</a:t>
            </a:r>
            <a:r>
              <a:rPr lang="en-US" sz="2300" b="1" dirty="0" smtClean="0">
                <a:solidFill>
                  <a:srgbClr val="FF0000"/>
                </a:solidFill>
              </a:rPr>
              <a:t>6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0110)</a:t>
            </a: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3.18210</a:t>
            </a:r>
            <a:r>
              <a:rPr lang="ru-RU" sz="2300" dirty="0" smtClean="0">
                <a:solidFill>
                  <a:srgbClr val="00B050"/>
                </a:solidFill>
              </a:rPr>
              <a:t>90704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… -лицензионный сбор за право торговли </a:t>
            </a:r>
            <a:r>
              <a:rPr lang="ru-RU" sz="2300" dirty="0" err="1" smtClean="0">
                <a:solidFill>
                  <a:schemeClr val="bg2">
                    <a:lumMod val="75000"/>
                  </a:schemeClr>
                </a:solidFill>
              </a:rPr>
              <a:t>спирт.напитками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; </a:t>
            </a: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4. 182</a:t>
            </a:r>
            <a:r>
              <a:rPr lang="ru-RU" sz="2300" dirty="0" smtClean="0">
                <a:solidFill>
                  <a:srgbClr val="00B050"/>
                </a:solidFill>
              </a:rPr>
              <a:t>111…. 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–</a:t>
            </a:r>
            <a:r>
              <a:rPr lang="ru-RU" sz="2300" dirty="0" smtClean="0">
                <a:solidFill>
                  <a:srgbClr val="00B050"/>
                </a:solidFill>
              </a:rPr>
              <a:t> 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доходы от сдачи в аренду, прочие поступления</a:t>
            </a: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5. 182</a:t>
            </a:r>
            <a:r>
              <a:rPr lang="ru-RU" sz="2300" dirty="0" smtClean="0">
                <a:solidFill>
                  <a:srgbClr val="00B050"/>
                </a:solidFill>
              </a:rPr>
              <a:t>112….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 – регулярные платежи за пользование недрами</a:t>
            </a: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6. 182</a:t>
            </a:r>
            <a:r>
              <a:rPr lang="ru-RU" sz="2300" dirty="0" smtClean="0">
                <a:solidFill>
                  <a:srgbClr val="00B050"/>
                </a:solidFill>
              </a:rPr>
              <a:t>113…. 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– плата за </a:t>
            </a:r>
            <a:r>
              <a:rPr lang="ru-RU" sz="2300" dirty="0" err="1" smtClean="0">
                <a:solidFill>
                  <a:schemeClr val="bg2">
                    <a:lumMod val="75000"/>
                  </a:schemeClr>
                </a:solidFill>
              </a:rPr>
              <a:t>предост.сведений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/информации: прочие доходы от компенсации затрат и др.</a:t>
            </a: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7. 182</a:t>
            </a:r>
            <a:r>
              <a:rPr lang="ru-RU" sz="2300" dirty="0" smtClean="0">
                <a:solidFill>
                  <a:srgbClr val="00B050"/>
                </a:solidFill>
              </a:rPr>
              <a:t>114… 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- доходы от реализации имущества…</a:t>
            </a: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8. 182</a:t>
            </a:r>
            <a:r>
              <a:rPr lang="ru-RU" sz="2300" dirty="0" smtClean="0">
                <a:solidFill>
                  <a:srgbClr val="00B050"/>
                </a:solidFill>
              </a:rPr>
              <a:t>11601141….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 –административные штрафы гл. 14 КоАП</a:t>
            </a: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9. 182</a:t>
            </a:r>
            <a:r>
              <a:rPr lang="ru-RU" sz="2300" dirty="0" smtClean="0">
                <a:solidFill>
                  <a:srgbClr val="00B050"/>
                </a:solidFill>
              </a:rPr>
              <a:t>11601151….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 – административные штрафы гл. 15 КоАП</a:t>
            </a: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10. 182</a:t>
            </a:r>
            <a:r>
              <a:rPr lang="ru-RU" sz="2300" dirty="0" smtClean="0">
                <a:solidFill>
                  <a:srgbClr val="00B050"/>
                </a:solidFill>
              </a:rPr>
              <a:t>11601171….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 – административные штрафы гл. 17 КоАП</a:t>
            </a: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11. 182</a:t>
            </a:r>
            <a:r>
              <a:rPr lang="ru-RU" sz="2300" dirty="0" smtClean="0">
                <a:solidFill>
                  <a:srgbClr val="00B050"/>
                </a:solidFill>
              </a:rPr>
              <a:t>11601181….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 - </a:t>
            </a:r>
            <a:r>
              <a:rPr lang="ru-RU" sz="2300" dirty="0">
                <a:solidFill>
                  <a:schemeClr val="bg2">
                    <a:lumMod val="75000"/>
                  </a:schemeClr>
                </a:solidFill>
              </a:rPr>
              <a:t>административные штрафы гл. 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18 КоАП</a:t>
            </a: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12. 182</a:t>
            </a:r>
            <a:r>
              <a:rPr lang="ru-RU" sz="2300" dirty="0" smtClean="0">
                <a:solidFill>
                  <a:srgbClr val="00B050"/>
                </a:solidFill>
              </a:rPr>
              <a:t>11601191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… - </a:t>
            </a:r>
            <a:r>
              <a:rPr lang="ru-RU" sz="2300" dirty="0">
                <a:solidFill>
                  <a:schemeClr val="bg2">
                    <a:lumMod val="75000"/>
                  </a:schemeClr>
                </a:solidFill>
              </a:rPr>
              <a:t>административные штрафы гл. 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19 КоАП</a:t>
            </a: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13. 18211603122….18211607….18211610…- штрафы, неустойки, возмещение ущерба и </a:t>
            </a:r>
            <a:r>
              <a:rPr lang="ru-RU" sz="2300" dirty="0" err="1" smtClean="0">
                <a:solidFill>
                  <a:schemeClr val="bg2">
                    <a:lumMod val="75000"/>
                  </a:schemeClr>
                </a:solidFill>
              </a:rPr>
              <a:t>тд</a:t>
            </a:r>
            <a:endParaRPr lang="ru-RU" sz="23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14. 182116010</a:t>
            </a:r>
            <a:r>
              <a:rPr lang="ru-RU" sz="2300" dirty="0" smtClean="0">
                <a:solidFill>
                  <a:srgbClr val="00B050"/>
                </a:solidFill>
              </a:rPr>
              <a:t>121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…18211610</a:t>
            </a:r>
            <a:r>
              <a:rPr lang="ru-RU" sz="2300" dirty="0" smtClean="0">
                <a:solidFill>
                  <a:srgbClr val="00B050"/>
                </a:solidFill>
              </a:rPr>
              <a:t>122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…18211610</a:t>
            </a:r>
            <a:r>
              <a:rPr lang="ru-RU" sz="2300" dirty="0" smtClean="0">
                <a:solidFill>
                  <a:srgbClr val="00B050"/>
                </a:solidFill>
              </a:rPr>
              <a:t>123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…18211610</a:t>
            </a:r>
            <a:r>
              <a:rPr lang="ru-RU" sz="2300" dirty="0" smtClean="0">
                <a:solidFill>
                  <a:srgbClr val="00B050"/>
                </a:solidFill>
              </a:rPr>
              <a:t>129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…- доходы от денежных взысканий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 счет погашения задолженности до 01.01.2022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71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 txBox="1">
            <a:spLocks/>
          </p:cNvSpPr>
          <p:nvPr/>
        </p:nvSpPr>
        <p:spPr bwMode="auto">
          <a:xfrm>
            <a:off x="2735355" y="31866"/>
            <a:ext cx="8833253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Список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налогов, уплата которых производится </a:t>
            </a:r>
            <a:r>
              <a:rPr lang="ru-RU" sz="2400" dirty="0" smtClean="0">
                <a:solidFill>
                  <a:srgbClr val="00B050"/>
                </a:solidFill>
              </a:rPr>
              <a:t>по КБК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, а погашение задолженности </a:t>
            </a:r>
            <a:r>
              <a:rPr lang="ru-RU" sz="2400" dirty="0" smtClean="0">
                <a:solidFill>
                  <a:srgbClr val="00B050"/>
                </a:solidFill>
              </a:rPr>
              <a:t>возможно через ЕНП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994" y="1088740"/>
            <a:ext cx="1065792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18210</a:t>
            </a:r>
            <a:r>
              <a:rPr lang="ru-RU" sz="2300" dirty="0" smtClean="0">
                <a:solidFill>
                  <a:srgbClr val="00B050"/>
                </a:solidFill>
              </a:rPr>
              <a:t>506….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 - налог на профессиональный доход</a:t>
            </a:r>
          </a:p>
          <a:p>
            <a:pPr marL="457200" indent="-457200" algn="just">
              <a:buAutoNum type="arabicPeriod"/>
            </a:pP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18210</a:t>
            </a:r>
            <a:r>
              <a:rPr lang="ru-RU" sz="2300" dirty="0" smtClean="0">
                <a:solidFill>
                  <a:srgbClr val="00B050"/>
                </a:solidFill>
              </a:rPr>
              <a:t>704… </a:t>
            </a:r>
            <a:r>
              <a:rPr lang="ru-RU" sz="2300" dirty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сбор </a:t>
            </a:r>
            <a:r>
              <a:rPr lang="ru-RU" sz="2300" dirty="0">
                <a:solidFill>
                  <a:schemeClr val="bg2">
                    <a:lumMod val="75000"/>
                  </a:schemeClr>
                </a:solidFill>
              </a:rPr>
              <a:t>за пользование объектами 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ЖМ и ВБР</a:t>
            </a:r>
          </a:p>
          <a:p>
            <a:pPr marL="457200" indent="-457200" algn="just">
              <a:buAutoNum type="arabicPeriod"/>
            </a:pPr>
            <a:r>
              <a:rPr lang="ru-RU" sz="2300" dirty="0">
                <a:solidFill>
                  <a:schemeClr val="bg2">
                    <a:lumMod val="75000"/>
                  </a:schemeClr>
                </a:solidFill>
              </a:rPr>
              <a:t>182</a:t>
            </a:r>
            <a:r>
              <a:rPr lang="ru-RU" sz="2300" dirty="0">
                <a:solidFill>
                  <a:srgbClr val="00B050"/>
                </a:solidFill>
              </a:rPr>
              <a:t>11208….</a:t>
            </a:r>
            <a:r>
              <a:rPr lang="ru-RU" sz="23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утилизационный сбор</a:t>
            </a:r>
          </a:p>
          <a:p>
            <a:pPr algn="just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4. Страховые взносы: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115072"/>
              </p:ext>
            </p:extLst>
          </p:nvPr>
        </p:nvGraphicFramePr>
        <p:xfrm>
          <a:off x="83332" y="2620788"/>
          <a:ext cx="11845316" cy="4156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1313"/>
                <a:gridCol w="9474003"/>
              </a:tblGrid>
              <a:tr h="46150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18210214010060002160</a:t>
                      </a:r>
                      <a:endParaRPr lang="ru-RU" sz="13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Страховые взносы на обязательное пенсионное страхование за расчетные периоды, истекшие до 1 января 2023 года (на выплату накопительной пенсии)</a:t>
                      </a:r>
                      <a:endParaRPr lang="ru-RU" sz="13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910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18210214010060003160</a:t>
                      </a:r>
                      <a:endParaRPr lang="ru-RU" sz="13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Страховые взносы на обязательное пенсионное страхование за расчетные периоды, истекшие до 1 января 2023 года (в размере, определяемом исходя из стоимости страхового года, зачисляемые на выплату страховой пенсии, за расчетные периоды, истекшие до 1 января 2013 года)</a:t>
                      </a:r>
                      <a:endParaRPr lang="ru-RU" sz="13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630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18210214010060004160</a:t>
                      </a:r>
                      <a:endParaRPr lang="ru-RU" sz="13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Страховые взносы на обязательное пенсионное страхование за расчетные периоды, истекшие до 1 января 2023 года (в размере, определяемом исходя из стоимости страхового года, зачисляемые на выплату накопительной пенсии, за расчетные периоды, истекшие  до 1 января 2013 года)</a:t>
                      </a:r>
                      <a:endParaRPr lang="ru-RU" sz="13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050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18210214010060101160</a:t>
                      </a:r>
                      <a:endParaRPr lang="ru-RU" sz="13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Страховые взносы на обязательное пенсионное страхование за расчетные периоды, истекшие до 1 января 2023 года (на выплату страховой пенсии за расчетные периоды, истекшие до 1 января 2017 года)</a:t>
                      </a:r>
                      <a:endParaRPr lang="ru-RU" sz="13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083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18210214010060105160</a:t>
                      </a:r>
                      <a:endParaRPr lang="ru-RU" sz="13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Страховые взносы на обязательное пенсионное страхование за расчетные периоды, истекшие до 1 января 2023 года (в фиксированном размере, зачисляемые на выплату страховой пенсии, за расчетные периоды, истекшие   до 1 января 2017 года)</a:t>
                      </a:r>
                      <a:endParaRPr lang="ru-RU" sz="13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832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18210214020060101160</a:t>
                      </a:r>
                      <a:endParaRPr lang="ru-RU" sz="13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Страховые взносы на обязательное социальное страхование на случай временной нетрудоспособности и в связи с материнством за расчетные периоды, истекшие до 1 января 2023 года (сумма платежа (перерасчеты, недоимка и задолженность по соответствующему платежу, в том числе по отмененному за расчетные периоды, истекшие до 1 января 2017 года)</a:t>
                      </a:r>
                      <a:endParaRPr lang="ru-RU" sz="13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641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 txBox="1">
            <a:spLocks/>
          </p:cNvSpPr>
          <p:nvPr/>
        </p:nvSpPr>
        <p:spPr bwMode="auto">
          <a:xfrm>
            <a:off x="2735355" y="31866"/>
            <a:ext cx="8617229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Список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налогов </a:t>
            </a:r>
            <a:r>
              <a:rPr lang="ru-RU" sz="2800" dirty="0" smtClean="0">
                <a:solidFill>
                  <a:srgbClr val="00B050"/>
                </a:solidFill>
              </a:rPr>
              <a:t>входящих в ЕНП: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994" y="1088740"/>
            <a:ext cx="10657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Налоги, взносы, сборы – не отраженные на слайдах 2 и 3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9456" y="2828836"/>
            <a:ext cx="9973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  <a:tabLst>
                <a:tab pos="2969895" algn="ctr"/>
                <a:tab pos="5940425" algn="r"/>
                <a:tab pos="5940425" algn="r"/>
              </a:tabLst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Информация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Едином налоговом счете размещена на официальном сайте ФНС России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https://www.nalog.gov.ru/rn77/ens/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526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 txBox="1">
            <a:spLocks/>
          </p:cNvSpPr>
          <p:nvPr/>
        </p:nvSpPr>
        <p:spPr bwMode="auto">
          <a:xfrm>
            <a:off x="2603612" y="152636"/>
            <a:ext cx="8640960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600" b="1" dirty="0" smtClean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Образцы заполнения платежных документов с 01.01.2023:  </a:t>
            </a:r>
            <a:endParaRPr lang="ru-RU" altLang="ru-RU" sz="2600" b="1" dirty="0">
              <a:solidFill>
                <a:schemeClr val="bg2">
                  <a:lumMod val="7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348" y="1160748"/>
            <a:ext cx="105499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just">
              <a:buAutoNum type="arabicPeriod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При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перечислении платежей, обязанность по уплате которых установлена Налоговым кодексом Российской Федерации </a:t>
            </a:r>
            <a:r>
              <a:rPr lang="ru-RU" u="sng" dirty="0">
                <a:solidFill>
                  <a:schemeClr val="bg2">
                    <a:lumMod val="75000"/>
                  </a:schemeClr>
                </a:solidFill>
              </a:rPr>
              <a:t>(единый налоговый </a:t>
            </a:r>
            <a:r>
              <a:rPr lang="ru-RU" u="sng" dirty="0" smtClean="0">
                <a:solidFill>
                  <a:schemeClr val="bg2">
                    <a:lumMod val="75000"/>
                  </a:schemeClr>
                </a:solidFill>
              </a:rPr>
              <a:t>платеж).</a:t>
            </a:r>
          </a:p>
          <a:p>
            <a:pPr indent="-457200" algn="just">
              <a:buAutoNum type="arabicPeriod"/>
            </a:pPr>
            <a:endParaRPr lang="ru-RU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2. При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перечислении иных платежей, администрируемых налоговыми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органами </a:t>
            </a:r>
            <a:r>
              <a:rPr lang="ru-RU" u="sng" dirty="0">
                <a:solidFill>
                  <a:schemeClr val="bg2">
                    <a:lumMod val="75000"/>
                  </a:schemeClr>
                </a:solidFill>
              </a:rPr>
              <a:t>(за исключением единого налогового </a:t>
            </a:r>
            <a:r>
              <a:rPr lang="ru-RU" u="sng" dirty="0" smtClean="0">
                <a:solidFill>
                  <a:schemeClr val="bg2">
                    <a:lumMod val="75000"/>
                  </a:schemeClr>
                </a:solidFill>
              </a:rPr>
              <a:t>платежа);</a:t>
            </a:r>
          </a:p>
          <a:p>
            <a:endParaRPr lang="ru-RU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. При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перечислении платежей, обязанность по уплате которых установлена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НК РФ (за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исключением единого налогового платежа), налогоплательщиками, формирующими в соответствии с Федеральным законом </a:t>
            </a:r>
            <a:r>
              <a:rPr lang="ru-RU" u="sng" dirty="0">
                <a:solidFill>
                  <a:schemeClr val="bg2">
                    <a:lumMod val="75000"/>
                  </a:schemeClr>
                </a:solidFill>
              </a:rPr>
              <a:t>уведомление об исчисленных суммах налогов, сборов, авансовых платежей по налогам, страховым взносам в виде распоряжения на перевод денежных средств в уплату платежей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в бюджетную систему Российской Федерации </a:t>
            </a:r>
            <a:endParaRPr lang="ru-RU" u="sng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39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 txBox="1">
            <a:spLocks/>
          </p:cNvSpPr>
          <p:nvPr/>
        </p:nvSpPr>
        <p:spPr bwMode="auto">
          <a:xfrm>
            <a:off x="2747628" y="152636"/>
            <a:ext cx="7921625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 b="1" dirty="0" smtClean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Платежный документ на перечисление </a:t>
            </a:r>
            <a:r>
              <a:rPr lang="ru-RU" altLang="ru-RU" sz="28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ЕНП </a:t>
            </a:r>
            <a:r>
              <a:rPr lang="ru-RU" altLang="ru-RU" sz="2400" b="1" i="1" dirty="0" smtClean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 </a:t>
            </a:r>
            <a:endParaRPr lang="ru-RU" altLang="ru-RU" sz="2400" b="1" i="1" dirty="0">
              <a:solidFill>
                <a:schemeClr val="bg2">
                  <a:lumMod val="7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384" y="1160748"/>
            <a:ext cx="1022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31456" t="19030" r="30097" b="8152"/>
          <a:stretch/>
        </p:blipFill>
        <p:spPr bwMode="auto">
          <a:xfrm>
            <a:off x="2135560" y="1052735"/>
            <a:ext cx="7189595" cy="65527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7368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 txBox="1">
            <a:spLocks/>
          </p:cNvSpPr>
          <p:nvPr/>
        </p:nvSpPr>
        <p:spPr bwMode="auto">
          <a:xfrm>
            <a:off x="2747628" y="152636"/>
            <a:ext cx="7921625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 b="1" dirty="0" smtClean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Платежный документ </a:t>
            </a:r>
            <a:r>
              <a:rPr lang="ru-RU" altLang="ru-RU" sz="28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за </a:t>
            </a:r>
            <a:r>
              <a:rPr lang="ru-RU" altLang="ru-RU" sz="2800" b="1" dirty="0" err="1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искл.ЕНП</a:t>
            </a:r>
            <a:r>
              <a:rPr lang="ru-RU" altLang="ru-RU" sz="28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altLang="ru-RU" sz="2400" b="1" dirty="0" smtClean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 </a:t>
            </a:r>
            <a:endParaRPr lang="ru-RU" altLang="ru-RU" sz="2400" b="1" dirty="0">
              <a:solidFill>
                <a:schemeClr val="bg2">
                  <a:lumMod val="7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384" y="1160748"/>
            <a:ext cx="1022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31982" t="20980" r="31246" b="7260"/>
          <a:stretch/>
        </p:blipFill>
        <p:spPr bwMode="auto">
          <a:xfrm>
            <a:off x="3031418" y="908720"/>
            <a:ext cx="6106160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95865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170894</TotalTime>
  <Words>1102</Words>
  <Application>Microsoft Office PowerPoint</Application>
  <PresentationFormat>Широкоэкранный</PresentationFormat>
  <Paragraphs>141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Open Sans</vt:lpstr>
      <vt:lpstr>Calibri</vt:lpstr>
      <vt:lpstr>Open Sans Light</vt:lpstr>
      <vt:lpstr>Times New Roman</vt:lpstr>
      <vt:lpstr>Calibri Light</vt:lpstr>
      <vt:lpstr>Arial Narrow</vt:lpstr>
      <vt:lpstr>Roboto Condensed</vt:lpstr>
      <vt:lpstr>Arial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Дамдинова Валентина Владимировна</cp:lastModifiedBy>
  <cp:revision>2214</cp:revision>
  <cp:lastPrinted>2023-01-26T04:35:16Z</cp:lastPrinted>
  <dcterms:created xsi:type="dcterms:W3CDTF">2014-10-08T23:03:32Z</dcterms:created>
  <dcterms:modified xsi:type="dcterms:W3CDTF">2023-02-07T11:04:39Z</dcterms:modified>
</cp:coreProperties>
</file>