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91053" r:id="rId2"/>
  </p:sldMasterIdLst>
  <p:notesMasterIdLst>
    <p:notesMasterId r:id="rId14"/>
  </p:notesMasterIdLst>
  <p:sldIdLst>
    <p:sldId id="256" r:id="rId3"/>
    <p:sldId id="412" r:id="rId4"/>
    <p:sldId id="414" r:id="rId5"/>
    <p:sldId id="422" r:id="rId6"/>
    <p:sldId id="411" r:id="rId7"/>
    <p:sldId id="416" r:id="rId8"/>
    <p:sldId id="421" r:id="rId9"/>
    <p:sldId id="417" r:id="rId10"/>
    <p:sldId id="418" r:id="rId11"/>
    <p:sldId id="419" r:id="rId12"/>
    <p:sldId id="400" r:id="rId13"/>
  </p:sldIdLst>
  <p:sldSz cx="10693400" cy="7561263"/>
  <p:notesSz cx="6808788" cy="99409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520227-5C70-499A-BC2F-83BA11E20153}">
          <p14:sldIdLst>
            <p14:sldId id="256"/>
            <p14:sldId id="412"/>
            <p14:sldId id="414"/>
            <p14:sldId id="422"/>
            <p14:sldId id="411"/>
            <p14:sldId id="416"/>
            <p14:sldId id="421"/>
            <p14:sldId id="417"/>
            <p14:sldId id="418"/>
            <p14:sldId id="41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5999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0000FF"/>
    <a:srgbClr val="0072CE"/>
    <a:srgbClr val="4FC6E0"/>
    <a:srgbClr val="21C5FF"/>
    <a:srgbClr val="008000"/>
    <a:srgbClr val="FFFFCC"/>
    <a:srgbClr val="99FFCC"/>
    <a:srgbClr val="2DBDB6"/>
    <a:srgbClr val="D5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1477" autoAdjust="0"/>
  </p:normalViewPr>
  <p:slideViewPr>
    <p:cSldViewPr>
      <p:cViewPr varScale="1">
        <p:scale>
          <a:sx n="106" d="100"/>
          <a:sy n="106" d="100"/>
        </p:scale>
        <p:origin x="1056" y="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5999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1217" cy="497524"/>
          </a:xfrm>
          <a:prstGeom prst="rect">
            <a:avLst/>
          </a:prstGeom>
        </p:spPr>
        <p:txBody>
          <a:bodyPr vert="horz" lIns="91559" tIns="45780" rIns="91559" bIns="45780" rtlCol="0"/>
          <a:lstStyle>
            <a:lvl1pPr algn="l" defTabSz="10444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2" y="3"/>
            <a:ext cx="2951217" cy="497524"/>
          </a:xfrm>
          <a:prstGeom prst="rect">
            <a:avLst/>
          </a:prstGeom>
        </p:spPr>
        <p:txBody>
          <a:bodyPr vert="horz" lIns="91559" tIns="45780" rIns="91559" bIns="45780" rtlCol="0"/>
          <a:lstStyle>
            <a:lvl1pPr algn="r" defTabSz="10444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06328-4677-486D-9CBF-757EC756CE5A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80" rIns="91559" bIns="457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500"/>
            <a:ext cx="5447666" cy="4472939"/>
          </a:xfrm>
          <a:prstGeom prst="rect">
            <a:avLst/>
          </a:prstGeom>
        </p:spPr>
        <p:txBody>
          <a:bodyPr vert="horz" lIns="91559" tIns="45780" rIns="91559" bIns="4578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59" tIns="45780" rIns="91559" bIns="45780" rtlCol="0" anchor="b"/>
          <a:lstStyle>
            <a:lvl1pPr algn="l" defTabSz="10444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2" y="9441812"/>
            <a:ext cx="2951217" cy="497524"/>
          </a:xfrm>
          <a:prstGeom prst="rect">
            <a:avLst/>
          </a:prstGeom>
        </p:spPr>
        <p:txBody>
          <a:bodyPr vert="horz" lIns="91559" tIns="45780" rIns="91559" bIns="45780" rtlCol="0" anchor="b"/>
          <a:lstStyle>
            <a:lvl1pPr algn="r" defTabSz="10444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DD012-82AF-4DA6-83C9-B512637F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67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D26BF-3EDB-4871-8F18-BD2C379FC3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4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36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ACB3-D559-47D5-A3D7-41BF9DCAB9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49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9F26-9AC6-4A7A-9CE9-B720D1418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3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2144-A505-4815-AE37-F86AF5768C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91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64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AB06-7759-4871-860F-EF4A34BB3EC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F3CF-D958-45DF-9052-D554BC44C6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BF33-6CFC-4799-81C0-5144CDC9E7C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7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6C86-5C2F-4852-8959-A63588E032C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3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43F8-29B0-4DC7-B657-EC8A79DA7DE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0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42CE-A39D-424E-98F6-AAEE3E7D1CC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AB06-7759-4871-860F-EF4A34BB3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75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5B7F4D2-5962-4C8D-A3FE-DCA33E99C91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BAF3-8F90-4984-95D1-EBD1601BDF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ACB3-D559-47D5-A3D7-41BF9DCAB98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50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9F26-9AC6-4A7A-9CE9-B720D1418DC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63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2144-A505-4815-AE37-F86AF5768C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9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F3CF-D958-45DF-9052-D554BC44C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58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BF33-6CFC-4799-81C0-5144CDC9E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9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6C86-5C2F-4852-8959-A63588E032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99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43F8-29B0-4DC7-B657-EC8A79DA7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24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42CE-A39D-424E-98F6-AAEE3E7D1C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9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5B7F4D2-5962-4C8D-A3FE-DCA33E99C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08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BAF3-8F90-4984-95D1-EBD1601BDF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52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DEDFDF8-CE80-46CA-B472-FCAC55DB2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9" r:id="rId1"/>
    <p:sldLayoutId id="2147491040" r:id="rId2"/>
    <p:sldLayoutId id="2147491041" r:id="rId3"/>
    <p:sldLayoutId id="2147491042" r:id="rId4"/>
    <p:sldLayoutId id="2147491043" r:id="rId5"/>
    <p:sldLayoutId id="2147491029" r:id="rId6"/>
    <p:sldLayoutId id="2147491044" r:id="rId7"/>
    <p:sldLayoutId id="2147491045" r:id="rId8"/>
    <p:sldLayoutId id="2147491030" r:id="rId9"/>
    <p:sldLayoutId id="2147491031" r:id="rId10"/>
    <p:sldLayoutId id="2147491032" r:id="rId11"/>
    <p:sldLayoutId id="2147491033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DEDFDF8-CE80-46CA-B472-FCAC55DB20B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54" r:id="rId1"/>
    <p:sldLayoutId id="2147491055" r:id="rId2"/>
    <p:sldLayoutId id="2147491056" r:id="rId3"/>
    <p:sldLayoutId id="2147491057" r:id="rId4"/>
    <p:sldLayoutId id="2147491058" r:id="rId5"/>
    <p:sldLayoutId id="2147491059" r:id="rId6"/>
    <p:sldLayoutId id="2147491060" r:id="rId7"/>
    <p:sldLayoutId id="2147491061" r:id="rId8"/>
    <p:sldLayoutId id="2147491062" r:id="rId9"/>
    <p:sldLayoutId id="2147491063" r:id="rId10"/>
    <p:sldLayoutId id="2147491064" r:id="rId11"/>
    <p:sldLayoutId id="2147491065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188" y="3636963"/>
            <a:ext cx="9090025" cy="1620837"/>
          </a:xfrm>
        </p:spPr>
        <p:txBody>
          <a:bodyPr>
            <a:noAutofit/>
          </a:bodyPr>
          <a:lstStyle/>
          <a:p>
            <a:pPr algn="ctr" defTabSz="1043056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Порядок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заполнения декларации по НДПИ на 2023 год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(приказ ФНС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от 20.09.2022).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5567363"/>
            <a:ext cx="7486650" cy="1730375"/>
          </a:xfrm>
        </p:spPr>
        <p:txBody>
          <a:bodyPr rtlCol="0"/>
          <a:lstStyle/>
          <a:p>
            <a:pPr defTabSz="1043056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Т.Б. Цыдыпова</a:t>
            </a:r>
          </a:p>
          <a:p>
            <a:pPr defTabSz="1043056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Заместитель начальника отдела камерального контроля </a:t>
            </a:r>
          </a:p>
          <a:p>
            <a:pPr defTabSz="1043056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УФНС России по РБ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575" y="2628900"/>
            <a:ext cx="4176713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УПРАВЛЕНИЕ ФЕДЕРАЛЬНОЙ НАЛОГОВОЙ СЛУЖБЫ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 РЕСПУБЛИКЕ БУРЯТИЯ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8148" y="1692399"/>
            <a:ext cx="9433048" cy="5665664"/>
          </a:xfrm>
        </p:spPr>
        <p:txBody>
          <a:bodyPr/>
          <a:lstStyle/>
          <a:p>
            <a:pPr algn="just">
              <a:spcBef>
                <a:spcPts val="300"/>
              </a:spcBef>
            </a:pPr>
            <a:r>
              <a:rPr lang="ru-RU" sz="1600" b="0" dirty="0"/>
              <a:t>При заполнении Раздела 5 в отношении щебня </a:t>
            </a:r>
            <a:r>
              <a:rPr lang="ru-RU" sz="1600" b="0" dirty="0" smtClean="0"/>
              <a:t>(код вида добытого полезного ископаемого 10017) сумма налога, подлежащая уплате (строка 170 Декларации) определяется </a:t>
            </a:r>
            <a:r>
              <a:rPr lang="ru-RU" sz="1600" b="0" dirty="0"/>
              <a:t>с учетом условия, установленного пунктом 13 статьи 343 </a:t>
            </a:r>
            <a:r>
              <a:rPr lang="ru-RU" sz="1600" b="0" dirty="0" smtClean="0"/>
              <a:t>Кодекса.</a:t>
            </a:r>
          </a:p>
          <a:p>
            <a:pPr algn="just">
              <a:spcBef>
                <a:spcPts val="300"/>
              </a:spcBef>
            </a:pPr>
            <a:r>
              <a:rPr lang="ru-RU" sz="1600" b="0" dirty="0" smtClean="0"/>
              <a:t>Согласно п. 13 ст. 343 НК РФ с сентября 2022 </a:t>
            </a:r>
            <a:r>
              <a:rPr lang="ru-RU" altLang="ru-RU" sz="1600" dirty="0" smtClean="0"/>
              <a:t>сумма </a:t>
            </a:r>
            <a:r>
              <a:rPr lang="ru-RU" altLang="ru-RU" sz="1600" dirty="0"/>
              <a:t>НДПИ, исчисленная за налоговый период в отношении щебня, не может превышать величину НБК, рассчитываемую в рублях как произведение количества добытого полезного ископаемого за налоговый период, приведенного в единицах массы (тоннах), и числа 16,5.</a:t>
            </a:r>
            <a:endParaRPr lang="ru-RU" altLang="ru-RU" sz="1600" b="0" dirty="0"/>
          </a:p>
          <a:p>
            <a:pPr algn="just">
              <a:spcBef>
                <a:spcPts val="300"/>
              </a:spcBef>
            </a:pPr>
            <a:r>
              <a:rPr lang="ru-RU" sz="1600" b="0" dirty="0" smtClean="0"/>
              <a:t>Величина НБК, округляется </a:t>
            </a:r>
            <a:r>
              <a:rPr lang="ru-RU" sz="1600" b="0" dirty="0"/>
              <a:t>до целого значения в соответствии с действующим порядком округления.</a:t>
            </a:r>
          </a:p>
          <a:p>
            <a:pPr algn="just">
              <a:spcBef>
                <a:spcPts val="300"/>
              </a:spcBef>
            </a:pPr>
            <a:r>
              <a:rPr lang="ru-RU" sz="1600" b="0" dirty="0"/>
              <a:t>В случае превышения исчисленной за налоговый период суммы налога над значением величины НБК, рассчитанной за этот же налоговый период, сумма налога принимается равной величине НБК.</a:t>
            </a:r>
          </a:p>
          <a:p>
            <a:pPr algn="just">
              <a:spcBef>
                <a:spcPts val="300"/>
              </a:spcBef>
            </a:pPr>
            <a:r>
              <a:rPr lang="ru-RU" sz="1600" b="0" dirty="0"/>
              <a:t>При этом сумма превышения налога, исчисленного исходя из стоимости добытого полезного ископаемого, над величиной НБК в разделе 5 налоговой декларации по НДПИ не указывается.</a:t>
            </a:r>
            <a:endParaRPr lang="ru-RU" sz="1600" b="0" dirty="0" smtClean="0"/>
          </a:p>
          <a:p>
            <a:pPr algn="just">
              <a:spcBef>
                <a:spcPts val="300"/>
              </a:spcBef>
            </a:pPr>
            <a:endParaRPr lang="ru-RU" sz="1600" b="0" dirty="0"/>
          </a:p>
          <a:p>
            <a:pPr algn="just">
              <a:spcBef>
                <a:spcPts val="300"/>
              </a:spcBef>
            </a:pPr>
            <a:endParaRPr lang="ru-RU" sz="1600" b="0" dirty="0" smtClean="0"/>
          </a:p>
          <a:p>
            <a:pPr algn="just">
              <a:spcBef>
                <a:spcPts val="300"/>
              </a:spcBef>
            </a:pPr>
            <a:endParaRPr lang="ru-RU" sz="1600" b="0" dirty="0"/>
          </a:p>
          <a:p>
            <a:pPr algn="just">
              <a:spcBef>
                <a:spcPts val="300"/>
              </a:spcBef>
            </a:pPr>
            <a:endParaRPr lang="ru-RU" sz="1600" b="0" dirty="0"/>
          </a:p>
          <a:p>
            <a:pPr algn="just">
              <a:spcBef>
                <a:spcPts val="300"/>
              </a:spcBef>
            </a:pPr>
            <a:endParaRPr lang="ru-RU" sz="160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Величина </a:t>
            </a:r>
            <a:r>
              <a:rPr lang="ru-RU" sz="2400" dirty="0" err="1" smtClean="0"/>
              <a:t>Нбк</a:t>
            </a:r>
            <a:r>
              <a:rPr lang="ru-RU" sz="2400" dirty="0" smtClean="0"/>
              <a:t> в отношении щебня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172" y="1771651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800" b="1" dirty="0" smtClean="0">
                <a:solidFill>
                  <a:srgbClr val="005AA9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endParaRPr lang="ru-RU" sz="1600" dirty="0" smtClean="0">
              <a:solidFill>
                <a:srgbClr val="005AA9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1686" y="3712532"/>
            <a:ext cx="8570030" cy="1528118"/>
          </a:xfrm>
        </p:spPr>
        <p:txBody>
          <a:bodyPr rtlCol="0">
            <a:noAutofit/>
          </a:bodyPr>
          <a:lstStyle/>
          <a:p>
            <a:pPr algn="ctr" defTabSz="983338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52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5908" y="2694785"/>
            <a:ext cx="3937784" cy="950397"/>
          </a:xfrm>
          <a:prstGeom prst="rect">
            <a:avLst/>
          </a:prstGeom>
        </p:spPr>
        <p:txBody>
          <a:bodyPr lIns="98339" tIns="49169" rIns="98339" bIns="49169" anchor="ctr"/>
          <a:lstStyle/>
          <a:p>
            <a:pPr algn="ctr" defTabSz="983338">
              <a:defRPr/>
            </a:pPr>
            <a:r>
              <a:rPr lang="ru-RU" sz="188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</a:t>
            </a:r>
          </a:p>
          <a:p>
            <a:pPr algn="ctr" defTabSz="983338">
              <a:defRPr/>
            </a:pPr>
            <a:r>
              <a:rPr lang="ru-RU" sz="188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РЕСПУБЛИКЕ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11184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821" y="1299541"/>
            <a:ext cx="5692488" cy="5953697"/>
          </a:xfrm>
        </p:spPr>
        <p:txBody>
          <a:bodyPr/>
          <a:lstStyle/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0" dirty="0" smtClean="0">
                <a:latin typeface="Calibri (Заголовки)"/>
              </a:rPr>
              <a:t>Форма и формат декларации </a:t>
            </a:r>
            <a:r>
              <a:rPr lang="ru-RU" sz="1600" b="0" dirty="0">
                <a:latin typeface="Calibri (Заголовки)"/>
              </a:rPr>
              <a:t>по </a:t>
            </a:r>
            <a:r>
              <a:rPr lang="ru-RU" sz="1600" b="0" dirty="0" smtClean="0">
                <a:latin typeface="Calibri (Заголовки)"/>
              </a:rPr>
              <a:t>НДПИ, представляемой с января </a:t>
            </a:r>
            <a:r>
              <a:rPr lang="en-US" sz="1600" b="0" dirty="0" smtClean="0">
                <a:latin typeface="Calibri (Заголовки)"/>
              </a:rPr>
              <a:t>2023</a:t>
            </a:r>
            <a:r>
              <a:rPr lang="ru-RU" sz="1600" b="0" dirty="0" smtClean="0">
                <a:latin typeface="Calibri (Заголовки)"/>
              </a:rPr>
              <a:t>, </a:t>
            </a:r>
            <a:r>
              <a:rPr lang="ru-RU" sz="1600" b="0" dirty="0">
                <a:latin typeface="Calibri (Заголовки)"/>
              </a:rPr>
              <a:t>а также порядок ее </a:t>
            </a:r>
            <a:r>
              <a:rPr lang="ru-RU" sz="1600" b="0" dirty="0" smtClean="0">
                <a:latin typeface="Calibri (Заголовки)"/>
              </a:rPr>
              <a:t>заполнения утверждены </a:t>
            </a:r>
            <a:r>
              <a:rPr lang="ru-RU" sz="1600" dirty="0" smtClean="0">
                <a:latin typeface="Calibri (Заголовки)"/>
              </a:rPr>
              <a:t>приказом </a:t>
            </a:r>
            <a:r>
              <a:rPr lang="ru-RU" sz="1600" dirty="0">
                <a:latin typeface="Calibri (Заголовки)"/>
              </a:rPr>
              <a:t>ФНС России от 20.09.2022 N </a:t>
            </a:r>
            <a:r>
              <a:rPr lang="ru-RU" sz="1600" dirty="0" smtClean="0">
                <a:latin typeface="Calibri (Заголовки)"/>
              </a:rPr>
              <a:t>ЕД-7-3/854</a:t>
            </a:r>
            <a:r>
              <a:rPr lang="en-US" sz="1600" dirty="0" smtClean="0">
                <a:latin typeface="Calibri (Заголовки)"/>
              </a:rPr>
              <a:t>@</a:t>
            </a:r>
            <a:r>
              <a:rPr lang="ru-RU" sz="1600" dirty="0" smtClean="0">
                <a:latin typeface="Calibri (Заголовки)"/>
              </a:rPr>
              <a:t> </a:t>
            </a:r>
            <a:r>
              <a:rPr lang="ru-RU" sz="1600" b="0" dirty="0" smtClean="0">
                <a:latin typeface="Calibri (Заголовки)"/>
              </a:rPr>
              <a:t>(далее Порядок заполнения)</a:t>
            </a:r>
            <a:r>
              <a:rPr lang="en-US" sz="1600" b="0" dirty="0" smtClean="0">
                <a:latin typeface="Calibri (Заголовки)"/>
              </a:rPr>
              <a:t>.</a:t>
            </a:r>
            <a:r>
              <a:rPr lang="ru-RU" sz="1600" b="0" dirty="0">
                <a:latin typeface="Calibri (Заголовки)"/>
              </a:rPr>
              <a:t> Также утверждены новый электронный формат налоговой декларации и порядок ее заполнения. </a:t>
            </a: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0" dirty="0" smtClean="0">
                <a:latin typeface="Calibri (Заголовки)"/>
              </a:rPr>
              <a:t>Декларация </a:t>
            </a:r>
            <a:r>
              <a:rPr lang="ru-RU" sz="1600" b="0" dirty="0">
                <a:latin typeface="Calibri (Заголовки)"/>
              </a:rPr>
              <a:t>по </a:t>
            </a:r>
            <a:r>
              <a:rPr lang="ru-RU" sz="1600" b="0" dirty="0" smtClean="0">
                <a:latin typeface="Calibri (Заголовки)"/>
              </a:rPr>
              <a:t>НДПИ представляется в </a:t>
            </a:r>
            <a:r>
              <a:rPr lang="ru-RU" sz="1600" b="0" dirty="0">
                <a:latin typeface="Calibri (Заголовки)"/>
              </a:rPr>
              <a:t>налоговые органы по месту своего нахождения (месту жительства</a:t>
            </a:r>
            <a:r>
              <a:rPr lang="ru-RU" sz="1600" b="0" dirty="0" smtClean="0">
                <a:latin typeface="Calibri (Заголовки)"/>
              </a:rPr>
              <a:t>) ежемесячно, в срок не </a:t>
            </a:r>
            <a:r>
              <a:rPr lang="ru-RU" sz="1600" b="0" dirty="0">
                <a:latin typeface="Calibri (Заголовки)"/>
              </a:rPr>
              <a:t>позднее 25-го числа месяца, следующего за истекшим налоговым периодом (п. 2 ст. 345 НК РФ</a:t>
            </a:r>
            <a:r>
              <a:rPr lang="ru-RU" sz="1600" b="0" dirty="0" smtClean="0">
                <a:latin typeface="Calibri (Заголовки)"/>
              </a:rPr>
              <a:t>).</a:t>
            </a: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0" dirty="0" smtClean="0">
                <a:latin typeface="Calibri (Заголовки)"/>
              </a:rPr>
              <a:t>В случае </a:t>
            </a:r>
            <a:r>
              <a:rPr lang="ru-RU" sz="1600" b="0" dirty="0">
                <a:latin typeface="Calibri (Заголовки)"/>
              </a:rPr>
              <a:t>отсутствия добычи полезных </a:t>
            </a:r>
            <a:r>
              <a:rPr lang="ru-RU" sz="1600" b="0" dirty="0" smtClean="0">
                <a:latin typeface="Calibri (Заголовки)"/>
              </a:rPr>
              <a:t>ископаемых декларация </a:t>
            </a:r>
            <a:r>
              <a:rPr lang="ru-RU" sz="1600" b="0" dirty="0">
                <a:latin typeface="Calibri (Заголовки)"/>
              </a:rPr>
              <a:t>представляется независимо от наличия исчисленной суммы НДПИ, подлежащей уплате, а в соответствующих строках налоговой декларации ставятся прочерки или нули (0) (</a:t>
            </a:r>
            <a:r>
              <a:rPr lang="ru-RU" sz="1400" b="0" dirty="0">
                <a:latin typeface="Calibri (Заголовки)"/>
              </a:rPr>
              <a:t>письма ФНС от 21.08.2020 № СД-4-3/13557, Минфина от 22.10.2020 № 03-06-06-01/92028).</a:t>
            </a: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Calibri (Заголовки)"/>
              </a:rPr>
              <a:t> Изменения связаны с принятием Федеральных законов:</a:t>
            </a:r>
          </a:p>
          <a:p>
            <a:pPr marL="649288" indent="-285750" algn="just">
              <a:spcBef>
                <a:spcPts val="300"/>
              </a:spcBef>
              <a:buFontTx/>
              <a:buChar char="-"/>
            </a:pPr>
            <a:r>
              <a:rPr lang="ru-RU" sz="1600" b="0" dirty="0" smtClean="0">
                <a:latin typeface="Calibri (Заголовки)"/>
              </a:rPr>
              <a:t>от </a:t>
            </a:r>
            <a:r>
              <a:rPr lang="ru-RU" sz="1600" b="0" dirty="0">
                <a:latin typeface="Calibri (Заголовки)"/>
              </a:rPr>
              <a:t>02.07.2021 N 305-ФЗ "О внесении изменений в части первую и вторую Налогового кодекса Российской Федерации и отдельные законодательные акты Российской Федерации" </a:t>
            </a: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Tx/>
              <a:buChar char="-"/>
            </a:pPr>
            <a:r>
              <a:rPr lang="ru-RU" sz="1600" b="0" dirty="0" smtClean="0">
                <a:latin typeface="Calibri (Заголовки)"/>
              </a:rPr>
              <a:t>от </a:t>
            </a:r>
            <a:r>
              <a:rPr lang="ru-RU" sz="1600" b="0" dirty="0">
                <a:latin typeface="Calibri (Заголовки)"/>
              </a:rPr>
              <a:t>29.11.2021 N 382-ФЗ "О внесении изменений в часть вторую Налогового кодекса Российской Федерации" </a:t>
            </a: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Tx/>
              <a:buChar char="-"/>
            </a:pPr>
            <a:r>
              <a:rPr lang="ru-RU" sz="1600" b="0" dirty="0" smtClean="0">
                <a:latin typeface="Calibri (Заголовки)"/>
              </a:rPr>
              <a:t>от </a:t>
            </a:r>
            <a:r>
              <a:rPr lang="ru-RU" sz="1600" b="0" dirty="0">
                <a:latin typeface="Calibri (Заголовки)"/>
              </a:rPr>
              <a:t>28.05.2022 N 142-ФЗ "О внесении изменений в статью 11.1 части первой и часть вторую Налогового кодекса Российской Федерации" </a:t>
            </a:r>
            <a:endParaRPr lang="ru-RU" sz="1600" b="0" dirty="0" smtClean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Tx/>
              <a:buChar char="-"/>
            </a:pPr>
            <a:r>
              <a:rPr lang="ru-RU" sz="1600" b="0" dirty="0" smtClean="0">
                <a:latin typeface="Calibri (Заголовки)"/>
              </a:rPr>
              <a:t>от </a:t>
            </a:r>
            <a:r>
              <a:rPr lang="ru-RU" sz="1600" b="0" dirty="0">
                <a:latin typeface="Calibri (Заголовки)"/>
              </a:rPr>
              <a:t>14.07.2022 N 323-ФЗ "О внесении изменений в часть вторую Налогового кодекса Российской Федерации</a:t>
            </a:r>
            <a:r>
              <a:rPr lang="ru-RU" sz="1600" b="0" dirty="0" smtClean="0">
                <a:latin typeface="Calibri (Заголовки)"/>
              </a:rPr>
              <a:t>"</a:t>
            </a:r>
            <a:endParaRPr lang="ru-RU" sz="1600" b="0" dirty="0">
              <a:latin typeface="Calibri (Заголовки)"/>
            </a:endParaRP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libri (Заголовки)"/>
              </a:rPr>
              <a:t>В </a:t>
            </a:r>
            <a:r>
              <a:rPr lang="ru-RU" sz="1600" dirty="0">
                <a:latin typeface="Calibri (Заголовки)"/>
              </a:rPr>
              <a:t>форму декларации были внесены изменения:</a:t>
            </a:r>
          </a:p>
          <a:p>
            <a:pPr marL="649288" indent="-285750" algn="just">
              <a:spcBef>
                <a:spcPts val="300"/>
              </a:spcBef>
              <a:buFontTx/>
              <a:buChar char="-"/>
            </a:pPr>
            <a:r>
              <a:rPr lang="ru-RU" sz="1600" b="0" dirty="0">
                <a:latin typeface="Calibri (Заголовки)"/>
              </a:rPr>
              <a:t>дополнены поля для значений коэффициентов и показателей, необходимых при расчете налога, </a:t>
            </a:r>
          </a:p>
          <a:p>
            <a:pPr marL="649288" indent="-285750" algn="just">
              <a:spcBef>
                <a:spcPts val="300"/>
              </a:spcBef>
              <a:buFontTx/>
              <a:buChar char="-"/>
            </a:pPr>
            <a:r>
              <a:rPr lang="ru-RU" sz="1600" b="0" dirty="0">
                <a:latin typeface="Calibri (Заголовки)"/>
              </a:rPr>
              <a:t>расширен перечень кодов видов добытых полезных ископаемых, оснований налогообложения и налоговых вычетов. </a:t>
            </a:r>
          </a:p>
          <a:p>
            <a:pPr algn="just"/>
            <a:endParaRPr lang="ru-RU" sz="1400" dirty="0" smtClean="0">
              <a:latin typeface="Calibri (Заголовки)"/>
            </a:endParaRPr>
          </a:p>
          <a:p>
            <a:pPr marL="649288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alibri (Заголовки)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80438" cy="1219199"/>
          </a:xfrm>
        </p:spPr>
        <p:txBody>
          <a:bodyPr/>
          <a:lstStyle/>
          <a:p>
            <a:r>
              <a:rPr lang="ru-RU" sz="2400" dirty="0" smtClean="0"/>
              <a:t>Порядок представления декларации с января 2023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48" y="1260351"/>
            <a:ext cx="4060288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4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329" y="1332359"/>
            <a:ext cx="9721080" cy="5953695"/>
          </a:xfrm>
        </p:spPr>
        <p:txBody>
          <a:bodyPr/>
          <a:lstStyle/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ru-RU" sz="1600" dirty="0" smtClean="0"/>
              <a:t>Декларация </a:t>
            </a:r>
            <a:r>
              <a:rPr lang="ru-RU" sz="1600" dirty="0"/>
              <a:t>состоит из:</a:t>
            </a:r>
          </a:p>
          <a:p>
            <a:pPr algn="just">
              <a:spcBef>
                <a:spcPts val="300"/>
              </a:spcBef>
            </a:pPr>
            <a:r>
              <a:rPr lang="ru-RU" sz="1600" b="0" dirty="0"/>
              <a:t>Титульного листа и </a:t>
            </a:r>
            <a:r>
              <a:rPr lang="ru-RU" sz="1600" b="0" dirty="0" smtClean="0"/>
              <a:t>разделов:</a:t>
            </a:r>
          </a:p>
          <a:p>
            <a:pPr algn="just">
              <a:spcBef>
                <a:spcPts val="300"/>
              </a:spcBef>
            </a:pPr>
            <a:r>
              <a:rPr lang="ru-RU" sz="1600" dirty="0" smtClean="0"/>
              <a:t>Раздела </a:t>
            </a:r>
            <a:r>
              <a:rPr lang="ru-RU" sz="1600" dirty="0"/>
              <a:t>1 </a:t>
            </a:r>
            <a:r>
              <a:rPr lang="ru-RU" sz="1600" b="0" dirty="0"/>
              <a:t>"Сумма налога, подлежащая уплате в бюджет";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2 </a:t>
            </a:r>
            <a:r>
              <a:rPr lang="ru-RU" sz="1600" b="0" dirty="0"/>
              <a:t>"Данные, служащие основанием для исчисления и уплаты налога, при добыче нефти обезвоженной, обессоленной и стабилизированной, за исключением добытой на новом морском месторождении углеводородного сырья и на участках недр, в отношении которой исчисляется налог на дополнительный доход от добычи углеводородного сырья";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3 </a:t>
            </a:r>
            <a:r>
              <a:rPr lang="ru-RU" sz="1600" b="0" dirty="0"/>
              <a:t>"Данные, служащие основанием для исчисления и уплаты налога, при добыче газа горючего природного и газового конденсата, за исключением добычи на новом морском месторождении углеводородного сырья";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4 </a:t>
            </a:r>
            <a:r>
              <a:rPr lang="ru-RU" sz="1600" b="0" dirty="0"/>
              <a:t>"Данные, служащие основанием для исчисления и уплаты налога, при добыче углеводородного сырья на новом морском месторождении углеводородного сырья";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5 "Данные, служащие основанием для исчисления и уплаты налога, за исключением углеводородного сырья (кроме попутного газа) и угля";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6 </a:t>
            </a:r>
            <a:r>
              <a:rPr lang="ru-RU" sz="1600" b="0" dirty="0"/>
              <a:t>"Определение стоимости единицы добытого полезного ископаемого исходя из расчетной стоимости";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7 "Данные, служащие основанием для исчисления и уплаты налога, при добыче угля по участку недр";</a:t>
            </a:r>
          </a:p>
          <a:p>
            <a:pPr algn="just">
              <a:spcBef>
                <a:spcPts val="300"/>
              </a:spcBef>
            </a:pPr>
            <a:r>
              <a:rPr lang="ru-RU" sz="1600" dirty="0"/>
              <a:t>Раздела 8 </a:t>
            </a:r>
            <a:r>
              <a:rPr lang="ru-RU" sz="1600" b="0" dirty="0"/>
              <a:t>"Данные, служащие основанием для исчисления и уплаты налога, при добыче нефти обезвоженной, обессоленной и стабилизированной, в отношении которой исчисляется налог на дополнительный доход от добычи углеводородного сырья".</a:t>
            </a:r>
          </a:p>
          <a:p>
            <a:pPr algn="just"/>
            <a:endParaRPr lang="ru-RU" sz="1600" dirty="0" smtClean="0"/>
          </a:p>
          <a:p>
            <a:pPr marL="649288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alibri (Заголовки)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633146" cy="851916"/>
          </a:xfrm>
        </p:spPr>
        <p:txBody>
          <a:bodyPr/>
          <a:lstStyle/>
          <a:p>
            <a:r>
              <a:rPr lang="ru-RU" sz="2400" dirty="0" smtClean="0"/>
              <a:t>Состав декларации по НДПИ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329" y="1332359"/>
            <a:ext cx="9721080" cy="5953695"/>
          </a:xfrm>
        </p:spPr>
        <p:txBody>
          <a:bodyPr/>
          <a:lstStyle/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Изменения в декларации:</a:t>
            </a:r>
          </a:p>
          <a:p>
            <a:pPr marL="649288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В разделе 5:</a:t>
            </a:r>
          </a:p>
          <a:p>
            <a:r>
              <a:rPr lang="ru-RU" sz="1600" dirty="0" smtClean="0"/>
              <a:t> </a:t>
            </a:r>
            <a:r>
              <a:rPr lang="ru-RU" sz="1600" b="0" dirty="0" smtClean="0"/>
              <a:t>- расчетный </a:t>
            </a:r>
            <a:r>
              <a:rPr lang="ru-RU" sz="1600" b="0" dirty="0"/>
              <a:t>коэффициент </a:t>
            </a:r>
            <a:r>
              <a:rPr lang="ru-RU" sz="1600" b="0" dirty="0" err="1"/>
              <a:t>Крента</a:t>
            </a:r>
            <a:r>
              <a:rPr lang="ru-RU" sz="1600" b="0" dirty="0"/>
              <a:t> и код субъекта, где зарегистрирован участник регионального инвестиционного </a:t>
            </a:r>
            <a:r>
              <a:rPr lang="ru-RU" sz="1600" b="0" dirty="0" smtClean="0"/>
              <a:t>проекта перенесен в раздел 5.1;</a:t>
            </a:r>
          </a:p>
          <a:p>
            <a:pPr marL="649288" indent="-285750">
              <a:buFontTx/>
              <a:buChar char="-"/>
            </a:pPr>
            <a:r>
              <a:rPr lang="ru-RU" sz="1600" b="0" dirty="0" smtClean="0"/>
              <a:t>из </a:t>
            </a:r>
            <a:r>
              <a:rPr lang="ru-RU" sz="1600" b="0" dirty="0"/>
              <a:t>раздела 5.1 убрали поля для значений коэффициентов </a:t>
            </a:r>
            <a:r>
              <a:rPr lang="ru-RU" sz="1600" b="0" dirty="0" err="1"/>
              <a:t>Кподз</a:t>
            </a:r>
            <a:r>
              <a:rPr lang="ru-RU" sz="1600" b="0" dirty="0"/>
              <a:t>, </a:t>
            </a:r>
            <a:r>
              <a:rPr lang="ru-RU" sz="1600" b="0" dirty="0" err="1"/>
              <a:t>Крм</a:t>
            </a:r>
            <a:r>
              <a:rPr lang="ru-RU" sz="1600" b="0" dirty="0"/>
              <a:t>, </a:t>
            </a:r>
            <a:r>
              <a:rPr lang="ru-RU" sz="1600" b="0" dirty="0" err="1"/>
              <a:t>Ктд</a:t>
            </a:r>
            <a:r>
              <a:rPr lang="ru-RU" sz="1600" b="0" dirty="0"/>
              <a:t> и признака </a:t>
            </a:r>
            <a:r>
              <a:rPr lang="ru-RU" sz="1600" b="0" dirty="0" err="1"/>
              <a:t>Ктд</a:t>
            </a:r>
            <a:r>
              <a:rPr lang="ru-RU" sz="1600" b="0" dirty="0" smtClean="0"/>
              <a:t>;</a:t>
            </a:r>
          </a:p>
          <a:p>
            <a:pPr marL="649288" indent="-285750">
              <a:buFontTx/>
              <a:buChar char="-"/>
            </a:pPr>
            <a:r>
              <a:rPr lang="ru-RU" sz="1600" b="0" dirty="0" smtClean="0"/>
              <a:t>добавлен </a:t>
            </a:r>
            <a:r>
              <a:rPr lang="ru-RU" sz="1600" b="0" dirty="0"/>
              <a:t>раздел 5.2 для расчета налога при добыче железной руды и многокомпонентной комплексной руды, добываемой на территории Красноярского края</a:t>
            </a:r>
            <a:r>
              <a:rPr lang="ru-RU" sz="1600" b="0" dirty="0" smtClean="0"/>
              <a:t>;</a:t>
            </a:r>
          </a:p>
          <a:p>
            <a:pPr marL="649288" indent="-285750">
              <a:buFontTx/>
              <a:buChar char="-"/>
            </a:pPr>
            <a:endParaRPr lang="ru-RU" sz="1600" b="0" dirty="0"/>
          </a:p>
          <a:p>
            <a:pPr marL="649288" indent="-285750"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В разделе 7:</a:t>
            </a:r>
          </a:p>
          <a:p>
            <a:pPr marL="649288" indent="-285750">
              <a:buFontTx/>
              <a:buChar char="-"/>
            </a:pPr>
            <a:r>
              <a:rPr lang="ru-RU" sz="1600" b="0" dirty="0" smtClean="0"/>
              <a:t>дополнен </a:t>
            </a:r>
            <a:r>
              <a:rPr lang="ru-RU" sz="1600" b="0" dirty="0"/>
              <a:t>строкой 056 для указания значение коэффициента </a:t>
            </a:r>
            <a:r>
              <a:rPr lang="ru-RU" sz="1600" b="0" dirty="0" err="1"/>
              <a:t>Куг</a:t>
            </a:r>
            <a:r>
              <a:rPr lang="ru-RU" sz="1600" b="0" dirty="0" smtClean="0"/>
              <a:t>;</a:t>
            </a:r>
          </a:p>
          <a:p>
            <a:pPr marL="649288" indent="-285750">
              <a:buFontTx/>
              <a:buChar char="-"/>
            </a:pPr>
            <a:r>
              <a:rPr lang="ru-RU" sz="1600" b="0" dirty="0" smtClean="0"/>
              <a:t>В разделе 7.1 </a:t>
            </a:r>
            <a:r>
              <a:rPr lang="ru-RU" sz="1600" b="0" dirty="0"/>
              <a:t>добавили поля для отражения налога в </a:t>
            </a:r>
            <a:r>
              <a:rPr lang="ru-RU" sz="1600" b="0" dirty="0" smtClean="0"/>
              <a:t>рублях;</a:t>
            </a:r>
          </a:p>
          <a:p>
            <a:pPr marL="649288" indent="-285750">
              <a:buFontTx/>
              <a:buChar char="-"/>
            </a:pPr>
            <a:r>
              <a:rPr lang="ru-RU" sz="1600" b="0" dirty="0" smtClean="0"/>
              <a:t>в </a:t>
            </a:r>
            <a:r>
              <a:rPr lang="ru-RU" sz="1600" b="0" dirty="0"/>
              <a:t>разделе 7.2 появилась строка для предельной величины налогового вычета</a:t>
            </a:r>
            <a:r>
              <a:rPr lang="ru-RU" sz="1600" b="0" dirty="0" smtClean="0"/>
              <a:t>;</a:t>
            </a:r>
          </a:p>
          <a:p>
            <a:pPr marL="649288" indent="-285750">
              <a:buFontTx/>
              <a:buChar char="-"/>
            </a:pPr>
            <a:endParaRPr lang="ru-RU" sz="1600" b="0" dirty="0"/>
          </a:p>
          <a:p>
            <a:pPr marL="706438" indent="-342900"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разделе 8 </a:t>
            </a:r>
            <a:r>
              <a:rPr lang="ru-RU" sz="1600" dirty="0" smtClean="0"/>
              <a:t>добавлены </a:t>
            </a:r>
            <a:r>
              <a:rPr lang="ru-RU" sz="1600" dirty="0"/>
              <a:t>поля для коэффициентов </a:t>
            </a:r>
            <a:r>
              <a:rPr lang="ru-RU" sz="1600" dirty="0" err="1"/>
              <a:t>Кабдт</a:t>
            </a:r>
            <a:r>
              <a:rPr lang="ru-RU" sz="1600" dirty="0"/>
              <a:t> и </a:t>
            </a:r>
            <a:r>
              <a:rPr lang="ru-RU" sz="1600" dirty="0" err="1"/>
              <a:t>Ит</a:t>
            </a:r>
            <a:r>
              <a:rPr lang="ru-RU" sz="1600" dirty="0"/>
              <a:t>-р.</a:t>
            </a:r>
          </a:p>
          <a:p>
            <a:pPr algn="just"/>
            <a:endParaRPr lang="ru-RU" sz="1600" dirty="0" smtClean="0"/>
          </a:p>
          <a:p>
            <a:pPr marL="649288" indent="-285750" algn="just">
              <a:buFont typeface="Wingdings" panose="05000000000000000000" pitchFamily="2" charset="2"/>
              <a:buChar char="Ø"/>
            </a:pPr>
            <a:endParaRPr lang="ru-RU" sz="1400" dirty="0">
              <a:latin typeface="Calibri (Заголовки)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633146" cy="851916"/>
          </a:xfrm>
        </p:spPr>
        <p:txBody>
          <a:bodyPr/>
          <a:lstStyle/>
          <a:p>
            <a:r>
              <a:rPr lang="ru-RU" sz="2400" dirty="0" smtClean="0"/>
              <a:t>Изменения в форме декларации по НДПИ с 2023 года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60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</a:rPr>
              <a:t>Раздел </a:t>
            </a:r>
            <a:r>
              <a:rPr lang="ru-RU" sz="2400" dirty="0">
                <a:latin typeface="+mn-lt"/>
              </a:rPr>
              <a:t>1 "Сумма налога, подлежащая уплате в бюджет"</a:t>
            </a:r>
            <a:br>
              <a:rPr lang="ru-RU" sz="2400" dirty="0">
                <a:latin typeface="+mn-lt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6" y="1692398"/>
            <a:ext cx="7704856" cy="36094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156" y="5301881"/>
            <a:ext cx="93610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defTabSz="914400" eaLnBrk="0" hangingPunct="0">
              <a:spcBef>
                <a:spcPts val="300"/>
              </a:spcBef>
            </a:pPr>
            <a:r>
              <a:rPr lang="ru-RU" altLang="ru-RU" sz="1600" b="1" u="sng" dirty="0" smtClean="0">
                <a:solidFill>
                  <a:srgbClr val="005AA9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КБК </a:t>
            </a:r>
            <a:r>
              <a:rPr lang="ru-RU" altLang="ru-RU" sz="1600" b="1" u="sng" dirty="0">
                <a:solidFill>
                  <a:srgbClr val="005AA9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по НДПИ (код строки 010) </a:t>
            </a:r>
            <a:r>
              <a:rPr lang="ru-RU" altLang="ru-RU" sz="1600" dirty="0">
                <a:solidFill>
                  <a:srgbClr val="005AA9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зависит от вида добытого полезного ископаемого: </a:t>
            </a: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b="1" dirty="0">
                <a:solidFill>
                  <a:srgbClr val="005AA9"/>
                </a:solidFill>
                <a:latin typeface="Calibri"/>
              </a:rPr>
              <a:t>182 1 07 01020 01 1000 110 </a:t>
            </a:r>
            <a:r>
              <a:rPr lang="ru-RU" altLang="ru-RU" sz="1600" dirty="0">
                <a:solidFill>
                  <a:srgbClr val="005AA9"/>
                </a:solidFill>
                <a:latin typeface="Calibri"/>
              </a:rPr>
              <a:t>- при добыче общераспространенных полезных ископаемых;</a:t>
            </a: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b="1" dirty="0">
                <a:solidFill>
                  <a:srgbClr val="005AA9"/>
                </a:solidFill>
                <a:latin typeface="Calibri"/>
              </a:rPr>
              <a:t>182 1 07 01080 01 1000 110 </a:t>
            </a:r>
            <a:r>
              <a:rPr lang="ru-RU" altLang="ru-RU" sz="1600" dirty="0">
                <a:solidFill>
                  <a:srgbClr val="005AA9"/>
                </a:solidFill>
                <a:latin typeface="Calibri"/>
              </a:rPr>
              <a:t>- при добыче ископаемых, в отношении которых при налогообложении установлен рентный коэффициент, отличный от 1 (за некоторыми исключениями);</a:t>
            </a:r>
          </a:p>
          <a:p>
            <a:pPr lvl="0" algn="just" fontAlgn="t">
              <a:spcBef>
                <a:spcPts val="3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5AA9"/>
                </a:solidFill>
                <a:latin typeface="Calibri"/>
              </a:rPr>
              <a:t>182 1 07 01050 01 1000 110 -</a:t>
            </a:r>
            <a:r>
              <a:rPr lang="ru-RU" sz="1600" dirty="0">
                <a:solidFill>
                  <a:srgbClr val="005AA9"/>
                </a:solidFill>
                <a:latin typeface="Calibri"/>
              </a:rPr>
              <a:t>при добыче природных алмазов в общем случае. </a:t>
            </a:r>
          </a:p>
          <a:p>
            <a:pPr lvl="0" algn="just" fontAlgn="t">
              <a:spcBef>
                <a:spcPts val="3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5AA9"/>
                </a:solidFill>
                <a:latin typeface="Calibri"/>
              </a:rPr>
              <a:t>182 1 07 01120 01 1000 110 - </a:t>
            </a:r>
            <a:r>
              <a:rPr lang="ru-RU" sz="1600" dirty="0">
                <a:solidFill>
                  <a:srgbClr val="005AA9"/>
                </a:solidFill>
                <a:latin typeface="Calibri"/>
              </a:rPr>
              <a:t>при добыче угля коксующегося.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129819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156" y="1548383"/>
            <a:ext cx="9284394" cy="5760640"/>
          </a:xfrm>
        </p:spPr>
        <p:txBody>
          <a:bodyPr/>
          <a:lstStyle/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</a:t>
            </a:r>
            <a:r>
              <a:rPr lang="ru-RU" sz="2400" dirty="0" smtClean="0"/>
              <a:t>оды видов, оснований налогообложения, единиц </a:t>
            </a:r>
            <a:r>
              <a:rPr lang="ru-RU" sz="2400" dirty="0"/>
              <a:t>измерения </a:t>
            </a:r>
            <a:r>
              <a:rPr lang="ru-RU" sz="2400" dirty="0" smtClean="0"/>
              <a:t>добытых полезных ископаемых в Декларации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8906" y="3780631"/>
            <a:ext cx="8928992" cy="21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>
              <a:spcBef>
                <a:spcPts val="300"/>
              </a:spcBef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 вида добытого полезного ископаемого (стр. 010 каждого раздела)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5AA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отражается в декларации согласно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приложению N 2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 настоящему Порядку;</a:t>
            </a: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b="1" u="sng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Коды </a:t>
            </a:r>
            <a:r>
              <a:rPr lang="ru-RU" altLang="ru-RU" sz="1600" b="1" u="sng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оснований налогообложения добытых полезных ископаемых по налоговой ставке 0 процентов (рублей) и других особенностей исчисления и уплаты налога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приложению N 3 к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Порядку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b="1" u="sng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Коды </a:t>
            </a:r>
            <a:r>
              <a:rPr lang="ru-RU" altLang="ru-RU" sz="1600" b="1" u="sng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единиц измерения количества добытого полезного ископаемого по </a:t>
            </a:r>
            <a:r>
              <a:rPr lang="ru-RU" altLang="ru-RU" sz="1600" b="1" u="sng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ОКЕИ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приложению N 4 к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Порядку;</a:t>
            </a:r>
          </a:p>
          <a:p>
            <a:pPr lvl="0" algn="just" defTabSz="914400">
              <a:spcBef>
                <a:spcPts val="300"/>
              </a:spcBef>
            </a:pPr>
            <a:endParaRPr lang="ru-RU" altLang="ru-RU" sz="1600" b="1" u="sng" dirty="0" smtClean="0">
              <a:solidFill>
                <a:srgbClr val="005AA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07" y="1926901"/>
            <a:ext cx="9956131" cy="13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156" y="1548383"/>
            <a:ext cx="9284394" cy="5760640"/>
          </a:xfrm>
        </p:spPr>
        <p:txBody>
          <a:bodyPr/>
          <a:lstStyle/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Ставка и количество добытого полезного ископаемого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0602" y="1827423"/>
            <a:ext cx="934059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>
              <a:spcBef>
                <a:spcPts val="300"/>
              </a:spcBef>
            </a:pPr>
            <a:endParaRPr lang="ru-RU" altLang="ru-RU" sz="1600" b="1" u="sng" dirty="0" smtClean="0">
              <a:solidFill>
                <a:srgbClr val="005AA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b="1" u="sng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Ставки налога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добычу полезных ископаемых установлены в статье 342 НК РФ, зависят от вида добытого полезного. </a:t>
            </a: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 исчислении НДПИ к ставкам налога применяются различные установленные коэффициенты.</a:t>
            </a:r>
          </a:p>
          <a:p>
            <a:pPr lvl="0" algn="just" defTabSz="914400">
              <a:spcBef>
                <a:spcPts val="300"/>
              </a:spcBef>
            </a:pPr>
            <a:endParaRPr lang="ru-RU" altLang="ru-RU" sz="1600" dirty="0" smtClean="0">
              <a:solidFill>
                <a:srgbClr val="005AA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</a:pP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ставкам, установленным пунктом 2 статьи 342 Кодекса налогообложение НДПИ производится по соответствующей ставке, умноженной на рентный коэффициент </a:t>
            </a:r>
            <a:r>
              <a:rPr lang="ru-RU" altLang="ru-RU" sz="1600" dirty="0" err="1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Крента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определяемый в соответствии со статьей 342.8 Кодекса (с 01.09.2021).</a:t>
            </a:r>
          </a:p>
          <a:p>
            <a:pPr algn="just" defTabSz="914400">
              <a:spcBef>
                <a:spcPts val="300"/>
              </a:spcBef>
            </a:pP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Величина рентного коэффициента </a:t>
            </a:r>
            <a:r>
              <a:rPr lang="ru-RU" altLang="ru-RU" sz="1600" dirty="0" err="1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Крента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отражается в разделе 5 Декларации по строке 050. </a:t>
            </a:r>
          </a:p>
          <a:p>
            <a:pPr algn="just" defTabSz="914400">
              <a:spcBef>
                <a:spcPts val="300"/>
              </a:spcBef>
            </a:pP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общему правилу рентный коэффициент КРЕНТА принимается равным 3,5; также предусмотрены полезные ископаемые, при налогообложении которых используется коэффициент 0,2 и 1, и условия применения этих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показателей. </a:t>
            </a:r>
            <a:endParaRPr lang="ru-RU" altLang="ru-RU" sz="1600" dirty="0" smtClean="0">
              <a:solidFill>
                <a:srgbClr val="005AA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>
              <a:spcBef>
                <a:spcPts val="300"/>
              </a:spcBef>
            </a:pPr>
            <a:r>
              <a:rPr lang="ru-RU" altLang="ru-RU" sz="1600" b="1" u="sng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altLang="ru-RU" sz="1600" b="1" u="sng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добытого полезного ископаемого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определяется налогоплательщиком самостоятельно и указывается в соответствующем разделе декларации с точностью до третьего знака после запятой,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отдельно по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каждому виду добытого полезного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ископаемого на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каждом участке недр на основании лицензии на право пользования </a:t>
            </a:r>
            <a:r>
              <a:rPr lang="ru-RU" altLang="ru-RU" sz="1600" dirty="0" smtClean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недрами и по </a:t>
            </a: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налоговой ставке, соответствующей коду основания налогообложения, проставленному в графе 1.</a:t>
            </a:r>
          </a:p>
          <a:p>
            <a:pPr algn="just" defTabSz="914400">
              <a:spcBef>
                <a:spcPts val="300"/>
              </a:spcBef>
            </a:pPr>
            <a:r>
              <a:rPr lang="ru-RU" altLang="ru-RU" sz="1600" dirty="0">
                <a:solidFill>
                  <a:srgbClr val="005AA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добытого полезного ископаемого его количество определяется в единицах массы (тонны) или объема (м3).</a:t>
            </a:r>
            <a:endParaRPr lang="ru-RU" altLang="ru-RU" sz="1600" dirty="0" smtClean="0">
              <a:solidFill>
                <a:srgbClr val="005AA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406" y="1529994"/>
            <a:ext cx="4214182" cy="5707021"/>
          </a:xfrm>
        </p:spPr>
        <p:txBody>
          <a:bodyPr/>
          <a:lstStyle/>
          <a:p>
            <a:pPr algn="just">
              <a:spcBef>
                <a:spcPts val="300"/>
              </a:spcBef>
            </a:pPr>
            <a:r>
              <a:rPr lang="ru-RU" sz="1600" dirty="0" smtClean="0"/>
              <a:t>Стоимость </a:t>
            </a:r>
            <a:r>
              <a:rPr lang="ru-RU" sz="1600" dirty="0"/>
              <a:t>единицы добытого полезного ископаемого </a:t>
            </a:r>
            <a:r>
              <a:rPr lang="ru-RU" sz="1600" b="0" dirty="0"/>
              <a:t>рассчитывается как отношение выручки от реализации добытого полезного ископаемого</a:t>
            </a:r>
            <a:r>
              <a:rPr lang="ru-RU" sz="1600" b="0" dirty="0" smtClean="0"/>
              <a:t>, </a:t>
            </a:r>
            <a:r>
              <a:rPr lang="ru-RU" sz="1600" b="0" dirty="0"/>
              <a:t>к количеству реализованного добытого полезного </a:t>
            </a:r>
            <a:r>
              <a:rPr lang="ru-RU" sz="1600" b="0" dirty="0" smtClean="0"/>
              <a:t>ископаемого (ст. 340 НК РФ). </a:t>
            </a:r>
          </a:p>
          <a:p>
            <a:pPr algn="just">
              <a:spcBef>
                <a:spcPts val="300"/>
              </a:spcBef>
            </a:pPr>
            <a:r>
              <a:rPr lang="ru-RU" sz="1600" b="0" dirty="0" smtClean="0"/>
              <a:t>В декларации отражается с округлением до </a:t>
            </a:r>
            <a:r>
              <a:rPr lang="ru-RU" sz="1600" b="0" dirty="0"/>
              <a:t>второго знака после запятой в соответствии с действующим порядком округления</a:t>
            </a:r>
            <a:r>
              <a:rPr lang="ru-RU" sz="1600" b="0" dirty="0" smtClean="0"/>
              <a:t>.</a:t>
            </a:r>
          </a:p>
          <a:p>
            <a:pPr lvl="0" algn="just">
              <a:spcBef>
                <a:spcPts val="300"/>
              </a:spcBef>
            </a:pPr>
            <a:r>
              <a:rPr lang="ru-RU" sz="1600" dirty="0"/>
              <a:t>Налоговая база </a:t>
            </a:r>
            <a:r>
              <a:rPr lang="ru-RU" sz="1600" b="0" dirty="0"/>
              <a:t>определяется по каждому виду полезного ископаемого как произведение суммы количества добытого полезного ископаемого и стоимости единицы добытого полезного ископаемого. </a:t>
            </a:r>
          </a:p>
          <a:p>
            <a:pPr lvl="0" algn="just">
              <a:spcBef>
                <a:spcPts val="300"/>
              </a:spcBef>
            </a:pPr>
            <a:r>
              <a:rPr lang="ru-RU" sz="1400" b="0" dirty="0"/>
              <a:t>(В разделе 5 отражается по строке 140, равна произведению суммы значений в графе 2 подраздела 5.1 (без учета количества полезного ископаемого, облагаемого по налоговой ставке 0 %) и значения по строке 070 Декларации. </a:t>
            </a:r>
          </a:p>
          <a:p>
            <a:pPr algn="just">
              <a:spcBef>
                <a:spcPts val="300"/>
              </a:spcBef>
            </a:pPr>
            <a:endParaRPr lang="ru-RU" sz="1600" b="0" dirty="0" smtClean="0"/>
          </a:p>
          <a:p>
            <a:pPr algn="just">
              <a:spcBef>
                <a:spcPts val="300"/>
              </a:spcBef>
            </a:pPr>
            <a:r>
              <a:rPr lang="ru-RU" sz="1600" dirty="0" smtClean="0"/>
              <a:t>       </a:t>
            </a:r>
          </a:p>
          <a:p>
            <a:pPr algn="just">
              <a:spcBef>
                <a:spcPts val="300"/>
              </a:spcBef>
            </a:pPr>
            <a:r>
              <a:rPr lang="ru-RU" sz="1600" b="0" dirty="0" smtClean="0"/>
              <a:t>       </a:t>
            </a:r>
            <a:endParaRPr lang="ru-RU" sz="1800" b="0" dirty="0">
              <a:solidFill>
                <a:srgbClr val="FF0000"/>
              </a:solidFill>
            </a:endParaRPr>
          </a:p>
          <a:p>
            <a:endParaRPr lang="ru-RU" sz="1800" b="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425593"/>
            <a:ext cx="8580438" cy="1219199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Данные </a:t>
            </a:r>
            <a:r>
              <a:rPr lang="en-US" sz="2400" dirty="0" smtClean="0">
                <a:latin typeface="+mn-lt"/>
              </a:rPr>
              <a:t>j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сумме налога, подлежащей уплате в бюджет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6540" y="5652839"/>
            <a:ext cx="5904656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algn="just" eaLnBrk="0" hangingPunct="0">
              <a:spcBef>
                <a:spcPts val="300"/>
              </a:spcBef>
            </a:pPr>
            <a:r>
              <a:rPr lang="ru-RU" sz="1600" b="1" dirty="0" smtClean="0">
                <a:solidFill>
                  <a:srgbClr val="005AA9"/>
                </a:solidFill>
                <a:latin typeface="Calibri"/>
              </a:rPr>
              <a:t>Сумма </a:t>
            </a:r>
            <a:r>
              <a:rPr lang="ru-RU" sz="1600" b="1" dirty="0">
                <a:solidFill>
                  <a:srgbClr val="005AA9"/>
                </a:solidFill>
                <a:latin typeface="Calibri"/>
              </a:rPr>
              <a:t>налога</a:t>
            </a:r>
            <a:r>
              <a:rPr lang="ru-RU" sz="1600" dirty="0">
                <a:solidFill>
                  <a:srgbClr val="005AA9"/>
                </a:solidFill>
                <a:latin typeface="Calibri"/>
              </a:rPr>
              <a:t>, подлежащая уплате в бюджет исчисляется по итогам каждого налогового периода по каждому добытому полезному ископаемому.</a:t>
            </a:r>
          </a:p>
          <a:p>
            <a:pPr marL="363538" lvl="0" algn="just" eaLnBrk="0" hangingPunct="0">
              <a:spcBef>
                <a:spcPts val="300"/>
              </a:spcBef>
            </a:pPr>
            <a:r>
              <a:rPr lang="ru-RU" sz="1400" dirty="0">
                <a:solidFill>
                  <a:srgbClr val="005AA9"/>
                </a:solidFill>
                <a:latin typeface="Calibri"/>
              </a:rPr>
              <a:t>          В разделе 5 «сумма исчисленного налога» отражается по строке 150 и равна произведению строк 045 (ставка налога)*050 (</a:t>
            </a:r>
            <a:r>
              <a:rPr lang="ru-RU" sz="1400" dirty="0" err="1">
                <a:solidFill>
                  <a:srgbClr val="005AA9"/>
                </a:solidFill>
                <a:latin typeface="Calibri"/>
              </a:rPr>
              <a:t>Крента</a:t>
            </a:r>
            <a:r>
              <a:rPr lang="ru-RU" sz="1400" dirty="0">
                <a:solidFill>
                  <a:srgbClr val="005AA9"/>
                </a:solidFill>
                <a:latin typeface="Calibri"/>
              </a:rPr>
              <a:t>)*055 (гр.2 коэффициенты)*</a:t>
            </a:r>
            <a:r>
              <a:rPr lang="ru-RU" sz="1400" dirty="0" smtClean="0">
                <a:solidFill>
                  <a:srgbClr val="005AA9"/>
                </a:solidFill>
                <a:latin typeface="Calibri"/>
              </a:rPr>
              <a:t>140 (</a:t>
            </a:r>
            <a:r>
              <a:rPr lang="ru-RU" sz="1400" dirty="0" err="1" smtClean="0">
                <a:solidFill>
                  <a:srgbClr val="005AA9"/>
                </a:solidFill>
                <a:latin typeface="Calibri"/>
              </a:rPr>
              <a:t>Нбаза</a:t>
            </a:r>
            <a:r>
              <a:rPr lang="ru-RU" sz="1400" dirty="0" smtClean="0">
                <a:solidFill>
                  <a:srgbClr val="005AA9"/>
                </a:solidFill>
                <a:latin typeface="Calibri"/>
              </a:rPr>
              <a:t>), </a:t>
            </a:r>
            <a:r>
              <a:rPr lang="ru-RU" sz="1400" dirty="0">
                <a:solidFill>
                  <a:srgbClr val="005AA9"/>
                </a:solidFill>
                <a:latin typeface="Calibri"/>
              </a:rPr>
              <a:t>деленное на 100.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493" y="1529994"/>
            <a:ext cx="5665828" cy="40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8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156" y="1548383"/>
            <a:ext cx="9284394" cy="5760640"/>
          </a:xfrm>
        </p:spPr>
        <p:txBody>
          <a:bodyPr/>
          <a:lstStyle/>
          <a:p>
            <a:pPr marL="285750" indent="-285750" algn="just" defTabSz="1043056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dirty="0">
              <a:solidFill>
                <a:srgbClr val="FF0000"/>
              </a:solidFill>
            </a:endParaRPr>
          </a:p>
          <a:p>
            <a:endParaRPr lang="ru-RU" sz="1800" b="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</a:rPr>
              <a:t>Порядок оценки стоимости добытых полезных ископаемых при определении налоговой базы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AAB06-7759-4871-860F-EF4A34BB3EC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0156" y="3889541"/>
            <a:ext cx="969691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ct val="150000"/>
              </a:lnSpc>
              <a:spcBef>
                <a:spcPts val="0"/>
              </a:spcBef>
            </a:pPr>
            <a:endParaRPr lang="ru-RU" altLang="ru-RU" sz="1600" dirty="0">
              <a:solidFill>
                <a:srgbClr val="005AA9"/>
              </a:solidFill>
              <a:latin typeface="+mn-lt"/>
            </a:endParaRPr>
          </a:p>
          <a:p>
            <a:pPr lvl="0" defTabSz="914400"/>
            <a:endParaRPr lang="ru-RU" altLang="ru-RU" sz="1600" dirty="0">
              <a:solidFill>
                <a:srgbClr val="005AA9"/>
              </a:solidFill>
              <a:latin typeface="+mn-lt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+mn-lt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5AA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3" y="1590288"/>
            <a:ext cx="7821047" cy="52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84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25449</TotalTime>
  <Words>1371</Words>
  <Application>Microsoft Office PowerPoint</Application>
  <PresentationFormat>Произвольный</PresentationFormat>
  <Paragraphs>130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(Заголовки)</vt:lpstr>
      <vt:lpstr>Times New Roman</vt:lpstr>
      <vt:lpstr>Wingdings</vt:lpstr>
      <vt:lpstr>Present_FNS2012_A4</vt:lpstr>
      <vt:lpstr>2_Present_FNS2012_A4</vt:lpstr>
      <vt:lpstr>Тема: Порядок заполнения декларации по НДПИ на 2023 год (приказ ФНС России от 20.09.2022).</vt:lpstr>
      <vt:lpstr>Порядок представления декларации с января 2023</vt:lpstr>
      <vt:lpstr>Состав декларации по НДПИ</vt:lpstr>
      <vt:lpstr>Изменения в форме декларации по НДПИ с 2023 года</vt:lpstr>
      <vt:lpstr>Раздел 1 "Сумма налога, подлежащая уплате в бюджет" </vt:lpstr>
      <vt:lpstr>Коды видов, оснований налогообложения, единиц измерения добытых полезных ископаемых в Декларации</vt:lpstr>
      <vt:lpstr>Ставка и количество добытого полезного ископаемого</vt:lpstr>
      <vt:lpstr>Данные j сумме налога, подлежащей уплате в бюджет</vt:lpstr>
      <vt:lpstr>Порядок оценки стоимости добытых полезных ископаемых при определении налоговой базы</vt:lpstr>
      <vt:lpstr>Величина Нбк в отношении щебня </vt:lpstr>
      <vt:lpstr>Спасибо за внимание!</vt:lpstr>
    </vt:vector>
  </TitlesOfParts>
  <Company>УФНС РФ (6700)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привлечения к административной ответственности за нарушения валютного законодательства в Смоленской области</dc:title>
  <dc:creator>6700-00-322</dc:creator>
  <cp:lastModifiedBy>Цыдыпова Татьяна Базаровна</cp:lastModifiedBy>
  <cp:revision>2068</cp:revision>
  <cp:lastPrinted>2023-02-09T01:51:04Z</cp:lastPrinted>
  <dcterms:created xsi:type="dcterms:W3CDTF">2013-03-13T12:00:18Z</dcterms:created>
  <dcterms:modified xsi:type="dcterms:W3CDTF">2023-02-09T02:29:08Z</dcterms:modified>
</cp:coreProperties>
</file>