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3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8" r:id="rId1"/>
  </p:sldMasterIdLst>
  <p:notesMasterIdLst>
    <p:notesMasterId r:id="rId9"/>
  </p:notesMasterIdLst>
  <p:sldIdLst>
    <p:sldId id="277" r:id="rId2"/>
    <p:sldId id="283" r:id="rId3"/>
    <p:sldId id="281" r:id="rId4"/>
    <p:sldId id="266" r:id="rId5"/>
    <p:sldId id="270" r:id="rId6"/>
    <p:sldId id="284" r:id="rId7"/>
    <p:sldId id="282" r:id="rId8"/>
  </p:sldIdLst>
  <p:sldSz cx="10693400" cy="7561263"/>
  <p:notesSz cx="6797675" cy="9926638"/>
  <p:defaultTextStyle>
    <a:defPPr>
      <a:defRPr lang="ru-RU"/>
    </a:defPPr>
    <a:lvl1pPr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+mn-cs"/>
      </a:defRPr>
    </a:lvl1pPr>
    <a:lvl2pPr marL="520700" indent="-63500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+mn-cs"/>
      </a:defRPr>
    </a:lvl2pPr>
    <a:lvl3pPr marL="1042988" indent="-128588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+mn-cs"/>
      </a:defRPr>
    </a:lvl3pPr>
    <a:lvl4pPr marL="1563688" indent="-192088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+mn-cs"/>
      </a:defRPr>
    </a:lvl4pPr>
    <a:lvl5pPr marL="2085975" indent="-257175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CE4E2"/>
    <a:srgbClr val="FF66FF"/>
    <a:srgbClr val="CC00CC"/>
    <a:srgbClr val="005AA9"/>
    <a:srgbClr val="504F53"/>
    <a:srgbClr val="8D8C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1" autoAdjust="0"/>
    <p:restoredTop sz="94101" autoAdjust="0"/>
  </p:normalViewPr>
  <p:slideViewPr>
    <p:cSldViewPr>
      <p:cViewPr varScale="1">
        <p:scale>
          <a:sx n="75" d="100"/>
          <a:sy n="75" d="100"/>
        </p:scale>
        <p:origin x="-1008" y="-96"/>
      </p:cViewPr>
      <p:guideLst>
        <p:guide orient="horz" pos="2382"/>
        <p:guide orient="horz" pos="1116"/>
        <p:guide orient="horz" pos="348"/>
        <p:guide orient="horz" pos="4470"/>
        <p:guide pos="3369"/>
        <p:guide pos="827"/>
        <p:guide pos="1824"/>
        <p:guide pos="6010"/>
        <p:guide pos="6456"/>
        <p:guide pos="60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0400-00-007\Desktop\2017-2018&#1075;&#1075;\&#1044;&#1054;&#1050;&#1051;&#1040;&#1044;%20&#1052;&#1040;&#1049;%202016\&#1076;&#1083;&#1103;%20&#1089;&#1083;&#1072;&#1081;&#1076;&#1086;&#1074;%20%202019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0400-00-007\Desktop\&#1082;%20&#1076;&#1086;&#1082;&#1083;&#1072;&#1076;&#1091;%20&#1085;&#1072;%2026.01.2016\&#1090;&#1072;&#1073;&#1083;.%20&#1076;&#1083;&#1103;%20&#1089;&#1083;&#1072;&#1081;&#1076;&#1072;.xls" TargetMode="External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0400-00-007\Desktop\2017-2018&#1075;&#1075;\&#1044;&#1054;&#1050;&#1051;&#1040;&#1044;%20&#1052;&#1040;&#1049;%202016\&#1076;&#1083;&#1103;%20&#1089;&#1083;&#1072;&#1081;&#1076;&#1086;&#1074;%20%202019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0400-00-007\Desktop\2017-2018&#1075;&#1075;\&#1044;&#1054;&#1050;&#1051;&#1040;&#1044;%20&#1052;&#1040;&#1049;%202016\&#1076;&#1083;&#1103;%20&#1089;&#1083;&#1072;&#1081;&#1076;&#1086;&#1074;%20%202019.xlsx" TargetMode="Externa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C:\Users\0400-00-007\Desktop\2017-2018&#1075;&#1075;\&#1044;&#1054;&#1050;&#1051;&#1040;&#1044;%20&#1052;&#1040;&#1049;%202016\&#1076;&#1083;&#1103;%20&#1089;&#1083;&#1072;&#1081;&#1076;&#1086;&#1074;%20%202019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1872619241130332E-2"/>
          <c:y val="1.6443298181651536E-2"/>
          <c:w val="0.7898151378679743"/>
          <c:h val="0.74476262457533515"/>
        </c:manualLayout>
      </c:layout>
      <c:bar3DChart>
        <c:barDir val="col"/>
        <c:grouping val="clustered"/>
        <c:varyColors val="0"/>
        <c:ser>
          <c:idx val="0"/>
          <c:order val="0"/>
          <c:invertIfNegative val="0"/>
          <c:dLbls>
            <c:dLbl>
              <c:idx val="0"/>
              <c:layout>
                <c:manualLayout>
                  <c:x val="3.0897207367795602E-2"/>
                  <c:y val="-2.90249391647559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8977501207498849E-2"/>
                  <c:y val="-3.85237337048462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 i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поступление!$B$2:$B$3</c:f>
              <c:numCache>
                <c:formatCode>#,##0</c:formatCode>
                <c:ptCount val="2"/>
                <c:pt idx="0">
                  <c:v>969</c:v>
                </c:pt>
                <c:pt idx="1">
                  <c:v>1126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81224832"/>
        <c:axId val="81420672"/>
        <c:axId val="0"/>
      </c:bar3DChart>
      <c:catAx>
        <c:axId val="81224832"/>
        <c:scaling>
          <c:orientation val="minMax"/>
        </c:scaling>
        <c:delete val="1"/>
        <c:axPos val="b"/>
        <c:title>
          <c:tx>
            <c:rich>
              <a:bodyPr/>
              <a:lstStyle/>
              <a:p>
                <a:pPr>
                  <a:defRPr sz="1100"/>
                </a:pPr>
                <a:r>
                  <a:rPr lang="ru-RU" sz="1100" dirty="0" smtClean="0"/>
                  <a:t>(млн </a:t>
                </a:r>
                <a:r>
                  <a:rPr lang="ru-RU" sz="1100" dirty="0"/>
                  <a:t>руб.)</a:t>
                </a:r>
              </a:p>
            </c:rich>
          </c:tx>
          <c:layout>
            <c:manualLayout>
              <c:xMode val="edge"/>
              <c:yMode val="edge"/>
              <c:x val="5.7825603345897786E-2"/>
              <c:y val="0.10271555652869081"/>
            </c:manualLayout>
          </c:layout>
          <c:overlay val="0"/>
        </c:title>
        <c:majorTickMark val="out"/>
        <c:minorTickMark val="none"/>
        <c:tickLblPos val="nextTo"/>
        <c:crossAx val="81420672"/>
        <c:crosses val="autoZero"/>
        <c:auto val="0"/>
        <c:lblAlgn val="ctr"/>
        <c:lblOffset val="100"/>
        <c:noMultiLvlLbl val="0"/>
      </c:catAx>
      <c:valAx>
        <c:axId val="81420672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8122483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14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2005039984504954E-3"/>
          <c:y val="9.9416336458400714E-2"/>
          <c:w val="0.77474980575881625"/>
          <c:h val="0.83248055356716766"/>
        </c:manualLayout>
      </c:layout>
      <c:pie3DChart>
        <c:varyColors val="1"/>
        <c:ser>
          <c:idx val="0"/>
          <c:order val="0"/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explosion val="60"/>
          <c:dPt>
            <c:idx val="0"/>
            <c:bubble3D val="0"/>
            <c:explosion val="62"/>
          </c:dPt>
          <c:dPt>
            <c:idx val="1"/>
            <c:bubble3D val="0"/>
            <c:explosion val="56"/>
            <c:spPr>
              <a:solidFill>
                <a:srgbClr val="C0504D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2"/>
            <c:bubble3D val="0"/>
            <c:explosion val="38"/>
            <c:spPr>
              <a:solidFill>
                <a:srgbClr val="FFFFCC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3"/>
            <c:bubble3D val="0"/>
            <c:explosion val="10"/>
            <c:spPr>
              <a:solidFill>
                <a:srgbClr val="CCFF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4"/>
            <c:bubble3D val="0"/>
            <c:spPr>
              <a:solidFill>
                <a:srgbClr val="660066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5.5575249250951191E-2"/>
                  <c:y val="-0.13131978007286768"/>
                </c:manualLayout>
              </c:layout>
              <c:tx>
                <c:rich>
                  <a:bodyPr/>
                  <a:lstStyle/>
                  <a:p>
                    <a:r>
                      <a:rPr lang="ru-RU" sz="2000" dirty="0" smtClean="0"/>
                      <a:t>293</a:t>
                    </a:r>
                    <a:r>
                      <a:rPr lang="ru-RU" sz="2000" baseline="0" dirty="0" smtClean="0"/>
                      <a:t> </a:t>
                    </a:r>
                    <a:r>
                      <a:rPr lang="ru-RU" sz="1800" i="1" baseline="0" dirty="0" smtClean="0"/>
                      <a:t>(</a:t>
                    </a:r>
                    <a:r>
                      <a:rPr lang="ru-RU" sz="1800" i="1" dirty="0" smtClean="0"/>
                      <a:t>3.8%)</a:t>
                    </a:r>
                    <a:endParaRPr lang="ru-RU" sz="1800" i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0142241156902246"/>
                  <c:y val="2.6924177081780961E-2"/>
                </c:manualLayout>
              </c:layout>
              <c:tx>
                <c:rich>
                  <a:bodyPr/>
                  <a:lstStyle/>
                  <a:p>
                    <a:r>
                      <a:rPr lang="ru-RU" sz="2000" dirty="0" smtClean="0"/>
                      <a:t>21</a:t>
                    </a:r>
                    <a:r>
                      <a:rPr lang="ru-RU" sz="2000" baseline="0" dirty="0" smtClean="0"/>
                      <a:t> </a:t>
                    </a:r>
                    <a:r>
                      <a:rPr lang="ru-RU" sz="1800" i="1" dirty="0" smtClean="0"/>
                      <a:t>(</a:t>
                    </a:r>
                    <a:r>
                      <a:rPr lang="en-US" sz="1800" i="1" dirty="0" smtClean="0"/>
                      <a:t>0.</a:t>
                    </a:r>
                    <a:r>
                      <a:rPr lang="ru-RU" sz="1800" i="1" dirty="0" smtClean="0"/>
                      <a:t>3</a:t>
                    </a:r>
                    <a:r>
                      <a:rPr lang="en-US" sz="1800" i="1" dirty="0" smtClean="0"/>
                      <a:t>%</a:t>
                    </a:r>
                    <a:r>
                      <a:rPr lang="ru-RU" sz="1800" i="1" dirty="0" smtClean="0"/>
                      <a:t>)</a:t>
                    </a:r>
                    <a:endParaRPr lang="en-US" sz="1800" i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5.5374481304577422E-2"/>
                  <c:y val="0.15759825542947983"/>
                </c:manualLayout>
              </c:layout>
              <c:tx>
                <c:rich>
                  <a:bodyPr/>
                  <a:lstStyle/>
                  <a:p>
                    <a:r>
                      <a:rPr lang="ru-RU" sz="2000" dirty="0" smtClean="0"/>
                      <a:t>13</a:t>
                    </a:r>
                    <a:r>
                      <a:rPr lang="en-US" sz="2000" dirty="0" smtClean="0"/>
                      <a:t> </a:t>
                    </a:r>
                    <a:r>
                      <a:rPr lang="ru-RU" sz="1800" i="1" dirty="0" smtClean="0"/>
                      <a:t>(</a:t>
                    </a:r>
                    <a:r>
                      <a:rPr lang="en-US" sz="1800" i="1" dirty="0" smtClean="0"/>
                      <a:t>0.</a:t>
                    </a:r>
                    <a:r>
                      <a:rPr lang="ru-RU" sz="1800" i="1" dirty="0" smtClean="0"/>
                      <a:t>2</a:t>
                    </a:r>
                    <a:r>
                      <a:rPr lang="en-US" sz="1800" i="1" dirty="0" smtClean="0"/>
                      <a:t>%</a:t>
                    </a:r>
                    <a:r>
                      <a:rPr lang="ru-RU" sz="1800" i="1" dirty="0" smtClean="0"/>
                      <a:t>)</a:t>
                    </a:r>
                    <a:endParaRPr lang="en-US" sz="1800" i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0.138639396643259"/>
                  <c:y val="-1.0252627581414856E-2"/>
                </c:manualLayout>
              </c:layout>
              <c:tx>
                <c:rich>
                  <a:bodyPr/>
                  <a:lstStyle/>
                  <a:p>
                    <a:r>
                      <a:rPr lang="ru-RU" sz="2000" dirty="0" smtClean="0"/>
                      <a:t>37</a:t>
                    </a:r>
                    <a:r>
                      <a:rPr lang="ru-RU" sz="2000" baseline="0" dirty="0" smtClean="0"/>
                      <a:t> </a:t>
                    </a:r>
                    <a:r>
                      <a:rPr lang="ru-RU" sz="1800" i="1" baseline="0" dirty="0" smtClean="0"/>
                      <a:t>(</a:t>
                    </a:r>
                    <a:r>
                      <a:rPr lang="en-US" sz="1800" i="1" dirty="0" smtClean="0"/>
                      <a:t>0.</a:t>
                    </a:r>
                    <a:r>
                      <a:rPr lang="ru-RU" sz="1800" i="1" dirty="0" smtClean="0"/>
                      <a:t>5</a:t>
                    </a:r>
                    <a:r>
                      <a:rPr lang="en-US" sz="1800" i="1" dirty="0" smtClean="0"/>
                      <a:t>%</a:t>
                    </a:r>
                    <a:r>
                      <a:rPr lang="ru-RU" sz="1800" i="1" dirty="0" smtClean="0"/>
                      <a:t>)</a:t>
                    </a:r>
                    <a:endParaRPr lang="en-US" sz="1800" i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3.1687767375534748E-2"/>
                  <c:y val="-1.1335890705969446E-2"/>
                </c:manualLayout>
              </c:layout>
              <c:tx>
                <c:rich>
                  <a:bodyPr/>
                  <a:lstStyle/>
                  <a:p>
                    <a:r>
                      <a:rPr lang="ru-RU" sz="2000" dirty="0" smtClean="0"/>
                      <a:t>7239</a:t>
                    </a:r>
                    <a:r>
                      <a:rPr lang="ru-RU" sz="2000" baseline="0" dirty="0" smtClean="0"/>
                      <a:t> </a:t>
                    </a:r>
                    <a:r>
                      <a:rPr lang="ru-RU" sz="1800" i="1" baseline="0" dirty="0" smtClean="0"/>
                      <a:t>(</a:t>
                    </a:r>
                    <a:r>
                      <a:rPr lang="en-US" sz="1800" i="1" dirty="0" smtClean="0"/>
                      <a:t>9</a:t>
                    </a:r>
                    <a:r>
                      <a:rPr lang="ru-RU" sz="1800" i="1" dirty="0" smtClean="0"/>
                      <a:t>5</a:t>
                    </a:r>
                    <a:r>
                      <a:rPr lang="en-US" sz="1800" i="1" dirty="0" smtClean="0"/>
                      <a:t>.</a:t>
                    </a:r>
                    <a:r>
                      <a:rPr lang="ru-RU" sz="1800" i="1" dirty="0" smtClean="0"/>
                      <a:t>2</a:t>
                    </a:r>
                    <a:r>
                      <a:rPr lang="en-US" sz="1800" i="1" dirty="0" smtClean="0"/>
                      <a:t>%</a:t>
                    </a:r>
                    <a:r>
                      <a:rPr lang="ru-RU" sz="1800" i="1" dirty="0" smtClean="0"/>
                      <a:t>)</a:t>
                    </a:r>
                    <a:endParaRPr lang="en-US" sz="1800" i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</c:dLbl>
            <c:numFmt formatCode="0.0%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20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'Таблица 1'!$B$4:$F$4</c:f>
              <c:strCache>
                <c:ptCount val="5"/>
                <c:pt idx="0">
                  <c:v>индивидуальные
предприниматели</c:v>
                </c:pt>
                <c:pt idx="1">
                  <c:v>нотариусы, арбитр. управляющие</c:v>
                </c:pt>
                <c:pt idx="2">
                  <c:v>адвокаты</c:v>
                </c:pt>
                <c:pt idx="3">
                  <c:v>главы КФХ</c:v>
                </c:pt>
                <c:pt idx="4">
                  <c:v>иные физические лица</c:v>
                </c:pt>
              </c:strCache>
            </c:strRef>
          </c:cat>
          <c:val>
            <c:numRef>
              <c:f>'Таблица 1'!$B$5:$F$5</c:f>
              <c:numCache>
                <c:formatCode>#,##0</c:formatCode>
                <c:ptCount val="5"/>
                <c:pt idx="0">
                  <c:v>256</c:v>
                </c:pt>
                <c:pt idx="1">
                  <c:v>21</c:v>
                </c:pt>
                <c:pt idx="2">
                  <c:v>20</c:v>
                </c:pt>
                <c:pt idx="3">
                  <c:v>27</c:v>
                </c:pt>
                <c:pt idx="4">
                  <c:v>8806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9457968257270162"/>
          <c:y val="7.2370210241290256E-2"/>
          <c:w val="0.20542031742729835"/>
          <c:h val="0.66373687252604618"/>
        </c:manualLayout>
      </c:layout>
      <c:overlay val="0"/>
      <c:spPr>
        <a:noFill/>
        <a:ln w="25400">
          <a:noFill/>
        </a:ln>
      </c:spPr>
      <c:txPr>
        <a:bodyPr/>
        <a:lstStyle/>
        <a:p>
          <a:pPr>
            <a:defRPr sz="1600" b="0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zero"/>
    <c:showDLblsOverMax val="0"/>
  </c:chart>
  <c:spPr>
    <a:noFill/>
    <a:ln w="9525">
      <a:noFill/>
    </a:ln>
  </c:spPr>
  <c:txPr>
    <a:bodyPr/>
    <a:lstStyle/>
    <a:p>
      <a:pPr>
        <a:defRPr sz="80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364957657034524"/>
          <c:y val="0.13227276312282876"/>
          <c:w val="0.85383388219773904"/>
          <c:h val="0.5263339743959101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слайд1!$A$2</c:f>
              <c:strCache>
                <c:ptCount val="1"/>
                <c:pt idx="0">
                  <c:v>2017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5686966681121451E-2"/>
                  <c:y val="-1.5206119855808067E-2"/>
                </c:manualLayout>
              </c:layout>
              <c:tx>
                <c:rich>
                  <a:bodyPr/>
                  <a:lstStyle/>
                  <a:p>
                    <a:r>
                      <a:rPr lang="ru-RU" b="1" baseline="0">
                        <a:solidFill>
                          <a:schemeClr val="tx1"/>
                        </a:solidFill>
                      </a:rPr>
                      <a:t>7.0</a:t>
                    </a:r>
                    <a:endParaRPr lang="en-US" b="1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2938884926764409E-2"/>
                  <c:y val="-1.455577345571585E-2"/>
                </c:manualLayout>
              </c:layout>
              <c:tx>
                <c:rich>
                  <a:bodyPr/>
                  <a:lstStyle/>
                  <a:p>
                    <a:r>
                      <a:rPr lang="ru-RU" baseline="0">
                        <a:solidFill>
                          <a:schemeClr val="tx1"/>
                        </a:solidFill>
                      </a:rPr>
                      <a:t>18.7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559561482415933E-2"/>
                  <c:y val="-2.727947892973847E-2"/>
                </c:manualLayout>
              </c:layout>
              <c:tx>
                <c:rich>
                  <a:bodyPr/>
                  <a:lstStyle/>
                  <a:p>
                    <a:r>
                      <a:rPr lang="en-US" baseline="0">
                        <a:solidFill>
                          <a:schemeClr val="tx1"/>
                        </a:solidFill>
                      </a:rPr>
                      <a:t>93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 baseline="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слайд1!$B$1:$D$1</c:f>
              <c:strCache>
                <c:ptCount val="3"/>
                <c:pt idx="0">
                  <c:v>Количество представленных деклараций 3-НДФЛ (тыс. ед.)</c:v>
                </c:pt>
                <c:pt idx="1">
                  <c:v> Сумма  налога к доплате в бюджет  
(млн руб.)
</c:v>
                </c:pt>
                <c:pt idx="2">
                  <c:v>Сумма  налога к возврату из бюджета  
(млн руб.)
</c:v>
                </c:pt>
              </c:strCache>
            </c:strRef>
          </c:cat>
          <c:val>
            <c:numRef>
              <c:f>слайд1!$B$2:$D$2</c:f>
              <c:numCache>
                <c:formatCode>#,##0</c:formatCode>
                <c:ptCount val="3"/>
                <c:pt idx="0">
                  <c:v>7051</c:v>
                </c:pt>
                <c:pt idx="1">
                  <c:v>18700</c:v>
                </c:pt>
                <c:pt idx="2">
                  <c:v>93000</c:v>
                </c:pt>
              </c:numCache>
            </c:numRef>
          </c:val>
        </c:ser>
        <c:ser>
          <c:idx val="1"/>
          <c:order val="1"/>
          <c:tx>
            <c:strRef>
              <c:f>слайд1!$A$3</c:f>
              <c:strCache>
                <c:ptCount val="1"/>
                <c:pt idx="0">
                  <c:v>2018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8359787980547007E-2"/>
                  <c:y val="-2.7010757868858499E-2"/>
                </c:manualLayout>
              </c:layout>
              <c:tx>
                <c:rich>
                  <a:bodyPr/>
                  <a:lstStyle/>
                  <a:p>
                    <a:pPr>
                      <a:defRPr sz="2000" b="1" baseline="0">
                        <a:solidFill>
                          <a:schemeClr val="tx1"/>
                        </a:solidFill>
                      </a:defRPr>
                    </a:pPr>
                    <a:r>
                      <a:rPr lang="ru-RU" sz="2000" baseline="0">
                        <a:solidFill>
                          <a:schemeClr val="tx1"/>
                        </a:solidFill>
                      </a:rPr>
                      <a:t>7.6</a:t>
                    </a:r>
                    <a:endParaRPr lang="en-US" sz="2000" baseline="0">
                      <a:solidFill>
                        <a:schemeClr val="tx1"/>
                      </a:solidFill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3267665599879667E-2"/>
                  <c:y val="-2.6041083247742618E-2"/>
                </c:manualLayout>
              </c:layout>
              <c:tx>
                <c:rich>
                  <a:bodyPr/>
                  <a:lstStyle/>
                  <a:p>
                    <a:pPr>
                      <a:defRPr sz="2000" b="1" baseline="0">
                        <a:solidFill>
                          <a:schemeClr val="tx1"/>
                        </a:solidFill>
                      </a:defRPr>
                    </a:pPr>
                    <a:r>
                      <a:rPr lang="ru-RU" baseline="0">
                        <a:solidFill>
                          <a:schemeClr val="tx1"/>
                        </a:solidFill>
                      </a:rPr>
                      <a:t>21.7</a:t>
                    </a:r>
                    <a:endParaRPr lang="en-US">
                      <a:solidFill>
                        <a:schemeClr val="tx1"/>
                      </a:solidFill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8183911465034352E-2"/>
                  <c:y val="-3.2265024074654737E-2"/>
                </c:manualLayout>
              </c:layout>
              <c:tx>
                <c:rich>
                  <a:bodyPr/>
                  <a:lstStyle/>
                  <a:p>
                    <a:pPr>
                      <a:defRPr sz="2000" b="1" baseline="0">
                        <a:solidFill>
                          <a:schemeClr val="tx1"/>
                        </a:solidFill>
                      </a:defRPr>
                    </a:pPr>
                    <a:r>
                      <a:rPr lang="ru-RU" baseline="0">
                        <a:solidFill>
                          <a:schemeClr val="tx1"/>
                        </a:solidFill>
                      </a:rPr>
                      <a:t>119</a:t>
                    </a:r>
                    <a:endParaRPr lang="en-US">
                      <a:solidFill>
                        <a:schemeClr val="tx1"/>
                      </a:solidFill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 baseline="0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слайд1!$B$1:$D$1</c:f>
              <c:strCache>
                <c:ptCount val="3"/>
                <c:pt idx="0">
                  <c:v>Количество представленных деклараций 3-НДФЛ (тыс. ед.)</c:v>
                </c:pt>
                <c:pt idx="1">
                  <c:v> Сумма  налога к доплате в бюджет  
(млн руб.)
</c:v>
                </c:pt>
                <c:pt idx="2">
                  <c:v>Сумма  налога к возврату из бюджета  
(млн руб.)
</c:v>
                </c:pt>
              </c:strCache>
            </c:strRef>
          </c:cat>
          <c:val>
            <c:numRef>
              <c:f>слайд1!$B$3:$D$3</c:f>
              <c:numCache>
                <c:formatCode>#,##0</c:formatCode>
                <c:ptCount val="3"/>
                <c:pt idx="0">
                  <c:v>7603</c:v>
                </c:pt>
                <c:pt idx="1">
                  <c:v>21700</c:v>
                </c:pt>
                <c:pt idx="2">
                  <c:v>119000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8000256"/>
        <c:axId val="98010240"/>
        <c:axId val="0"/>
      </c:bar3DChart>
      <c:catAx>
        <c:axId val="9800025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8010240"/>
        <c:crosses val="autoZero"/>
        <c:auto val="1"/>
        <c:lblAlgn val="ctr"/>
        <c:lblOffset val="100"/>
        <c:noMultiLvlLbl val="0"/>
      </c:catAx>
      <c:valAx>
        <c:axId val="98010240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98000256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2000" b="1" baseline="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2000" b="1" baseline="0"/>
            </a:pPr>
            <a:endParaRPr lang="ru-RU"/>
          </a:p>
        </c:txPr>
      </c:legendEntry>
      <c:layout>
        <c:manualLayout>
          <c:xMode val="edge"/>
          <c:yMode val="edge"/>
          <c:x val="0.18776390436904858"/>
          <c:y val="0.80202789697506793"/>
          <c:w val="0.27466057401087007"/>
          <c:h val="0.10905810619826369"/>
        </c:manualLayout>
      </c:layout>
      <c:overlay val="0"/>
      <c:txPr>
        <a:bodyPr/>
        <a:lstStyle/>
        <a:p>
          <a:pPr>
            <a:defRPr sz="2000" baseline="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5633715360118078E-2"/>
          <c:y val="2.6200636424871668E-2"/>
          <c:w val="0.67010236873597517"/>
          <c:h val="0.84728200125426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слайд2!$A$3</c:f>
              <c:strCache>
                <c:ptCount val="1"/>
                <c:pt idx="0">
                  <c:v>Количество выявленных  ФЛ, обязанных  представить декларацию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6.1514809448190363E-3"/>
                  <c:y val="8.90302877401707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378702362047591E-3"/>
                  <c:y val="6.9952305246422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слайд2!$B$2:$C$2</c:f>
              <c:numCache>
                <c:formatCode>General</c:formatCode>
                <c:ptCount val="2"/>
                <c:pt idx="0">
                  <c:v>2017</c:v>
                </c:pt>
                <c:pt idx="1">
                  <c:v>2018</c:v>
                </c:pt>
              </c:numCache>
            </c:numRef>
          </c:cat>
          <c:val>
            <c:numRef>
              <c:f>слайд2!$B$3:$C$3</c:f>
              <c:numCache>
                <c:formatCode>_-* #,##0_р_._-;\-* #,##0_р_._-;_-* "-"??_р_._-;_-@_-</c:formatCode>
                <c:ptCount val="2"/>
                <c:pt idx="0" formatCode="#,##0">
                  <c:v>7007</c:v>
                </c:pt>
                <c:pt idx="1">
                  <c:v>7032</c:v>
                </c:pt>
              </c:numCache>
            </c:numRef>
          </c:val>
        </c:ser>
        <c:ser>
          <c:idx val="1"/>
          <c:order val="1"/>
          <c:tx>
            <c:strRef>
              <c:f>слайд2!$A$4</c:f>
              <c:strCache>
                <c:ptCount val="1"/>
                <c:pt idx="0">
                  <c:v>Количество подавших декларацию (чел.)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0756193802649067E-3"/>
                  <c:y val="7.63114388125967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7.6893511810237954E-3"/>
                  <c:y val="6.99523052464228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слайд2!$B$2:$C$2</c:f>
              <c:numCache>
                <c:formatCode>General</c:formatCode>
                <c:ptCount val="2"/>
                <c:pt idx="0">
                  <c:v>2017</c:v>
                </c:pt>
                <c:pt idx="1">
                  <c:v>2018</c:v>
                </c:pt>
              </c:numCache>
            </c:numRef>
          </c:cat>
          <c:val>
            <c:numRef>
              <c:f>слайд2!$B$4:$C$4</c:f>
              <c:numCache>
                <c:formatCode>#,##0</c:formatCode>
                <c:ptCount val="2"/>
                <c:pt idx="0" formatCode="_-* #,##0_р_._-;\-* #,##0_р_._-;_-* &quot;-&quot;??_р_._-;_-@_-">
                  <c:v>3387</c:v>
                </c:pt>
                <c:pt idx="1">
                  <c:v>3693</c:v>
                </c:pt>
              </c:numCache>
            </c:numRef>
          </c:val>
        </c:ser>
        <c:ser>
          <c:idx val="2"/>
          <c:order val="2"/>
          <c:tx>
            <c:strRef>
              <c:f>слайд2!$A$5</c:f>
              <c:strCache>
                <c:ptCount val="1"/>
              </c:strCache>
            </c:strRef>
          </c:tx>
          <c:invertIfNegative val="0"/>
          <c:dLbls>
            <c:dLbl>
              <c:idx val="0"/>
              <c:layout>
                <c:manualLayout>
                  <c:x val="4.6136107086142773E-3"/>
                  <c:y val="6.14732379438261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0757404724095182E-3"/>
                  <c:y val="7.20720720720720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слайд2!$B$2:$C$2</c:f>
              <c:numCache>
                <c:formatCode>General</c:formatCode>
                <c:ptCount val="2"/>
                <c:pt idx="0">
                  <c:v>2017</c:v>
                </c:pt>
                <c:pt idx="1">
                  <c:v>2018</c:v>
                </c:pt>
              </c:numCache>
            </c:numRef>
          </c:cat>
          <c:val>
            <c:numRef>
              <c:f>слайд2!$B$5:$C$5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8105216"/>
        <c:axId val="98106752"/>
        <c:axId val="0"/>
      </c:bar3DChart>
      <c:catAx>
        <c:axId val="981052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/>
            </a:pPr>
            <a:endParaRPr lang="ru-RU"/>
          </a:p>
        </c:txPr>
        <c:crossAx val="98106752"/>
        <c:crosses val="autoZero"/>
        <c:auto val="1"/>
        <c:lblAlgn val="ctr"/>
        <c:lblOffset val="100"/>
        <c:noMultiLvlLbl val="0"/>
      </c:catAx>
      <c:valAx>
        <c:axId val="98106752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98105216"/>
        <c:crosses val="autoZero"/>
        <c:crossBetween val="between"/>
      </c:valAx>
    </c:plotArea>
    <c:legend>
      <c:legendPos val="r"/>
      <c:legendEntry>
        <c:idx val="2"/>
        <c:delete val="1"/>
      </c:legendEntry>
      <c:layout>
        <c:manualLayout>
          <c:xMode val="edge"/>
          <c:yMode val="edge"/>
          <c:x val="0.79723034442651386"/>
          <c:y val="4.1052656028615839E-3"/>
          <c:w val="0.2027696555734862"/>
          <c:h val="0.64724669593291984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5833311240135385E-2"/>
          <c:y val="6.5234313280339518E-2"/>
          <c:w val="0.56581255468066494"/>
          <c:h val="0.84020815106445024"/>
        </c:manualLayout>
      </c:layout>
      <c:bar3DChart>
        <c:barDir val="bar"/>
        <c:grouping val="stacked"/>
        <c:varyColors val="0"/>
        <c:ser>
          <c:idx val="0"/>
          <c:order val="0"/>
          <c:tx>
            <c:strRef>
              <c:f>УФНС!$A$2</c:f>
              <c:strCache>
                <c:ptCount val="1"/>
                <c:pt idx="0">
                  <c:v>По сделкам купли-продажи тр. ср-в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-2.7133740175636486E-3"/>
                  <c:y val="-3.779341977875474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3954</a:t>
                    </a:r>
                    <a:r>
                      <a:rPr lang="ru-RU" dirty="0" smtClean="0"/>
                      <a:t> </a:t>
                    </a:r>
                    <a:r>
                      <a:rPr lang="ru-RU" i="1" dirty="0" smtClean="0"/>
                      <a:t>(44%)</a:t>
                    </a:r>
                    <a:endParaRPr lang="en-US" i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УФНС!$B$1:$C$1</c:f>
              <c:strCache>
                <c:ptCount val="2"/>
                <c:pt idx="0">
                  <c:v>Кол-во ФЛ,  представивших 3-НДФЛ</c:v>
                </c:pt>
                <c:pt idx="1">
                  <c:v>Кол-во ФЛ,  обязанных представить 3-НДФЛ</c:v>
                </c:pt>
              </c:strCache>
            </c:strRef>
          </c:cat>
          <c:val>
            <c:numRef>
              <c:f>УФНС!$B$2:$C$2</c:f>
              <c:numCache>
                <c:formatCode>General</c:formatCode>
                <c:ptCount val="2"/>
                <c:pt idx="0">
                  <c:v>1746</c:v>
                </c:pt>
                <c:pt idx="1">
                  <c:v>3954</c:v>
                </c:pt>
              </c:numCache>
            </c:numRef>
          </c:val>
        </c:ser>
        <c:ser>
          <c:idx val="1"/>
          <c:order val="1"/>
          <c:tx>
            <c:strRef>
              <c:f>УФНС!$A$3</c:f>
              <c:strCache>
                <c:ptCount val="1"/>
                <c:pt idx="0">
                  <c:v>По сделкам купли-продажи недвижимости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-2.7133740175636488E-2"/>
                  <c:y val="-1.469744102507128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3354</a:t>
                    </a:r>
                    <a:r>
                      <a:rPr lang="ru-RU" dirty="0" smtClean="0"/>
                      <a:t> </a:t>
                    </a:r>
                    <a:r>
                      <a:rPr lang="ru-RU" i="1" dirty="0" smtClean="0"/>
                      <a:t>(41%)</a:t>
                    </a:r>
                    <a:endParaRPr lang="en-US" i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УФНС!$B$1:$C$1</c:f>
              <c:strCache>
                <c:ptCount val="2"/>
                <c:pt idx="0">
                  <c:v>Кол-во ФЛ,  представивших 3-НДФЛ</c:v>
                </c:pt>
                <c:pt idx="1">
                  <c:v>Кол-во ФЛ,  обязанных представить 3-НДФЛ</c:v>
                </c:pt>
              </c:strCache>
            </c:strRef>
          </c:cat>
          <c:val>
            <c:numRef>
              <c:f>УФНС!$B$3:$C$3</c:f>
              <c:numCache>
                <c:formatCode>General</c:formatCode>
                <c:ptCount val="2"/>
                <c:pt idx="0">
                  <c:v>1382</c:v>
                </c:pt>
                <c:pt idx="1">
                  <c:v>3354</c:v>
                </c:pt>
              </c:numCache>
            </c:numRef>
          </c:val>
        </c:ser>
        <c:ser>
          <c:idx val="2"/>
          <c:order val="2"/>
          <c:tx>
            <c:strRef>
              <c:f>УФНС!$A$4</c:f>
              <c:strCache>
                <c:ptCount val="1"/>
                <c:pt idx="0">
                  <c:v>продажа доли в УК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3.5446492638263764E-2"/>
                  <c:y val="-0.1463845287031599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8371850603335805E-2"/>
                  <c:y val="-0.1080914951248803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128</a:t>
                    </a:r>
                    <a:r>
                      <a:rPr lang="ru-RU" dirty="0" smtClean="0"/>
                      <a:t> </a:t>
                    </a:r>
                    <a:r>
                      <a:rPr lang="ru-RU" i="1" dirty="0" smtClean="0"/>
                      <a:t>(5%)</a:t>
                    </a:r>
                    <a:endParaRPr lang="en-US" i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УФНС!$B$1:$C$1</c:f>
              <c:strCache>
                <c:ptCount val="2"/>
                <c:pt idx="0">
                  <c:v>Кол-во ФЛ,  представивших 3-НДФЛ</c:v>
                </c:pt>
                <c:pt idx="1">
                  <c:v>Кол-во ФЛ,  обязанных представить 3-НДФЛ</c:v>
                </c:pt>
              </c:strCache>
            </c:strRef>
          </c:cat>
          <c:val>
            <c:numRef>
              <c:f>УФНС!$B$4:$C$4</c:f>
              <c:numCache>
                <c:formatCode>0</c:formatCode>
                <c:ptCount val="2"/>
                <c:pt idx="0">
                  <c:v>6</c:v>
                </c:pt>
                <c:pt idx="1">
                  <c:v>128</c:v>
                </c:pt>
              </c:numCache>
            </c:numRef>
          </c:val>
        </c:ser>
        <c:ser>
          <c:idx val="3"/>
          <c:order val="3"/>
          <c:tx>
            <c:strRef>
              <c:f>УФНС!$A$5</c:f>
              <c:strCache>
                <c:ptCount val="1"/>
                <c:pt idx="0">
                  <c:v>По доходам от аренды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.11410132999125418"/>
                  <c:y val="-0.121849887049587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7967343154963889E-2"/>
                  <c:y val="-3.742325588162161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520</a:t>
                    </a:r>
                    <a:r>
                      <a:rPr lang="ru-RU" dirty="0" smtClean="0"/>
                      <a:t> </a:t>
                    </a:r>
                    <a:r>
                      <a:rPr lang="ru-RU" i="1" dirty="0" smtClean="0"/>
                      <a:t>(6%)</a:t>
                    </a:r>
                    <a:endParaRPr lang="en-US" i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УФНС!$B$1:$C$1</c:f>
              <c:strCache>
                <c:ptCount val="2"/>
                <c:pt idx="0">
                  <c:v>Кол-во ФЛ,  представивших 3-НДФЛ</c:v>
                </c:pt>
                <c:pt idx="1">
                  <c:v>Кол-во ФЛ,  обязанных представить 3-НДФЛ</c:v>
                </c:pt>
              </c:strCache>
            </c:strRef>
          </c:cat>
          <c:val>
            <c:numRef>
              <c:f>УФНС!$B$5:$C$5</c:f>
              <c:numCache>
                <c:formatCode>General</c:formatCode>
                <c:ptCount val="2"/>
                <c:pt idx="0">
                  <c:v>29</c:v>
                </c:pt>
                <c:pt idx="1">
                  <c:v>520</c:v>
                </c:pt>
              </c:numCache>
            </c:numRef>
          </c:val>
        </c:ser>
        <c:ser>
          <c:idx val="4"/>
          <c:order val="4"/>
          <c:tx>
            <c:strRef>
              <c:f>УФНС!$A$6</c:f>
              <c:strCache>
                <c:ptCount val="1"/>
                <c:pt idx="0">
                  <c:v>По доходам от дарения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9.8011556195845354E-2"/>
                  <c:y val="5.87419850175377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5128264074105453E-2"/>
                  <c:y val="3.403540479629247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112</a:t>
                    </a:r>
                    <a:r>
                      <a:rPr lang="ru-RU" dirty="0" smtClean="0"/>
                      <a:t> </a:t>
                    </a:r>
                    <a:r>
                      <a:rPr lang="ru-RU" i="1" dirty="0" smtClean="0"/>
                      <a:t>(18%)</a:t>
                    </a:r>
                    <a:endParaRPr lang="en-US" i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УФНС!$B$1:$C$1</c:f>
              <c:strCache>
                <c:ptCount val="2"/>
                <c:pt idx="0">
                  <c:v>Кол-во ФЛ,  представивших 3-НДФЛ</c:v>
                </c:pt>
                <c:pt idx="1">
                  <c:v>Кол-во ФЛ,  обязанных представить 3-НДФЛ</c:v>
                </c:pt>
              </c:strCache>
            </c:strRef>
          </c:cat>
          <c:val>
            <c:numRef>
              <c:f>УФНС!$B$6:$C$6</c:f>
              <c:numCache>
                <c:formatCode>General</c:formatCode>
                <c:ptCount val="2"/>
                <c:pt idx="0">
                  <c:v>20</c:v>
                </c:pt>
                <c:pt idx="1">
                  <c:v>112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7914240"/>
        <c:axId val="97944704"/>
        <c:axId val="0"/>
      </c:bar3DChart>
      <c:catAx>
        <c:axId val="97914240"/>
        <c:scaling>
          <c:orientation val="minMax"/>
        </c:scaling>
        <c:delete val="1"/>
        <c:axPos val="l"/>
        <c:majorTickMark val="out"/>
        <c:minorTickMark val="none"/>
        <c:tickLblPos val="nextTo"/>
        <c:crossAx val="97944704"/>
        <c:crosses val="autoZero"/>
        <c:auto val="1"/>
        <c:lblAlgn val="ctr"/>
        <c:lblOffset val="100"/>
        <c:noMultiLvlLbl val="0"/>
      </c:catAx>
      <c:valAx>
        <c:axId val="97944704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791424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2652293050827388"/>
          <c:y val="5.8855520209333378E-2"/>
          <c:w val="0.26467618940371729"/>
          <c:h val="0.77915798446565632"/>
        </c:manualLayout>
      </c:layout>
      <c:overlay val="0"/>
      <c:txPr>
        <a:bodyPr/>
        <a:lstStyle/>
        <a:p>
          <a:pPr>
            <a:defRPr sz="1800" b="0" baseline="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cene3d>
      <a:camera prst="orthographicFront"/>
      <a:lightRig rig="threePt" dir="t"/>
    </a:scene3d>
    <a:sp3d prstMaterial="legacyWireframe"/>
  </c:sp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0.52582</cdr:x>
      <cdr:y>0.76694</cdr:y>
    </cdr:from>
    <cdr:to>
      <cdr:x>0.73973</cdr:x>
      <cdr:y>0.84041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145323" y="3027959"/>
          <a:ext cx="1279508" cy="290066"/>
        </a:xfrm>
        <a:prstGeom xmlns:a="http://schemas.openxmlformats.org/drawingml/2006/main" prst="rect">
          <a:avLst/>
        </a:prstGeom>
        <a:ln xmlns:a="http://schemas.openxmlformats.org/drawingml/2006/main">
          <a:noFill/>
        </a:ln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b="1"/>
            <a:t>01.06.2019</a:t>
          </a:r>
        </a:p>
      </cdr:txBody>
    </cdr:sp>
  </cdr:relSizeAnchor>
  <cdr:relSizeAnchor xmlns:cdr="http://schemas.openxmlformats.org/drawingml/2006/chartDrawing">
    <cdr:from>
      <cdr:x>0.38469</cdr:x>
      <cdr:y>0.05106</cdr:y>
    </cdr:from>
    <cdr:to>
      <cdr:x>0.49036</cdr:x>
      <cdr:y>0.12794</cdr:y>
    </cdr:to>
    <cdr:sp macro="" textlink="">
      <cdr:nvSpPr>
        <cdr:cNvPr id="3" name="TextBox 2"/>
        <cdr:cNvSpPr txBox="1"/>
      </cdr:nvSpPr>
      <cdr:spPr>
        <a:xfrm xmlns:a="http://schemas.openxmlformats.org/drawingml/2006/main" rot="19898747">
          <a:off x="3424808" y="270931"/>
          <a:ext cx="940748" cy="40791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/>
            <a:t>16%</a:t>
          </a:r>
        </a:p>
      </cdr:txBody>
    </cdr:sp>
  </cdr:relSizeAnchor>
  <cdr:relSizeAnchor xmlns:cdr="http://schemas.openxmlformats.org/drawingml/2006/chartDrawing">
    <cdr:from>
      <cdr:x>0.24467</cdr:x>
      <cdr:y>0.77566</cdr:y>
    </cdr:from>
    <cdr:to>
      <cdr:x>0.37272</cdr:x>
      <cdr:y>0.8383</cdr:y>
    </cdr:to>
    <cdr:sp macro="" textlink="">
      <cdr:nvSpPr>
        <cdr:cNvPr id="4" name="TextBox 4"/>
        <cdr:cNvSpPr txBox="1"/>
      </cdr:nvSpPr>
      <cdr:spPr>
        <a:xfrm xmlns:a="http://schemas.openxmlformats.org/drawingml/2006/main">
          <a:off x="2184053" y="3655888"/>
          <a:ext cx="1143000" cy="295276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lumMod val="95000"/>
          </a:schemeClr>
        </a:solidFill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/>
            <a:t>01.06.2018</a:t>
          </a:r>
        </a:p>
      </cdr:txBody>
    </cdr:sp>
  </cdr:relSizeAnchor>
  <cdr:relSizeAnchor xmlns:cdr="http://schemas.openxmlformats.org/drawingml/2006/chartDrawing">
    <cdr:from>
      <cdr:x>0.31368</cdr:x>
      <cdr:y>0.03095</cdr:y>
    </cdr:from>
    <cdr:to>
      <cdr:x>0.59222</cdr:x>
      <cdr:y>0.3686</cdr:y>
    </cdr:to>
    <cdr:sp macro="" textlink="">
      <cdr:nvSpPr>
        <cdr:cNvPr id="6" name="Shape 5"/>
        <cdr:cNvSpPr/>
      </cdr:nvSpPr>
      <cdr:spPr>
        <a:xfrm xmlns:a="http://schemas.openxmlformats.org/drawingml/2006/main" rot="21373546">
          <a:off x="2792579" y="164204"/>
          <a:ext cx="2479737" cy="1791561"/>
        </a:xfrm>
        <a:prstGeom xmlns:a="http://schemas.openxmlformats.org/drawingml/2006/main" prst="swooshArrow">
          <a:avLst>
            <a:gd name="adj1" fmla="val 25000"/>
            <a:gd name="adj2" fmla="val 25000"/>
          </a:avLst>
        </a:prstGeom>
        <a:solidFill xmlns:a="http://schemas.openxmlformats.org/drawingml/2006/main">
          <a:schemeClr val="tx2">
            <a:lumMod val="60000"/>
            <a:lumOff val="40000"/>
          </a:schemeClr>
        </a:solidFill>
      </cdr:spPr>
      <cdr:style>
        <a:lnRef xmlns:a="http://schemas.openxmlformats.org/drawingml/2006/main" idx="0">
          <a:schemeClr val="accent1">
            <a:hueOff val="0"/>
            <a:satOff val="0"/>
            <a:lumOff val="0"/>
            <a:alphaOff val="0"/>
          </a:schemeClr>
        </a:lnRef>
        <a:fillRef xmlns:a="http://schemas.openxmlformats.org/drawingml/2006/main" idx="1">
          <a:scrgbClr r="0" g="0" b="0"/>
        </a:fillRef>
        <a:effectRef xmlns:a="http://schemas.openxmlformats.org/drawingml/2006/main" idx="0">
          <a:schemeClr val="accent1">
            <a:tint val="40000"/>
            <a:hueOff val="0"/>
            <a:satOff val="0"/>
            <a:lumOff val="0"/>
            <a:alphaOff val="0"/>
          </a:schemeClr>
        </a:effectRef>
        <a:fontRef xmlns:a="http://schemas.openxmlformats.org/drawingml/2006/main" idx="minor">
          <a:schemeClr val="dk1">
            <a:hueOff val="0"/>
            <a:satOff val="0"/>
            <a:lumOff val="0"/>
            <a:alphaOff val="0"/>
          </a:schemeClr>
        </a:fontRef>
      </cdr:style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0.51613</cdr:x>
      <cdr:y>0.37663</cdr:y>
    </cdr:from>
    <cdr:to>
      <cdr:x>0.62581</cdr:x>
      <cdr:y>0.46187</cdr:y>
    </cdr:to>
    <cdr:sp macro="" textlink="">
      <cdr:nvSpPr>
        <cdr:cNvPr id="19" name="TextBox 18"/>
        <cdr:cNvSpPr txBox="1"/>
      </cdr:nvSpPr>
      <cdr:spPr>
        <a:xfrm xmlns:a="http://schemas.openxmlformats.org/drawingml/2006/main" rot="20776325">
          <a:off x="5760651" y="2545242"/>
          <a:ext cx="1224165" cy="57604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2000" b="1" dirty="0" smtClean="0">
              <a:solidFill>
                <a:srgbClr val="0070C0"/>
              </a:solidFill>
              <a:latin typeface="Calibri" pitchFamily="34" charset="0"/>
              <a:cs typeface="Calibri" pitchFamily="34" charset="0"/>
            </a:rPr>
            <a:t>+16</a:t>
          </a:r>
          <a:r>
            <a:rPr lang="ru-RU" sz="2000" b="1" dirty="0">
              <a:solidFill>
                <a:srgbClr val="0070C0"/>
              </a:solidFill>
              <a:latin typeface="Calibri" pitchFamily="34" charset="0"/>
              <a:cs typeface="Calibri" pitchFamily="34" charset="0"/>
            </a:rPr>
            <a:t>%</a:t>
          </a:r>
        </a:p>
      </cdr:txBody>
    </cdr:sp>
  </cdr:relSizeAnchor>
  <cdr:relSizeAnchor xmlns:cdr="http://schemas.openxmlformats.org/drawingml/2006/chartDrawing">
    <cdr:from>
      <cdr:x>0.73861</cdr:x>
      <cdr:y>0.06148</cdr:y>
    </cdr:from>
    <cdr:to>
      <cdr:x>0.85474</cdr:x>
      <cdr:y>0.12541</cdr:y>
    </cdr:to>
    <cdr:sp macro="" textlink="">
      <cdr:nvSpPr>
        <cdr:cNvPr id="20" name="TextBox 19"/>
        <cdr:cNvSpPr txBox="1"/>
      </cdr:nvSpPr>
      <cdr:spPr>
        <a:xfrm xmlns:a="http://schemas.openxmlformats.org/drawingml/2006/main" rot="20554804" flipH="1">
          <a:off x="8243858" y="415500"/>
          <a:ext cx="1296155" cy="43203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2000" b="1" dirty="0" smtClean="0">
              <a:solidFill>
                <a:srgbClr val="0070C0"/>
              </a:solidFill>
            </a:rPr>
            <a:t>+28%</a:t>
          </a:r>
          <a:endParaRPr lang="ru-RU" sz="2000" b="1" dirty="0">
            <a:solidFill>
              <a:srgbClr val="0070C0"/>
            </a:solidFill>
          </a:endParaRPr>
        </a:p>
      </cdr:txBody>
    </cdr:sp>
  </cdr:relSizeAnchor>
  <cdr:relSizeAnchor xmlns:cdr="http://schemas.openxmlformats.org/drawingml/2006/chartDrawing">
    <cdr:from>
      <cdr:x>0.26452</cdr:x>
      <cdr:y>0.33401</cdr:y>
    </cdr:from>
    <cdr:to>
      <cdr:x>0.36774</cdr:x>
      <cdr:y>0.4086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952328" y="2257225"/>
          <a:ext cx="1152128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0.31456</cdr:x>
      <cdr:y>0.42551</cdr:y>
    </cdr:from>
    <cdr:to>
      <cdr:x>0.39198</cdr:x>
      <cdr:y>0.5001</cdr:y>
    </cdr:to>
    <cdr:sp macro="" textlink="">
      <cdr:nvSpPr>
        <cdr:cNvPr id="3" name="TextBox 2"/>
        <cdr:cNvSpPr txBox="1"/>
      </cdr:nvSpPr>
      <cdr:spPr>
        <a:xfrm xmlns:a="http://schemas.openxmlformats.org/drawingml/2006/main" rot="20590067">
          <a:off x="3510855" y="2875592"/>
          <a:ext cx="864096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rPr>
            <a:t>+8%</a:t>
          </a:r>
        </a:p>
      </cdr:txBody>
    </cdr:sp>
  </cdr:relSizeAnchor>
  <cdr:relSizeAnchor xmlns:cdr="http://schemas.openxmlformats.org/drawingml/2006/chartDrawing">
    <cdr:from>
      <cdr:x>0.29911</cdr:x>
      <cdr:y>0.50857</cdr:y>
    </cdr:from>
    <cdr:to>
      <cdr:x>0.38001</cdr:x>
      <cdr:y>0.55696</cdr:y>
    </cdr:to>
    <cdr:sp macro="" textlink="">
      <cdr:nvSpPr>
        <cdr:cNvPr id="9" name="Shape 8"/>
        <cdr:cNvSpPr/>
      </cdr:nvSpPr>
      <cdr:spPr>
        <a:xfrm xmlns:a="http://schemas.openxmlformats.org/drawingml/2006/main" rot="20042352">
          <a:off x="3338384" y="3436872"/>
          <a:ext cx="902991" cy="327008"/>
        </a:xfrm>
        <a:prstGeom xmlns:a="http://schemas.openxmlformats.org/drawingml/2006/main" prst="swooshArrow">
          <a:avLst>
            <a:gd name="adj1" fmla="val 25000"/>
            <a:gd name="adj2" fmla="val 25000"/>
          </a:avLst>
        </a:prstGeom>
        <a:solidFill xmlns:a="http://schemas.openxmlformats.org/drawingml/2006/main">
          <a:schemeClr val="tx2">
            <a:lumMod val="60000"/>
            <a:lumOff val="40000"/>
          </a:schemeClr>
        </a:solidFill>
      </cdr:spPr>
      <cdr:style>
        <a:lnRef xmlns:a="http://schemas.openxmlformats.org/drawingml/2006/main" idx="0">
          <a:schemeClr val="accent1">
            <a:hueOff val="0"/>
            <a:satOff val="0"/>
            <a:lumOff val="0"/>
            <a:alphaOff val="0"/>
          </a:schemeClr>
        </a:lnRef>
        <a:fillRef xmlns:a="http://schemas.openxmlformats.org/drawingml/2006/main" idx="1">
          <a:scrgbClr r="0" g="0" b="0"/>
        </a:fillRef>
        <a:effectRef xmlns:a="http://schemas.openxmlformats.org/drawingml/2006/main" idx="0">
          <a:schemeClr val="accent1">
            <a:tint val="40000"/>
            <a:hueOff val="0"/>
            <a:satOff val="0"/>
            <a:lumOff val="0"/>
            <a:alphaOff val="0"/>
          </a:schemeClr>
        </a:effectRef>
        <a:fontRef xmlns:a="http://schemas.openxmlformats.org/drawingml/2006/main" idx="minor">
          <a:schemeClr val="dk1">
            <a:hueOff val="0"/>
            <a:satOff val="0"/>
            <a:lumOff val="0"/>
            <a:alphaOff val="0"/>
          </a:schemeClr>
        </a:fontRef>
      </cdr:style>
    </cdr:sp>
  </cdr:relSizeAnchor>
  <cdr:relSizeAnchor xmlns:cdr="http://schemas.openxmlformats.org/drawingml/2006/chartDrawing">
    <cdr:from>
      <cdr:x>0.53136</cdr:x>
      <cdr:y>0.43398</cdr:y>
    </cdr:from>
    <cdr:to>
      <cdr:x>0.61227</cdr:x>
      <cdr:y>0.48237</cdr:y>
    </cdr:to>
    <cdr:sp macro="" textlink="">
      <cdr:nvSpPr>
        <cdr:cNvPr id="12" name="Shape 11"/>
        <cdr:cNvSpPr/>
      </cdr:nvSpPr>
      <cdr:spPr>
        <a:xfrm xmlns:a="http://schemas.openxmlformats.org/drawingml/2006/main" rot="20042352">
          <a:off x="5930673" y="2932816"/>
          <a:ext cx="902991" cy="327008"/>
        </a:xfrm>
        <a:prstGeom xmlns:a="http://schemas.openxmlformats.org/drawingml/2006/main" prst="swooshArrow">
          <a:avLst>
            <a:gd name="adj1" fmla="val 25000"/>
            <a:gd name="adj2" fmla="val 25000"/>
          </a:avLst>
        </a:prstGeom>
        <a:solidFill xmlns:a="http://schemas.openxmlformats.org/drawingml/2006/main">
          <a:schemeClr val="tx2">
            <a:lumMod val="60000"/>
            <a:lumOff val="40000"/>
          </a:schemeClr>
        </a:solidFill>
      </cdr:spPr>
      <cdr:style>
        <a:lnRef xmlns:a="http://schemas.openxmlformats.org/drawingml/2006/main" idx="0">
          <a:schemeClr val="accent1">
            <a:hueOff val="0"/>
            <a:satOff val="0"/>
            <a:lumOff val="0"/>
            <a:alphaOff val="0"/>
          </a:schemeClr>
        </a:lnRef>
        <a:fillRef xmlns:a="http://schemas.openxmlformats.org/drawingml/2006/main" idx="1">
          <a:scrgbClr r="0" g="0" b="0"/>
        </a:fillRef>
        <a:effectRef xmlns:a="http://schemas.openxmlformats.org/drawingml/2006/main" idx="0">
          <a:schemeClr val="accent1">
            <a:tint val="40000"/>
            <a:hueOff val="0"/>
            <a:satOff val="0"/>
            <a:lumOff val="0"/>
            <a:alphaOff val="0"/>
          </a:schemeClr>
        </a:effectRef>
        <a:fontRef xmlns:a="http://schemas.openxmlformats.org/drawingml/2006/main" idx="minor">
          <a:schemeClr val="dk1">
            <a:hueOff val="0"/>
            <a:satOff val="0"/>
            <a:lumOff val="0"/>
            <a:alphaOff val="0"/>
          </a:schemeClr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0.73136</cdr:x>
      <cdr:y>0.14629</cdr:y>
    </cdr:from>
    <cdr:to>
      <cdr:x>0.81227</cdr:x>
      <cdr:y>0.19468</cdr:y>
    </cdr:to>
    <cdr:sp macro="" textlink="">
      <cdr:nvSpPr>
        <cdr:cNvPr id="13" name="Shape 12"/>
        <cdr:cNvSpPr/>
      </cdr:nvSpPr>
      <cdr:spPr>
        <a:xfrm xmlns:a="http://schemas.openxmlformats.org/drawingml/2006/main" rot="20042352">
          <a:off x="8162920" y="988601"/>
          <a:ext cx="902991" cy="327008"/>
        </a:xfrm>
        <a:prstGeom xmlns:a="http://schemas.openxmlformats.org/drawingml/2006/main" prst="swooshArrow">
          <a:avLst>
            <a:gd name="adj1" fmla="val 25000"/>
            <a:gd name="adj2" fmla="val 25000"/>
          </a:avLst>
        </a:prstGeom>
        <a:solidFill xmlns:a="http://schemas.openxmlformats.org/drawingml/2006/main">
          <a:schemeClr val="tx2">
            <a:lumMod val="60000"/>
            <a:lumOff val="40000"/>
          </a:schemeClr>
        </a:solidFill>
      </cdr:spPr>
      <cdr:style>
        <a:lnRef xmlns:a="http://schemas.openxmlformats.org/drawingml/2006/main" idx="0">
          <a:schemeClr val="accent1">
            <a:hueOff val="0"/>
            <a:satOff val="0"/>
            <a:lumOff val="0"/>
            <a:alphaOff val="0"/>
          </a:schemeClr>
        </a:lnRef>
        <a:fillRef xmlns:a="http://schemas.openxmlformats.org/drawingml/2006/main" idx="1">
          <a:scrgbClr r="0" g="0" b="0"/>
        </a:fillRef>
        <a:effectRef xmlns:a="http://schemas.openxmlformats.org/drawingml/2006/main" idx="0">
          <a:schemeClr val="accent1">
            <a:tint val="40000"/>
            <a:hueOff val="0"/>
            <a:satOff val="0"/>
            <a:lumOff val="0"/>
            <a:alphaOff val="0"/>
          </a:schemeClr>
        </a:effectRef>
        <a:fontRef xmlns:a="http://schemas.openxmlformats.org/drawingml/2006/main" idx="minor">
          <a:schemeClr val="dk1">
            <a:hueOff val="0"/>
            <a:satOff val="0"/>
            <a:lumOff val="0"/>
            <a:alphaOff val="0"/>
          </a:schemeClr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0.23077</cdr:x>
      <cdr:y>0.27381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0" y="0"/>
          <a:ext cx="2160240" cy="16561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defTabSz="1043056" fontAlgn="auto">
            <a:spcAft>
              <a:spcPts val="0"/>
            </a:spcAft>
          </a:pPr>
          <a:r>
            <a:rPr lang="ru-RU" sz="1800" b="1" dirty="0">
              <a:solidFill>
                <a:srgbClr val="005AA9"/>
              </a:solidFill>
              <a:latin typeface="Times New Roman" pitchFamily="18" charset="0"/>
              <a:ea typeface="+mn-ea"/>
              <a:cs typeface="Times New Roman" pitchFamily="18" charset="0"/>
            </a:rPr>
            <a:t>Количество ФЛ,</a:t>
          </a:r>
        </a:p>
        <a:p xmlns:a="http://schemas.openxmlformats.org/drawingml/2006/main">
          <a:pPr defTabSz="1043056" fontAlgn="auto">
            <a:spcAft>
              <a:spcPts val="0"/>
            </a:spcAft>
          </a:pPr>
          <a:r>
            <a:rPr lang="ru-RU" sz="1800" b="1" dirty="0">
              <a:solidFill>
                <a:srgbClr val="005AA9"/>
              </a:solidFill>
              <a:latin typeface="Times New Roman" pitchFamily="18" charset="0"/>
              <a:ea typeface="+mn-ea"/>
              <a:cs typeface="Times New Roman" pitchFamily="18" charset="0"/>
            </a:rPr>
            <a:t>обязанных</a:t>
          </a:r>
        </a:p>
        <a:p xmlns:a="http://schemas.openxmlformats.org/drawingml/2006/main">
          <a:pPr defTabSz="1043056" fontAlgn="auto">
            <a:spcAft>
              <a:spcPts val="0"/>
            </a:spcAft>
          </a:pPr>
          <a:r>
            <a:rPr lang="ru-RU" sz="1800" b="1" dirty="0">
              <a:solidFill>
                <a:srgbClr val="005AA9"/>
              </a:solidFill>
              <a:latin typeface="Times New Roman" pitchFamily="18" charset="0"/>
              <a:ea typeface="+mn-ea"/>
              <a:cs typeface="Times New Roman" pitchFamily="18" charset="0"/>
            </a:rPr>
            <a:t>представить</a:t>
          </a:r>
        </a:p>
        <a:p xmlns:a="http://schemas.openxmlformats.org/drawingml/2006/main">
          <a:pPr defTabSz="1043056" fontAlgn="auto">
            <a:spcAft>
              <a:spcPts val="0"/>
            </a:spcAft>
          </a:pPr>
          <a:r>
            <a:rPr lang="ru-RU" sz="1800" b="1" dirty="0">
              <a:solidFill>
                <a:srgbClr val="005AA9"/>
              </a:solidFill>
              <a:latin typeface="Times New Roman" pitchFamily="18" charset="0"/>
              <a:ea typeface="+mn-ea"/>
              <a:cs typeface="Times New Roman" pitchFamily="18" charset="0"/>
            </a:rPr>
            <a:t>3-НДФЛ, </a:t>
          </a:r>
        </a:p>
        <a:p xmlns:a="http://schemas.openxmlformats.org/drawingml/2006/main">
          <a:pPr defTabSz="1043056" fontAlgn="auto">
            <a:spcAft>
              <a:spcPts val="0"/>
            </a:spcAft>
          </a:pPr>
          <a:r>
            <a:rPr lang="ru-RU" sz="1800" b="1" dirty="0">
              <a:solidFill>
                <a:srgbClr val="005AA9"/>
              </a:solidFill>
              <a:latin typeface="Times New Roman" pitchFamily="18" charset="0"/>
              <a:ea typeface="+mn-ea"/>
              <a:cs typeface="Times New Roman" pitchFamily="18" charset="0"/>
            </a:rPr>
            <a:t>чел.</a:t>
          </a:r>
          <a:endParaRPr lang="ru-RU" sz="1800" b="1" kern="1200" dirty="0">
            <a:solidFill>
              <a:srgbClr val="005AA9"/>
            </a:solidFill>
            <a:latin typeface="Times New Roman" pitchFamily="18" charset="0"/>
            <a:ea typeface="+mn-ea"/>
            <a:cs typeface="Times New Roman" pitchFamily="18" charset="0"/>
          </a:endParaRPr>
        </a:p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1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</cdr:x>
      <cdr:y>0.38095</cdr:y>
    </cdr:from>
    <cdr:to>
      <cdr:x>0.27692</cdr:x>
      <cdr:y>0.65573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0" y="2304256"/>
          <a:ext cx="2592259" cy="166205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defTabSz="1043056" fontAlgn="auto">
            <a:spcAft>
              <a:spcPts val="0"/>
            </a:spcAft>
          </a:pPr>
          <a:r>
            <a:rPr lang="ru-RU" sz="1800" b="1" dirty="0">
              <a:solidFill>
                <a:srgbClr val="005AA9"/>
              </a:solidFill>
              <a:latin typeface="Times New Roman" pitchFamily="18" charset="0"/>
              <a:ea typeface="+mn-ea"/>
              <a:cs typeface="Times New Roman" pitchFamily="18" charset="0"/>
            </a:rPr>
            <a:t>Количество ФЛ, </a:t>
          </a:r>
        </a:p>
        <a:p xmlns:a="http://schemas.openxmlformats.org/drawingml/2006/main">
          <a:pPr defTabSz="1043056" fontAlgn="auto">
            <a:spcAft>
              <a:spcPts val="0"/>
            </a:spcAft>
          </a:pPr>
          <a:r>
            <a:rPr lang="ru-RU" sz="1800" b="1" dirty="0" smtClean="0">
              <a:solidFill>
                <a:srgbClr val="005AA9"/>
              </a:solidFill>
              <a:latin typeface="Times New Roman" pitchFamily="18" charset="0"/>
              <a:ea typeface="+mn-ea"/>
              <a:cs typeface="Times New Roman" pitchFamily="18" charset="0"/>
            </a:rPr>
            <a:t>представивших</a:t>
          </a:r>
          <a:endParaRPr lang="ru-RU" sz="1800" b="1" dirty="0">
            <a:solidFill>
              <a:srgbClr val="005AA9"/>
            </a:solidFill>
            <a:latin typeface="Times New Roman" pitchFamily="18" charset="0"/>
            <a:ea typeface="+mn-ea"/>
            <a:cs typeface="Times New Roman" pitchFamily="18" charset="0"/>
          </a:endParaRPr>
        </a:p>
        <a:p xmlns:a="http://schemas.openxmlformats.org/drawingml/2006/main">
          <a:pPr defTabSz="1043056" fontAlgn="auto">
            <a:spcAft>
              <a:spcPts val="0"/>
            </a:spcAft>
          </a:pPr>
          <a:r>
            <a:rPr lang="ru-RU" sz="1800" b="1" dirty="0">
              <a:solidFill>
                <a:srgbClr val="005AA9"/>
              </a:solidFill>
              <a:latin typeface="Times New Roman" pitchFamily="18" charset="0"/>
              <a:ea typeface="+mn-ea"/>
              <a:cs typeface="Times New Roman" pitchFamily="18" charset="0"/>
            </a:rPr>
            <a:t>3-НДФЛ,</a:t>
          </a:r>
        </a:p>
        <a:p xmlns:a="http://schemas.openxmlformats.org/drawingml/2006/main">
          <a:pPr defTabSz="1043056" fontAlgn="auto">
            <a:spcAft>
              <a:spcPts val="0"/>
            </a:spcAft>
          </a:pPr>
          <a:r>
            <a:rPr lang="ru-RU" sz="1800" b="1" kern="1200" dirty="0">
              <a:solidFill>
                <a:srgbClr val="005AA9"/>
              </a:solidFill>
              <a:latin typeface="Times New Roman" pitchFamily="18" charset="0"/>
              <a:ea typeface="+mn-ea"/>
              <a:cs typeface="Times New Roman" pitchFamily="18" charset="0"/>
            </a:rPr>
            <a:t>чел.</a:t>
          </a:r>
        </a:p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1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0.31538</cdr:x>
      <cdr:y>0.54762</cdr:y>
    </cdr:from>
    <cdr:to>
      <cdr:x>0.40769</cdr:x>
      <cdr:y>0.63192</cdr:y>
    </cdr:to>
    <cdr:sp macro="" textlink="">
      <cdr:nvSpPr>
        <cdr:cNvPr id="16" name="Выноска 2 (без границы) 15"/>
        <cdr:cNvSpPr/>
      </cdr:nvSpPr>
      <cdr:spPr>
        <a:xfrm xmlns:a="http://schemas.openxmlformats.org/drawingml/2006/main">
          <a:off x="2952284" y="3312374"/>
          <a:ext cx="864118" cy="509903"/>
        </a:xfrm>
        <a:prstGeom xmlns:a="http://schemas.openxmlformats.org/drawingml/2006/main" prst="callout2">
          <a:avLst>
            <a:gd name="adj1" fmla="val 54614"/>
            <a:gd name="adj2" fmla="val 52338"/>
            <a:gd name="adj3" fmla="val 57005"/>
            <a:gd name="adj4" fmla="val 20018"/>
            <a:gd name="adj5" fmla="val 112500"/>
            <a:gd name="adj6" fmla="val -46667"/>
          </a:avLst>
        </a:prstGeom>
        <a:noFill xmlns:a="http://schemas.openxmlformats.org/drawingml/2006/main"/>
        <a:ln xmlns:a="http://schemas.openxmlformats.org/drawingml/2006/main">
          <a:solidFill>
            <a:srgbClr val="7030A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</cdr:x>
      <cdr:y>0.65476</cdr:y>
    </cdr:from>
    <cdr:to>
      <cdr:x>0.39231</cdr:x>
      <cdr:y>0.72619</cdr:y>
    </cdr:to>
    <cdr:sp macro="" textlink="">
      <cdr:nvSpPr>
        <cdr:cNvPr id="17" name="Выноска 2 (без границы) 16"/>
        <cdr:cNvSpPr/>
      </cdr:nvSpPr>
      <cdr:spPr>
        <a:xfrm xmlns:a="http://schemas.openxmlformats.org/drawingml/2006/main">
          <a:off x="2808312" y="3960440"/>
          <a:ext cx="864117" cy="432057"/>
        </a:xfrm>
        <a:prstGeom xmlns:a="http://schemas.openxmlformats.org/drawingml/2006/main" prst="callout2">
          <a:avLst>
            <a:gd name="adj1" fmla="val 159845"/>
            <a:gd name="adj2" fmla="val 33996"/>
            <a:gd name="adj3" fmla="val 162667"/>
            <a:gd name="adj4" fmla="val -2557"/>
            <a:gd name="adj5" fmla="val 112500"/>
            <a:gd name="adj6" fmla="val -46667"/>
          </a:avLst>
        </a:prstGeom>
        <a:noFill xmlns:a="http://schemas.openxmlformats.org/drawingml/2006/main"/>
        <a:ln xmlns:a="http://schemas.openxmlformats.org/drawingml/2006/main">
          <a:solidFill>
            <a:schemeClr val="accent5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0.15495</cdr:x>
      <cdr:y>0.4788</cdr:y>
    </cdr:from>
    <cdr:to>
      <cdr:x>0.22418</cdr:x>
      <cdr:y>0.55023</cdr:y>
    </cdr:to>
    <cdr:sp macro="" textlink="">
      <cdr:nvSpPr>
        <cdr:cNvPr id="18" name="Выноска 2 (без границы) 17"/>
        <cdr:cNvSpPr/>
      </cdr:nvSpPr>
      <cdr:spPr>
        <a:xfrm xmlns:a="http://schemas.openxmlformats.org/drawingml/2006/main" rot="10970141">
          <a:off x="1450493" y="2896104"/>
          <a:ext cx="648065" cy="432057"/>
        </a:xfrm>
        <a:prstGeom xmlns:a="http://schemas.openxmlformats.org/drawingml/2006/main" prst="callout2">
          <a:avLst>
            <a:gd name="adj1" fmla="val 17354"/>
            <a:gd name="adj2" fmla="val 10457"/>
            <a:gd name="adj3" fmla="val 18750"/>
            <a:gd name="adj4" fmla="val -16667"/>
            <a:gd name="adj5" fmla="val -59704"/>
            <a:gd name="adj6" fmla="val -48587"/>
          </a:avLst>
        </a:prstGeom>
        <a:noFill xmlns:a="http://schemas.openxmlformats.org/drawingml/2006/main"/>
        <a:ln xmlns:a="http://schemas.openxmlformats.org/drawingml/2006/main">
          <a:solidFill>
            <a:srgbClr val="92D05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3D80121-A8D3-480B-84DF-137D7B1240DE}" type="datetimeFigureOut">
              <a:rPr lang="ru-RU"/>
              <a:pPr>
                <a:defRPr/>
              </a:pPr>
              <a:t>13.06.2019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6763" y="744538"/>
            <a:ext cx="52641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D18B9AF-E1FB-4EB8-AB31-7622349B06E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40918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0700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9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36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975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18B9AF-E1FB-4EB8-AB31-7622349B06EE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9998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3400" cy="7563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4108805"/>
            <a:ext cx="9089390" cy="1620771"/>
          </a:xfrm>
        </p:spPr>
        <p:txBody>
          <a:bodyPr>
            <a:normAutofit/>
          </a:bodyPr>
          <a:lstStyle>
            <a:lvl1pPr>
              <a:defRPr sz="51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764989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2900" b="0">
                <a:solidFill>
                  <a:schemeClr val="bg1"/>
                </a:solidFill>
                <a:latin typeface="+mj-lt"/>
              </a:defRPr>
            </a:lvl1pPr>
            <a:lvl2pPr marL="4655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11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967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62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27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934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59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245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5311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9811E-37F5-46AF-A247-FE3AC77636B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13.06.2019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644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3" y="301052"/>
            <a:ext cx="3518055" cy="1281213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2"/>
            <a:ext cx="5977908" cy="6453327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3" y="1582266"/>
            <a:ext cx="3518055" cy="5172114"/>
          </a:xfrm>
        </p:spPr>
        <p:txBody>
          <a:bodyPr/>
          <a:lstStyle>
            <a:lvl1pPr marL="0" indent="0">
              <a:buNone/>
              <a:defRPr sz="1500"/>
            </a:lvl1pPr>
            <a:lvl2pPr marL="465574" indent="0">
              <a:buNone/>
              <a:defRPr sz="1300"/>
            </a:lvl2pPr>
            <a:lvl3pPr marL="931149" indent="0">
              <a:buNone/>
              <a:defRPr sz="1000"/>
            </a:lvl3pPr>
            <a:lvl4pPr marL="1396722" indent="0">
              <a:buNone/>
              <a:defRPr sz="900"/>
            </a:lvl4pPr>
            <a:lvl5pPr marL="1862297" indent="0">
              <a:buNone/>
              <a:defRPr sz="900"/>
            </a:lvl5pPr>
            <a:lvl6pPr marL="2327871" indent="0">
              <a:buNone/>
              <a:defRPr sz="900"/>
            </a:lvl6pPr>
            <a:lvl7pPr marL="2793445" indent="0">
              <a:buNone/>
              <a:defRPr sz="900"/>
            </a:lvl7pPr>
            <a:lvl8pPr marL="3259020" indent="0">
              <a:buNone/>
              <a:defRPr sz="900"/>
            </a:lvl8pPr>
            <a:lvl9pPr marL="372459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A60C23-8BD5-4B2B-B7F2-A5AB0FD97B3B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13.06.2019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5123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5"/>
            <a:ext cx="6416040" cy="624856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Autofit/>
          </a:bodyPr>
          <a:lstStyle>
            <a:lvl1pPr marL="0" indent="0">
              <a:buNone/>
              <a:defRPr sz="3300"/>
            </a:lvl1pPr>
            <a:lvl2pPr marL="465574" indent="0">
              <a:buNone/>
              <a:defRPr sz="2900"/>
            </a:lvl2pPr>
            <a:lvl3pPr marL="931149" indent="0">
              <a:buNone/>
              <a:defRPr sz="2400"/>
            </a:lvl3pPr>
            <a:lvl4pPr marL="1396722" indent="0">
              <a:buNone/>
              <a:defRPr sz="2100"/>
            </a:lvl4pPr>
            <a:lvl5pPr marL="1862297" indent="0">
              <a:buNone/>
              <a:defRPr sz="2100"/>
            </a:lvl5pPr>
            <a:lvl6pPr marL="2327871" indent="0">
              <a:buNone/>
              <a:defRPr sz="2100"/>
            </a:lvl6pPr>
            <a:lvl7pPr marL="2793445" indent="0">
              <a:buNone/>
              <a:defRPr sz="2100"/>
            </a:lvl7pPr>
            <a:lvl8pPr marL="3259020" indent="0">
              <a:buNone/>
              <a:defRPr sz="2100"/>
            </a:lvl8pPr>
            <a:lvl9pPr marL="3724594" indent="0">
              <a:buNone/>
              <a:defRPr sz="21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9"/>
          </a:xfrm>
        </p:spPr>
        <p:txBody>
          <a:bodyPr/>
          <a:lstStyle>
            <a:lvl1pPr marL="0" indent="0">
              <a:buNone/>
              <a:defRPr sz="1500"/>
            </a:lvl1pPr>
            <a:lvl2pPr marL="465574" indent="0">
              <a:buNone/>
              <a:defRPr sz="1300"/>
            </a:lvl2pPr>
            <a:lvl3pPr marL="931149" indent="0">
              <a:buNone/>
              <a:defRPr sz="1000"/>
            </a:lvl3pPr>
            <a:lvl4pPr marL="1396722" indent="0">
              <a:buNone/>
              <a:defRPr sz="900"/>
            </a:lvl4pPr>
            <a:lvl5pPr marL="1862297" indent="0">
              <a:buNone/>
              <a:defRPr sz="900"/>
            </a:lvl5pPr>
            <a:lvl6pPr marL="2327871" indent="0">
              <a:buNone/>
              <a:defRPr sz="900"/>
            </a:lvl6pPr>
            <a:lvl7pPr marL="2793445" indent="0">
              <a:buNone/>
              <a:defRPr sz="900"/>
            </a:lvl7pPr>
            <a:lvl8pPr marL="3259020" indent="0">
              <a:buNone/>
              <a:defRPr sz="900"/>
            </a:lvl8pPr>
            <a:lvl9pPr marL="372459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C4ADF-D4C9-47D4-AE73-976751DBE43A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13.06.2019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D14BE4-DBCE-49D5-9F3C-9C4BA0CFA75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8488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57E07-2FB9-4818-874D-B6D0A0816617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13.06.2019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6E2085-ADC4-401A-A588-58818269826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4590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4" y="334305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5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96342-B530-4F82-A48C-BF3683D4AA1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13.06.2019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7219C-F88E-4C18-9E27-80B49A76767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2873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6930290" y="5651695"/>
            <a:ext cx="1080479" cy="416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30" tIns="40814" rIns="81630" bIns="40814"/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930783">
              <a:defRPr/>
            </a:pPr>
            <a:endParaRPr lang="ru-RU" smtClean="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750" y="2212372"/>
            <a:ext cx="8926019" cy="4714119"/>
          </a:xfrm>
        </p:spPr>
        <p:txBody>
          <a:bodyPr>
            <a:noAutofit/>
          </a:bodyPr>
          <a:lstStyle>
            <a:lvl1pPr marL="324535" indent="0">
              <a:buFontTx/>
              <a:buNone/>
              <a:defRPr b="1">
                <a:latin typeface="+mj-lt"/>
              </a:defRPr>
            </a:lvl1pPr>
            <a:lvl2pPr marL="321700" indent="2835">
              <a:defRPr>
                <a:latin typeface="+mj-lt"/>
              </a:defRPr>
            </a:lvl2pPr>
            <a:lvl3pPr marL="561203" indent="-232418">
              <a:tabLst/>
              <a:defRPr>
                <a:latin typeface="+mj-lt"/>
              </a:defRPr>
            </a:lvl3pPr>
            <a:lvl4pPr marL="0" indent="32170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714751" y="821471"/>
            <a:ext cx="8827713" cy="1390901"/>
          </a:xfrm>
        </p:spPr>
        <p:txBody>
          <a:bodyPr/>
          <a:lstStyle>
            <a:lvl1pPr marL="0" marR="0" indent="0" defTabSz="93114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8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A6EDE-8C47-4B41-B731-0D36AF0630F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22707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9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 userDrawn="1"/>
        </p:nvSpPr>
        <p:spPr>
          <a:xfrm>
            <a:off x="6931026" y="5653088"/>
            <a:ext cx="1079499" cy="415925"/>
          </a:xfrm>
          <a:prstGeom prst="rect">
            <a:avLst/>
          </a:prstGeom>
          <a:noFill/>
        </p:spPr>
        <p:txBody>
          <a:bodyPr/>
          <a:lstStyle/>
          <a:p>
            <a:pPr defTabSz="104305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7" y="1771651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0363" indent="3175">
              <a:defRPr>
                <a:latin typeface="+mj-lt"/>
              </a:defRPr>
            </a:lvl2pPr>
            <a:lvl3pPr marL="628650" indent="-260350">
              <a:tabLst/>
              <a:defRPr>
                <a:latin typeface="+mj-lt"/>
              </a:defRPr>
            </a:lvl3pPr>
            <a:lvl4pPr marL="0" indent="360363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2"/>
            <a:ext cx="8580439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en-US" noProof="0" dirty="0" smtClean="0"/>
              <a:t>Click to edit Master title style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44CD8-1AC9-4D71-B711-96AF6CD210B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7" y="1771651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3538" indent="0">
              <a:defRPr>
                <a:latin typeface="+mj-lt"/>
              </a:defRPr>
            </a:lvl2pPr>
            <a:lvl3pPr marL="628650" indent="-260350">
              <a:defRPr>
                <a:latin typeface="+mj-lt"/>
              </a:defRPr>
            </a:lvl3pPr>
            <a:lvl4pPr marL="0" indent="360363">
              <a:defRPr>
                <a:latin typeface="+mj-lt"/>
              </a:defRPr>
            </a:lvl4pPr>
            <a:lvl5pPr marL="143510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6" y="552452"/>
            <a:ext cx="8581267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en-US" noProof="0" dirty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8C74A-7276-4830-9372-47B8088AF06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0693400" cy="755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898430" y="1375766"/>
            <a:ext cx="7136983" cy="5262983"/>
          </a:xfrm>
        </p:spPr>
        <p:txBody>
          <a:bodyPr anchor="t">
            <a:normAutofit/>
          </a:bodyPr>
          <a:lstStyle>
            <a:lvl1pPr algn="l">
              <a:lnSpc>
                <a:spcPts val="6160"/>
              </a:lnSpc>
              <a:defRPr sz="54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4597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6930290" y="5651695"/>
            <a:ext cx="1080479" cy="416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30" tIns="40814" rIns="81630" bIns="40814"/>
          <a:lstStyle>
            <a:lvl1pPr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fontAlgn="base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930783">
              <a:defRPr/>
            </a:pPr>
            <a:endParaRPr lang="ru-RU" smtClean="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750" y="2212372"/>
            <a:ext cx="8926019" cy="4714119"/>
          </a:xfrm>
        </p:spPr>
        <p:txBody>
          <a:bodyPr>
            <a:noAutofit/>
          </a:bodyPr>
          <a:lstStyle>
            <a:lvl1pPr marL="324535" indent="0">
              <a:buFontTx/>
              <a:buNone/>
              <a:defRPr b="1">
                <a:latin typeface="+mj-lt"/>
              </a:defRPr>
            </a:lvl1pPr>
            <a:lvl2pPr marL="321700" indent="2835">
              <a:defRPr>
                <a:latin typeface="+mj-lt"/>
              </a:defRPr>
            </a:lvl2pPr>
            <a:lvl3pPr marL="561203" indent="-232418">
              <a:tabLst/>
              <a:defRPr>
                <a:latin typeface="+mj-lt"/>
              </a:defRPr>
            </a:lvl3pPr>
            <a:lvl4pPr marL="0" indent="32170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714752" y="821472"/>
            <a:ext cx="8926017" cy="1390899"/>
          </a:xfrm>
        </p:spPr>
        <p:txBody>
          <a:bodyPr>
            <a:noAutofit/>
          </a:bodyPr>
          <a:lstStyle>
            <a:lvl1pPr marL="0" marR="0" indent="0" defTabSz="93114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8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50D8D-1DD1-4579-957D-0C2EC04FDB7E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8842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1"/>
            <a:ext cx="10693400" cy="755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750" y="2212371"/>
            <a:ext cx="8926019" cy="4714119"/>
          </a:xfrm>
        </p:spPr>
        <p:txBody>
          <a:bodyPr>
            <a:noAutofit/>
          </a:bodyPr>
          <a:lstStyle>
            <a:lvl1pPr marL="324535" indent="0">
              <a:buFontTx/>
              <a:buNone/>
              <a:defRPr b="1">
                <a:latin typeface="+mj-lt"/>
              </a:defRPr>
            </a:lvl1pPr>
            <a:lvl2pPr marL="324535" indent="0">
              <a:defRPr>
                <a:latin typeface="+mj-lt"/>
              </a:defRPr>
            </a:lvl2pPr>
            <a:lvl3pPr marL="561203" indent="-232418">
              <a:defRPr>
                <a:latin typeface="+mj-lt"/>
              </a:defRPr>
            </a:lvl3pPr>
            <a:lvl4pPr marL="0" indent="321700">
              <a:defRPr>
                <a:latin typeface="+mj-lt"/>
              </a:defRPr>
            </a:lvl4pPr>
            <a:lvl5pPr marL="128113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714752" y="821472"/>
            <a:ext cx="8926017" cy="1390899"/>
          </a:xfrm>
        </p:spPr>
        <p:txBody>
          <a:bodyPr>
            <a:noAutofit/>
          </a:bodyPr>
          <a:lstStyle>
            <a:lvl1pPr marL="0" marR="0" indent="0" defTabSz="93114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8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E9296-7F62-4C53-9F3B-ABD5072AD26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866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1"/>
            <a:ext cx="10693400" cy="755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750" y="2212371"/>
            <a:ext cx="8926019" cy="4714119"/>
          </a:xfrm>
        </p:spPr>
        <p:txBody>
          <a:bodyPr>
            <a:noAutofit/>
          </a:bodyPr>
          <a:lstStyle>
            <a:lvl1pPr marL="324535" indent="0">
              <a:buFontTx/>
              <a:buNone/>
              <a:defRPr b="1">
                <a:latin typeface="+mj-lt"/>
              </a:defRPr>
            </a:lvl1pPr>
            <a:lvl2pPr marL="324535" indent="0">
              <a:defRPr>
                <a:latin typeface="+mj-lt"/>
              </a:defRPr>
            </a:lvl2pPr>
            <a:lvl3pPr marL="561203" indent="-232418">
              <a:defRPr>
                <a:latin typeface="+mj-lt"/>
              </a:defRPr>
            </a:lvl3pPr>
            <a:lvl4pPr marL="0" indent="321700">
              <a:defRPr>
                <a:latin typeface="+mj-lt"/>
              </a:defRPr>
            </a:lvl4pPr>
            <a:lvl5pPr marL="128113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714752" y="821472"/>
            <a:ext cx="8926017" cy="1390899"/>
          </a:xfrm>
        </p:spPr>
        <p:txBody>
          <a:bodyPr>
            <a:noAutofit/>
          </a:bodyPr>
          <a:lstStyle>
            <a:lvl1pPr marL="0" marR="0" indent="0" defTabSz="93114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8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DBC9E-FC54-4154-A138-1041D32251C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190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0693400" cy="755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31851" y="2173026"/>
            <a:ext cx="6708918" cy="1501751"/>
          </a:xfrm>
        </p:spPr>
        <p:txBody>
          <a:bodyPr anchor="t"/>
          <a:lstStyle>
            <a:lvl1pPr algn="l">
              <a:defRPr sz="41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931851" y="519000"/>
            <a:ext cx="6708918" cy="1654026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6557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3114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967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86229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32787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79344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25902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72459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045405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751" y="821470"/>
            <a:ext cx="9443980" cy="139090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14751" y="2212370"/>
            <a:ext cx="4265637" cy="4714121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46700" y="2212370"/>
            <a:ext cx="4294069" cy="4714121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4E7A5F-728D-4F5E-BBA3-1D90D0AE999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982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0" y="302802"/>
            <a:ext cx="9624060" cy="1260211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692535"/>
            <a:ext cx="4724775" cy="70536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5574" indent="0">
              <a:buNone/>
              <a:defRPr sz="2100" b="1"/>
            </a:lvl2pPr>
            <a:lvl3pPr marL="931149" indent="0">
              <a:buNone/>
              <a:defRPr sz="1800" b="1"/>
            </a:lvl3pPr>
            <a:lvl4pPr marL="1396722" indent="0">
              <a:buNone/>
              <a:defRPr sz="1600" b="1"/>
            </a:lvl4pPr>
            <a:lvl5pPr marL="1862297" indent="0">
              <a:buNone/>
              <a:defRPr sz="1600" b="1"/>
            </a:lvl5pPr>
            <a:lvl6pPr marL="2327871" indent="0">
              <a:buNone/>
              <a:defRPr sz="1600" b="1"/>
            </a:lvl6pPr>
            <a:lvl7pPr marL="2793445" indent="0">
              <a:buNone/>
              <a:defRPr sz="1600" b="1"/>
            </a:lvl7pPr>
            <a:lvl8pPr marL="3259020" indent="0">
              <a:buNone/>
              <a:defRPr sz="1600" b="1"/>
            </a:lvl8pPr>
            <a:lvl9pPr marL="372459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102" y="1692535"/>
            <a:ext cx="4726631" cy="70536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5574" indent="0">
              <a:buNone/>
              <a:defRPr sz="2100" b="1"/>
            </a:lvl2pPr>
            <a:lvl3pPr marL="931149" indent="0">
              <a:buNone/>
              <a:defRPr sz="1800" b="1"/>
            </a:lvl3pPr>
            <a:lvl4pPr marL="1396722" indent="0">
              <a:buNone/>
              <a:defRPr sz="1600" b="1"/>
            </a:lvl4pPr>
            <a:lvl5pPr marL="1862297" indent="0">
              <a:buNone/>
              <a:defRPr sz="1600" b="1"/>
            </a:lvl5pPr>
            <a:lvl6pPr marL="2327871" indent="0">
              <a:buNone/>
              <a:defRPr sz="1600" b="1"/>
            </a:lvl6pPr>
            <a:lvl7pPr marL="2793445" indent="0">
              <a:buNone/>
              <a:defRPr sz="1600" b="1"/>
            </a:lvl7pPr>
            <a:lvl8pPr marL="3259020" indent="0">
              <a:buNone/>
              <a:defRPr sz="1600" b="1"/>
            </a:lvl8pPr>
            <a:lvl9pPr marL="372459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432102" y="2397901"/>
            <a:ext cx="4726631" cy="435647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ECCCCC-E06C-43AA-9A5F-7E5D85B65D4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13.06.2019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678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4452" y="1144290"/>
            <a:ext cx="8844280" cy="126021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C266A-2DD6-4416-9BD0-334F3490290E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706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1"/>
            <a:ext cx="10693400" cy="755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714750" y="820888"/>
            <a:ext cx="8926019" cy="1361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15" tIns="46558" rIns="93115" bIns="4655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714750" y="2193117"/>
            <a:ext cx="8926019" cy="4732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15" tIns="46558" rIns="93115" bIns="4655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4318"/>
          </a:xfrm>
          <a:prstGeom prst="rect">
            <a:avLst/>
          </a:prstGeom>
        </p:spPr>
        <p:txBody>
          <a:bodyPr vert="horz" lIns="93115" tIns="46558" rIns="93115" bIns="46558" rtlCol="0" anchor="ctr"/>
          <a:lstStyle>
            <a:lvl1pPr algn="l" defTabSz="931149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4E30420-9FAB-438A-9DD5-686A96C9AEC8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13.06.2019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4318"/>
          </a:xfrm>
          <a:prstGeom prst="rect">
            <a:avLst/>
          </a:prstGeom>
        </p:spPr>
        <p:txBody>
          <a:bodyPr vert="horz" lIns="93115" tIns="46558" rIns="93115" bIns="46558" rtlCol="0" anchor="ctr"/>
          <a:lstStyle>
            <a:lvl1pPr algn="ctr" defTabSz="931149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826419" y="6467331"/>
            <a:ext cx="590365" cy="752626"/>
          </a:xfrm>
          <a:prstGeom prst="rect">
            <a:avLst/>
          </a:prstGeom>
        </p:spPr>
        <p:txBody>
          <a:bodyPr vert="horz" lIns="93115" tIns="46558" rIns="93115" bIns="46558" rtlCol="0" anchor="ctr"/>
          <a:lstStyle>
            <a:lvl1pPr algn="ctr" defTabSz="931149" fontAlgn="auto">
              <a:lnSpc>
                <a:spcPts val="2142"/>
              </a:lnSpc>
              <a:spcBef>
                <a:spcPts val="0"/>
              </a:spcBef>
              <a:spcAft>
                <a:spcPts val="0"/>
              </a:spcAft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16850541-AF08-432E-B7F4-2C91B1BCEE8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547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62" r:id="rId16"/>
    <p:sldLayoutId id="2147483663" r:id="rId17"/>
  </p:sldLayoutIdLst>
  <p:hf hdr="0" ftr="0" dt="0"/>
  <p:txStyles>
    <p:titleStyle>
      <a:lvl1pPr algn="l" defTabSz="930783" rtl="0" eaLnBrk="0" fontAlgn="base" hangingPunct="0">
        <a:spcBef>
          <a:spcPct val="0"/>
        </a:spcBef>
        <a:spcAft>
          <a:spcPct val="0"/>
        </a:spcAft>
        <a:defRPr sz="43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30783" rtl="0" eaLnBrk="0" fontAlgn="base" hangingPunct="0">
        <a:spcBef>
          <a:spcPct val="0"/>
        </a:spcBef>
        <a:spcAft>
          <a:spcPct val="0"/>
        </a:spcAft>
        <a:defRPr sz="4300" b="1">
          <a:solidFill>
            <a:srgbClr val="005AA9"/>
          </a:solidFill>
          <a:latin typeface="Calibri" pitchFamily="34" charset="0"/>
        </a:defRPr>
      </a:lvl2pPr>
      <a:lvl3pPr algn="l" defTabSz="930783" rtl="0" eaLnBrk="0" fontAlgn="base" hangingPunct="0">
        <a:spcBef>
          <a:spcPct val="0"/>
        </a:spcBef>
        <a:spcAft>
          <a:spcPct val="0"/>
        </a:spcAft>
        <a:defRPr sz="4300" b="1">
          <a:solidFill>
            <a:srgbClr val="005AA9"/>
          </a:solidFill>
          <a:latin typeface="Calibri" pitchFamily="34" charset="0"/>
        </a:defRPr>
      </a:lvl3pPr>
      <a:lvl4pPr algn="l" defTabSz="930783" rtl="0" eaLnBrk="0" fontAlgn="base" hangingPunct="0">
        <a:spcBef>
          <a:spcPct val="0"/>
        </a:spcBef>
        <a:spcAft>
          <a:spcPct val="0"/>
        </a:spcAft>
        <a:defRPr sz="4300" b="1">
          <a:solidFill>
            <a:srgbClr val="005AA9"/>
          </a:solidFill>
          <a:latin typeface="Calibri" pitchFamily="34" charset="0"/>
        </a:defRPr>
      </a:lvl4pPr>
      <a:lvl5pPr algn="l" defTabSz="930783" rtl="0" eaLnBrk="0" fontAlgn="base" hangingPunct="0">
        <a:spcBef>
          <a:spcPct val="0"/>
        </a:spcBef>
        <a:spcAft>
          <a:spcPct val="0"/>
        </a:spcAft>
        <a:defRPr sz="4300" b="1">
          <a:solidFill>
            <a:srgbClr val="005AA9"/>
          </a:solidFill>
          <a:latin typeface="Calibri" pitchFamily="34" charset="0"/>
        </a:defRPr>
      </a:lvl5pPr>
      <a:lvl6pPr marL="521528" algn="l" defTabSz="930783" rtl="0" fontAlgn="base">
        <a:spcBef>
          <a:spcPct val="0"/>
        </a:spcBef>
        <a:spcAft>
          <a:spcPct val="0"/>
        </a:spcAft>
        <a:defRPr sz="4300" b="1">
          <a:solidFill>
            <a:srgbClr val="005AA9"/>
          </a:solidFill>
          <a:latin typeface="Calibri" pitchFamily="34" charset="0"/>
        </a:defRPr>
      </a:lvl6pPr>
      <a:lvl7pPr marL="1043056" algn="l" defTabSz="930783" rtl="0" fontAlgn="base">
        <a:spcBef>
          <a:spcPct val="0"/>
        </a:spcBef>
        <a:spcAft>
          <a:spcPct val="0"/>
        </a:spcAft>
        <a:defRPr sz="4300" b="1">
          <a:solidFill>
            <a:srgbClr val="005AA9"/>
          </a:solidFill>
          <a:latin typeface="Calibri" pitchFamily="34" charset="0"/>
        </a:defRPr>
      </a:lvl7pPr>
      <a:lvl8pPr marL="1564584" algn="l" defTabSz="930783" rtl="0" fontAlgn="base">
        <a:spcBef>
          <a:spcPct val="0"/>
        </a:spcBef>
        <a:spcAft>
          <a:spcPct val="0"/>
        </a:spcAft>
        <a:defRPr sz="4300" b="1">
          <a:solidFill>
            <a:srgbClr val="005AA9"/>
          </a:solidFill>
          <a:latin typeface="Calibri" pitchFamily="34" charset="0"/>
        </a:defRPr>
      </a:lvl8pPr>
      <a:lvl9pPr marL="2086112" algn="l" defTabSz="930783" rtl="0" fontAlgn="base">
        <a:spcBef>
          <a:spcPct val="0"/>
        </a:spcBef>
        <a:spcAft>
          <a:spcPct val="0"/>
        </a:spcAft>
        <a:defRPr sz="4300" b="1">
          <a:solidFill>
            <a:srgbClr val="005AA9"/>
          </a:solidFill>
          <a:latin typeface="Calibri" pitchFamily="34" charset="0"/>
        </a:defRPr>
      </a:lvl9pPr>
    </p:titleStyle>
    <p:bodyStyle>
      <a:lvl1pPr marL="324145" indent="-324145" algn="l" defTabSz="930783" rtl="0" eaLnBrk="0" fontAlgn="base" hangingPunct="0">
        <a:spcBef>
          <a:spcPct val="20000"/>
        </a:spcBef>
        <a:spcAft>
          <a:spcPct val="0"/>
        </a:spcAft>
        <a:buFont typeface="+mj-lt"/>
        <a:defRPr sz="2700" kern="1200">
          <a:solidFill>
            <a:srgbClr val="005AA9"/>
          </a:solidFill>
          <a:latin typeface="+mj-lt"/>
          <a:ea typeface="+mn-ea"/>
          <a:cs typeface="+mn-cs"/>
        </a:defRPr>
      </a:lvl1pPr>
      <a:lvl2pPr marL="324145" indent="197384" algn="l" defTabSz="930783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300" kern="1200">
          <a:solidFill>
            <a:srgbClr val="504F53"/>
          </a:solidFill>
          <a:latin typeface="+mj-lt"/>
          <a:ea typeface="+mn-ea"/>
          <a:cs typeface="+mn-cs"/>
        </a:defRPr>
      </a:lvl2pPr>
      <a:lvl3pPr marL="635613" indent="-231790" algn="l" defTabSz="93078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300" kern="1200">
          <a:solidFill>
            <a:srgbClr val="504F53"/>
          </a:solidFill>
          <a:latin typeface="+mj-lt"/>
          <a:ea typeface="+mn-ea"/>
          <a:cs typeface="+mn-cs"/>
        </a:defRPr>
      </a:lvl3pPr>
      <a:lvl4pPr marL="1825348" indent="-1504826" algn="just" defTabSz="930783" rtl="0" eaLnBrk="0" fontAlgn="base" hangingPunct="0">
        <a:lnSpc>
          <a:spcPts val="2167"/>
        </a:lnSpc>
        <a:spcBef>
          <a:spcPts val="456"/>
        </a:spcBef>
        <a:spcAft>
          <a:spcPct val="0"/>
        </a:spcAft>
        <a:buFont typeface="Arial" pitchFamily="34" charset="0"/>
        <a:defRPr sz="1800" kern="1200">
          <a:solidFill>
            <a:srgbClr val="504F53"/>
          </a:solidFill>
          <a:latin typeface="+mj-lt"/>
          <a:ea typeface="+mn-ea"/>
          <a:cs typeface="+mn-cs"/>
        </a:defRPr>
      </a:lvl4pPr>
      <a:lvl5pPr marL="1280279" indent="805834" algn="l" defTabSz="930783" rtl="0" eaLnBrk="0" fontAlgn="base" hangingPunct="0">
        <a:lnSpc>
          <a:spcPts val="2053"/>
        </a:lnSpc>
        <a:spcBef>
          <a:spcPts val="456"/>
        </a:spcBef>
        <a:spcAft>
          <a:spcPct val="0"/>
        </a:spcAft>
        <a:buFont typeface="Arial" pitchFamily="34" charset="0"/>
        <a:defRPr sz="1600" kern="1200">
          <a:solidFill>
            <a:srgbClr val="8D8C90"/>
          </a:solidFill>
          <a:latin typeface="+mj-lt"/>
          <a:ea typeface="+mn-ea"/>
          <a:cs typeface="+mn-cs"/>
        </a:defRPr>
      </a:lvl5pPr>
      <a:lvl6pPr marL="2560658" indent="-232787" algn="l" defTabSz="93114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026233" indent="-232787" algn="l" defTabSz="93114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491807" indent="-232787" algn="l" defTabSz="93114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3957380" indent="-232787" algn="l" defTabSz="93114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31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5574" algn="l" defTabSz="931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1149" algn="l" defTabSz="931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6722" algn="l" defTabSz="931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2297" algn="l" defTabSz="931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27871" algn="l" defTabSz="931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3445" algn="l" defTabSz="931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59020" algn="l" defTabSz="931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24594" algn="l" defTabSz="931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ctrTitle"/>
          </p:nvPr>
        </p:nvSpPr>
        <p:spPr>
          <a:xfrm>
            <a:off x="1242244" y="3563937"/>
            <a:ext cx="8280920" cy="3097014"/>
          </a:xfrm>
        </p:spPr>
        <p:txBody>
          <a:bodyPr>
            <a:normAutofit fontScale="90000"/>
          </a:bodyPr>
          <a:lstStyle/>
          <a:p>
            <a:pPr algn="ctr" eaLnBrk="1" hangingPunct="1">
              <a:lnSpc>
                <a:spcPct val="100000"/>
              </a:lnSpc>
            </a:pPr>
            <a:r>
              <a:rPr lang="ru-RU" sz="3600" b="0" dirty="0" smtClean="0"/>
              <a:t/>
            </a:r>
            <a:br>
              <a:rPr lang="ru-RU" sz="3600" b="0" dirty="0" smtClean="0"/>
            </a:br>
            <a:r>
              <a:rPr lang="ru-RU" sz="3600" b="0" dirty="0" smtClean="0"/>
              <a:t/>
            </a:r>
            <a:br>
              <a:rPr lang="ru-RU" sz="3600" b="0" dirty="0" smtClean="0"/>
            </a:br>
            <a:r>
              <a:rPr lang="ru-RU" sz="3600" b="0" dirty="0" smtClean="0"/>
              <a:t/>
            </a:r>
            <a:br>
              <a:rPr lang="ru-RU" sz="3600" b="0" dirty="0" smtClean="0"/>
            </a:br>
            <a:r>
              <a:rPr lang="en-US" sz="2400" b="0" dirty="0" smtClean="0">
                <a:latin typeface="Aharoni" pitchFamily="2" charset="-79"/>
              </a:rPr>
              <a:t/>
            </a:r>
            <a:br>
              <a:rPr lang="en-US" sz="2400" b="0" dirty="0" smtClean="0">
                <a:latin typeface="Aharoni" pitchFamily="2" charset="-79"/>
              </a:rPr>
            </a:br>
            <a:r>
              <a:rPr lang="en-US" sz="2400" b="0" dirty="0" smtClean="0">
                <a:latin typeface="Aharoni" pitchFamily="2" charset="-79"/>
              </a:rPr>
              <a:t>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Тема :«Итоги Декларационной кампании 2019 года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2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Категова Наталья Владимировна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начальника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отдела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налогообложения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500" dirty="0">
                <a:latin typeface="Times New Roman" pitchFamily="18" charset="0"/>
                <a:cs typeface="Times New Roman" pitchFamily="18" charset="0"/>
              </a:rPr>
            </a:b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5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500" dirty="0">
                <a:latin typeface="Times New Roman" pitchFamily="18" charset="0"/>
                <a:cs typeface="Times New Roman" pitchFamily="18" charset="0"/>
              </a:rPr>
            </a:b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201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5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b="0" dirty="0" smtClean="0"/>
          </a:p>
        </p:txBody>
      </p:sp>
    </p:spTree>
    <p:extLst>
      <p:ext uri="{BB962C8B-B14F-4D97-AF65-F5344CB8AC3E}">
        <p14:creationId xmlns:p14="http://schemas.microsoft.com/office/powerpoint/2010/main" val="1280035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14752" y="821472"/>
            <a:ext cx="8926017" cy="726911"/>
          </a:xfrm>
        </p:spPr>
        <p:txBody>
          <a:bodyPr/>
          <a:lstStyle/>
          <a:p>
            <a:pPr algn="ctr"/>
            <a:r>
              <a:rPr lang="ru-RU" sz="2800" dirty="0" smtClean="0"/>
              <a:t>Динамика поступлений </a:t>
            </a:r>
            <a:r>
              <a:rPr lang="ru-RU" sz="2400" dirty="0" smtClean="0"/>
              <a:t>НДФЛ 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A50D8D-1DD1-4579-957D-0C2EC04FDB7E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7548767"/>
              </p:ext>
            </p:extLst>
          </p:nvPr>
        </p:nvGraphicFramePr>
        <p:xfrm>
          <a:off x="738188" y="1620391"/>
          <a:ext cx="8902700" cy="53058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40255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9"/>
          <p:cNvSpPr>
            <a:spLocks noGrp="1"/>
          </p:cNvSpPr>
          <p:nvPr>
            <p:ph type="title"/>
          </p:nvPr>
        </p:nvSpPr>
        <p:spPr>
          <a:xfrm>
            <a:off x="961664" y="394401"/>
            <a:ext cx="8580711" cy="1376897"/>
          </a:xfrm>
        </p:spPr>
        <p:txBody>
          <a:bodyPr/>
          <a:lstStyle/>
          <a:p>
            <a:pPr algn="ctr" defTabSz="1042490" fontAlgn="base">
              <a:spcAft>
                <a:spcPct val="0"/>
              </a:spcAft>
            </a:pPr>
            <a:r>
              <a:rPr lang="ru-RU" sz="2400" dirty="0">
                <a:latin typeface="Arial" charset="0"/>
              </a:rPr>
              <a:t>Структура категорий налогоплательщиков, представивших декларации </a:t>
            </a:r>
            <a:r>
              <a:rPr lang="ru-RU" sz="2400" dirty="0" smtClean="0">
                <a:latin typeface="Arial" charset="0"/>
              </a:rPr>
              <a:t>3-НДФЛ за 2018 год </a:t>
            </a:r>
            <a:br>
              <a:rPr lang="ru-RU" sz="2400" dirty="0" smtClean="0">
                <a:latin typeface="Arial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(по состоянию на 01.06.2019 )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3" name="Номер слайда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949193" indent="-365074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460297" indent="-292059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2044416" indent="-292059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628534" indent="-292059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3212653" indent="-292059" defTabSz="104249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3796772" indent="-292059" defTabSz="104249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4380890" indent="-292059" defTabSz="104249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4965009" indent="-292059" defTabSz="104249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1042490" eaLnBrk="1" fontAlgn="base" hangingPunct="1">
              <a:lnSpc>
                <a:spcPts val="2396"/>
              </a:lnSpc>
              <a:spcBef>
                <a:spcPct val="0"/>
              </a:spcBef>
              <a:spcAft>
                <a:spcPct val="0"/>
              </a:spcAft>
            </a:pPr>
            <a:fld id="{731DACE6-59AF-4B7A-83E0-223B9532D65B}" type="slidenum">
              <a:rPr lang="ru-RU" sz="2700">
                <a:solidFill>
                  <a:schemeClr val="bg1"/>
                </a:solidFill>
                <a:latin typeface="Calibri" pitchFamily="34" charset="0"/>
              </a:rPr>
              <a:pPr defTabSz="1042490" eaLnBrk="1" fontAlgn="base" hangingPunct="1">
                <a:lnSpc>
                  <a:spcPts val="2396"/>
                </a:lnSpc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 sz="2700">
              <a:solidFill>
                <a:schemeClr val="bg1"/>
              </a:solidFill>
              <a:latin typeface="Calibri" pitchFamily="34" charset="0"/>
            </a:endParaRP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54766226"/>
              </p:ext>
            </p:extLst>
          </p:nvPr>
        </p:nvGraphicFramePr>
        <p:xfrm>
          <a:off x="450156" y="1332359"/>
          <a:ext cx="9768284" cy="57509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0856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Номер слайда 5"/>
          <p:cNvSpPr>
            <a:spLocks noGrp="1"/>
          </p:cNvSpPr>
          <p:nvPr>
            <p:ph type="sldNum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/>
          <a:p>
            <a:pPr defTabSz="1042988" fontAlgn="base">
              <a:spcBef>
                <a:spcPct val="0"/>
              </a:spcBef>
              <a:spcAft>
                <a:spcPct val="0"/>
              </a:spcAft>
              <a:defRPr/>
            </a:pPr>
            <a:fld id="{2F237620-C0EA-4216-A7BC-50EA6C9A2834}" type="slidenum">
              <a:rPr lang="ru-RU" smtClean="0"/>
              <a:pPr defTabSz="1042988"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682528" y="180230"/>
            <a:ext cx="9649072" cy="539849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        </a:t>
            </a:r>
            <a:r>
              <a:rPr lang="ru-RU" sz="2800" b="1" dirty="0" smtClean="0">
                <a:solidFill>
                  <a:srgbClr val="005AA9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Итоги декларационной кампании 2019 года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48515949"/>
              </p:ext>
            </p:extLst>
          </p:nvPr>
        </p:nvGraphicFramePr>
        <p:xfrm>
          <a:off x="-629964" y="812937"/>
          <a:ext cx="11161240" cy="6757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6628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6180" y="324248"/>
            <a:ext cx="9865096" cy="93610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Итоги мероприятий по дополнительному привлечению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ФЛ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 декларированию полученных доходов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sp>
        <p:nvSpPr>
          <p:cNvPr id="19458" name="Номер слайда 5"/>
          <p:cNvSpPr>
            <a:spLocks noGrp="1"/>
          </p:cNvSpPr>
          <p:nvPr>
            <p:ph type="sldNum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/>
          <a:p>
            <a:pPr defTabSz="1042988" fontAlgn="base">
              <a:spcBef>
                <a:spcPct val="0"/>
              </a:spcBef>
              <a:spcAft>
                <a:spcPct val="0"/>
              </a:spcAft>
              <a:defRPr/>
            </a:pPr>
            <a:fld id="{2F237620-C0EA-4216-A7BC-50EA6C9A2834}" type="slidenum">
              <a:rPr lang="ru-RU" smtClean="0"/>
              <a:pPr defTabSz="1042988"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626620" y="2628503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898428" y="1332359"/>
            <a:ext cx="2088232" cy="2210544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 eaLnBrk="1" fontAlgn="auto" latinLnBrk="0" hangingPunct="1"/>
            <a:r>
              <a:rPr lang="ru-RU" sz="2000" b="1" dirty="0">
                <a:solidFill>
                  <a:srgbClr val="FF0000"/>
                </a:solidFill>
                <a:effectLst/>
              </a:rPr>
              <a:t>Удельный вес</a:t>
            </a:r>
            <a:endParaRPr lang="ru-RU" sz="2000" dirty="0">
              <a:solidFill>
                <a:srgbClr val="FF0000"/>
              </a:solidFill>
              <a:effectLst/>
            </a:endParaRPr>
          </a:p>
          <a:p>
            <a:pPr algn="ctr" rtl="0" eaLnBrk="1" fontAlgn="auto" latinLnBrk="0" hangingPunct="1"/>
            <a:r>
              <a:rPr lang="ru-RU" sz="2000" b="1" dirty="0">
                <a:solidFill>
                  <a:srgbClr val="FF0000"/>
                </a:solidFill>
                <a:effectLst/>
              </a:rPr>
              <a:t>исполнения</a:t>
            </a:r>
            <a:endParaRPr lang="ru-RU" sz="2000" dirty="0">
              <a:solidFill>
                <a:srgbClr val="FF0000"/>
              </a:solidFill>
              <a:effectLst/>
            </a:endParaRPr>
          </a:p>
          <a:p>
            <a:pPr algn="ctr" rtl="0" eaLnBrk="1" fontAlgn="auto" latinLnBrk="0" hangingPunct="1"/>
            <a:r>
              <a:rPr lang="ru-RU" sz="2000" b="1" dirty="0">
                <a:solidFill>
                  <a:srgbClr val="FF0000"/>
                </a:solidFill>
                <a:effectLst/>
              </a:rPr>
              <a:t>обязанности по</a:t>
            </a:r>
            <a:endParaRPr lang="ru-RU" sz="2000" dirty="0">
              <a:solidFill>
                <a:srgbClr val="FF0000"/>
              </a:solidFill>
              <a:effectLst/>
            </a:endParaRPr>
          </a:p>
          <a:p>
            <a:pPr algn="ctr" rtl="0" eaLnBrk="1" fontAlgn="auto" latinLnBrk="0" hangingPunct="1"/>
            <a:r>
              <a:rPr lang="ru-RU" sz="2000" b="1" dirty="0">
                <a:solidFill>
                  <a:srgbClr val="FF0000"/>
                </a:solidFill>
                <a:effectLst/>
              </a:rPr>
              <a:t>представлению </a:t>
            </a:r>
            <a:endParaRPr lang="ru-RU" sz="2000" dirty="0">
              <a:solidFill>
                <a:srgbClr val="FF0000"/>
              </a:solidFill>
              <a:effectLst/>
            </a:endParaRPr>
          </a:p>
          <a:p>
            <a:pPr algn="ctr" rtl="0" eaLnBrk="1" fontAlgn="auto" latinLnBrk="0" hangingPunct="1"/>
            <a:r>
              <a:rPr lang="ru-RU" sz="2000" b="1" dirty="0">
                <a:solidFill>
                  <a:srgbClr val="FF0000"/>
                </a:solidFill>
                <a:effectLst/>
              </a:rPr>
              <a:t>деклараций </a:t>
            </a:r>
            <a:endParaRPr lang="ru-RU" sz="2000" dirty="0">
              <a:solidFill>
                <a:srgbClr val="FF0000"/>
              </a:solidFill>
              <a:effectLst/>
            </a:endParaRPr>
          </a:p>
          <a:p>
            <a:pPr algn="ctr" rtl="0" eaLnBrk="1" fontAlgn="auto" latinLnBrk="0" hangingPunct="1"/>
            <a:r>
              <a:rPr lang="ru-RU" sz="2000" b="1" dirty="0" smtClean="0">
                <a:solidFill>
                  <a:srgbClr val="FF0000"/>
                </a:solidFill>
                <a:effectLst/>
              </a:rPr>
              <a:t>48% </a:t>
            </a:r>
            <a:endParaRPr lang="ru-RU" sz="2000" dirty="0">
              <a:solidFill>
                <a:srgbClr val="FF0000"/>
              </a:solidFill>
              <a:effectLst/>
            </a:endParaRPr>
          </a:p>
          <a:p>
            <a:endParaRPr lang="ru-RU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6354812" y="1301883"/>
            <a:ext cx="2160240" cy="204670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 eaLnBrk="1" fontAlgn="auto" latinLnBrk="0" hangingPunct="1"/>
            <a:r>
              <a:rPr lang="ru-RU" sz="2000" b="1" dirty="0">
                <a:solidFill>
                  <a:srgbClr val="FF0000"/>
                </a:solidFill>
                <a:effectLst/>
              </a:rPr>
              <a:t>Удельный вес</a:t>
            </a:r>
            <a:endParaRPr lang="ru-RU" sz="2000" dirty="0">
              <a:solidFill>
                <a:srgbClr val="FF0000"/>
              </a:solidFill>
              <a:effectLst/>
            </a:endParaRPr>
          </a:p>
          <a:p>
            <a:pPr algn="ctr" rtl="0" eaLnBrk="1" fontAlgn="auto" latinLnBrk="0" hangingPunct="1"/>
            <a:r>
              <a:rPr lang="ru-RU" sz="2000" b="1" dirty="0">
                <a:solidFill>
                  <a:srgbClr val="FF0000"/>
                </a:solidFill>
                <a:effectLst/>
              </a:rPr>
              <a:t>исполнения</a:t>
            </a:r>
            <a:endParaRPr lang="ru-RU" sz="2000" dirty="0">
              <a:solidFill>
                <a:srgbClr val="FF0000"/>
              </a:solidFill>
              <a:effectLst/>
            </a:endParaRPr>
          </a:p>
          <a:p>
            <a:pPr algn="ctr" rtl="0" eaLnBrk="1" fontAlgn="auto" latinLnBrk="0" hangingPunct="1"/>
            <a:r>
              <a:rPr lang="ru-RU" sz="2000" b="1" dirty="0">
                <a:solidFill>
                  <a:srgbClr val="FF0000"/>
                </a:solidFill>
                <a:effectLst/>
              </a:rPr>
              <a:t>обязанности по</a:t>
            </a:r>
            <a:endParaRPr lang="ru-RU" sz="2000" dirty="0">
              <a:solidFill>
                <a:srgbClr val="FF0000"/>
              </a:solidFill>
              <a:effectLst/>
            </a:endParaRPr>
          </a:p>
          <a:p>
            <a:pPr algn="ctr" rtl="0" eaLnBrk="1" fontAlgn="auto" latinLnBrk="0" hangingPunct="1"/>
            <a:r>
              <a:rPr lang="ru-RU" sz="2000" b="1" dirty="0">
                <a:solidFill>
                  <a:srgbClr val="FF0000"/>
                </a:solidFill>
                <a:effectLst/>
              </a:rPr>
              <a:t>представлению </a:t>
            </a:r>
            <a:endParaRPr lang="ru-RU" sz="2000" dirty="0">
              <a:solidFill>
                <a:srgbClr val="FF0000"/>
              </a:solidFill>
              <a:effectLst/>
            </a:endParaRPr>
          </a:p>
          <a:p>
            <a:pPr algn="ctr" rtl="0" eaLnBrk="1" fontAlgn="auto" latinLnBrk="0" hangingPunct="1"/>
            <a:r>
              <a:rPr lang="ru-RU" sz="2000" b="1" dirty="0">
                <a:solidFill>
                  <a:srgbClr val="FF0000"/>
                </a:solidFill>
                <a:effectLst/>
              </a:rPr>
              <a:t>деклараций </a:t>
            </a:r>
            <a:endParaRPr lang="ru-RU" sz="2000" dirty="0">
              <a:solidFill>
                <a:srgbClr val="FF0000"/>
              </a:solidFill>
              <a:effectLst/>
            </a:endParaRPr>
          </a:p>
          <a:p>
            <a:pPr algn="ctr" rtl="0" eaLnBrk="1" fontAlgn="auto" latinLnBrk="0" hangingPunct="1"/>
            <a:r>
              <a:rPr lang="ru-RU" sz="2000" b="1" dirty="0" smtClean="0">
                <a:solidFill>
                  <a:srgbClr val="FF0000"/>
                </a:solidFill>
                <a:effectLst/>
              </a:rPr>
              <a:t>53% </a:t>
            </a:r>
            <a:endParaRPr lang="ru-RU" sz="2000" dirty="0">
              <a:solidFill>
                <a:srgbClr val="FF0000"/>
              </a:solidFill>
              <a:effectLst/>
            </a:endParaRPr>
          </a:p>
          <a:p>
            <a:endParaRPr lang="ru-RU" sz="1100" dirty="0"/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79543144"/>
              </p:ext>
            </p:extLst>
          </p:nvPr>
        </p:nvGraphicFramePr>
        <p:xfrm>
          <a:off x="306140" y="956469"/>
          <a:ext cx="10153128" cy="62085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0680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38188" y="252239"/>
            <a:ext cx="9649072" cy="720080"/>
          </a:xfrm>
        </p:spPr>
        <p:txBody>
          <a:bodyPr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Количество ФЛ задекларировавших доходы за 2018 год по основаниям его получения </a:t>
            </a:r>
            <a:r>
              <a:rPr lang="ru-RU" sz="2400" b="0" i="1" dirty="0" smtClean="0">
                <a:latin typeface="Times New Roman" pitchFamily="18" charset="0"/>
                <a:cs typeface="Times New Roman" pitchFamily="18" charset="0"/>
              </a:rPr>
              <a:t>(по состоянию на 16.05.2019 )</a:t>
            </a:r>
            <a:endParaRPr lang="ru-RU" sz="2400" b="0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5A6EDE-8C47-4B41-B731-0D36AF0630F1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6</a:t>
            </a:fld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6892352"/>
              </p:ext>
            </p:extLst>
          </p:nvPr>
        </p:nvGraphicFramePr>
        <p:xfrm>
          <a:off x="378148" y="1044327"/>
          <a:ext cx="9361039" cy="6048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56556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2854011"/>
              </p:ext>
            </p:extLst>
          </p:nvPr>
        </p:nvGraphicFramePr>
        <p:xfrm>
          <a:off x="306140" y="1188343"/>
          <a:ext cx="9577065" cy="59046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9915"/>
                <a:gridCol w="2453572"/>
                <a:gridCol w="1727161"/>
                <a:gridCol w="2545683"/>
                <a:gridCol w="1620734"/>
              </a:tblGrid>
              <a:tr h="115349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u="none" strike="noStrike" dirty="0">
                          <a:effectLst/>
                        </a:rPr>
                        <a:t>№ п/п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u="none" strike="noStrike" dirty="0">
                          <a:effectLst/>
                        </a:rPr>
                        <a:t>Наименование МО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u="none" strike="noStrike" dirty="0">
                          <a:effectLst/>
                        </a:rPr>
                        <a:t>Количество потенциальных декларантов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u="none" strike="noStrike" dirty="0">
                          <a:effectLst/>
                        </a:rPr>
                        <a:t>Количество физических лиц, представивших декларации  №3-НДФЛ за 2018 г.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u="none" strike="noStrike" dirty="0">
                          <a:effectLst/>
                        </a:rPr>
                        <a:t>процент </a:t>
                      </a:r>
                      <a:r>
                        <a:rPr lang="ru-RU" sz="1800" b="1" u="none" strike="noStrike" dirty="0" smtClean="0">
                          <a:effectLst/>
                        </a:rPr>
                        <a:t>представления 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44016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г. Горно-Алтайск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2287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904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40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</a:tr>
              <a:tr h="362486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 dirty="0">
                          <a:effectLst/>
                        </a:rPr>
                        <a:t>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u="none" strike="noStrike" dirty="0" err="1">
                          <a:effectLst/>
                        </a:rPr>
                        <a:t>Майминский</a:t>
                      </a:r>
                      <a:r>
                        <a:rPr lang="ru-RU" sz="1800" u="none" strike="noStrike" dirty="0">
                          <a:effectLst/>
                        </a:rPr>
                        <a:t> район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 dirty="0">
                          <a:effectLst/>
                        </a:rPr>
                        <a:t>1460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 dirty="0">
                          <a:effectLst/>
                        </a:rPr>
                        <a:t>502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 dirty="0">
                          <a:effectLst/>
                        </a:rPr>
                        <a:t>34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FF0000"/>
                    </a:solidFill>
                  </a:tcPr>
                </a:tc>
              </a:tr>
              <a:tr h="491946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>
                          <a:effectLst/>
                        </a:rPr>
                        <a:t>3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u="none" strike="noStrike">
                          <a:effectLst/>
                        </a:rPr>
                        <a:t>Шебалинский район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 dirty="0">
                          <a:effectLst/>
                        </a:rPr>
                        <a:t>305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 dirty="0">
                          <a:effectLst/>
                        </a:rPr>
                        <a:t>292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 dirty="0">
                          <a:effectLst/>
                        </a:rPr>
                        <a:t>96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3108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>
                          <a:effectLst/>
                        </a:rPr>
                        <a:t>4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u="none" strike="noStrike">
                          <a:effectLst/>
                        </a:rPr>
                        <a:t>Чемальский район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>
                          <a:effectLst/>
                        </a:rPr>
                        <a:t>392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>
                          <a:effectLst/>
                        </a:rPr>
                        <a:t>247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 dirty="0">
                          <a:effectLst/>
                        </a:rPr>
                        <a:t>63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01325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>
                          <a:effectLst/>
                        </a:rPr>
                        <a:t>5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u="none" strike="noStrike">
                          <a:effectLst/>
                        </a:rPr>
                        <a:t>Турачакский район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>
                          <a:effectLst/>
                        </a:rPr>
                        <a:t>311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>
                          <a:effectLst/>
                        </a:rPr>
                        <a:t>199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 dirty="0">
                          <a:effectLst/>
                        </a:rPr>
                        <a:t>64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3108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>
                          <a:effectLst/>
                        </a:rPr>
                        <a:t>6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u="none" strike="noStrike" dirty="0">
                          <a:effectLst/>
                        </a:rPr>
                        <a:t>Чойский район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>
                          <a:effectLst/>
                        </a:rPr>
                        <a:t>145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>
                          <a:effectLst/>
                        </a:rPr>
                        <a:t>132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 dirty="0">
                          <a:effectLst/>
                        </a:rPr>
                        <a:t>91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14270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>
                          <a:effectLst/>
                        </a:rPr>
                        <a:t>7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u="none" strike="noStrike">
                          <a:effectLst/>
                        </a:rPr>
                        <a:t>Онгудайский район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>
                          <a:effectLst/>
                        </a:rPr>
                        <a:t>432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>
                          <a:effectLst/>
                        </a:rPr>
                        <a:t>248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 dirty="0">
                          <a:effectLst/>
                        </a:rPr>
                        <a:t>57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36595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>
                          <a:effectLst/>
                        </a:rPr>
                        <a:t>8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u="none" strike="noStrike">
                          <a:effectLst/>
                        </a:rPr>
                        <a:t>Кош-Агачский район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>
                          <a:effectLst/>
                        </a:rPr>
                        <a:t>648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>
                          <a:effectLst/>
                        </a:rPr>
                        <a:t>372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 dirty="0">
                          <a:effectLst/>
                        </a:rPr>
                        <a:t>57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36595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>
                          <a:effectLst/>
                        </a:rPr>
                        <a:t>9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u="none" strike="noStrike">
                          <a:effectLst/>
                        </a:rPr>
                        <a:t>Улаганский район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>
                          <a:effectLst/>
                        </a:rPr>
                        <a:t>258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>
                          <a:effectLst/>
                        </a:rPr>
                        <a:t>195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 dirty="0">
                          <a:effectLst/>
                        </a:rPr>
                        <a:t>76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36595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>
                          <a:effectLst/>
                        </a:rPr>
                        <a:t>10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u="none" strike="noStrike">
                          <a:effectLst/>
                        </a:rPr>
                        <a:t>Усть-Коксинский район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>
                          <a:effectLst/>
                        </a:rPr>
                        <a:t>401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>
                          <a:effectLst/>
                        </a:rPr>
                        <a:t>273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 dirty="0">
                          <a:effectLst/>
                        </a:rPr>
                        <a:t>68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88378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>
                          <a:effectLst/>
                        </a:rPr>
                        <a:t>11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u="none" strike="noStrike">
                          <a:effectLst/>
                        </a:rPr>
                        <a:t>Усть-Канский район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>
                          <a:effectLst/>
                        </a:rPr>
                        <a:t>393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>
                          <a:effectLst/>
                        </a:rPr>
                        <a:t>329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 dirty="0">
                          <a:effectLst/>
                        </a:rPr>
                        <a:t>84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3659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u="none" strike="noStrike">
                          <a:effectLst/>
                        </a:rPr>
                        <a:t> 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800" b="1" u="none" strike="noStrike" dirty="0">
                          <a:effectLst/>
                        </a:rPr>
                        <a:t>ВСЕГО: 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u="none" strike="noStrike" dirty="0">
                          <a:effectLst/>
                        </a:rPr>
                        <a:t>7 032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u="none" strike="noStrike" dirty="0">
                          <a:effectLst/>
                        </a:rPr>
                        <a:t>3 693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u="none" strike="noStrike" dirty="0">
                          <a:effectLst/>
                        </a:rPr>
                        <a:t>53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82204" y="180231"/>
            <a:ext cx="8926017" cy="936104"/>
          </a:xfrm>
        </p:spPr>
        <p:txBody>
          <a:bodyPr/>
          <a:lstStyle/>
          <a:p>
            <a:pPr algn="ctr"/>
            <a:r>
              <a:rPr lang="ru-RU" sz="2400" dirty="0" smtClean="0"/>
              <a:t>Результаты Декларационной кампании 2019 года по муниципальным образованиям республики 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A50D8D-1DD1-4579-957D-0C2EC04FDB7E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7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740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7292</TotalTime>
  <Words>281</Words>
  <Application>Microsoft Office PowerPoint</Application>
  <PresentationFormat>Произвольный</PresentationFormat>
  <Paragraphs>132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Present_FNS2012_16-9</vt:lpstr>
      <vt:lpstr>          Тема :«Итоги Декларационной кампании 2019 года»   Категова Наталья Владимировна  начальника отдела налогообложения    2019 </vt:lpstr>
      <vt:lpstr>Динамика поступлений НДФЛ </vt:lpstr>
      <vt:lpstr>Структура категорий налогоплательщиков, представивших декларации 3-НДФЛ за 2018 год  (по состоянию на 01.06.2019 )</vt:lpstr>
      <vt:lpstr>Презентация PowerPoint</vt:lpstr>
      <vt:lpstr>Итоги мероприятий по дополнительному привлечению ФЛ к декларированию полученных доходов </vt:lpstr>
      <vt:lpstr>Количество ФЛ задекларировавших доходы за 2018 год по основаниям его получения (по состоянию на 16.05.2019 )</vt:lpstr>
      <vt:lpstr>Результаты Декларационной кампании 2019 года по муниципальным образованиям республики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Визуальный образ</dc:title>
  <dc:creator>sorokin_rk</dc:creator>
  <cp:lastModifiedBy>Шугар Валерия Игоревна</cp:lastModifiedBy>
  <cp:revision>316</cp:revision>
  <cp:lastPrinted>2019-06-07T06:22:22Z</cp:lastPrinted>
  <dcterms:created xsi:type="dcterms:W3CDTF">2013-03-23T11:04:07Z</dcterms:created>
  <dcterms:modified xsi:type="dcterms:W3CDTF">2019-06-13T02:27:55Z</dcterms:modified>
</cp:coreProperties>
</file>