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82" r:id="rId3"/>
    <p:sldId id="283" r:id="rId4"/>
    <p:sldId id="281" r:id="rId5"/>
    <p:sldId id="267" r:id="rId6"/>
    <p:sldId id="284" r:id="rId7"/>
    <p:sldId id="279" r:id="rId8"/>
    <p:sldId id="280" r:id="rId9"/>
    <p:sldId id="285" r:id="rId10"/>
    <p:sldId id="271" r:id="rId11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1799" autoAdjust="0"/>
  </p:normalViewPr>
  <p:slideViewPr>
    <p:cSldViewPr showGuides="1">
      <p:cViewPr>
        <p:scale>
          <a:sx n="150" d="100"/>
          <a:sy n="150" d="100"/>
        </p:scale>
        <p:origin x="582" y="4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54" y="261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занятости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РА </c:v>
                </c:pt>
                <c:pt idx="1">
                  <c:v>СФО</c:v>
                </c:pt>
                <c:pt idx="2">
                  <c:v>РФ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</c:v>
                </c:pt>
                <c:pt idx="1">
                  <c:v>93</c:v>
                </c:pt>
                <c:pt idx="2">
                  <c:v>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532160"/>
        <c:axId val="31533696"/>
      </c:lineChart>
      <c:catAx>
        <c:axId val="31532160"/>
        <c:scaling>
          <c:orientation val="minMax"/>
        </c:scaling>
        <c:delete val="0"/>
        <c:axPos val="b"/>
        <c:majorTickMark val="out"/>
        <c:minorTickMark val="none"/>
        <c:tickLblPos val="nextTo"/>
        <c:crossAx val="31533696"/>
        <c:crossesAt val="100"/>
        <c:auto val="1"/>
        <c:lblAlgn val="ctr"/>
        <c:lblOffset val="100"/>
        <c:noMultiLvlLbl val="0"/>
      </c:catAx>
      <c:valAx>
        <c:axId val="31533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low"/>
        <c:crossAx val="315321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Работодатель - Юридическое лицо</a:t>
            </a:r>
            <a:endParaRPr lang="ru-RU" sz="120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487843943265563"/>
                  <c:y val="-0.2001308244662157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254171105171321"/>
                  <c:y val="0.1113269160569460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Работники, получающие заработную плату   официально</c:v>
                </c:pt>
                <c:pt idx="1">
                  <c:v>Работники, получающие заработную плату    "в конвертах"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335639177346303"/>
          <c:y val="0.18365022933959718"/>
          <c:w val="0.35589427972055393"/>
          <c:h val="0.65332366698484745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Работодатель – Индивидуальный предприниматель</a:t>
            </a:r>
            <a:endParaRPr lang="ru-RU" sz="1200" dirty="0"/>
          </a:p>
        </c:rich>
      </c:tx>
      <c:layout>
        <c:manualLayout>
          <c:xMode val="edge"/>
          <c:yMode val="edge"/>
          <c:x val="0.2426396446974203"/>
          <c:y val="2.2046161537606933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layout>
                <c:manualLayout>
                  <c:x val="0.16166384290634375"/>
                  <c:y val="-4.758088103589397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Работники, получающие заработную официально</c:v>
                </c:pt>
                <c:pt idx="1">
                  <c:v>Работники, получающие заработную "в конвертах"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0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00"/>
            </a:pPr>
            <a:endParaRPr lang="ru-RU"/>
          </a:p>
        </c:txPr>
      </c:legendEntry>
      <c:layout>
        <c:manualLayout>
          <c:xMode val="edge"/>
          <c:yMode val="edge"/>
          <c:x val="0.61582351960893233"/>
          <c:y val="0.15971439681305252"/>
          <c:w val="0.38064909454505053"/>
          <c:h val="0.69651614673199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824638196415954"/>
          <c:y val="7.8464428832145217E-2"/>
          <c:w val="0.55750731878850535"/>
          <c:h val="0.614500849650764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6632 индивидуальных предпринимателя,  в том числе:</c:v>
                </c:pt>
              </c:strCache>
            </c:strRef>
          </c:tx>
          <c:explosion val="27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explosion val="33"/>
            <c:spPr>
              <a:solidFill>
                <a:srgbClr val="0070C0"/>
              </a:solidFill>
            </c:spPr>
          </c:dPt>
          <c:dLbls>
            <c:dLbl>
              <c:idx val="1"/>
              <c:layout/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Индивидуальные предпринматели, не имеющие наемных работников</c:v>
                </c:pt>
                <c:pt idx="1">
                  <c:v>Индивидуальные предпринматели, имеющие наемных работников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5549</c:v>
                </c:pt>
                <c:pt idx="1">
                  <c:v>1083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2812175916549986E-2"/>
          <c:y val="0.67646518419665691"/>
          <c:w val="0.51396986252173527"/>
          <c:h val="0.25362169061318768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243911066857074"/>
          <c:y val="0.21525750370312621"/>
          <c:w val="0.6240957983413471"/>
          <c:h val="0.5515677866999297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предпринимателей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</c:v>
                </c:pt>
                <c:pt idx="1">
                  <c:v>от 2 до 5</c:v>
                </c:pt>
                <c:pt idx="2">
                  <c:v>от 6 до 10 </c:v>
                </c:pt>
                <c:pt idx="3">
                  <c:v>свыше 10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310</c:v>
                </c:pt>
                <c:pt idx="1">
                  <c:v>513</c:v>
                </c:pt>
                <c:pt idx="2">
                  <c:v>152</c:v>
                </c:pt>
                <c:pt idx="3">
                  <c:v>108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4346112"/>
        <c:axId val="34347648"/>
        <c:axId val="0"/>
      </c:bar3DChart>
      <c:catAx>
        <c:axId val="34346112"/>
        <c:scaling>
          <c:orientation val="minMax"/>
        </c:scaling>
        <c:delete val="0"/>
        <c:axPos val="b"/>
        <c:majorTickMark val="out"/>
        <c:minorTickMark val="none"/>
        <c:tickLblPos val="nextTo"/>
        <c:crossAx val="34347648"/>
        <c:crosses val="autoZero"/>
        <c:auto val="1"/>
        <c:lblAlgn val="ctr"/>
        <c:lblOffset val="100"/>
        <c:noMultiLvlLbl val="0"/>
      </c:catAx>
      <c:valAx>
        <c:axId val="34347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346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660146475035045"/>
          <c:y val="0.33463288376081701"/>
          <c:w val="0.29341517418475771"/>
          <c:h val="0.263407499805098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0.35535</cdr:x>
      <cdr:y>0.40816</cdr:y>
    </cdr:from>
    <cdr:to>
      <cdr:x>0.54</cdr:x>
      <cdr:y>0.55102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279402" y="1440160"/>
          <a:ext cx="664814" cy="50405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/>
        <a:p xmlns:a="http://schemas.openxmlformats.org/drawingml/2006/main">
          <a:r>
            <a:rPr lang="ru-RU" sz="1800" dirty="0" smtClean="0"/>
            <a:t> </a:t>
          </a:r>
          <a:r>
            <a:rPr lang="ru-RU" sz="1800" dirty="0" smtClean="0">
              <a:solidFill>
                <a:sysClr val="windowText" lastClr="000000"/>
              </a:solidFill>
            </a:rPr>
            <a:t>33%</a:t>
          </a:r>
          <a:endParaRPr lang="ru-RU" sz="1800" dirty="0">
            <a:solidFill>
              <a:sysClr val="windowText" lastClr="0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13.06.2019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31" tIns="45715" rIns="91431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614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37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13.06.2019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7"/>
            <a:ext cx="7772400" cy="143294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Легализация трудовых отношений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начальник отдела камерального контроля Горожанина А.С.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83074" y="1851670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Спасибо </a:t>
            </a:r>
            <a:r>
              <a:rPr lang="ru-RU" sz="2000" dirty="0"/>
              <a:t>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639175" y="4398963"/>
            <a:ext cx="504825" cy="512762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60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4517930"/>
              </p:ext>
            </p:extLst>
          </p:nvPr>
        </p:nvGraphicFramePr>
        <p:xfrm>
          <a:off x="1115616" y="699542"/>
          <a:ext cx="7632700" cy="428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350"/>
                <a:gridCol w="38163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/>
                        <a:t>Уровень безработицы на конец февраля</a:t>
                      </a:r>
                      <a:r>
                        <a:rPr lang="ru-RU" baseline="0" dirty="0" smtClean="0"/>
                        <a:t> 2019 года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</a:t>
                      </a:r>
                      <a:r>
                        <a:rPr lang="ru-RU" baseline="0" dirty="0" smtClean="0"/>
                        <a:t> Ингушетия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26,3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Карачаево-Черкесская</a:t>
                      </a:r>
                      <a:r>
                        <a:rPr lang="ru-RU" baseline="0" dirty="0" smtClean="0"/>
                        <a:t> Республика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16,4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Тыва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16,2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</a:t>
                      </a:r>
                      <a:r>
                        <a:rPr lang="ru-RU" baseline="0" dirty="0" smtClean="0"/>
                        <a:t> Дагестан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14,2 %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Чеченская Республика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13,3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Алтай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11,8 %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Кабардино-Балкарская Республика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11,7 %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Северная Осетия-Алания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11,5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Республика Бурятия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9,9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Забайкальский край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9,8 %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432047"/>
          </a:xfrm>
        </p:spPr>
        <p:txBody>
          <a:bodyPr/>
          <a:lstStyle/>
          <a:p>
            <a:pPr algn="ctr"/>
            <a:r>
              <a:rPr lang="ru-RU" sz="2000" dirty="0" smtClean="0"/>
              <a:t>Регионы с наибольшим уровнем безработицы (Данные </a:t>
            </a:r>
            <a:r>
              <a:rPr lang="ru-RU" sz="2000" dirty="0" err="1" smtClean="0"/>
              <a:t>Россстата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120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916175"/>
              </p:ext>
            </p:extLst>
          </p:nvPr>
        </p:nvGraphicFramePr>
        <p:xfrm>
          <a:off x="827584" y="987574"/>
          <a:ext cx="763270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572"/>
                <a:gridCol w="2232248"/>
                <a:gridCol w="2160240"/>
                <a:gridCol w="1439640"/>
              </a:tblGrid>
              <a:tr h="93610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Регион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граждан трудоспособного возраста, тыс. 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Количество граждан,</a:t>
                      </a:r>
                      <a:r>
                        <a:rPr lang="ru-RU" sz="1400" baseline="0" dirty="0" smtClean="0"/>
                        <a:t> имеющих постоянное место трудоустройства, тыс. 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Процент занятости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27925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Республика</a:t>
                      </a:r>
                      <a:r>
                        <a:rPr lang="ru-RU" sz="1200" baseline="0" dirty="0" smtClean="0"/>
                        <a:t> Алтай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94,8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84,4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89 %</a:t>
                      </a:r>
                      <a:endParaRPr lang="ru-RU" dirty="0"/>
                    </a:p>
                  </a:txBody>
                  <a:tcPr/>
                </a:tc>
              </a:tr>
              <a:tr h="37602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Сибирский федеральный округ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9 593,9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8 941,7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Российская Федерация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76 000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72 300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7495"/>
            <a:ext cx="7548638" cy="648071"/>
          </a:xfrm>
        </p:spPr>
        <p:txBody>
          <a:bodyPr/>
          <a:lstStyle/>
          <a:p>
            <a:pPr algn="ctr"/>
            <a:r>
              <a:rPr lang="ru-RU" sz="2000" dirty="0" smtClean="0"/>
              <a:t>Данные об уровне занятости граждан в 2018 </a:t>
            </a:r>
            <a:r>
              <a:rPr lang="ru-RU" sz="2000" dirty="0"/>
              <a:t>году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(</a:t>
            </a:r>
            <a:r>
              <a:rPr lang="ru-RU" sz="2000" dirty="0"/>
              <a:t>Данные </a:t>
            </a:r>
            <a:r>
              <a:rPr lang="ru-RU" sz="2000" dirty="0" err="1" smtClean="0"/>
              <a:t>Россстата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884237614"/>
              </p:ext>
            </p:extLst>
          </p:nvPr>
        </p:nvGraphicFramePr>
        <p:xfrm>
          <a:off x="1403648" y="3291830"/>
          <a:ext cx="6264696" cy="1224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4399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9553" y="195486"/>
            <a:ext cx="8280920" cy="648072"/>
          </a:xfrm>
        </p:spPr>
        <p:txBody>
          <a:bodyPr/>
          <a:lstStyle/>
          <a:p>
            <a:pPr algn="ctr"/>
            <a:r>
              <a:rPr lang="ru-RU" sz="2000" dirty="0" smtClean="0"/>
              <a:t>Результаты социологического опроса: получение «теневой» заработной платы в разрезе категорий работодателей</a:t>
            </a: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131590"/>
            <a:ext cx="3672408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131590"/>
            <a:ext cx="3600400" cy="35283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880819327"/>
              </p:ext>
            </p:extLst>
          </p:nvPr>
        </p:nvGraphicFramePr>
        <p:xfrm>
          <a:off x="539552" y="1131590"/>
          <a:ext cx="3672408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239764402"/>
              </p:ext>
            </p:extLst>
          </p:nvPr>
        </p:nvGraphicFramePr>
        <p:xfrm>
          <a:off x="4572000" y="1131590"/>
          <a:ext cx="360040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181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1782" y="248087"/>
            <a:ext cx="9144000" cy="995589"/>
          </a:xfrm>
          <a:prstGeom prst="rect">
            <a:avLst/>
          </a:prstGeom>
        </p:spPr>
        <p:txBody>
          <a:bodyPr wrap="square" lIns="71561" tIns="35780" rIns="71561" bIns="3578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5AA9"/>
                </a:solidFill>
                <a:latin typeface="+mj-lt"/>
                <a:cs typeface="Times New Roman" pitchFamily="18" charset="0"/>
              </a:rPr>
              <a:t>Статистика наличия наемных работников </a:t>
            </a:r>
          </a:p>
          <a:p>
            <a:pPr algn="ctr"/>
            <a:r>
              <a:rPr lang="ru-RU" sz="2000" b="1" dirty="0" smtClean="0">
                <a:solidFill>
                  <a:srgbClr val="005AA9"/>
                </a:solidFill>
                <a:latin typeface="+mj-lt"/>
                <a:cs typeface="Times New Roman" pitchFamily="18" charset="0"/>
              </a:rPr>
              <a:t>у индивидуальных предпринимателей за 2018 год </a:t>
            </a:r>
          </a:p>
          <a:p>
            <a:pPr algn="ctr"/>
            <a:r>
              <a:rPr lang="ru-RU" sz="2000" b="1" dirty="0" smtClean="0">
                <a:solidFill>
                  <a:srgbClr val="005AA9"/>
                </a:solidFill>
                <a:latin typeface="+mj-lt"/>
                <a:cs typeface="Times New Roman" pitchFamily="18" charset="0"/>
              </a:rPr>
              <a:t>(на основании сведений о доходах по форме 2-НДФЛ)</a:t>
            </a: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val="2341464982"/>
              </p:ext>
            </p:extLst>
          </p:nvPr>
        </p:nvGraphicFramePr>
        <p:xfrm>
          <a:off x="1691680" y="1275606"/>
          <a:ext cx="6192688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6416" y="4371950"/>
            <a:ext cx="619711" cy="473875"/>
          </a:xfrm>
        </p:spPr>
        <p:txBody>
          <a:bodyPr/>
          <a:lstStyle/>
          <a:p>
            <a:r>
              <a:rPr lang="ru-RU" sz="1900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ru-RU" sz="19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46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597577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7494"/>
            <a:ext cx="7921251" cy="1224135"/>
          </a:xfrm>
        </p:spPr>
        <p:txBody>
          <a:bodyPr/>
          <a:lstStyle/>
          <a:p>
            <a:pPr algn="ctr"/>
            <a:r>
              <a:rPr lang="ru-RU" sz="2000" dirty="0" smtClean="0"/>
              <a:t>Анализ сведений о доходах за 2018 год(2-НДФЛ), представленных индивидуальными предпринимателями – налоговыми агентами, в разрезе количества наемных работников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0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99542"/>
            <a:ext cx="7632700" cy="4032448"/>
          </a:xfrm>
        </p:spPr>
        <p:txBody>
          <a:bodyPr/>
          <a:lstStyle/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Определенные графики работы (сменности), когда человек соблюдает правила трудового распорядка, являясь на работу в определенное время и заканчивая ее по расписанию;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Наличие договора о полной материальной ответственности, когда организация возлагает на человека ответственность за свое имущество;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Наличие расчетных листков о начислении зарплаты, ведомостей выдачи денежных средств, сведений о систематическом перечислении средств на банковскую карту человека или его родственников;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Оформление лицом товарных накладных и счетов-фактур, свидетельствующих при общении с контрагентами о том, что человек не является исполнителем по договору подряда, а заказчиком – представителем работодателя, то есть работником организации;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Оформление на имя гражданина путевых листов, заявок на перевозку грузов, которые свидетельствуют о том, что лицо выступает представителем работодателя, а не самостоятельным лицом;</a:t>
            </a:r>
          </a:p>
          <a:p>
            <a:pPr algn="just"/>
            <a:endParaRPr lang="ru-RU" sz="1600" dirty="0" smtClean="0"/>
          </a:p>
          <a:p>
            <a:pPr marL="627405" indent="-342900" algn="just">
              <a:buFont typeface="Arial" pitchFamily="34" charset="0"/>
              <a:buChar char="•"/>
            </a:pPr>
            <a:endParaRPr lang="ru-RU" sz="1400" dirty="0" smtClean="0"/>
          </a:p>
          <a:p>
            <a:pPr marL="627405" indent="-342900" algn="just">
              <a:buFont typeface="+mj-lt"/>
              <a:buAutoNum type="arabicPeriod"/>
            </a:pPr>
            <a:endParaRPr lang="ru-RU" sz="1400" dirty="0" smtClean="0"/>
          </a:p>
          <a:p>
            <a:pPr marL="627405" indent="-342900" algn="just">
              <a:buFont typeface="+mj-lt"/>
              <a:buAutoNum type="arabicPeriod"/>
            </a:pPr>
            <a:endParaRPr lang="ru-RU" sz="1400" dirty="0" smtClean="0"/>
          </a:p>
          <a:p>
            <a:pPr marL="741705" indent="-457200">
              <a:buFont typeface="+mj-lt"/>
              <a:buAutoNum type="arabicPeriod"/>
            </a:pPr>
            <a:endParaRPr lang="ru-RU" sz="1400" dirty="0" smtClean="0"/>
          </a:p>
          <a:p>
            <a:pPr marL="741705" indent="-457200">
              <a:buFont typeface="+mj-lt"/>
              <a:buAutoNum type="arabicPeriod"/>
            </a:pP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95486"/>
            <a:ext cx="7548638" cy="504056"/>
          </a:xfrm>
        </p:spPr>
        <p:txBody>
          <a:bodyPr/>
          <a:lstStyle/>
          <a:p>
            <a:pPr algn="ctr"/>
            <a:r>
              <a:rPr lang="ru-RU" sz="2000" dirty="0" smtClean="0"/>
              <a:t>Признаки наличия трудовых отношений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339503"/>
            <a:ext cx="7632700" cy="4372198"/>
          </a:xfrm>
        </p:spPr>
        <p:txBody>
          <a:bodyPr/>
          <a:lstStyle/>
          <a:p>
            <a:pPr marL="627405" indent="-342900" algn="just">
              <a:buFont typeface="Arial" pitchFamily="34" charset="0"/>
              <a:buChar char="•"/>
            </a:pPr>
            <a:endParaRPr lang="ru-RU" sz="1600" dirty="0" smtClean="0"/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Оформление актов о выполненных работах;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Наличие регулярной переписки сторон, в том числе по электронной почте;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Отметки об инструктаже в журнале регистрации и проведения инструктажа на рабочем месте, регистрация карты специальной оценки условий труда;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/>
              <a:t>Наличие имени гражданина в журнале посетителей на регулярной основе, что свидетельствует о постоянном посещении организации</a:t>
            </a:r>
            <a:r>
              <a:rPr lang="ru-RU" sz="1600" dirty="0" smtClean="0"/>
              <a:t>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Создание в организации отдельного рабочего места для исполнителя по договору подряда;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Направление лица на медицинский осмотр от организации (ИП);</a:t>
            </a:r>
          </a:p>
          <a:p>
            <a:pPr marL="627405" indent="-342900" algn="just">
              <a:buFont typeface="Arial" pitchFamily="34" charset="0"/>
              <a:buChar char="•"/>
            </a:pPr>
            <a:r>
              <a:rPr lang="ru-RU" sz="1600" dirty="0" smtClean="0"/>
              <a:t>Свидетельские показания, аудио- и видеозаписи и другие.</a:t>
            </a:r>
          </a:p>
          <a:p>
            <a:pPr marL="627405" indent="-342900" algn="just">
              <a:buFont typeface="Arial" pitchFamily="34" charset="0"/>
              <a:buChar char="•"/>
            </a:pPr>
            <a:endParaRPr lang="ru-RU" sz="1400" dirty="0" smtClean="0"/>
          </a:p>
          <a:p>
            <a:pPr marL="627405" indent="-342900" algn="just">
              <a:buFont typeface="Arial" pitchFamily="34" charset="0"/>
              <a:buChar char="•"/>
            </a:pPr>
            <a:endParaRPr lang="ru-RU" sz="1400" dirty="0" smtClean="0"/>
          </a:p>
          <a:p>
            <a:pPr marL="627405" indent="-342900">
              <a:buFont typeface="Arial" pitchFamily="34" charset="0"/>
              <a:buChar char="•"/>
            </a:pPr>
            <a:endParaRPr lang="ru-RU" sz="1400" dirty="0" smtClean="0"/>
          </a:p>
          <a:p>
            <a:pPr marL="627405" indent="-342900">
              <a:buFont typeface="Arial" pitchFamily="34" charset="0"/>
              <a:buChar char="•"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732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24407"/>
              </p:ext>
            </p:extLst>
          </p:nvPr>
        </p:nvGraphicFramePr>
        <p:xfrm>
          <a:off x="611560" y="699542"/>
          <a:ext cx="7632700" cy="451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/>
                <a:gridCol w="30241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Для работодателя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Для</a:t>
                      </a:r>
                      <a:r>
                        <a:rPr lang="ru-RU" baseline="0" dirty="0" smtClean="0"/>
                        <a:t> работника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Wingdings" pitchFamily="2" charset="2"/>
                        <a:buChar char="§"/>
                      </a:pPr>
                      <a:r>
                        <a:rPr lang="ru-RU" sz="1400" dirty="0" smtClean="0"/>
                        <a:t>Административная ответственность: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dirty="0" smtClean="0"/>
                        <a:t>за</a:t>
                      </a:r>
                      <a:r>
                        <a:rPr lang="ru-RU" sz="1400" baseline="0" dirty="0" smtClean="0"/>
                        <a:t> нарушение трудового законодательства </a:t>
                      </a:r>
                      <a:r>
                        <a:rPr lang="ru-RU" sz="1400" dirty="0" smtClean="0"/>
                        <a:t>(статьи 5.27,</a:t>
                      </a:r>
                      <a:r>
                        <a:rPr lang="ru-RU" sz="1400" baseline="0" dirty="0" smtClean="0"/>
                        <a:t> 15.11 КоАП РФ);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baseline="0" dirty="0" smtClean="0"/>
                        <a:t>за нарушение ФЗ от 01.04.1996 N 27-ФЗ "Об индивидуальном (персонифицированном) учете в системе обязательного пенсионного страхования» (статья 15.33.1 КоАП РФ);</a:t>
                      </a:r>
                    </a:p>
                    <a:p>
                      <a:pPr marL="342900" indent="-342900"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/>
                        <a:t>Уголовная ответственность (статья 199.1 УК РФ, статья 143 УК РФ – в случае причинения тяжкого вреда здоровью человека по причине нарушения требований охраны труда);</a:t>
                      </a:r>
                    </a:p>
                    <a:p>
                      <a:pPr marL="342900" indent="-342900">
                        <a:buFont typeface="Wingdings" pitchFamily="2" charset="2"/>
                        <a:buChar char="§"/>
                      </a:pPr>
                      <a:r>
                        <a:rPr lang="ru-RU" sz="1400" baseline="0" dirty="0" smtClean="0"/>
                        <a:t>Налоговая ответственность: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baseline="0" dirty="0" smtClean="0"/>
                        <a:t>- статья 123 НК РФ – неправомерное </a:t>
                      </a:r>
                      <a:r>
                        <a:rPr lang="ru-RU" sz="1400" baseline="0" dirty="0" err="1" smtClean="0"/>
                        <a:t>неудержание</a:t>
                      </a:r>
                      <a:r>
                        <a:rPr lang="ru-RU" sz="1400" baseline="0" dirty="0" smtClean="0"/>
                        <a:t> или </a:t>
                      </a:r>
                      <a:r>
                        <a:rPr lang="ru-RU" sz="1400" baseline="0" dirty="0" err="1" smtClean="0"/>
                        <a:t>неперечисление</a:t>
                      </a:r>
                      <a:r>
                        <a:rPr lang="ru-RU" sz="1400" baseline="0" dirty="0" smtClean="0"/>
                        <a:t> в установленный Кодексом срок сумм налога на доходы физических лиц (20 процентов от суммы НДФЛ);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ru-RU" sz="1400" baseline="0" dirty="0" smtClean="0"/>
                        <a:t>- статья 122 НК РФ  - неуплата или неполная уплата сумм страховых взносов (20 процентов от суммы взноса).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400" dirty="0" smtClean="0"/>
                        <a:t>Налоговая ответственность: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ru-RU" sz="1400" dirty="0" smtClean="0"/>
                        <a:t>статья</a:t>
                      </a:r>
                      <a:r>
                        <a:rPr lang="ru-RU" sz="1400" baseline="0" dirty="0" smtClean="0"/>
                        <a:t> 119 НК РФ – применение штрафных санкций за несвоевременное представление декларации (5 процентов от неуплаченной суммы НДФЛ)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400" i="0" dirty="0" smtClean="0"/>
                        <a:t>При представлении налоговой декларации по налогу на доходы физических лиц по форме 3 – НДФЛ за период получения дохода; 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статья 122 НК РФ  - неуплата или неполная уплата сумм налога на доходы физических лиц (20 процентов от суммы НДФЛ);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r>
                        <a:rPr lang="ru-RU" sz="1400" i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400" i="0" baseline="0" dirty="0" smtClean="0">
                          <a:solidFill>
                            <a:schemeClr val="tx1"/>
                          </a:solidFill>
                        </a:rPr>
                        <a:t> случае если нарушение установлено налоговым органом в рамках ВНП.</a:t>
                      </a:r>
                      <a:endParaRPr lang="ru-RU" sz="1400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267495"/>
            <a:ext cx="7548638" cy="432048"/>
          </a:xfrm>
        </p:spPr>
        <p:txBody>
          <a:bodyPr/>
          <a:lstStyle/>
          <a:p>
            <a:pPr algn="ctr"/>
            <a:r>
              <a:rPr lang="ru-RU" sz="2000" dirty="0" smtClean="0"/>
              <a:t>Ответственность за неофициальное трудоустройство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94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ФН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ФНС</Template>
  <TotalTime>1118</TotalTime>
  <Words>630</Words>
  <Application>Microsoft Office PowerPoint</Application>
  <PresentationFormat>Экран (16:9)</PresentationFormat>
  <Paragraphs>101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Шаблон ФНС</vt:lpstr>
      <vt:lpstr>Легализация трудовых отношений  начальник отдела камерального контроля Горожанина А.С.</vt:lpstr>
      <vt:lpstr>Регионы с наибольшим уровнем безработицы (Данные Россстата)</vt:lpstr>
      <vt:lpstr>Данные об уровне занятости граждан в 2018 году  (Данные Россстата)</vt:lpstr>
      <vt:lpstr>Результаты социологического опроса: получение «теневой» заработной платы в разрезе категорий работодателей</vt:lpstr>
      <vt:lpstr>Презентация PowerPoint</vt:lpstr>
      <vt:lpstr>Анализ сведений о доходах за 2018 год(2-НДФЛ), представленных индивидуальными предпринимателями – налоговыми агентами, в разрезе количества наемных работников</vt:lpstr>
      <vt:lpstr>Признаки наличия трудовых отношений</vt:lpstr>
      <vt:lpstr>Презентация PowerPoint</vt:lpstr>
      <vt:lpstr>Ответственность за неофициальное трудоустройство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НАРУШЕНИЙ ПО НДФЛ ДОПУЩЕННЫХ  НАЛОГОВЫМИ АГЕНТАМИ</dc:title>
  <dc:creator>Ткалич Галина Сергеевна</dc:creator>
  <cp:lastModifiedBy>Шугар Валерия Игоревна</cp:lastModifiedBy>
  <cp:revision>136</cp:revision>
  <cp:lastPrinted>2019-06-11T01:44:31Z</cp:lastPrinted>
  <dcterms:created xsi:type="dcterms:W3CDTF">2018-11-27T00:54:10Z</dcterms:created>
  <dcterms:modified xsi:type="dcterms:W3CDTF">2019-06-13T02:27:27Z</dcterms:modified>
</cp:coreProperties>
</file>