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40" r:id="rId2"/>
    <p:sldId id="460" r:id="rId3"/>
    <p:sldId id="472" r:id="rId4"/>
    <p:sldId id="478" r:id="rId5"/>
    <p:sldId id="474" r:id="rId6"/>
    <p:sldId id="476" r:id="rId7"/>
    <p:sldId id="457" r:id="rId8"/>
    <p:sldId id="479" r:id="rId9"/>
  </p:sldIdLst>
  <p:sldSz cx="13442950" cy="7561263"/>
  <p:notesSz cx="6797675" cy="9926638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orient="horz" pos="657">
          <p15:clr>
            <a:srgbClr val="A4A3A4"/>
          </p15:clr>
        </p15:guide>
        <p15:guide id="6" orient="horz" pos="4468">
          <p15:clr>
            <a:srgbClr val="A4A3A4"/>
          </p15:clr>
        </p15:guide>
        <p15:guide id="7" pos="4234">
          <p15:clr>
            <a:srgbClr val="A4A3A4"/>
          </p15:clr>
        </p15:guide>
        <p15:guide id="8" pos="1041">
          <p15:clr>
            <a:srgbClr val="A4A3A4"/>
          </p15:clr>
        </p15:guide>
        <p15:guide id="9" pos="2293">
          <p15:clr>
            <a:srgbClr val="A4A3A4"/>
          </p15:clr>
        </p15:guide>
        <p15:guide id="10" pos="7557">
          <p15:clr>
            <a:srgbClr val="A4A3A4"/>
          </p15:clr>
        </p15:guide>
        <p15:guide id="11" pos="8117">
          <p15:clr>
            <a:srgbClr val="A4A3A4"/>
          </p15:clr>
        </p15:guide>
        <p15:guide id="12" pos="762">
          <p15:clr>
            <a:srgbClr val="A4A3A4"/>
          </p15:clr>
        </p15:guide>
        <p15:guide id="13" pos="2296">
          <p15:clr>
            <a:srgbClr val="A4A3A4"/>
          </p15:clr>
        </p15:guide>
        <p15:guide id="14" pos="81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11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006600"/>
    <a:srgbClr val="008000"/>
    <a:srgbClr val="B7DEE8"/>
    <a:srgbClr val="618DC2"/>
    <a:srgbClr val="FDEADA"/>
    <a:srgbClr val="CACACA"/>
    <a:srgbClr val="6479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535" autoAdjust="0"/>
  </p:normalViewPr>
  <p:slideViewPr>
    <p:cSldViewPr>
      <p:cViewPr varScale="1">
        <p:scale>
          <a:sx n="80" d="100"/>
          <a:sy n="80" d="100"/>
        </p:scale>
        <p:origin x="-186" y="-90"/>
      </p:cViewPr>
      <p:guideLst>
        <p:guide orient="horz" pos="2382"/>
        <p:guide orient="horz" pos="1116"/>
        <p:guide orient="horz" pos="348"/>
        <p:guide orient="horz" pos="4470"/>
        <p:guide orient="horz" pos="657"/>
        <p:guide orient="horz" pos="4468"/>
        <p:guide pos="4234"/>
        <p:guide pos="1041"/>
        <p:guide pos="2293"/>
        <p:guide pos="7557"/>
        <p:guide pos="8117"/>
        <p:guide pos="762"/>
        <p:guide pos="2296"/>
        <p:guide pos="81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1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12" cy="496253"/>
          </a:xfrm>
          <a:prstGeom prst="rect">
            <a:avLst/>
          </a:prstGeom>
        </p:spPr>
        <p:txBody>
          <a:bodyPr vert="horz" lIns="91152" tIns="45576" rIns="91152" bIns="45576" rtlCol="0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375" y="0"/>
            <a:ext cx="2945712" cy="496253"/>
          </a:xfrm>
          <a:prstGeom prst="rect">
            <a:avLst/>
          </a:prstGeom>
        </p:spPr>
        <p:txBody>
          <a:bodyPr vert="horz" lIns="91152" tIns="45576" rIns="91152" bIns="45576" rtlCol="0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CB187DB-A7C8-4518-83BF-968BEA47D1EE}" type="datetimeFigureOut">
              <a:rPr lang="ru-RU"/>
              <a:pPr>
                <a:defRPr/>
              </a:pPr>
              <a:t>13.06.2019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90"/>
            <a:ext cx="2945712" cy="496252"/>
          </a:xfrm>
          <a:prstGeom prst="rect">
            <a:avLst/>
          </a:prstGeom>
        </p:spPr>
        <p:txBody>
          <a:bodyPr vert="horz" lIns="91152" tIns="45576" rIns="91152" bIns="45576" rtlCol="0" anchor="b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375" y="9428790"/>
            <a:ext cx="2945712" cy="496252"/>
          </a:xfrm>
          <a:prstGeom prst="rect">
            <a:avLst/>
          </a:prstGeom>
        </p:spPr>
        <p:txBody>
          <a:bodyPr vert="horz" lIns="91152" tIns="45576" rIns="91152" bIns="45576" rtlCol="0" anchor="b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B2B508-8BB1-4E0C-BDEC-4BC1FF613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57778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712" cy="496253"/>
          </a:xfrm>
          <a:prstGeom prst="rect">
            <a:avLst/>
          </a:prstGeom>
        </p:spPr>
        <p:txBody>
          <a:bodyPr vert="horz" lIns="91687" tIns="45844" rIns="91687" bIns="45844" rtlCol="0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5" y="0"/>
            <a:ext cx="2945712" cy="496253"/>
          </a:xfrm>
          <a:prstGeom prst="rect">
            <a:avLst/>
          </a:prstGeom>
        </p:spPr>
        <p:txBody>
          <a:bodyPr vert="horz" lIns="91687" tIns="45844" rIns="91687" bIns="45844" rtlCol="0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6134558-EDA7-4F9E-8696-CB6D3F081C8C}" type="datetimeFigureOut">
              <a:rPr lang="ru-RU"/>
              <a:pPr>
                <a:defRPr/>
              </a:pPr>
              <a:t>13.06.2019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7" tIns="45844" rIns="91687" bIns="45844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193"/>
            <a:ext cx="5439092" cy="4466268"/>
          </a:xfrm>
          <a:prstGeom prst="rect">
            <a:avLst/>
          </a:prstGeom>
        </p:spPr>
        <p:txBody>
          <a:bodyPr vert="horz" lIns="91687" tIns="45844" rIns="91687" bIns="4584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90"/>
            <a:ext cx="2945712" cy="496252"/>
          </a:xfrm>
          <a:prstGeom prst="rect">
            <a:avLst/>
          </a:prstGeom>
        </p:spPr>
        <p:txBody>
          <a:bodyPr vert="horz" lIns="91687" tIns="45844" rIns="91687" bIns="45844" rtlCol="0" anchor="b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5" y="9428790"/>
            <a:ext cx="2945712" cy="496252"/>
          </a:xfrm>
          <a:prstGeom prst="rect">
            <a:avLst/>
          </a:prstGeom>
        </p:spPr>
        <p:txBody>
          <a:bodyPr vert="horz" lIns="91687" tIns="45844" rIns="91687" bIns="45844" rtlCol="0" anchor="b"/>
          <a:lstStyle>
            <a:lvl1pPr algn="r" defTabSz="104268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58D5F3B-37C5-4F16-B992-FDE81D24AD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1633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30876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8221" y="3708630"/>
            <a:ext cx="11426508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443" y="5364808"/>
            <a:ext cx="9410065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4912" y="5292885"/>
            <a:ext cx="806577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34912" y="675613"/>
            <a:ext cx="8065770" cy="4536758"/>
          </a:xfrm>
        </p:spPr>
        <p:txBody>
          <a:bodyPr lIns="104269" tIns="52135" rIns="104269" bIns="52135" rtlCol="0">
            <a:normAutofit/>
          </a:bodyPr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34912" y="5917739"/>
            <a:ext cx="806577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598EC-5D18-46C9-9FA1-683C42F3F0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D91DE-4348-4D69-AF5F-E5664696A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398501" y="334306"/>
            <a:ext cx="3535777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86507" y="334306"/>
            <a:ext cx="10387946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8F55-1704-4E9A-81DD-03BDB7D678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8712200" y="5653088"/>
            <a:ext cx="1358900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5" tIns="45698" rIns="91395" bIns="45698"/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09388" y="552459"/>
            <a:ext cx="10786691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90FC06-8802-42B7-A49A-60510B473A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44136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9396" y="1771657"/>
            <a:ext cx="1076242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08346" y="552459"/>
            <a:ext cx="10787734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8A5981-D5A5-48A8-8E28-61782A2E71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44136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6" y="1116335"/>
            <a:ext cx="1076242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6" y="3781425"/>
            <a:ext cx="1076242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8EE3CA-FA4C-48B7-A14A-DC012BB419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88" y="552451"/>
            <a:ext cx="10786691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09390" y="1771650"/>
            <a:ext cx="5323026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37580" y="1771650"/>
            <a:ext cx="5358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FD590-750A-4CC0-9E7E-84E25BED13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0"/>
            <a:ext cx="1156141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09395" y="1771650"/>
            <a:ext cx="5402397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09395" y="2397901"/>
            <a:ext cx="5402397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21479" y="1771650"/>
            <a:ext cx="5274601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721479" y="2412479"/>
            <a:ext cx="5274601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1246-C6F1-432D-A1B7-DB84FF2016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344136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393" y="552451"/>
            <a:ext cx="1156141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4ED34D-149F-4CC8-A133-532394DF065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2041188" y="6475413"/>
            <a:ext cx="835025" cy="717550"/>
          </a:xfrm>
        </p:spPr>
        <p:txBody>
          <a:bodyPr/>
          <a:lstStyle>
            <a:lvl1pPr>
              <a:defRPr/>
            </a:lvl1pPr>
          </a:lstStyle>
          <a:p>
            <a:fld id="{EC48EBF6-3076-4977-A2DB-FE808DA78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152" y="301050"/>
            <a:ext cx="4422638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820" y="301051"/>
            <a:ext cx="7514983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152" y="1582265"/>
            <a:ext cx="4422638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7CB4B-FA96-4B37-AADE-B7EF19BF75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00150" y="539750"/>
            <a:ext cx="1079658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00150" y="1763713"/>
            <a:ext cx="10796588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71513" y="7008813"/>
            <a:ext cx="31369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592638" y="7008813"/>
            <a:ext cx="42576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ctr" defTabSz="1042688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2238038" y="6661150"/>
            <a:ext cx="91122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55" tIns="52127" rIns="104255" bIns="52127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00"/>
              </a:lnSpc>
              <a:defRPr sz="26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fld id="{C4A745C1-82BB-433D-9083-0F0D430EA7F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66" r:id="rId7"/>
    <p:sldLayoutId id="2147483667" r:id="rId8"/>
    <p:sldLayoutId id="2147483659" r:id="rId9"/>
    <p:sldLayoutId id="2147483658" r:id="rId10"/>
    <p:sldLayoutId id="2147483657" r:id="rId11"/>
    <p:sldLayoutId id="2147483656" r:id="rId12"/>
  </p:sldLayoutIdLst>
  <p:transition spd="med">
    <p:fade/>
  </p:transition>
  <p:hf hdr="0" ftr="0" dt="0"/>
  <p:txStyles>
    <p:titleStyle>
      <a:lvl1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1400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algn="l" defTabSz="1041400" rtl="0" fontAlgn="base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algn="l" defTabSz="1041400" rtl="0" fontAlgn="base">
        <a:spcBef>
          <a:spcPct val="20000"/>
        </a:spcBef>
        <a:spcAft>
          <a:spcPct val="0"/>
        </a:spcAft>
        <a:buFont typeface="Arial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60350" algn="l" defTabSz="10414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58775" algn="just" defTabSz="1041400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7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algn="l" defTabSz="1041400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125" y="3708623"/>
            <a:ext cx="9410700" cy="3589115"/>
          </a:xfrm>
        </p:spPr>
        <p:txBody>
          <a:bodyPr>
            <a:normAutofit/>
          </a:bodyPr>
          <a:lstStyle/>
          <a:p>
            <a:pPr defTabSz="1042688" fontAlgn="auto">
              <a:spcAft>
                <a:spcPts val="0"/>
              </a:spcAft>
              <a:defRPr/>
            </a:pPr>
            <a:r>
              <a:rPr lang="ru-RU" sz="5400" dirty="0" smtClean="0">
                <a:latin typeface="Arial Narrow" panose="020B0606020202030204" pitchFamily="34" charset="0"/>
              </a:rPr>
              <a:t>Порядок заполнения платежных документов при оплате НДФЛ</a:t>
            </a:r>
            <a:endParaRPr lang="ru-RU" sz="5400" b="1" dirty="0">
              <a:latin typeface="Arial Narrow" panose="020B0606020202030204" pitchFamily="34" charset="0"/>
            </a:endParaRP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497513" y="971550"/>
            <a:ext cx="228917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2</a:t>
            </a:fld>
            <a:endParaRPr lang="ru-RU"/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1104900" y="633413"/>
            <a:ext cx="6912719" cy="617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72" tIns="45736" rIns="91472" bIns="45736" anchor="ctr"/>
          <a:lstStyle/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Более 6,5 тыс. платежей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 оплату НДФЛ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истекший период 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2019 года было отнесено</a:t>
            </a:r>
          </a:p>
          <a:p>
            <a:pPr algn="ctr" defTabSz="914864"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к невыясненным поступлениям</a:t>
            </a:r>
            <a:endParaRPr lang="ru-RU" sz="44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579" y="900311"/>
            <a:ext cx="4600203" cy="540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3</a:t>
            </a:fld>
            <a:endParaRPr lang="ru-RU"/>
          </a:p>
        </p:txBody>
      </p:sp>
      <p:grpSp>
        <p:nvGrpSpPr>
          <p:cNvPr id="18443" name="Группа 14"/>
          <p:cNvGrpSpPr>
            <a:grpSpLocks/>
          </p:cNvGrpSpPr>
          <p:nvPr/>
        </p:nvGrpSpPr>
        <p:grpSpPr bwMode="auto">
          <a:xfrm>
            <a:off x="10062295" y="3442053"/>
            <a:ext cx="2486025" cy="2532062"/>
            <a:chOff x="8612239" y="863141"/>
            <a:chExt cx="2486537" cy="253168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rcRect l="16745" t="22534" r="8455" b="20532"/>
            <a:stretch/>
          </p:blipFill>
          <p:spPr>
            <a:xfrm>
              <a:off x="8612239" y="863141"/>
              <a:ext cx="2403854" cy="1829671"/>
            </a:xfrm>
            <a:prstGeom prst="rect">
              <a:avLst/>
            </a:prstGeom>
          </p:spPr>
        </p:pic>
        <p:pic>
          <p:nvPicPr>
            <p:cNvPr id="18445" name="Рисунок 16"/>
            <p:cNvPicPr>
              <a:picLocks noChangeAspect="1"/>
            </p:cNvPicPr>
            <p:nvPr/>
          </p:nvPicPr>
          <p:blipFill>
            <a:blip r:embed="rId3"/>
            <a:srcRect l="19922" r="17917"/>
            <a:stretch>
              <a:fillRect/>
            </a:stretch>
          </p:blipFill>
          <p:spPr bwMode="auto">
            <a:xfrm>
              <a:off x="8785344" y="1029496"/>
              <a:ext cx="2313432" cy="2365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1763470" y="1620391"/>
            <a:ext cx="7550293" cy="366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3" rIns="91427" bIns="45713">
            <a:spAutoFit/>
          </a:bodyPr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Arial" pitchFamily="34" charset="0"/>
                <a:ea typeface="+mj-ea"/>
                <a:cs typeface="Arial" pitchFamily="34" charset="0"/>
              </a:rPr>
              <a:t>Правила заполнения платежных документов  утверждены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Приказом  </a:t>
            </a:r>
            <a:r>
              <a:rPr lang="ru-RU" sz="4000" b="1" dirty="0">
                <a:latin typeface="Arial" pitchFamily="34" charset="0"/>
                <a:cs typeface="Arial" pitchFamily="34" charset="0"/>
              </a:rPr>
              <a:t>Минфина России от 12.11.2013 N 107н</a:t>
            </a:r>
            <a:r>
              <a:rPr lang="ru-RU" sz="4000" b="1" dirty="0" smtClean="0">
                <a:latin typeface="Arial" pitchFamily="34" charset="0"/>
                <a:ea typeface="+mj-ea"/>
                <a:cs typeface="Arial" pitchFamily="34" charset="0"/>
              </a:rPr>
              <a:t>  </a:t>
            </a:r>
            <a:endParaRPr lang="ru-RU" sz="4000" b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93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4</a:t>
            </a:fld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 rot="10800000" flipV="1">
            <a:off x="1968499" y="4553474"/>
            <a:ext cx="7921328" cy="209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3" rIns="91427" bIns="45713">
            <a:spAutoFit/>
          </a:bodyPr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/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76859" y="1044327"/>
            <a:ext cx="11597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376092"/>
                </a:solidFill>
              </a:rPr>
              <a:t>Фрагмент платежного поручения (поле 101).</a:t>
            </a:r>
            <a:endParaRPr lang="ru-RU" sz="3600" dirty="0">
              <a:solidFill>
                <a:srgbClr val="376092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8" y="1836415"/>
            <a:ext cx="12317833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194083" y="4231924"/>
            <a:ext cx="504056" cy="41280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02</a:t>
            </a:r>
          </a:p>
        </p:txBody>
      </p:sp>
      <p:sp>
        <p:nvSpPr>
          <p:cNvPr id="12" name="TextBox 11"/>
          <p:cNvSpPr txBox="1"/>
          <p:nvPr/>
        </p:nvSpPr>
        <p:spPr>
          <a:xfrm rot="172875">
            <a:off x="8460115" y="4206182"/>
            <a:ext cx="459984" cy="42725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i="1" dirty="0">
                <a:latin typeface="+mj-lt"/>
                <a:ea typeface="+mj-ea"/>
                <a:cs typeface="+mj-cs"/>
              </a:rPr>
              <a:t>9</a:t>
            </a:r>
            <a:endParaRPr kumimoji="0" lang="ru-RU" sz="24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1940" y="5174911"/>
            <a:ext cx="121062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rgbClr val="FF0000"/>
                </a:solidFill>
              </a:rPr>
              <a:t>Обратите особое внимание!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</a:p>
          <a:p>
            <a:r>
              <a:rPr lang="ru-RU" sz="3200" b="1" dirty="0" smtClean="0"/>
              <a:t>При </a:t>
            </a:r>
            <a:r>
              <a:rPr lang="ru-RU" sz="3200" b="1" dirty="0"/>
              <a:t>перечислении налога на доходы физических лиц </a:t>
            </a:r>
            <a:endParaRPr lang="ru-RU" sz="3200" b="1" dirty="0" smtClean="0"/>
          </a:p>
          <a:p>
            <a:r>
              <a:rPr lang="ru-RU" sz="3200" b="1" u="sng" dirty="0" smtClean="0"/>
              <a:t>с </a:t>
            </a:r>
            <a:r>
              <a:rPr lang="ru-RU" sz="3200" b="1" u="sng" dirty="0"/>
              <a:t>доходов работников </a:t>
            </a:r>
            <a:r>
              <a:rPr lang="ru-RU" sz="3200" b="1" dirty="0"/>
              <a:t>налоговые агенты указывают</a:t>
            </a:r>
          </a:p>
          <a:p>
            <a:r>
              <a:rPr lang="ru-RU" sz="3200" b="1" u="sng" dirty="0" smtClean="0">
                <a:solidFill>
                  <a:srgbClr val="FF0000"/>
                </a:solidFill>
              </a:rPr>
              <a:t>статус </a:t>
            </a:r>
            <a:r>
              <a:rPr lang="ru-RU" sz="3200" b="1" u="sng" dirty="0">
                <a:solidFill>
                  <a:srgbClr val="FF0000"/>
                </a:solidFill>
              </a:rPr>
              <a:t>"02".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579" y="4058586"/>
            <a:ext cx="1656184" cy="45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3587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5</a:t>
            </a:fld>
            <a:endParaRPr lang="ru-RU"/>
          </a:p>
        </p:txBody>
      </p:sp>
      <p:pic>
        <p:nvPicPr>
          <p:cNvPr id="1843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3012" y="684287"/>
            <a:ext cx="941959" cy="104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 rot="10800000" flipV="1">
            <a:off x="2041524" y="-834850"/>
            <a:ext cx="8856413" cy="353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3" rIns="91427" bIns="45713">
            <a:spAutoFit/>
          </a:bodyPr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14-17 разряд КБК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(зависит вид платежа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)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оле 104 распоряжения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 rot="10800000" flipV="1">
            <a:off x="2184971" y="1764408"/>
            <a:ext cx="8712966" cy="412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3" rIns="91427" bIns="45713">
            <a:spAutoFit/>
          </a:bodyPr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atin typeface="Arial Narrow" pitchFamily="34" charset="0"/>
                <a:cs typeface="Arial" pitchFamily="34" charset="0"/>
              </a:rPr>
              <a:t>1821010201001</a:t>
            </a:r>
            <a:r>
              <a:rPr lang="ru-RU" sz="3600" u="sng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0000</a:t>
            </a:r>
            <a:r>
              <a:rPr lang="ru-RU" sz="3600" dirty="0" smtClean="0">
                <a:latin typeface="Arial Narrow" pitchFamily="34" charset="0"/>
                <a:cs typeface="Arial" pitchFamily="34" charset="0"/>
              </a:rPr>
              <a:t>110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 smtClean="0">
              <a:latin typeface="Arial Narrow" pitchFamily="34" charset="0"/>
              <a:cs typeface="Arial" pitchFamily="34" charset="0"/>
            </a:endParaRPr>
          </a:p>
          <a:p>
            <a:pPr lvl="0"/>
            <a:r>
              <a:rPr lang="ru-RU" sz="3600" dirty="0" smtClean="0"/>
              <a:t>1000 - </a:t>
            </a:r>
            <a:r>
              <a:rPr lang="ru-RU" sz="3600" dirty="0"/>
              <a:t>оплата налога,</a:t>
            </a:r>
          </a:p>
          <a:p>
            <a:r>
              <a:rPr lang="ru-RU" sz="3600" dirty="0"/>
              <a:t>2100 – оплата начисленной пени,</a:t>
            </a:r>
          </a:p>
          <a:p>
            <a:r>
              <a:rPr lang="ru-RU" sz="3600" dirty="0"/>
              <a:t>2200 – проценты,</a:t>
            </a:r>
          </a:p>
          <a:p>
            <a:r>
              <a:rPr lang="ru-RU" sz="3600" dirty="0"/>
              <a:t>3000 – оплата штрафных санкций.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Arial Narrow" pitchFamily="34" charset="0"/>
              <a:cs typeface="Arial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1" dirty="0">
              <a:solidFill>
                <a:schemeClr val="tx2">
                  <a:lumMod val="75000"/>
                </a:schemeClr>
              </a:solidFill>
              <a:latin typeface="Arial Narrow" pitchFamily="34" charset="0"/>
              <a:ea typeface="+mj-ea"/>
              <a:cs typeface="Arial" pitchFamily="34" charset="0"/>
            </a:endParaRPr>
          </a:p>
        </p:txBody>
      </p:sp>
      <p:grpSp>
        <p:nvGrpSpPr>
          <p:cNvPr id="18443" name="Группа 14"/>
          <p:cNvGrpSpPr>
            <a:grpSpLocks/>
          </p:cNvGrpSpPr>
          <p:nvPr/>
        </p:nvGrpSpPr>
        <p:grpSpPr bwMode="auto">
          <a:xfrm>
            <a:off x="10062295" y="3442053"/>
            <a:ext cx="2486025" cy="2532062"/>
            <a:chOff x="8612239" y="863141"/>
            <a:chExt cx="2486537" cy="253168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rcRect l="16745" t="22534" r="8455" b="20532"/>
            <a:stretch/>
          </p:blipFill>
          <p:spPr>
            <a:xfrm>
              <a:off x="8612239" y="863141"/>
              <a:ext cx="2403854" cy="1829671"/>
            </a:xfrm>
            <a:prstGeom prst="rect">
              <a:avLst/>
            </a:prstGeom>
          </p:spPr>
        </p:pic>
        <p:pic>
          <p:nvPicPr>
            <p:cNvPr id="18445" name="Рисунок 16"/>
            <p:cNvPicPr>
              <a:picLocks noChangeAspect="1"/>
            </p:cNvPicPr>
            <p:nvPr/>
          </p:nvPicPr>
          <p:blipFill>
            <a:blip r:embed="rId4"/>
            <a:srcRect l="19922" r="17917"/>
            <a:stretch>
              <a:fillRect/>
            </a:stretch>
          </p:blipFill>
          <p:spPr bwMode="auto">
            <a:xfrm>
              <a:off x="8785344" y="1029496"/>
              <a:ext cx="2313432" cy="2365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Прямоугольник 2"/>
          <p:cNvSpPr/>
          <p:nvPr/>
        </p:nvSpPr>
        <p:spPr>
          <a:xfrm>
            <a:off x="672804" y="5580831"/>
            <a:ext cx="94094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FF0000"/>
                </a:solidFill>
              </a:rPr>
              <a:t>Обратите внимание на заполнение 14 разряда КБК.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Проставление </a:t>
            </a:r>
            <a:r>
              <a:rPr lang="ru-RU" sz="2800" b="1" dirty="0">
                <a:solidFill>
                  <a:srgbClr val="FF0000"/>
                </a:solidFill>
              </a:rPr>
              <a:t>«0» не допускается</a:t>
            </a:r>
          </a:p>
        </p:txBody>
      </p:sp>
    </p:spTree>
    <p:extLst>
      <p:ext uri="{BB962C8B-B14F-4D97-AF65-F5344CB8AC3E}">
        <p14:creationId xmlns:p14="http://schemas.microsoft.com/office/powerpoint/2010/main" val="11507952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92F28-CF14-4CC7-8179-477D4D06D162}" type="slidenum">
              <a:rPr lang="ru-RU"/>
              <a:pPr/>
              <a:t>6</a:t>
            </a:fld>
            <a:endParaRPr lang="ru-RU"/>
          </a:p>
        </p:txBody>
      </p:sp>
      <p:pic>
        <p:nvPicPr>
          <p:cNvPr id="1843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3012" y="684287"/>
            <a:ext cx="941959" cy="104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 rot="10800000" flipV="1">
            <a:off x="2041524" y="-1573513"/>
            <a:ext cx="8856413" cy="501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7" tIns="45713" rIns="91427" bIns="45713">
            <a:spAutoFit/>
          </a:bodyPr>
          <a:lstStyle/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Налоговый период</a:t>
            </a: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оле 107 распоряжения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pSp>
        <p:nvGrpSpPr>
          <p:cNvPr id="18443" name="Группа 14"/>
          <p:cNvGrpSpPr>
            <a:grpSpLocks/>
          </p:cNvGrpSpPr>
          <p:nvPr/>
        </p:nvGrpSpPr>
        <p:grpSpPr bwMode="auto">
          <a:xfrm>
            <a:off x="9817819" y="4812582"/>
            <a:ext cx="2486025" cy="2532062"/>
            <a:chOff x="8612239" y="863141"/>
            <a:chExt cx="2486537" cy="2531681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/>
            </a:blip>
            <a:srcRect l="16745" t="22534" r="8455" b="20532"/>
            <a:stretch/>
          </p:blipFill>
          <p:spPr>
            <a:xfrm>
              <a:off x="8612239" y="863141"/>
              <a:ext cx="2403854" cy="1829671"/>
            </a:xfrm>
            <a:prstGeom prst="rect">
              <a:avLst/>
            </a:prstGeom>
          </p:spPr>
        </p:pic>
        <p:pic>
          <p:nvPicPr>
            <p:cNvPr id="18445" name="Рисунок 16"/>
            <p:cNvPicPr>
              <a:picLocks noChangeAspect="1"/>
            </p:cNvPicPr>
            <p:nvPr/>
          </p:nvPicPr>
          <p:blipFill>
            <a:blip r:embed="rId4"/>
            <a:srcRect l="19922" r="17917"/>
            <a:stretch>
              <a:fillRect/>
            </a:stretch>
          </p:blipFill>
          <p:spPr bwMode="auto">
            <a:xfrm>
              <a:off x="8785344" y="1029496"/>
              <a:ext cx="2313432" cy="2365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45" y="2268463"/>
            <a:ext cx="11851502" cy="19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3417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919163" y="455613"/>
            <a:ext cx="12366625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5713" rIns="0" bIns="45713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Схема взаимодействие ФНС России с </a:t>
            </a:r>
            <a:r>
              <a:rPr lang="ru-RU" sz="42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УФК при поступлении оплаты </a:t>
            </a:r>
            <a:endParaRPr lang="ru-RU" sz="4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8</a:t>
            </a:r>
            <a:endParaRPr lang="ru-RU"/>
          </a:p>
        </p:txBody>
      </p:sp>
      <p:pic>
        <p:nvPicPr>
          <p:cNvPr id="24580" name="Рисунок 4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4088" y="3868738"/>
            <a:ext cx="15843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Группа 44"/>
          <p:cNvGrpSpPr/>
          <p:nvPr/>
        </p:nvGrpSpPr>
        <p:grpSpPr>
          <a:xfrm>
            <a:off x="876074" y="1169439"/>
            <a:ext cx="10705852" cy="6281828"/>
            <a:chOff x="2097070" y="1188334"/>
            <a:chExt cx="8487264" cy="6283363"/>
          </a:xfrm>
          <a:effectLst>
            <a:outerShdw blurRad="50800" dist="50800" dir="5400000" algn="ctr" rotWithShape="0">
              <a:schemeClr val="bg1"/>
            </a:outerShdw>
          </a:effectLst>
        </p:grpSpPr>
        <p:sp>
          <p:nvSpPr>
            <p:cNvPr id="8" name="Прямоугольник 7"/>
            <p:cNvSpPr/>
            <p:nvPr/>
          </p:nvSpPr>
          <p:spPr>
            <a:xfrm>
              <a:off x="2915363" y="1225536"/>
              <a:ext cx="1728192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145438" y="1648046"/>
              <a:ext cx="113164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dirty="0">
                  <a:solidFill>
                    <a:schemeClr val="tx2">
                      <a:lumMod val="75000"/>
                    </a:schemeClr>
                  </a:solidFill>
                </a:rPr>
                <a:t>Налоговые органы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329578" y="2923622"/>
              <a:ext cx="4254756" cy="232280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414141"/>
                </a:clrFrom>
                <a:clrTo>
                  <a:srgbClr val="414141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3282881" y="2211343"/>
              <a:ext cx="1101366" cy="130524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14" name="Прямоугольник 13"/>
            <p:cNvSpPr/>
            <p:nvPr/>
          </p:nvSpPr>
          <p:spPr>
            <a:xfrm>
              <a:off x="2938818" y="1188334"/>
              <a:ext cx="2903314" cy="248735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681333" y="3379515"/>
              <a:ext cx="1470658" cy="7947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dirty="0">
                <a:solidFill>
                  <a:schemeClr val="tx1"/>
                </a:solidFill>
              </a:endParaRPr>
            </a:p>
          </p:txBody>
        </p:sp>
        <p:cxnSp>
          <p:nvCxnSpPr>
            <p:cNvPr id="19" name="Соединительная линия уступом 18"/>
            <p:cNvCxnSpPr>
              <a:stCxn id="14" idx="1"/>
            </p:cNvCxnSpPr>
            <p:nvPr/>
          </p:nvCxnSpPr>
          <p:spPr>
            <a:xfrm rot="10800000" flipV="1">
              <a:off x="2684559" y="2432014"/>
              <a:ext cx="254258" cy="1542760"/>
            </a:xfrm>
            <a:prstGeom prst="bentConnector2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 rot="16200000">
              <a:off x="1459578" y="2571763"/>
              <a:ext cx="191610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1. </a:t>
              </a:r>
              <a:r>
                <a:rPr lang="ru-RU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Платежный документ с УИН</a:t>
              </a:r>
            </a:p>
          </p:txBody>
        </p:sp>
        <p:cxnSp>
          <p:nvCxnSpPr>
            <p:cNvPr id="25" name="Соединительная линия уступом 24"/>
            <p:cNvCxnSpPr/>
            <p:nvPr/>
          </p:nvCxnSpPr>
          <p:spPr>
            <a:xfrm>
              <a:off x="4907341" y="6409368"/>
              <a:ext cx="1831594" cy="1"/>
            </a:xfrm>
            <a:prstGeom prst="bentConnector3">
              <a:avLst/>
            </a:prstGeom>
            <a:ln w="38100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V="1">
              <a:off x="7379978" y="5174423"/>
              <a:ext cx="0" cy="648072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Соединительная линия уступом 26"/>
            <p:cNvCxnSpPr>
              <a:stCxn id="16" idx="1"/>
              <a:endCxn id="13" idx="2"/>
            </p:cNvCxnSpPr>
            <p:nvPr/>
          </p:nvCxnSpPr>
          <p:spPr>
            <a:xfrm rot="10800000">
              <a:off x="3833565" y="3516591"/>
              <a:ext cx="3012311" cy="1103620"/>
            </a:xfrm>
            <a:prstGeom prst="bentConnector2">
              <a:avLst/>
            </a:prstGeom>
            <a:ln w="38100">
              <a:solidFill>
                <a:srgbClr val="006600"/>
              </a:solidFill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>
            <a:xfrm>
              <a:off x="3706031" y="3891243"/>
              <a:ext cx="2033063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6600"/>
                  </a:solidFill>
                </a:rPr>
                <a:t>5</a:t>
              </a:r>
              <a:r>
                <a:rPr lang="ru-RU" sz="2000" b="1" dirty="0" smtClean="0">
                  <a:solidFill>
                    <a:srgbClr val="006600"/>
                  </a:solidFill>
                </a:rPr>
                <a:t>. </a:t>
              </a:r>
              <a:r>
                <a:rPr lang="ru-RU" sz="2000" dirty="0">
                  <a:solidFill>
                    <a:srgbClr val="006600"/>
                  </a:solidFill>
                </a:rPr>
                <a:t>Информация о зачислении денег в бюджет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247031" y="5270147"/>
              <a:ext cx="2836519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6600"/>
                  </a:solidFill>
                </a:rPr>
                <a:t>4</a:t>
              </a:r>
              <a:r>
                <a:rPr lang="ru-RU" sz="2000" b="1" dirty="0" smtClean="0">
                  <a:solidFill>
                    <a:srgbClr val="006600"/>
                  </a:solidFill>
                </a:rPr>
                <a:t>. </a:t>
              </a:r>
              <a:r>
                <a:rPr lang="ru-RU" sz="2000" dirty="0">
                  <a:solidFill>
                    <a:srgbClr val="006600"/>
                  </a:solidFill>
                </a:rPr>
                <a:t>Информация о зачислении денег в бюджет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146205" y="6327605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937929" y="1710829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583815" y="2387465"/>
              <a:ext cx="223628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107692" y="6631044"/>
              <a:ext cx="223628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6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cxnSp>
          <p:nvCxnSpPr>
            <p:cNvPr id="42" name="Соединительная линия уступом 41"/>
            <p:cNvCxnSpPr/>
            <p:nvPr/>
          </p:nvCxnSpPr>
          <p:spPr>
            <a:xfrm rot="16200000" flipH="1">
              <a:off x="2312206" y="5715772"/>
              <a:ext cx="1569854" cy="825147"/>
            </a:xfrm>
            <a:prstGeom prst="bentConnector3">
              <a:avLst>
                <a:gd name="adj1" fmla="val 99926"/>
              </a:avLst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Прямоугольник 42"/>
            <p:cNvSpPr/>
            <p:nvPr/>
          </p:nvSpPr>
          <p:spPr>
            <a:xfrm rot="16200000">
              <a:off x="1606220" y="6053641"/>
              <a:ext cx="1826823" cy="507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2. </a:t>
              </a:r>
              <a:r>
                <a:rPr lang="ru-RU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Деньги</a:t>
              </a:r>
            </a:p>
          </p:txBody>
        </p:sp>
        <p:sp>
          <p:nvSpPr>
            <p:cNvPr id="30" name="Выгнутая влево стрелка 29"/>
            <p:cNvSpPr/>
            <p:nvPr/>
          </p:nvSpPr>
          <p:spPr>
            <a:xfrm rot="10800000">
              <a:off x="4221513" y="2880690"/>
              <a:ext cx="3181149" cy="3613028"/>
            </a:xfrm>
            <a:prstGeom prst="curvedRightArrow">
              <a:avLst>
                <a:gd name="adj1" fmla="val 2613"/>
                <a:gd name="adj2" fmla="val 13073"/>
                <a:gd name="adj3" fmla="val 21012"/>
              </a:avLst>
            </a:prstGeom>
            <a:solidFill>
              <a:srgbClr val="CCCC00"/>
            </a:solidFill>
            <a:ln>
              <a:solidFill>
                <a:srgbClr val="006600">
                  <a:alpha val="34000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957597" y="6396010"/>
              <a:ext cx="1731080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6600"/>
                  </a:solidFill>
                </a:rPr>
                <a:t>3</a:t>
              </a:r>
              <a:r>
                <a:rPr lang="ru-RU" sz="2000" b="1" dirty="0" smtClean="0">
                  <a:solidFill>
                    <a:srgbClr val="006600"/>
                  </a:solidFill>
                </a:rPr>
                <a:t>. </a:t>
              </a:r>
              <a:r>
                <a:rPr lang="ru-RU" sz="2000" dirty="0">
                  <a:solidFill>
                    <a:srgbClr val="006600"/>
                  </a:solidFill>
                </a:rPr>
                <a:t>Перечисление денег в бюджет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474105" y="4071266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rgbClr val="006600"/>
                  </a:solidFill>
                </a:rPr>
                <a:t>до 5-ти </a:t>
              </a:r>
            </a:p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b="1" dirty="0">
                  <a:solidFill>
                    <a:srgbClr val="006600"/>
                  </a:solidFill>
                </a:rPr>
                <a:t>дней</a:t>
              </a:r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3509703" y="5842897"/>
              <a:ext cx="1550492" cy="162880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23" name="Прямоугольник 22"/>
            <p:cNvSpPr/>
            <p:nvPr/>
          </p:nvSpPr>
          <p:spPr>
            <a:xfrm>
              <a:off x="3496218" y="5981743"/>
              <a:ext cx="1728192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БАНК</a:t>
              </a:r>
            </a:p>
          </p:txBody>
        </p:sp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404040"/>
                </a:clrFrom>
                <a:clrTo>
                  <a:srgbClr val="404040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6845875" y="4038038"/>
              <a:ext cx="1172027" cy="116434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17" name="Прямоугольник 16"/>
            <p:cNvSpPr/>
            <p:nvPr/>
          </p:nvSpPr>
          <p:spPr>
            <a:xfrm>
              <a:off x="6695902" y="3518016"/>
              <a:ext cx="136815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dirty="0">
                  <a:solidFill>
                    <a:schemeClr val="tx1"/>
                  </a:solidFill>
                </a:rPr>
                <a:t>УФК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331004" y="2986420"/>
              <a:ext cx="3663926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Федеральное казначейство</a:t>
              </a:r>
            </a:p>
          </p:txBody>
        </p: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6636076" y="5916264"/>
              <a:ext cx="1517474" cy="132602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24" name="Прямоугольник 23"/>
            <p:cNvSpPr/>
            <p:nvPr/>
          </p:nvSpPr>
          <p:spPr>
            <a:xfrm>
              <a:off x="6543536" y="5958544"/>
              <a:ext cx="2008377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2688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ТУ Банка России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16125" y="3708623"/>
            <a:ext cx="9410700" cy="3589115"/>
          </a:xfrm>
        </p:spPr>
        <p:txBody>
          <a:bodyPr>
            <a:normAutofit/>
          </a:bodyPr>
          <a:lstStyle/>
          <a:p>
            <a:pPr defTabSz="1042688" fontAlgn="auto">
              <a:spcAft>
                <a:spcPts val="0"/>
              </a:spcAft>
              <a:defRPr/>
            </a:pPr>
            <a:r>
              <a:rPr lang="ru-RU" sz="5400" dirty="0" smtClean="0">
                <a:latin typeface="Arial Narrow" panose="020B0606020202030204" pitchFamily="34" charset="0"/>
              </a:rPr>
              <a:t>Спасибо за внимание</a:t>
            </a:r>
            <a:endParaRPr lang="ru-RU" sz="5400" b="1" dirty="0">
              <a:latin typeface="Arial Narrow" panose="020B0606020202030204" pitchFamily="34" charset="0"/>
            </a:endParaRP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497513" y="971550"/>
            <a:ext cx="2289175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48476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30232</TotalTime>
  <Words>186</Words>
  <Application>Microsoft Office PowerPoint</Application>
  <PresentationFormat>Произвольный</PresentationFormat>
  <Paragraphs>64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Шугар Валерия Игоревна</cp:lastModifiedBy>
  <cp:revision>1421</cp:revision>
  <cp:lastPrinted>2019-06-10T07:27:20Z</cp:lastPrinted>
  <dcterms:created xsi:type="dcterms:W3CDTF">2013-04-18T07:19:29Z</dcterms:created>
  <dcterms:modified xsi:type="dcterms:W3CDTF">2019-06-13T03:47:37Z</dcterms:modified>
</cp:coreProperties>
</file>