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17"/>
  </p:notesMasterIdLst>
  <p:sldIdLst>
    <p:sldId id="580" r:id="rId2"/>
    <p:sldId id="597" r:id="rId3"/>
    <p:sldId id="603" r:id="rId4"/>
    <p:sldId id="600" r:id="rId5"/>
    <p:sldId id="584" r:id="rId6"/>
    <p:sldId id="586" r:id="rId7"/>
    <p:sldId id="589" r:id="rId8"/>
    <p:sldId id="592" r:id="rId9"/>
    <p:sldId id="605" r:id="rId10"/>
    <p:sldId id="601" r:id="rId11"/>
    <p:sldId id="602" r:id="rId12"/>
    <p:sldId id="599" r:id="rId13"/>
    <p:sldId id="604" r:id="rId14"/>
    <p:sldId id="595" r:id="rId15"/>
    <p:sldId id="579" r:id="rId16"/>
  </p:sldIdLst>
  <p:sldSz cx="10693400" cy="7561263"/>
  <p:notesSz cx="6808788" cy="9940925"/>
  <p:defaultTextStyle>
    <a:defPPr>
      <a:defRPr lang="ru-RU"/>
    </a:defPPr>
    <a:lvl1pPr marL="0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 userDrawn="1">
          <p15:clr>
            <a:srgbClr val="A4A3A4"/>
          </p15:clr>
        </p15:guide>
        <p15:guide id="2" pos="21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6092"/>
    <a:srgbClr val="4F81BD"/>
    <a:srgbClr val="0066CC"/>
    <a:srgbClr val="FF3300"/>
    <a:srgbClr val="D0D8E8"/>
    <a:srgbClr val="035DC9"/>
    <a:srgbClr val="C0CBCE"/>
    <a:srgbClr val="E4CECE"/>
    <a:srgbClr val="0074BF"/>
    <a:srgbClr val="0072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1041" autoAdjust="0"/>
    <p:restoredTop sz="94099" autoAdjust="0"/>
  </p:normalViewPr>
  <p:slideViewPr>
    <p:cSldViewPr showGuides="1">
      <p:cViewPr>
        <p:scale>
          <a:sx n="80" d="100"/>
          <a:sy n="80" d="100"/>
        </p:scale>
        <p:origin x="-2436" y="-59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8" d="100"/>
          <a:sy n="48" d="100"/>
        </p:scale>
        <p:origin x="-2808" y="-62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11"/>
            <a:ext cx="2950477" cy="497046"/>
          </a:xfrm>
          <a:prstGeom prst="rect">
            <a:avLst/>
          </a:prstGeom>
        </p:spPr>
        <p:txBody>
          <a:bodyPr vert="horz" lIns="92220" tIns="46110" rIns="92220" bIns="4611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8" y="11"/>
            <a:ext cx="2950477" cy="497046"/>
          </a:xfrm>
          <a:prstGeom prst="rect">
            <a:avLst/>
          </a:prstGeom>
        </p:spPr>
        <p:txBody>
          <a:bodyPr vert="horz" lIns="92220" tIns="46110" rIns="92220" bIns="4611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08.06.2022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7713"/>
            <a:ext cx="5275262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20" tIns="46110" rIns="92220" bIns="4611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2" y="4721952"/>
            <a:ext cx="5447030" cy="4473416"/>
          </a:xfrm>
          <a:prstGeom prst="rect">
            <a:avLst/>
          </a:prstGeom>
        </p:spPr>
        <p:txBody>
          <a:bodyPr vert="horz" lIns="92220" tIns="46110" rIns="92220" bIns="4611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42163"/>
            <a:ext cx="2950477" cy="497046"/>
          </a:xfrm>
          <a:prstGeom prst="rect">
            <a:avLst/>
          </a:prstGeom>
        </p:spPr>
        <p:txBody>
          <a:bodyPr vert="horz" lIns="92220" tIns="46110" rIns="92220" bIns="4611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8" y="9442163"/>
            <a:ext cx="2950477" cy="497046"/>
          </a:xfrm>
          <a:prstGeom prst="rect">
            <a:avLst/>
          </a:prstGeom>
        </p:spPr>
        <p:txBody>
          <a:bodyPr vert="horz" lIns="92220" tIns="46110" rIns="92220" bIns="4611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4064" indent="-286179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4715" indent="-228943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2600" indent="-228943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60486" indent="-228943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94080FF5-ECA3-4CA2-B580-1FF73A52AE39}" type="slidenum">
              <a:rPr lang="ru-RU" altLang="ru-RU" smtClean="0"/>
              <a:pPr/>
              <a:t>15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9425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4" y="540273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4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73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7" r:id="rId13"/>
  </p:sldLayoutIdLst>
  <p:hf hdr="0" ftr="0" dt="0"/>
  <p:txStyles>
    <p:titleStyle>
      <a:lvl1pPr algn="l" defTabSz="1042688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10" indent="0" algn="l" defTabSz="1042688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10" indent="0" algn="l" defTabSz="1042688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37" indent="-260258" algn="l" defTabSz="1042688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35" algn="just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593" indent="0" algn="l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D73545DC02D23CF2EA7BDF0933E26111E9C9C925E74303C20348FDF33FF98EF8CD806C5FA0A5B23EE907EE20C4E55B97D75AB1AE6AEB04k5HFD" TargetMode="External"/><Relationship Id="rId2" Type="http://schemas.openxmlformats.org/officeDocument/2006/relationships/hyperlink" Target="consultantplus://offline/ref=FA97367B0CF68A84A9D6B637BAE8F99418A9323C5A9F16EE93E751BF415D257245C67EE78C684140DC3DAD8334BFB09CB2C978F16865D6VCH4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D73545DC02D23CF2EA7BDF0933E26111E9C9C925E74303C20348FDF33FF98EF8CD806C5FA0A5B13FE907EE20C4E55B97D75AB1AE6AEB04k5HFD" TargetMode="External"/><Relationship Id="rId5" Type="http://schemas.openxmlformats.org/officeDocument/2006/relationships/hyperlink" Target="consultantplus://offline/ref=D73545DC02D23CF2EA7BDF0933E26111E9C9C925E74303C20348FDF33FF98EF8CD806C5FA9AFB63BE907EE20C4E55B97D75AB1AE6AEB04k5HFD" TargetMode="External"/><Relationship Id="rId4" Type="http://schemas.openxmlformats.org/officeDocument/2006/relationships/hyperlink" Target="consultantplus://offline/ref=D73545DC02D23CF2EA7BDF0933E26111E9C9C925E74303C20348FDF33FF98EF8CD806C5FA0A5B13BE907EE20C4E55B97D75AB1AE6AEB04k5HFD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Box 4"/>
          <p:cNvSpPr txBox="1">
            <a:spLocks noChangeArrowheads="1"/>
          </p:cNvSpPr>
          <p:nvPr/>
        </p:nvSpPr>
        <p:spPr bwMode="auto">
          <a:xfrm>
            <a:off x="462268" y="3525090"/>
            <a:ext cx="9937807" cy="4906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sz="23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«Актуальные вопросы применения специальных налоговых режимов: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УСН и ЕСХН. Типичные ошибки и нарушения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Начальник отдела камерального контроля </a:t>
            </a:r>
          </a:p>
          <a:p>
            <a:pPr algn="r">
              <a:defRPr/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специальных налоговых режимов  </a:t>
            </a:r>
          </a:p>
          <a:p>
            <a:pPr algn="r">
              <a:defRPr/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УФНС России по Республике Алтай</a:t>
            </a:r>
          </a:p>
          <a:p>
            <a:pPr algn="r">
              <a:defRPr/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alt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Чурупова</a:t>
            </a: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Ольга Михайловна</a:t>
            </a:r>
          </a:p>
          <a:p>
            <a:pPr algn="ctr"/>
            <a:endParaRPr lang="ru-RU" alt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4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91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8" y="396255"/>
            <a:ext cx="9065192" cy="6699873"/>
          </a:xfrm>
        </p:spPr>
        <p:txBody>
          <a:bodyPr>
            <a:normAutofit/>
          </a:bodyPr>
          <a:lstStyle/>
          <a:p>
            <a:pPr algn="ctr"/>
            <a:r>
              <a:rPr lang="ru-RU" sz="20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Закон </a:t>
            </a:r>
            <a:r>
              <a:rPr lang="ru-RU" sz="20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Республики </a:t>
            </a:r>
            <a:r>
              <a:rPr lang="ru-RU" sz="20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Алтай от 03.07.2009 № </a:t>
            </a:r>
            <a:r>
              <a:rPr lang="ru-RU" sz="20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26-РЗ:</a:t>
            </a:r>
            <a:endParaRPr lang="ru-RU" sz="20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pPr algn="ctr"/>
            <a:r>
              <a:rPr lang="ru-RU" sz="20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Закон </a:t>
            </a:r>
            <a:r>
              <a:rPr lang="ru-RU" sz="20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Республики </a:t>
            </a:r>
            <a:r>
              <a:rPr lang="ru-RU" sz="20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Алтай № </a:t>
            </a:r>
            <a:r>
              <a:rPr lang="ru-RU" sz="20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71-РЗ </a:t>
            </a:r>
            <a:r>
              <a:rPr lang="ru-RU" sz="20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от </a:t>
            </a:r>
            <a:r>
              <a:rPr lang="ru-RU" sz="20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23.11.2015:</a:t>
            </a:r>
            <a:endParaRPr lang="ru-RU" sz="20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97565" y="900311"/>
            <a:ext cx="2412861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Статья 1 для ЮЛ и ИП по  видам деятельности</a:t>
            </a:r>
            <a:endParaRPr lang="ru-RU" sz="1800" dirty="0"/>
          </a:p>
        </p:txBody>
      </p:sp>
      <p:sp>
        <p:nvSpPr>
          <p:cNvPr id="6" name="Овал 5"/>
          <p:cNvSpPr/>
          <p:nvPr/>
        </p:nvSpPr>
        <p:spPr>
          <a:xfrm>
            <a:off x="773599" y="3024547"/>
            <a:ext cx="2412860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Статья 1.1, для ЮЛ и ИП, применявших в </a:t>
            </a:r>
            <a:r>
              <a:rPr lang="ru-RU" sz="1800" dirty="0" smtClean="0"/>
              <a:t>2020 г</a:t>
            </a:r>
            <a:r>
              <a:rPr lang="ru-RU" sz="1800" dirty="0" smtClean="0"/>
              <a:t>. ЕНВД </a:t>
            </a:r>
            <a:endParaRPr lang="ru-RU" sz="1800" dirty="0"/>
          </a:p>
        </p:txBody>
      </p:sp>
      <p:sp>
        <p:nvSpPr>
          <p:cNvPr id="7" name="Овал 6"/>
          <p:cNvSpPr/>
          <p:nvPr/>
        </p:nvSpPr>
        <p:spPr>
          <a:xfrm>
            <a:off x="742355" y="5864358"/>
            <a:ext cx="2696131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Впервые зарегистрированные ИП</a:t>
            </a:r>
            <a:endParaRPr lang="ru-RU" sz="1800" dirty="0"/>
          </a:p>
        </p:txBody>
      </p:sp>
      <p:sp>
        <p:nvSpPr>
          <p:cNvPr id="8" name="Овал 7"/>
          <p:cNvSpPr/>
          <p:nvPr/>
        </p:nvSpPr>
        <p:spPr>
          <a:xfrm>
            <a:off x="3690515" y="900311"/>
            <a:ext cx="2937069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Ставка 5% (доходы-расходы)</a:t>
            </a:r>
          </a:p>
          <a:p>
            <a:pPr algn="ctr"/>
            <a:r>
              <a:rPr lang="ru-RU" sz="1800" dirty="0" smtClean="0"/>
              <a:t>Раздел 2.2 </a:t>
            </a:r>
          </a:p>
          <a:p>
            <a:pPr algn="ctr"/>
            <a:r>
              <a:rPr lang="ru-RU" sz="1800" dirty="0" smtClean="0"/>
              <a:t>стр. 264</a:t>
            </a:r>
            <a:endParaRPr lang="ru-RU" sz="18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362924" y="1012701"/>
            <a:ext cx="2592288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dirty="0">
                <a:solidFill>
                  <a:schemeClr val="tx1"/>
                </a:solidFill>
              </a:rPr>
              <a:t>3462020/</a:t>
            </a:r>
            <a:r>
              <a:rPr lang="ru-RU" sz="1800" dirty="0">
                <a:solidFill>
                  <a:srgbClr val="7030A0"/>
                </a:solidFill>
              </a:rPr>
              <a:t>0001</a:t>
            </a:r>
            <a:r>
              <a:rPr lang="ru-RU" sz="1800" dirty="0">
                <a:solidFill>
                  <a:srgbClr val="0070C0"/>
                </a:solidFill>
              </a:rPr>
              <a:t>0001</a:t>
            </a:r>
            <a:r>
              <a:rPr lang="ru-RU" sz="1800" dirty="0">
                <a:solidFill>
                  <a:schemeClr val="accent2">
                    <a:lumMod val="75000"/>
                  </a:schemeClr>
                </a:solidFill>
              </a:rPr>
              <a:t>0000</a:t>
            </a:r>
          </a:p>
        </p:txBody>
      </p:sp>
      <p:sp>
        <p:nvSpPr>
          <p:cNvPr id="11" name="Овал 10"/>
          <p:cNvSpPr/>
          <p:nvPr/>
        </p:nvSpPr>
        <p:spPr>
          <a:xfrm>
            <a:off x="3653878" y="3999217"/>
            <a:ext cx="2973705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Ставка 5% (доходы-расходы)</a:t>
            </a:r>
          </a:p>
          <a:p>
            <a:pPr algn="ctr"/>
            <a:r>
              <a:rPr lang="ru-RU" sz="1800" dirty="0"/>
              <a:t>Раздел 2.2 </a:t>
            </a:r>
          </a:p>
          <a:p>
            <a:pPr algn="ctr"/>
            <a:r>
              <a:rPr lang="ru-RU" sz="1800" dirty="0"/>
              <a:t>стр. 264</a:t>
            </a:r>
          </a:p>
        </p:txBody>
      </p:sp>
      <p:sp>
        <p:nvSpPr>
          <p:cNvPr id="12" name="Овал 11"/>
          <p:cNvSpPr/>
          <p:nvPr/>
        </p:nvSpPr>
        <p:spPr>
          <a:xfrm>
            <a:off x="3656823" y="2484487"/>
            <a:ext cx="2970761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Ставка </a:t>
            </a:r>
            <a:r>
              <a:rPr lang="ru-RU" sz="1800" dirty="0" smtClean="0"/>
              <a:t>1% </a:t>
            </a:r>
            <a:r>
              <a:rPr lang="ru-RU" sz="1800" dirty="0"/>
              <a:t>(</a:t>
            </a:r>
            <a:r>
              <a:rPr lang="ru-RU" sz="1800" dirty="0" smtClean="0"/>
              <a:t>доходы)</a:t>
            </a:r>
            <a:endParaRPr lang="ru-RU" sz="1800" dirty="0"/>
          </a:p>
          <a:p>
            <a:pPr algn="ctr"/>
            <a:r>
              <a:rPr lang="ru-RU" sz="1800" dirty="0"/>
              <a:t>Раздел </a:t>
            </a:r>
            <a:r>
              <a:rPr lang="ru-RU" sz="1800" dirty="0" smtClean="0"/>
              <a:t>2.1.1 </a:t>
            </a:r>
            <a:endParaRPr lang="ru-RU" sz="1800" dirty="0"/>
          </a:p>
          <a:p>
            <a:pPr algn="ctr"/>
            <a:r>
              <a:rPr lang="ru-RU" sz="1800" dirty="0"/>
              <a:t>стр. </a:t>
            </a:r>
            <a:r>
              <a:rPr lang="ru-RU" sz="1800" dirty="0" smtClean="0"/>
              <a:t>124</a:t>
            </a:r>
            <a:endParaRPr lang="ru-RU" sz="1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277189" y="2601655"/>
            <a:ext cx="2664296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3462010/</a:t>
            </a:r>
            <a:r>
              <a:rPr lang="ru-RU" sz="1800" dirty="0" smtClean="0">
                <a:solidFill>
                  <a:srgbClr val="7030A0"/>
                </a:solidFill>
              </a:rPr>
              <a:t>01.1</a:t>
            </a:r>
            <a:r>
              <a:rPr lang="ru-RU" sz="1800" dirty="0" smtClean="0">
                <a:solidFill>
                  <a:srgbClr val="0070C0"/>
                </a:solidFill>
              </a:rPr>
              <a:t>0001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0002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336145" y="3939856"/>
            <a:ext cx="2633671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3462020/</a:t>
            </a:r>
            <a:r>
              <a:rPr lang="ru-RU" sz="1800" dirty="0" smtClean="0">
                <a:solidFill>
                  <a:srgbClr val="7030A0"/>
                </a:solidFill>
              </a:rPr>
              <a:t>01.1</a:t>
            </a:r>
            <a:r>
              <a:rPr lang="ru-RU" sz="1800" dirty="0" smtClean="0">
                <a:solidFill>
                  <a:srgbClr val="0070C0"/>
                </a:solidFill>
              </a:rPr>
              <a:t>0001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0001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72882" y="6156895"/>
            <a:ext cx="2692787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3462040/</a:t>
            </a:r>
            <a:r>
              <a:rPr lang="ru-RU" sz="1800" dirty="0" smtClean="0">
                <a:solidFill>
                  <a:srgbClr val="7030A0"/>
                </a:solidFill>
              </a:rPr>
              <a:t>0001</a:t>
            </a:r>
            <a:r>
              <a:rPr lang="ru-RU" sz="1800" dirty="0" smtClean="0">
                <a:solidFill>
                  <a:srgbClr val="0070C0"/>
                </a:solidFill>
              </a:rPr>
              <a:t>000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0000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186459" y="1622213"/>
            <a:ext cx="50405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686541" y="1620391"/>
            <a:ext cx="6496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627585" y="3141776"/>
            <a:ext cx="6496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6686541" y="4499978"/>
            <a:ext cx="6496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3086468" y="3312579"/>
            <a:ext cx="500366" cy="1080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990298" y="4236335"/>
            <a:ext cx="661609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3834531" y="5913455"/>
            <a:ext cx="2793051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/>
              <a:t>0% (доходы, доходы-расходы) стр. 124, стр. 264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521538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8" y="612280"/>
            <a:ext cx="8921176" cy="6483848"/>
          </a:xfrm>
        </p:spPr>
        <p:txBody>
          <a:bodyPr>
            <a:normAutofit/>
          </a:bodyPr>
          <a:lstStyle/>
          <a:p>
            <a:pPr algn="ctr"/>
            <a:r>
              <a:rPr lang="ru-RU" sz="2000" u="sng" dirty="0">
                <a:solidFill>
                  <a:srgbClr val="0066CC"/>
                </a:solidFill>
              </a:rPr>
              <a:t>ПОРЯДОК УЧЕТА СУБСИДИЙ</a:t>
            </a:r>
          </a:p>
          <a:p>
            <a:pPr algn="ctr"/>
            <a:endParaRPr lang="ru-RU" sz="2000" dirty="0" smtClean="0"/>
          </a:p>
          <a:p>
            <a:pPr algn="ctr"/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26220" y="1053335"/>
            <a:ext cx="8856984" cy="165618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u="sng" dirty="0">
                <a:solidFill>
                  <a:schemeClr val="tx1"/>
                </a:solidFill>
              </a:rPr>
              <a:t>Субсидии на развитие материально-технической базы в виде приобретения основных средств, возведения, модернизации или реконструкции объектов </a:t>
            </a:r>
            <a:r>
              <a:rPr lang="ru-RU" sz="1800" dirty="0">
                <a:solidFill>
                  <a:schemeClr val="tx1"/>
                </a:solidFill>
              </a:rPr>
              <a:t>учитываются в составе доходов пропорционально расходам, осуществленным за счет этого источника, не более 2 налоговых периодов с даты </a:t>
            </a:r>
            <a:r>
              <a:rPr lang="ru-RU" sz="1800" dirty="0" smtClean="0">
                <a:solidFill>
                  <a:schemeClr val="tx1"/>
                </a:solidFill>
              </a:rPr>
              <a:t>получения 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7889459">
            <a:off x="2714775" y="2713766"/>
            <a:ext cx="562157" cy="724243"/>
          </a:xfrm>
          <a:prstGeom prst="rightArrow">
            <a:avLst>
              <a:gd name="adj1" fmla="val 50000"/>
              <a:gd name="adj2" fmla="val 4844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3602811">
            <a:off x="7614751" y="2673805"/>
            <a:ext cx="527781" cy="72008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23692" y="3348583"/>
            <a:ext cx="3888432" cy="172819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«доходы-расходы»: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- в Книге учета доходов и расходов;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- в декларации</a:t>
            </a:r>
          </a:p>
          <a:p>
            <a:pPr algn="ctr"/>
            <a:endParaRPr lang="ru-RU" sz="2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38788" y="3348583"/>
            <a:ext cx="3816423" cy="172819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«доходы»: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- в Книге учета доходов и расходов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В декларации не отражается, если использована в течении 2 лет по целевому назначению </a:t>
            </a:r>
          </a:p>
          <a:p>
            <a:pPr algn="ctr"/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78620" y="5436815"/>
            <a:ext cx="8856984" cy="172819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63410" algn="ctr"/>
            <a:r>
              <a:rPr lang="ru-RU" sz="1800" u="sng" dirty="0">
                <a:solidFill>
                  <a:schemeClr val="tx1"/>
                </a:solidFill>
              </a:rPr>
              <a:t>Субсидии, полученные из бюджета в целях возмещения расходов, </a:t>
            </a:r>
            <a:r>
              <a:rPr lang="ru-RU" sz="1800" dirty="0">
                <a:solidFill>
                  <a:schemeClr val="tx1"/>
                </a:solidFill>
              </a:rPr>
              <a:t>учитываются в составе доходов декларации, независимо от выбранного объекта налогообложения, единовременно на дату </a:t>
            </a:r>
            <a:r>
              <a:rPr lang="ru-RU" sz="1800" dirty="0" smtClean="0">
                <a:solidFill>
                  <a:schemeClr val="tx1"/>
                </a:solidFill>
              </a:rPr>
              <a:t>зачисления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49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66180" y="684288"/>
            <a:ext cx="9361040" cy="641184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400" u="sng" dirty="0" smtClean="0"/>
              <a:t>ОПЕРАЦИИ, ПОДЛЕЖАЩИЕ ОТРАЖЕНИЮ В РАЗДЕЛЕ 3 ДЕКЛАРАЦИИ ПО УСН</a:t>
            </a:r>
          </a:p>
          <a:p>
            <a:pPr algn="just"/>
            <a:endParaRPr lang="ru-RU" sz="1800" dirty="0">
              <a:solidFill>
                <a:schemeClr val="tx1"/>
              </a:solidFill>
            </a:endParaRPr>
          </a:p>
          <a:p>
            <a:pPr algn="just"/>
            <a:r>
              <a:rPr lang="ru-RU" sz="1800" dirty="0" smtClean="0">
                <a:solidFill>
                  <a:schemeClr val="tx1"/>
                </a:solidFill>
              </a:rPr>
              <a:t>	</a:t>
            </a:r>
            <a:r>
              <a:rPr lang="ru-RU" sz="2600" dirty="0" smtClean="0">
                <a:solidFill>
                  <a:srgbClr val="376092"/>
                </a:solidFill>
              </a:rPr>
              <a:t>В Разделе 3 декларации по УСН отражаются доходы, полученные налогоплательщиком и не учитываемые при определении налоговой базы. </a:t>
            </a:r>
          </a:p>
          <a:p>
            <a:pPr algn="just"/>
            <a:r>
              <a:rPr lang="ru-RU" sz="2600" dirty="0">
                <a:solidFill>
                  <a:srgbClr val="376092"/>
                </a:solidFill>
              </a:rPr>
              <a:t>	</a:t>
            </a:r>
            <a:r>
              <a:rPr lang="ru-RU" sz="2600" dirty="0" smtClean="0">
                <a:solidFill>
                  <a:srgbClr val="376092"/>
                </a:solidFill>
              </a:rPr>
              <a:t>Поступления отражаются в соответствии с Кодом вида поступлений, согласно Приложению № 6 к порядку заполнения декларации и включают,  в том числе:</a:t>
            </a:r>
          </a:p>
          <a:p>
            <a:pPr algn="just"/>
            <a:endParaRPr lang="ru-RU" sz="2600" dirty="0" smtClean="0">
              <a:solidFill>
                <a:srgbClr val="376092"/>
              </a:solidFill>
            </a:endParaRPr>
          </a:p>
          <a:p>
            <a:pPr marL="649160" indent="-285750" algn="just">
              <a:buFont typeface="Wingdings" pitchFamily="2" charset="2"/>
              <a:buChar char="q"/>
            </a:pPr>
            <a:r>
              <a:rPr lang="ru-RU" sz="2600" dirty="0" smtClean="0">
                <a:solidFill>
                  <a:srgbClr val="376092"/>
                </a:solidFill>
              </a:rPr>
              <a:t>Целевое финансирование (гранты, инвестиции, средства дольщиков и пр. )</a:t>
            </a:r>
          </a:p>
          <a:p>
            <a:pPr marL="649160" indent="-285750" algn="just">
              <a:buFont typeface="Wingdings" pitchFamily="2" charset="2"/>
              <a:buChar char="q"/>
            </a:pPr>
            <a:r>
              <a:rPr lang="ru-RU" sz="2600" dirty="0" smtClean="0">
                <a:solidFill>
                  <a:srgbClr val="376092"/>
                </a:solidFill>
              </a:rPr>
              <a:t>Целевые поступления на содержание некоммерческих организаций и ведение ими уставной деятельности (пожертвования, средства, предоставленные на осуществление уставной деятельности некоммерческих организаций, средства, поступившие профсоюзным организация и пр.)</a:t>
            </a:r>
          </a:p>
          <a:p>
            <a:pPr marL="649160" indent="-285750" algn="just">
              <a:buFont typeface="Wingdings" pitchFamily="2" charset="2"/>
              <a:buChar char="q"/>
            </a:pPr>
            <a:r>
              <a:rPr lang="ru-RU" sz="2600" dirty="0" smtClean="0">
                <a:solidFill>
                  <a:srgbClr val="376092"/>
                </a:solidFill>
              </a:rPr>
              <a:t>Средства и иное имущество, полученные в виде безвозмездной помощи</a:t>
            </a:r>
          </a:p>
          <a:p>
            <a:pPr marL="649160" indent="-285750" algn="just">
              <a:buFont typeface="Wingdings" pitchFamily="2" charset="2"/>
              <a:buChar char="q"/>
            </a:pPr>
            <a:r>
              <a:rPr lang="ru-RU" sz="2600" dirty="0" smtClean="0">
                <a:solidFill>
                  <a:srgbClr val="376092"/>
                </a:solidFill>
              </a:rPr>
              <a:t>Имущество, полученное государственными и муниципальными учреждениями по решению органов исполнительной власти</a:t>
            </a:r>
          </a:p>
          <a:p>
            <a:pPr marL="649160" indent="-285750" algn="just">
              <a:buFont typeface="Wingdings" pitchFamily="2" charset="2"/>
              <a:buChar char="q"/>
            </a:pPr>
            <a:r>
              <a:rPr lang="ru-RU" sz="2600" dirty="0" smtClean="0">
                <a:solidFill>
                  <a:srgbClr val="376092"/>
                </a:solidFill>
              </a:rPr>
              <a:t>Имущество (включая денежные средства), полученные религиозной организацией</a:t>
            </a:r>
          </a:p>
          <a:p>
            <a:pPr marL="649160" indent="-285750" algn="just">
              <a:buFont typeface="Wingdings" pitchFamily="2" charset="2"/>
              <a:buChar char="q"/>
            </a:pPr>
            <a:r>
              <a:rPr lang="ru-RU" sz="2600" dirty="0" smtClean="0">
                <a:solidFill>
                  <a:srgbClr val="376092"/>
                </a:solidFill>
              </a:rPr>
              <a:t>Иные полученные целевые средства, не учитываемые при определении налоговой базы в соответствии со статьей 251 НК РФ</a:t>
            </a:r>
          </a:p>
          <a:p>
            <a:pPr algn="just"/>
            <a:endParaRPr lang="ru-RU" sz="2600" dirty="0">
              <a:solidFill>
                <a:srgbClr val="376092"/>
              </a:solidFill>
            </a:endParaRPr>
          </a:p>
          <a:p>
            <a:pPr algn="just"/>
            <a:r>
              <a:rPr lang="ru-RU" sz="2600" dirty="0" smtClean="0">
                <a:solidFill>
                  <a:srgbClr val="376092"/>
                </a:solidFill>
              </a:rPr>
              <a:t>Налогоплательщики, получившие средства целевого финансирования, обязаны вести раздельный учет доходов (расходов), полученных (произведенных) в рамках целевого финансирования. </a:t>
            </a:r>
          </a:p>
          <a:p>
            <a:pPr algn="just"/>
            <a:endParaRPr lang="ru-RU" sz="2100" dirty="0" smtClean="0">
              <a:solidFill>
                <a:schemeClr val="tx1"/>
              </a:solidFill>
            </a:endParaRPr>
          </a:p>
          <a:p>
            <a:pPr algn="just"/>
            <a:r>
              <a:rPr lang="ru-RU" sz="2100" dirty="0" smtClean="0">
                <a:solidFill>
                  <a:schemeClr val="tx1"/>
                </a:solidFill>
              </a:rPr>
              <a:t> </a:t>
            </a:r>
            <a:endParaRPr lang="ru-RU" sz="21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4989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94172" y="324247"/>
            <a:ext cx="9721080" cy="6771881"/>
          </a:xfrm>
        </p:spPr>
        <p:txBody>
          <a:bodyPr>
            <a:normAutofit/>
          </a:bodyPr>
          <a:lstStyle/>
          <a:p>
            <a:pPr algn="ctr"/>
            <a:r>
              <a:rPr lang="ru-RU" sz="2200" u="sng" dirty="0" smtClean="0">
                <a:solidFill>
                  <a:srgbClr val="0066CC"/>
                </a:solidFill>
              </a:rPr>
              <a:t>Продление сроков уплаты налога по УСН</a:t>
            </a:r>
          </a:p>
          <a:p>
            <a:pPr algn="just"/>
            <a:r>
              <a:rPr lang="ru-RU" sz="4000" dirty="0" smtClean="0">
                <a:solidFill>
                  <a:schemeClr val="tx1"/>
                </a:solidFill>
              </a:rPr>
              <a:t>	</a:t>
            </a:r>
            <a:r>
              <a:rPr lang="ru-RU" sz="2200" dirty="0" smtClean="0">
                <a:solidFill>
                  <a:srgbClr val="376092"/>
                </a:solidFill>
              </a:rPr>
              <a:t>Постановлением Правительства РФ от </a:t>
            </a:r>
            <a:r>
              <a:rPr lang="ru-RU" sz="2200" dirty="0" smtClean="0">
                <a:solidFill>
                  <a:srgbClr val="376092"/>
                </a:solidFill>
              </a:rPr>
              <a:t>30.03.2022 № 512 </a:t>
            </a:r>
            <a:r>
              <a:rPr lang="ru-RU" sz="2200" dirty="0" smtClean="0">
                <a:solidFill>
                  <a:srgbClr val="376092"/>
                </a:solidFill>
              </a:rPr>
              <a:t>в рамках реализации мер поддержки, перенесены сроки уплаты налога за </a:t>
            </a:r>
            <a:r>
              <a:rPr lang="ru-RU" sz="2200" dirty="0" smtClean="0">
                <a:solidFill>
                  <a:srgbClr val="376092"/>
                </a:solidFill>
              </a:rPr>
              <a:t>2021 год, </a:t>
            </a:r>
            <a:r>
              <a:rPr lang="ru-RU" sz="2200" dirty="0" smtClean="0">
                <a:solidFill>
                  <a:srgbClr val="376092"/>
                </a:solidFill>
              </a:rPr>
              <a:t>а также авансового платежа за 1 квартал </a:t>
            </a:r>
            <a:r>
              <a:rPr lang="ru-RU" sz="2200" dirty="0" smtClean="0">
                <a:solidFill>
                  <a:srgbClr val="376092"/>
                </a:solidFill>
              </a:rPr>
              <a:t>2022 года </a:t>
            </a:r>
            <a:r>
              <a:rPr lang="ru-RU" sz="2200" dirty="0" smtClean="0">
                <a:solidFill>
                  <a:srgbClr val="376092"/>
                </a:solidFill>
              </a:rPr>
              <a:t>для налогоплательщиков, осуществляющих деятельность в определенных отраслях. Уплата производится равными частями в размере 1/6 подлежащей уплате суммы налога (авансового платежа) ежемесячно:</a:t>
            </a:r>
          </a:p>
          <a:p>
            <a:pPr marL="934910" indent="-571500" algn="just">
              <a:buFontTx/>
              <a:buChar char="-"/>
            </a:pPr>
            <a:r>
              <a:rPr lang="ru-RU" sz="2200" dirty="0" smtClean="0">
                <a:solidFill>
                  <a:srgbClr val="376092"/>
                </a:solidFill>
              </a:rPr>
              <a:t>за </a:t>
            </a:r>
            <a:r>
              <a:rPr lang="ru-RU" sz="2200" dirty="0" smtClean="0">
                <a:solidFill>
                  <a:srgbClr val="376092"/>
                </a:solidFill>
              </a:rPr>
              <a:t>2021 г</a:t>
            </a:r>
            <a:r>
              <a:rPr lang="ru-RU" sz="2200" dirty="0">
                <a:solidFill>
                  <a:srgbClr val="376092"/>
                </a:solidFill>
              </a:rPr>
              <a:t>. </a:t>
            </a:r>
            <a:r>
              <a:rPr lang="ru-RU" sz="2200" dirty="0" smtClean="0">
                <a:solidFill>
                  <a:srgbClr val="376092"/>
                </a:solidFill>
              </a:rPr>
              <a:t>для ЮЛ платеж по сроку 31.03.2022 уплачивается начиная с  </a:t>
            </a:r>
            <a:r>
              <a:rPr lang="ru-RU" sz="2200" dirty="0" smtClean="0">
                <a:solidFill>
                  <a:srgbClr val="376092"/>
                </a:solidFill>
              </a:rPr>
              <a:t>31.10.2022;</a:t>
            </a:r>
            <a:endParaRPr lang="ru-RU" sz="2200" dirty="0" smtClean="0">
              <a:solidFill>
                <a:srgbClr val="376092"/>
              </a:solidFill>
            </a:endParaRPr>
          </a:p>
          <a:p>
            <a:pPr marL="934910" indent="-571500" algn="just">
              <a:buFontTx/>
              <a:buChar char="-"/>
            </a:pPr>
            <a:r>
              <a:rPr lang="ru-RU" sz="2200" dirty="0">
                <a:solidFill>
                  <a:srgbClr val="376092"/>
                </a:solidFill>
              </a:rPr>
              <a:t>за </a:t>
            </a:r>
            <a:r>
              <a:rPr lang="ru-RU" sz="2200" dirty="0" smtClean="0">
                <a:solidFill>
                  <a:srgbClr val="376092"/>
                </a:solidFill>
              </a:rPr>
              <a:t>2021 г</a:t>
            </a:r>
            <a:r>
              <a:rPr lang="ru-RU" sz="2200" dirty="0">
                <a:solidFill>
                  <a:srgbClr val="376092"/>
                </a:solidFill>
              </a:rPr>
              <a:t>. </a:t>
            </a:r>
            <a:r>
              <a:rPr lang="ru-RU" sz="2200" dirty="0" smtClean="0">
                <a:solidFill>
                  <a:srgbClr val="376092"/>
                </a:solidFill>
              </a:rPr>
              <a:t>для ИП </a:t>
            </a:r>
            <a:r>
              <a:rPr lang="ru-RU" sz="2200" dirty="0">
                <a:solidFill>
                  <a:srgbClr val="376092"/>
                </a:solidFill>
              </a:rPr>
              <a:t>платеж по сроку </a:t>
            </a:r>
            <a:r>
              <a:rPr lang="ru-RU" sz="2200" dirty="0" smtClean="0">
                <a:solidFill>
                  <a:srgbClr val="376092"/>
                </a:solidFill>
              </a:rPr>
              <a:t>30.04.2022 </a:t>
            </a:r>
            <a:r>
              <a:rPr lang="ru-RU" sz="2200" dirty="0">
                <a:solidFill>
                  <a:srgbClr val="376092"/>
                </a:solidFill>
              </a:rPr>
              <a:t>уплачивается начиная с  </a:t>
            </a:r>
            <a:r>
              <a:rPr lang="ru-RU" sz="2200" dirty="0" smtClean="0">
                <a:solidFill>
                  <a:srgbClr val="376092"/>
                </a:solidFill>
              </a:rPr>
              <a:t>30.11.2022;</a:t>
            </a:r>
            <a:endParaRPr lang="ru-RU" sz="2200" dirty="0">
              <a:solidFill>
                <a:srgbClr val="376092"/>
              </a:solidFill>
            </a:endParaRPr>
          </a:p>
          <a:p>
            <a:pPr algn="just"/>
            <a:r>
              <a:rPr lang="ru-RU" sz="2200" dirty="0" smtClean="0">
                <a:solidFill>
                  <a:srgbClr val="376092"/>
                </a:solidFill>
              </a:rPr>
              <a:t>- за  1 квартал </a:t>
            </a:r>
            <a:r>
              <a:rPr lang="ru-RU" sz="2200" dirty="0" smtClean="0">
                <a:solidFill>
                  <a:srgbClr val="376092"/>
                </a:solidFill>
              </a:rPr>
              <a:t>2022 г. </a:t>
            </a:r>
            <a:r>
              <a:rPr lang="ru-RU" sz="2200" dirty="0">
                <a:solidFill>
                  <a:srgbClr val="376092"/>
                </a:solidFill>
              </a:rPr>
              <a:t>для ЮЛ </a:t>
            </a:r>
            <a:r>
              <a:rPr lang="ru-RU" sz="2200" dirty="0" smtClean="0">
                <a:solidFill>
                  <a:srgbClr val="376092"/>
                </a:solidFill>
              </a:rPr>
              <a:t>и ИП начиная </a:t>
            </a:r>
            <a:r>
              <a:rPr lang="ru-RU" sz="2200" dirty="0" smtClean="0">
                <a:solidFill>
                  <a:srgbClr val="376092"/>
                </a:solidFill>
              </a:rPr>
              <a:t>с </a:t>
            </a:r>
            <a:r>
              <a:rPr lang="ru-RU" sz="2200" dirty="0" smtClean="0">
                <a:solidFill>
                  <a:srgbClr val="376092"/>
                </a:solidFill>
              </a:rPr>
              <a:t>30.11.2022 (вместо 25.04.2022)</a:t>
            </a:r>
          </a:p>
          <a:p>
            <a:pPr algn="just"/>
            <a:r>
              <a:rPr lang="ru-RU" sz="2200" dirty="0" smtClean="0">
                <a:solidFill>
                  <a:srgbClr val="376092"/>
                </a:solidFill>
              </a:rPr>
              <a:t>Воспользоваться мерами поддержки вправе ЮЛ и ИП имеющие </a:t>
            </a:r>
            <a:r>
              <a:rPr lang="ru-RU" sz="2200" u="sng" dirty="0" smtClean="0">
                <a:solidFill>
                  <a:srgbClr val="376092"/>
                </a:solidFill>
              </a:rPr>
              <a:t>основной вид деятельности </a:t>
            </a:r>
            <a:r>
              <a:rPr lang="ru-RU" sz="2200" dirty="0" smtClean="0">
                <a:solidFill>
                  <a:srgbClr val="376092"/>
                </a:solidFill>
              </a:rPr>
              <a:t>в ЕГРЮЛ или ЕГРИП </a:t>
            </a:r>
            <a:r>
              <a:rPr lang="ru-RU" sz="2200" u="sng" dirty="0" smtClean="0">
                <a:solidFill>
                  <a:srgbClr val="376092"/>
                </a:solidFill>
              </a:rPr>
              <a:t>на </a:t>
            </a:r>
            <a:r>
              <a:rPr lang="ru-RU" sz="2200" u="sng" dirty="0" smtClean="0">
                <a:solidFill>
                  <a:srgbClr val="376092"/>
                </a:solidFill>
              </a:rPr>
              <a:t>01.01.2022</a:t>
            </a:r>
            <a:r>
              <a:rPr lang="ru-RU" sz="2200" dirty="0" smtClean="0">
                <a:solidFill>
                  <a:srgbClr val="376092"/>
                </a:solidFill>
              </a:rPr>
              <a:t> </a:t>
            </a:r>
            <a:r>
              <a:rPr lang="ru-RU" sz="2200" dirty="0" smtClean="0">
                <a:solidFill>
                  <a:srgbClr val="376092"/>
                </a:solidFill>
              </a:rPr>
              <a:t>по  кодам ОКВЭД:</a:t>
            </a:r>
          </a:p>
          <a:p>
            <a:pPr algn="just"/>
            <a:r>
              <a:rPr lang="ru-RU" sz="2200" dirty="0" smtClean="0">
                <a:solidFill>
                  <a:srgbClr val="376092"/>
                </a:solidFill>
              </a:rPr>
              <a:t>10, 11, 13, 14, 15, 16, 17, 18, 20 (за исключением 20.1), 21, 22, 23, 25, 26,</a:t>
            </a:r>
          </a:p>
          <a:p>
            <a:pPr algn="just"/>
            <a:r>
              <a:rPr lang="ru-RU" sz="2200" dirty="0" smtClean="0">
                <a:solidFill>
                  <a:srgbClr val="376092"/>
                </a:solidFill>
              </a:rPr>
              <a:t>27, 28, 29, 30, 31, 32, 33, 79, 86, 87, 88, 90, 91, 93, 96.     </a:t>
            </a:r>
            <a:endParaRPr lang="ru-RU" sz="2200" dirty="0">
              <a:solidFill>
                <a:srgbClr val="37609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5172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8" y="612280"/>
            <a:ext cx="8777160" cy="6483848"/>
          </a:xfrm>
        </p:spPr>
        <p:txBody>
          <a:bodyPr>
            <a:normAutofit/>
          </a:bodyPr>
          <a:lstStyle/>
          <a:p>
            <a:endParaRPr lang="ru-RU" sz="2000" dirty="0" smtClean="0"/>
          </a:p>
          <a:p>
            <a:pPr algn="ctr"/>
            <a:r>
              <a:rPr lang="ru-RU" sz="2000" u="sng" dirty="0" smtClean="0"/>
              <a:t>Отдел камерального контроля специальных налоговых режимов:</a:t>
            </a:r>
          </a:p>
          <a:p>
            <a:pPr algn="ctr"/>
            <a:endParaRPr lang="ru-RU" sz="2000" dirty="0"/>
          </a:p>
          <a:p>
            <a:r>
              <a:rPr lang="ru-RU" sz="2000" dirty="0" smtClean="0"/>
              <a:t>Начальник отдела                     9-27-39</a:t>
            </a:r>
          </a:p>
          <a:p>
            <a:r>
              <a:rPr lang="ru-RU" sz="2000" dirty="0" smtClean="0"/>
              <a:t>Зам. начальника отдела </a:t>
            </a:r>
          </a:p>
          <a:p>
            <a:endParaRPr lang="ru-RU" sz="2000" dirty="0"/>
          </a:p>
          <a:p>
            <a:r>
              <a:rPr lang="ru-RU" sz="2000" dirty="0" smtClean="0"/>
              <a:t>УСН ИП        9-28-40                </a:t>
            </a:r>
          </a:p>
          <a:p>
            <a:r>
              <a:rPr lang="ru-RU" sz="2000" dirty="0" smtClean="0"/>
              <a:t>                      9-28-46                                        </a:t>
            </a:r>
          </a:p>
          <a:p>
            <a:r>
              <a:rPr lang="ru-RU" sz="2000" dirty="0" smtClean="0"/>
              <a:t>                      9-28-28 </a:t>
            </a:r>
          </a:p>
          <a:p>
            <a:endParaRPr lang="ru-RU" sz="2000" dirty="0" smtClean="0"/>
          </a:p>
          <a:p>
            <a:r>
              <a:rPr lang="ru-RU" sz="2000" dirty="0"/>
              <a:t>УСН ЮЛ </a:t>
            </a:r>
            <a:r>
              <a:rPr lang="ru-RU" sz="2000" dirty="0" smtClean="0"/>
              <a:t>      9-28-66</a:t>
            </a:r>
          </a:p>
          <a:p>
            <a:r>
              <a:rPr lang="ru-RU" sz="2000" dirty="0" smtClean="0"/>
              <a:t>                      9-27-02 </a:t>
            </a:r>
            <a:endParaRPr lang="ru-RU" sz="2000" dirty="0"/>
          </a:p>
          <a:p>
            <a:endParaRPr lang="ru-RU" sz="2000" dirty="0" smtClean="0"/>
          </a:p>
          <a:p>
            <a:r>
              <a:rPr lang="ru-RU" sz="2000" smtClean="0"/>
              <a:t>ЕСХН </a:t>
            </a:r>
            <a:r>
              <a:rPr lang="ru-RU" sz="2000" dirty="0" smtClean="0"/>
              <a:t>ИП, ЮЛ – 9-28-85</a:t>
            </a:r>
          </a:p>
          <a:p>
            <a:endParaRPr lang="ru-RU" sz="2000" dirty="0" smtClean="0"/>
          </a:p>
          <a:p>
            <a:r>
              <a:rPr lang="ru-RU" sz="2000" dirty="0" smtClean="0"/>
              <a:t>ПСН  - 9-28-23</a:t>
            </a:r>
          </a:p>
          <a:p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4194572" y="1764407"/>
            <a:ext cx="72008" cy="64807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2466380" y="2772519"/>
            <a:ext cx="45719" cy="10081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2489239" y="4284687"/>
            <a:ext cx="72008" cy="86409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825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348" y="1240959"/>
            <a:ext cx="4099137" cy="3833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7666" y="6638859"/>
            <a:ext cx="9178502" cy="57409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5300" name="Заголовок 7"/>
          <p:cNvSpPr>
            <a:spLocks noGrp="1"/>
          </p:cNvSpPr>
          <p:nvPr>
            <p:ph type="title"/>
          </p:nvPr>
        </p:nvSpPr>
        <p:spPr>
          <a:xfrm>
            <a:off x="714750" y="5527423"/>
            <a:ext cx="8673536" cy="952159"/>
          </a:xfrm>
        </p:spPr>
        <p:txBody>
          <a:bodyPr/>
          <a:lstStyle/>
          <a:p>
            <a:pPr algn="ctr" defTabSz="1039434" fontAlgn="base">
              <a:spcAft>
                <a:spcPct val="0"/>
              </a:spcAft>
            </a:pPr>
            <a:r>
              <a:rPr lang="ru-RU" dirty="0" smtClean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84496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10196" y="1260351"/>
            <a:ext cx="9065192" cy="5835777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      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                                                                                       </a:t>
            </a:r>
          </a:p>
          <a:p>
            <a:endParaRPr lang="ru-RU" sz="1800" dirty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</a:t>
            </a:r>
            <a:r>
              <a:rPr lang="ru-RU" sz="6000" dirty="0" smtClean="0">
                <a:solidFill>
                  <a:schemeClr val="tx1"/>
                </a:solidFill>
              </a:rPr>
              <a:t>70% 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rgbClr val="0066CC"/>
                </a:solidFill>
              </a:rPr>
              <a:t>Вправе </a:t>
            </a:r>
            <a:r>
              <a:rPr lang="ru-RU" sz="2000" dirty="0">
                <a:solidFill>
                  <a:srgbClr val="0066CC"/>
                </a:solidFill>
              </a:rPr>
              <a:t>продолжать применять ЕСХН ЮЛ и ИП, у которых отсутствовали доходы в первом налоговом периоде</a:t>
            </a:r>
          </a:p>
          <a:p>
            <a:pPr marL="706310" indent="-342900">
              <a:buFontTx/>
              <a:buChar char="-"/>
            </a:pPr>
            <a:endParaRPr lang="ru-RU" sz="2000" dirty="0">
              <a:solidFill>
                <a:srgbClr val="0066CC"/>
              </a:solidFill>
            </a:endParaRPr>
          </a:p>
          <a:p>
            <a:pPr marL="706310" indent="-342900">
              <a:buFontTx/>
              <a:buChar char="-"/>
            </a:pPr>
            <a:r>
              <a:rPr lang="ru-RU" sz="2000" dirty="0" smtClean="0">
                <a:solidFill>
                  <a:srgbClr val="0066CC"/>
                </a:solidFill>
              </a:rPr>
              <a:t>ставка 6%</a:t>
            </a:r>
          </a:p>
          <a:p>
            <a:pPr marL="706310" indent="-342900">
              <a:buFontTx/>
              <a:buChar char="-"/>
            </a:pPr>
            <a:r>
              <a:rPr lang="ru-RU" sz="2000" dirty="0" smtClean="0">
                <a:solidFill>
                  <a:srgbClr val="0066CC"/>
                </a:solidFill>
              </a:rPr>
              <a:t>объект налогообложения «доходы-расходы»</a:t>
            </a:r>
          </a:p>
          <a:p>
            <a:pPr marL="706310" indent="-342900">
              <a:buFontTx/>
              <a:buChar char="-"/>
            </a:pPr>
            <a:r>
              <a:rPr lang="ru-RU" sz="2000" dirty="0" smtClean="0">
                <a:solidFill>
                  <a:srgbClr val="0066CC"/>
                </a:solidFill>
              </a:rPr>
              <a:t>авансовый платеж уплачивается не позднее 25 июля</a:t>
            </a:r>
          </a:p>
          <a:p>
            <a:pPr marL="706310" indent="-342900">
              <a:buFontTx/>
              <a:buChar char="-"/>
            </a:pPr>
            <a:r>
              <a:rPr lang="ru-RU" sz="2000" dirty="0" smtClean="0">
                <a:solidFill>
                  <a:srgbClr val="0066CC"/>
                </a:solidFill>
              </a:rPr>
              <a:t>сумма налога по итогам налогового периода уплачивается не позднее</a:t>
            </a:r>
          </a:p>
          <a:p>
            <a:r>
              <a:rPr lang="ru-RU" sz="2000" dirty="0" smtClean="0">
                <a:solidFill>
                  <a:srgbClr val="0066CC"/>
                </a:solidFill>
              </a:rPr>
              <a:t> 31 марта</a:t>
            </a:r>
          </a:p>
          <a:p>
            <a:pPr marL="706310" indent="-342900">
              <a:buFontTx/>
              <a:buChar char="-"/>
            </a:pPr>
            <a:r>
              <a:rPr lang="ru-RU" sz="2000" dirty="0" smtClean="0">
                <a:solidFill>
                  <a:srgbClr val="0066CC"/>
                </a:solidFill>
              </a:rPr>
              <a:t>срок представления налоговой декларации не позднее 31 марта </a:t>
            </a:r>
          </a:p>
          <a:p>
            <a:pPr marL="706310" indent="-342900">
              <a:buFontTx/>
              <a:buChar char="-"/>
            </a:pPr>
            <a:endParaRPr lang="ru-RU" sz="2000" dirty="0">
              <a:solidFill>
                <a:srgbClr val="0066CC"/>
              </a:solidFill>
            </a:endParaRPr>
          </a:p>
          <a:p>
            <a:pPr algn="just"/>
            <a:endParaRPr lang="ru-RU" sz="2000" b="0" dirty="0" smtClean="0">
              <a:solidFill>
                <a:srgbClr val="376092"/>
              </a:solidFill>
            </a:endParaRPr>
          </a:p>
          <a:p>
            <a:pPr algn="just"/>
            <a:endParaRPr lang="ru-RU" sz="2000" b="0" dirty="0">
              <a:solidFill>
                <a:schemeClr val="tx1"/>
              </a:solidFill>
            </a:endParaRPr>
          </a:p>
          <a:p>
            <a:pPr algn="just"/>
            <a:endParaRPr lang="ru-RU" sz="2000" b="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6220" y="540272"/>
            <a:ext cx="8580438" cy="648071"/>
          </a:xfrm>
        </p:spPr>
        <p:txBody>
          <a:bodyPr>
            <a:normAutofit/>
          </a:bodyPr>
          <a:lstStyle/>
          <a:p>
            <a:pPr algn="ctr"/>
            <a:r>
              <a:rPr lang="ru-RU" sz="2000" u="sng" dirty="0" smtClean="0"/>
              <a:t>НАЛОГОПЛАТЕЛЬЩИКИ ЕСХН</a:t>
            </a:r>
            <a:endParaRPr lang="ru-RU" sz="200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70236" y="1548383"/>
            <a:ext cx="4536504" cy="194421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ЮЛ и </a:t>
            </a:r>
            <a:r>
              <a:rPr lang="ru-RU" sz="2000" dirty="0" smtClean="0"/>
              <a:t>ИП, осуществляющие производство, переработку и последующую реализацию сельскохозяйственной продукции </a:t>
            </a:r>
            <a:endParaRPr lang="ru-RU" sz="2000" dirty="0"/>
          </a:p>
        </p:txBody>
      </p:sp>
      <p:sp>
        <p:nvSpPr>
          <p:cNvPr id="7" name="Нашивка 6"/>
          <p:cNvSpPr/>
          <p:nvPr/>
        </p:nvSpPr>
        <p:spPr>
          <a:xfrm>
            <a:off x="6282804" y="1908423"/>
            <a:ext cx="576064" cy="1258276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04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28" y="396255"/>
            <a:ext cx="8993184" cy="6699873"/>
          </a:xfrm>
        </p:spPr>
        <p:txBody>
          <a:bodyPr>
            <a:normAutofit/>
          </a:bodyPr>
          <a:lstStyle/>
          <a:p>
            <a:endParaRPr lang="ru-RU" sz="1800" dirty="0" smtClean="0"/>
          </a:p>
          <a:p>
            <a:endParaRPr lang="ru-RU" sz="1800" dirty="0"/>
          </a:p>
          <a:p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9640" y="1044327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ЮЛ и ИП вновь созданные или перешедшие с иных режимов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4533" y="2488386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Сообщение об утрате права ЕСХН</a:t>
            </a:r>
            <a:endParaRPr lang="ru-RU" sz="20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6180" y="3924647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Отказ от применения ЕСХН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4172" y="5292799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Прекращение деятельности по ЕСХН</a:t>
            </a:r>
            <a:endParaRPr lang="ru-RU" sz="2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42752" y="1044327"/>
            <a:ext cx="208823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26.1-1</a:t>
            </a:r>
          </a:p>
          <a:p>
            <a:pPr algn="ctr"/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155012" y="2420863"/>
            <a:ext cx="208823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26.1-2</a:t>
            </a:r>
          </a:p>
          <a:p>
            <a:pPr algn="ctr"/>
            <a:endParaRPr lang="ru-RU" sz="20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155012" y="3924647"/>
            <a:ext cx="208823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26.1-3</a:t>
            </a:r>
          </a:p>
          <a:p>
            <a:pPr algn="ctr"/>
            <a:endParaRPr lang="ru-RU" sz="20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42752" y="5292799"/>
            <a:ext cx="210049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26.1-7</a:t>
            </a:r>
          </a:p>
          <a:p>
            <a:pPr algn="ctr"/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46500" y="510654"/>
            <a:ext cx="33594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u="sng" dirty="0" smtClean="0">
                <a:solidFill>
                  <a:srgbClr val="0066CC"/>
                </a:solidFill>
              </a:rPr>
              <a:t>ФОРМЫ ДОКУМЕНТОВ </a:t>
            </a:r>
            <a:r>
              <a:rPr lang="ru-RU" sz="2000" b="1" u="sng" dirty="0">
                <a:solidFill>
                  <a:srgbClr val="0066CC"/>
                </a:solidFill>
              </a:rPr>
              <a:t>ЕСХН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194572" y="1044327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/>
              <a:t>Не позднее 30 календарных дней с даты создания или до 31 декабря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91014" y="3946405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позднее 15 января года, в котором не будет применяться ЕСХН</a:t>
            </a:r>
            <a:endParaRPr lang="ru-RU" sz="20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191014" y="5292799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Не позднее 15 дней со дня ее прекращения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94572" y="2488386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В течение 1 месяца по окончании налогового периода</a:t>
            </a:r>
            <a:endParaRPr lang="ru-RU" sz="1800" b="1" dirty="0"/>
          </a:p>
        </p:txBody>
      </p:sp>
      <p:cxnSp>
        <p:nvCxnSpPr>
          <p:cNvPr id="5" name="Прямая со стрелкой 4"/>
          <p:cNvCxnSpPr>
            <a:endCxn id="16" idx="1"/>
          </p:cNvCxnSpPr>
          <p:nvPr/>
        </p:nvCxnSpPr>
        <p:spPr>
          <a:xfrm>
            <a:off x="3928358" y="1548383"/>
            <a:ext cx="266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909943" y="2992442"/>
            <a:ext cx="266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911818" y="4450461"/>
            <a:ext cx="266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911818" y="5796855"/>
            <a:ext cx="26621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7456750" y="1548383"/>
            <a:ext cx="68600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453192" y="2992442"/>
            <a:ext cx="68600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469010" y="4462969"/>
            <a:ext cx="68600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7456750" y="5795508"/>
            <a:ext cx="68600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4044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94172" y="540271"/>
            <a:ext cx="9721080" cy="6555857"/>
          </a:xfrm>
        </p:spPr>
        <p:txBody>
          <a:bodyPr>
            <a:normAutofit/>
          </a:bodyPr>
          <a:lstStyle/>
          <a:p>
            <a:pPr algn="ctr"/>
            <a:r>
              <a:rPr lang="ru-RU" sz="2000" u="sng" dirty="0" smtClean="0">
                <a:solidFill>
                  <a:srgbClr val="0066CC"/>
                </a:solidFill>
              </a:rPr>
              <a:t>ФОРМЫ ДОКУМЕНТОВ УСН</a:t>
            </a:r>
          </a:p>
          <a:p>
            <a:pPr algn="ctr"/>
            <a:endParaRPr lang="ru-RU" sz="2000" u="sng" dirty="0">
              <a:solidFill>
                <a:srgbClr val="0066CC"/>
              </a:solidFill>
            </a:endParaRPr>
          </a:p>
          <a:p>
            <a:pPr algn="just"/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42674" y="1260351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ЮЛ и ИП вновь созданные или перешедшие с иных режимов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71801" y="2367522"/>
            <a:ext cx="3233051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Ставка</a:t>
            </a:r>
            <a:r>
              <a:rPr lang="ru-RU" sz="1800" b="1" dirty="0"/>
              <a:t>: - 6% для доходов</a:t>
            </a:r>
          </a:p>
          <a:p>
            <a:pPr algn="ctr"/>
            <a:r>
              <a:rPr lang="ru-RU" sz="1800" b="1" dirty="0"/>
              <a:t>- 15 % </a:t>
            </a:r>
            <a:r>
              <a:rPr lang="ru-RU" sz="1800" b="1" dirty="0" smtClean="0"/>
              <a:t>доходы-расходы 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37" y="4860751"/>
            <a:ext cx="3247615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Возможен переход на иной режим налогообложения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1801" y="3636615"/>
            <a:ext cx="3233051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 smtClean="0"/>
          </a:p>
          <a:p>
            <a:pPr algn="ctr"/>
            <a:r>
              <a:rPr lang="ru-RU" sz="2000" b="1" dirty="0" smtClean="0"/>
              <a:t>Сообщение </a:t>
            </a:r>
            <a:r>
              <a:rPr lang="ru-RU" sz="2000" b="1" dirty="0"/>
              <a:t>об утрате права на УСН, при превышении лимитов</a:t>
            </a:r>
          </a:p>
          <a:p>
            <a:pPr algn="ctr"/>
            <a:endParaRPr lang="ru-RU" sz="1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2674" y="6084887"/>
            <a:ext cx="3262178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Прекращение деятельности по УСН</a:t>
            </a:r>
            <a:endParaRPr lang="ru-RU" sz="20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10596" y="1260351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Не позднее 30 календарных дней с даты создания или до 31 декабря</a:t>
            </a:r>
            <a:endParaRPr lang="ru-RU" sz="1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397431" y="4860751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позднее 15 января года, в котором не будет применяться УСН</a:t>
            </a:r>
            <a:endParaRPr lang="ru-RU" sz="20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390633" y="6120891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позднее 15 дней со дня ее прекращения</a:t>
            </a:r>
            <a:endParaRPr lang="ru-RU" sz="2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10596" y="2439530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/>
              <a:t>Можно изменить раз в </a:t>
            </a:r>
            <a:r>
              <a:rPr lang="ru-RU" sz="1800" b="1" dirty="0" smtClean="0"/>
              <a:t>год, уведомив до 31 декабря</a:t>
            </a:r>
            <a:endParaRPr lang="ru-RU" sz="1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10596" y="3672619"/>
            <a:ext cx="3262178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В течение 15 календарных дней по истечении отчетного (налогового) периода</a:t>
            </a:r>
            <a:endParaRPr lang="ru-RU" sz="1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155012" y="1260351"/>
            <a:ext cx="208823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26.2-1</a:t>
            </a:r>
          </a:p>
          <a:p>
            <a:pPr algn="ctr"/>
            <a:endParaRPr lang="ru-RU" sz="20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079511" y="3636615"/>
            <a:ext cx="208823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26.2-2</a:t>
            </a:r>
          </a:p>
          <a:p>
            <a:pPr algn="ctr"/>
            <a:endParaRPr lang="ru-RU" sz="20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064300" y="4857911"/>
            <a:ext cx="208823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26.2-3</a:t>
            </a:r>
          </a:p>
          <a:p>
            <a:pPr algn="ctr"/>
            <a:endParaRPr lang="ru-RU" sz="2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037681" y="6140959"/>
            <a:ext cx="208823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26.2-8</a:t>
            </a:r>
          </a:p>
          <a:p>
            <a:pPr algn="ctr"/>
            <a:endParaRPr lang="ru-RU" sz="20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104683" y="2439530"/>
            <a:ext cx="2088232" cy="10081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Форма 26.2-6</a:t>
            </a:r>
          </a:p>
          <a:p>
            <a:pPr algn="ctr"/>
            <a:endParaRPr lang="ru-RU" sz="20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4104852" y="1764407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098054" y="6645015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118017" y="5400811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098689" y="4176675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118017" y="2943586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7766989" y="4124978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7786932" y="2881959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862433" y="1764407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745101" y="6595400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7751212" y="5364807"/>
            <a:ext cx="2925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4686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324247"/>
            <a:ext cx="8580711" cy="37041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u="sng" dirty="0" smtClean="0">
                <a:solidFill>
                  <a:srgbClr val="0066CC"/>
                </a:solidFill>
              </a:rPr>
              <a:t>ЛИМИТЫ ДОХОДОВ ПО УСН на 2022 год</a:t>
            </a:r>
            <a:br>
              <a:rPr lang="ru-RU" sz="2200" u="sng" dirty="0" smtClean="0">
                <a:solidFill>
                  <a:srgbClr val="0066CC"/>
                </a:solidFill>
              </a:rPr>
            </a:br>
            <a:r>
              <a:rPr lang="ru-RU" sz="2000" u="sng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u="sng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 соответствии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с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Приказом Минэкономразвития России от 28.10.2021 № 654 «Об установлении коэффициентов-дефляторов на 2022 год» коэффициент-дефлятор на 2022 год, необходимый в целях применения главы 26.2 «Упрощенная система налогообложения» НК РФ, установлен в размере 1,096.  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 этой связи предельный размер доходов который позволяет в 2022 году продолжать применять УСН составит:</a:t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 219,2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млн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руб. </a:t>
            </a:r>
            <a:br>
              <a:rPr lang="ru-RU" sz="20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Лимит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доходов за 9 месяцев 2021 года для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перехода на УСН с 01.01.2022 составит: 123,3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млн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руб. 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5450" y="6661613"/>
            <a:ext cx="724032" cy="696616"/>
          </a:xfrm>
          <a:prstGeom prst="rect">
            <a:avLst/>
          </a:prstGeom>
          <a:noFill/>
        </p:spPr>
        <p:txBody>
          <a:bodyPr lIns="104306" tIns="52153" rIns="104306" bIns="52153"/>
          <a:lstStyle>
            <a:lvl1pPr defTabSz="1041246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104124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20F3A22D-D1D4-4CEE-85B1-67AB46691395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395"/>
                </a:lnSpc>
              </a:pPr>
              <a:t>5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10195" y="5580831"/>
            <a:ext cx="3453949" cy="13694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при объекте налогообложения «Доходы» </a:t>
            </a:r>
            <a:endParaRPr lang="ru-RU" sz="1800" dirty="0" smtClean="0"/>
          </a:p>
          <a:p>
            <a:pPr algn="ctr"/>
            <a:r>
              <a:rPr lang="ru-RU" sz="2000" b="1" dirty="0" smtClean="0"/>
              <a:t>ставка составит </a:t>
            </a:r>
          </a:p>
          <a:p>
            <a:pPr algn="ctr"/>
            <a:r>
              <a:rPr lang="ru-RU" sz="2000" b="1" dirty="0" smtClean="0"/>
              <a:t>8</a:t>
            </a:r>
            <a:r>
              <a:rPr lang="ru-RU" sz="2000" b="1" dirty="0"/>
              <a:t>%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994770" y="5580831"/>
            <a:ext cx="3384378" cy="133214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при объекте налогообложения «Доходы, уменьшенные на </a:t>
            </a:r>
            <a:r>
              <a:rPr lang="ru-RU" sz="1800" dirty="0" smtClean="0"/>
              <a:t>величину </a:t>
            </a:r>
            <a:r>
              <a:rPr lang="ru-RU" sz="1800" dirty="0"/>
              <a:t>расходов» </a:t>
            </a:r>
            <a:endParaRPr lang="ru-RU" sz="1800" dirty="0" smtClean="0"/>
          </a:p>
          <a:p>
            <a:pPr algn="ctr"/>
            <a:r>
              <a:rPr lang="ru-RU" sz="2000" b="1" dirty="0" smtClean="0"/>
              <a:t>ставка </a:t>
            </a:r>
            <a:r>
              <a:rPr lang="ru-RU" sz="2000" b="1" dirty="0"/>
              <a:t>составит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20</a:t>
            </a:r>
            <a:r>
              <a:rPr lang="ru-RU" sz="2000" b="1" dirty="0"/>
              <a:t>%. </a:t>
            </a:r>
          </a:p>
        </p:txBody>
      </p:sp>
      <p:sp>
        <p:nvSpPr>
          <p:cNvPr id="8" name="Стрелка вправо 7"/>
          <p:cNvSpPr/>
          <p:nvPr/>
        </p:nvSpPr>
        <p:spPr>
          <a:xfrm rot="3602811">
            <a:off x="7185474" y="4909120"/>
            <a:ext cx="527781" cy="72008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7889459">
            <a:off x="2570758" y="4949081"/>
            <a:ext cx="562157" cy="724243"/>
          </a:xfrm>
          <a:prstGeom prst="rightArrow">
            <a:avLst>
              <a:gd name="adj1" fmla="val 50000"/>
              <a:gd name="adj2" fmla="val 4844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15414" y="4028347"/>
            <a:ext cx="6624736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При доходах от </a:t>
            </a:r>
            <a:r>
              <a:rPr lang="ru-RU" sz="2000" dirty="0" smtClean="0">
                <a:solidFill>
                  <a:schemeClr val="bg1"/>
                </a:solidFill>
              </a:rPr>
              <a:t>164,4 </a:t>
            </a:r>
            <a:r>
              <a:rPr lang="ru-RU" sz="2000" dirty="0">
                <a:solidFill>
                  <a:schemeClr val="bg1"/>
                </a:solidFill>
              </a:rPr>
              <a:t>до </a:t>
            </a:r>
            <a:r>
              <a:rPr lang="ru-RU" sz="2000" dirty="0" smtClean="0">
                <a:solidFill>
                  <a:schemeClr val="bg1"/>
                </a:solidFill>
              </a:rPr>
              <a:t>219,2 </a:t>
            </a:r>
            <a:r>
              <a:rPr lang="ru-RU" sz="2000" dirty="0" smtClean="0">
                <a:solidFill>
                  <a:schemeClr val="bg1"/>
                </a:solidFill>
              </a:rPr>
              <a:t>млн </a:t>
            </a:r>
            <a:r>
              <a:rPr lang="ru-RU" sz="2000" dirty="0">
                <a:solidFill>
                  <a:schemeClr val="bg1"/>
                </a:solidFill>
              </a:rPr>
              <a:t>руб. </a:t>
            </a:r>
            <a:r>
              <a:rPr lang="ru-RU" sz="2000" dirty="0" smtClean="0">
                <a:solidFill>
                  <a:schemeClr val="bg1"/>
                </a:solidFill>
              </a:rPr>
              <a:t>в 2022г.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и </a:t>
            </a:r>
            <a:r>
              <a:rPr lang="ru-RU" sz="2000" dirty="0">
                <a:solidFill>
                  <a:schemeClr val="bg1"/>
                </a:solidFill>
              </a:rPr>
              <a:t>(или) численности от 100 до 130 человек, 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налог необходимо исчислять по повышенным ставкам 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1114064" y="468263"/>
            <a:ext cx="8580711" cy="576064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 fontScale="97500"/>
          </a:bodyPr>
          <a:lstStyle>
            <a:lvl1pPr marL="0" marR="0" indent="0" algn="l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54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74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1664" y="396255"/>
            <a:ext cx="8580711" cy="3744416"/>
          </a:xfrm>
        </p:spPr>
        <p:txBody>
          <a:bodyPr>
            <a:normAutofit/>
          </a:bodyPr>
          <a:lstStyle/>
          <a:p>
            <a:pPr algn="ctr"/>
            <a:r>
              <a:rPr lang="ru-RU" sz="2000" u="sng" dirty="0" smtClean="0">
                <a:solidFill>
                  <a:srgbClr val="0066CC"/>
                </a:solidFill>
              </a:rPr>
              <a:t>НОВАЯ ФОРМА ДЕКЛАРАЦИИ ПО УСН ЗА 2021 ГОД</a:t>
            </a:r>
            <a:r>
              <a:rPr lang="ru-RU" sz="2000" dirty="0" smtClean="0">
                <a:solidFill>
                  <a:srgbClr val="0066CC"/>
                </a:solidFill>
              </a:rPr>
              <a:t/>
            </a:r>
            <a:br>
              <a:rPr lang="ru-RU" sz="2000" dirty="0" smtClean="0">
                <a:solidFill>
                  <a:srgbClr val="0066CC"/>
                </a:solidFill>
              </a:rPr>
            </a:b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600" dirty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Приказом ФНС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России от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25.12.2020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N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ЕД-7-3/958@ 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утверждена новая форма, порядок заполнения и формат предоставления налоговой декларации по налогу, уплачиваемому в связи с применением упрощенной системы налогообложения, в электронной форме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000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u="sng" dirty="0" smtClean="0">
                <a:solidFill>
                  <a:schemeClr val="tx2">
                    <a:lumMod val="50000"/>
                  </a:schemeClr>
                </a:solidFill>
              </a:rPr>
              <a:t>Срок представления НД за </a:t>
            </a:r>
            <a:r>
              <a:rPr lang="ru-RU" sz="2000" u="sng" dirty="0" smtClean="0">
                <a:solidFill>
                  <a:schemeClr val="tx2">
                    <a:lumMod val="50000"/>
                  </a:schemeClr>
                </a:solidFill>
              </a:rPr>
              <a:t>2021 г</a:t>
            </a:r>
            <a:r>
              <a:rPr lang="ru-RU" sz="2000" u="sng" dirty="0" smtClean="0">
                <a:solidFill>
                  <a:schemeClr val="tx2">
                    <a:lumMod val="50000"/>
                  </a:schemeClr>
                </a:solidFill>
              </a:rPr>
              <a:t>.:</a:t>
            </a:r>
            <a:br>
              <a:rPr lang="ru-RU" sz="2000" u="sng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- для юридических лиц истекает 31 марта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2022 г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.;</a:t>
            </a:r>
            <a:b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- для индивидуальных предпринимателей истекает 4 мая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2022 г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. (с учетом праздничных дней) 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5450" y="6661613"/>
            <a:ext cx="724032" cy="696616"/>
          </a:xfrm>
          <a:prstGeom prst="rect">
            <a:avLst/>
          </a:prstGeom>
          <a:noFill/>
        </p:spPr>
        <p:txBody>
          <a:bodyPr lIns="104306" tIns="52153" rIns="104306" bIns="52153"/>
          <a:lstStyle>
            <a:lvl1pPr defTabSz="1041246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104124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20F3A22D-D1D4-4CEE-85B1-67AB46691395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395"/>
                </a:lnSpc>
              </a:pPr>
              <a:t>6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90316" y="4356695"/>
            <a:ext cx="7128792" cy="216024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Данный приказ </a:t>
            </a:r>
            <a:r>
              <a:rPr lang="ru-RU" sz="2000" dirty="0" smtClean="0">
                <a:solidFill>
                  <a:schemeClr val="tx1"/>
                </a:solidFill>
              </a:rPr>
              <a:t>вступил в </a:t>
            </a:r>
            <a:r>
              <a:rPr lang="ru-RU" sz="2000" dirty="0">
                <a:solidFill>
                  <a:schemeClr val="tx1"/>
                </a:solidFill>
              </a:rPr>
              <a:t>силу </a:t>
            </a:r>
            <a:r>
              <a:rPr lang="ru-RU" sz="2000" dirty="0" smtClean="0">
                <a:solidFill>
                  <a:schemeClr val="tx1"/>
                </a:solidFill>
              </a:rPr>
              <a:t>20.03.2021 </a:t>
            </a:r>
            <a:r>
              <a:rPr lang="ru-RU" sz="2000" dirty="0" smtClean="0">
                <a:solidFill>
                  <a:schemeClr val="tx1"/>
                </a:solidFill>
              </a:rPr>
              <a:t>и </a:t>
            </a:r>
            <a:r>
              <a:rPr lang="ru-RU" sz="2000" dirty="0">
                <a:solidFill>
                  <a:schemeClr val="tx1"/>
                </a:solidFill>
              </a:rPr>
              <a:t>применяется начиная с представления налоговой декларации по УСН за налоговый период 2021 года</a:t>
            </a:r>
          </a:p>
        </p:txBody>
      </p:sp>
    </p:spTree>
    <p:extLst>
      <p:ext uri="{BB962C8B-B14F-4D97-AF65-F5344CB8AC3E}">
        <p14:creationId xmlns:p14="http://schemas.microsoft.com/office/powerpoint/2010/main" val="127144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04" y="1377973"/>
            <a:ext cx="4032448" cy="565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1664" y="324247"/>
            <a:ext cx="9065555" cy="105372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Изменения, внесенные в налоговую деклараци</a:t>
            </a:r>
            <a:r>
              <a:rPr lang="ru-RU" sz="2400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2400" dirty="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по налогу, уплачиваемому в связи с применением упрощенной </a:t>
            </a:r>
            <a:r>
              <a:rPr lang="ru-RU" sz="2400" dirty="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системы </a:t>
            </a:r>
            <a:r>
              <a:rPr lang="ru-RU" sz="2400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налогообложения</a:t>
            </a:r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5450" y="6661613"/>
            <a:ext cx="724032" cy="696616"/>
          </a:xfrm>
          <a:prstGeom prst="rect">
            <a:avLst/>
          </a:prstGeom>
          <a:noFill/>
        </p:spPr>
        <p:txBody>
          <a:bodyPr lIns="104306" tIns="52153" rIns="104306" bIns="52153"/>
          <a:lstStyle>
            <a:lvl1pPr defTabSz="1041246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104124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20F3A22D-D1D4-4CEE-85B1-67AB46691395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395"/>
                </a:lnSpc>
              </a:pPr>
              <a:t>7</a:t>
            </a:fld>
            <a:endParaRPr lang="ru-RU" altLang="ru-RU" smtClean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63124" y="1188343"/>
            <a:ext cx="1443608" cy="12024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6106864" y="2390775"/>
            <a:ext cx="3600400" cy="1395628"/>
          </a:xfrm>
          <a:prstGeom prst="wedgeRectCallout">
            <a:avLst>
              <a:gd name="adj1" fmla="val -114985"/>
              <a:gd name="adj2" fmla="val -58565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800" dirty="0"/>
              <a:t>"1" - если в течение всего </a:t>
            </a:r>
            <a:r>
              <a:rPr lang="ru-RU" sz="1800" dirty="0" smtClean="0"/>
              <a:t>налогового периода </a:t>
            </a:r>
            <a:r>
              <a:rPr lang="ru-RU" sz="1800" dirty="0"/>
              <a:t>ставка 6% , или </a:t>
            </a:r>
            <a:r>
              <a:rPr lang="ru-RU" sz="1800" dirty="0" smtClean="0"/>
              <a:t>ставка, установленная </a:t>
            </a:r>
            <a:r>
              <a:rPr lang="ru-RU" sz="1800" dirty="0"/>
              <a:t>законом субъекта </a:t>
            </a:r>
            <a:r>
              <a:rPr lang="ru-RU" sz="1800" dirty="0" smtClean="0"/>
              <a:t>РФ</a:t>
            </a:r>
            <a:endParaRPr lang="ru-RU" sz="1800" b="1" dirty="0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6106864" y="3996655"/>
            <a:ext cx="3600400" cy="2016224"/>
          </a:xfrm>
          <a:prstGeom prst="wedgeRectCallout">
            <a:avLst>
              <a:gd name="adj1" fmla="val -115813"/>
              <a:gd name="adj2" fmla="val -13510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"2" - </a:t>
            </a:r>
            <a:r>
              <a:rPr lang="ru-RU" sz="1800" dirty="0" smtClean="0">
                <a:solidFill>
                  <a:schemeClr val="bg1"/>
                </a:solidFill>
              </a:rPr>
              <a:t>если применяется ставка </a:t>
            </a:r>
            <a:r>
              <a:rPr lang="ru-RU" sz="1800" dirty="0">
                <a:solidFill>
                  <a:schemeClr val="bg1"/>
                </a:solidFill>
              </a:rPr>
              <a:t>8% 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dirty="0">
                <a:solidFill>
                  <a:schemeClr val="bg1"/>
                </a:solidFill>
              </a:rPr>
              <a:t>с квартала, в </a:t>
            </a:r>
            <a:r>
              <a:rPr lang="ru-RU" sz="1800" dirty="0" smtClean="0">
                <a:solidFill>
                  <a:schemeClr val="bg1"/>
                </a:solidFill>
              </a:rPr>
              <a:t>котором </a:t>
            </a:r>
            <a:r>
              <a:rPr lang="ru-RU" sz="1800" dirty="0">
                <a:solidFill>
                  <a:schemeClr val="bg1"/>
                </a:solidFill>
              </a:rPr>
              <a:t>доходы превысили </a:t>
            </a:r>
            <a:r>
              <a:rPr lang="ru-RU" sz="1800" dirty="0" smtClean="0">
                <a:solidFill>
                  <a:schemeClr val="bg1"/>
                </a:solidFill>
              </a:rPr>
              <a:t>164,4 </a:t>
            </a:r>
            <a:r>
              <a:rPr lang="ru-RU" sz="1800" dirty="0">
                <a:solidFill>
                  <a:schemeClr val="bg1"/>
                </a:solidFill>
              </a:rPr>
              <a:t>млн руб., не превысив </a:t>
            </a:r>
            <a:r>
              <a:rPr lang="ru-RU" sz="1800" dirty="0" smtClean="0">
                <a:solidFill>
                  <a:schemeClr val="bg1"/>
                </a:solidFill>
              </a:rPr>
              <a:t>219,2 </a:t>
            </a:r>
            <a:r>
              <a:rPr lang="ru-RU" sz="1800" dirty="0">
                <a:solidFill>
                  <a:schemeClr val="bg1"/>
                </a:solidFill>
              </a:rPr>
              <a:t>млн руб., и (или) средняя численность работников 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dirty="0">
                <a:solidFill>
                  <a:schemeClr val="bg1"/>
                </a:solidFill>
              </a:rPr>
              <a:t>превысила 100 чел., не превысив 130 чел. 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6138788" y="1393515"/>
            <a:ext cx="3568476" cy="792088"/>
          </a:xfrm>
          <a:prstGeom prst="wedgeRectCallout">
            <a:avLst>
              <a:gd name="adj1" fmla="val -115686"/>
              <a:gd name="adj2" fmla="val 5702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код признака применения налоговой ставки</a:t>
            </a:r>
            <a:endParaRPr lang="ru-RU" sz="1800" b="1" dirty="0"/>
          </a:p>
        </p:txBody>
      </p:sp>
      <p:sp>
        <p:nvSpPr>
          <p:cNvPr id="11" name="Овальная выноска 10"/>
          <p:cNvSpPr/>
          <p:nvPr/>
        </p:nvSpPr>
        <p:spPr>
          <a:xfrm>
            <a:off x="1026220" y="6012879"/>
            <a:ext cx="3600400" cy="1022944"/>
          </a:xfrm>
          <a:prstGeom prst="wedgeEllipseCallout">
            <a:avLst>
              <a:gd name="adj1" fmla="val -2314"/>
              <a:gd name="adj2" fmla="val -14793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tx1"/>
                </a:solidFill>
              </a:rPr>
              <a:t>обоснование применения ставки по закону субъекта </a:t>
            </a:r>
            <a:r>
              <a:rPr lang="ru-RU" sz="1800" dirty="0" smtClean="0">
                <a:solidFill>
                  <a:schemeClr val="tx1"/>
                </a:solidFill>
              </a:rPr>
              <a:t>РФ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1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1664" y="553093"/>
            <a:ext cx="8580711" cy="1283322"/>
          </a:xfrm>
        </p:spPr>
        <p:txBody>
          <a:bodyPr>
            <a:normAutofit/>
          </a:bodyPr>
          <a:lstStyle/>
          <a:p>
            <a:pPr algn="ctr"/>
            <a:r>
              <a:rPr lang="ru-RU" sz="2000" u="sng" dirty="0">
                <a:solidFill>
                  <a:srgbClr val="0066CC"/>
                </a:solidFill>
              </a:rPr>
              <a:t>КОДЫ ОБОСНОВАНИЯ ПРИМЕНЕНИЯ НАЛОГОВОЙ СТАВКИ, УСТАНОВЛЕННОЙ ЗАКОНОМ СУБЪЕКТА РОССИЙСКОЙ </a:t>
            </a:r>
            <a:r>
              <a:rPr lang="ru-RU" sz="2000" u="sng" dirty="0" smtClean="0">
                <a:solidFill>
                  <a:srgbClr val="0066CC"/>
                </a:solidFill>
              </a:rPr>
              <a:t>ФЕДЕРАЦИИ</a:t>
            </a:r>
            <a:r>
              <a:rPr lang="ru-RU" sz="2000" dirty="0" smtClean="0">
                <a:solidFill>
                  <a:srgbClr val="0066CC"/>
                </a:solidFill>
              </a:rPr>
              <a:t/>
            </a:r>
            <a:br>
              <a:rPr lang="ru-RU" sz="2000" dirty="0" smtClean="0">
                <a:solidFill>
                  <a:srgbClr val="0066CC"/>
                </a:solidFill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в строке 124 и 264 (Приложение №5 к приказу) 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5450" y="6661613"/>
            <a:ext cx="724032" cy="696616"/>
          </a:xfrm>
          <a:prstGeom prst="rect">
            <a:avLst/>
          </a:prstGeom>
          <a:noFill/>
        </p:spPr>
        <p:txBody>
          <a:bodyPr lIns="104306" tIns="52153" rIns="104306" bIns="52153"/>
          <a:lstStyle>
            <a:lvl1pPr defTabSz="1041246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847483" indent="-325955" defTabSz="1041246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303820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825348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346876" indent="-260764" defTabSz="1041246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868404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389932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911460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4432988" indent="-260764" defTabSz="104124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395"/>
              </a:lnSpc>
            </a:pPr>
            <a:fld id="{20F3A22D-D1D4-4CEE-85B1-67AB46691395}" type="slidenum">
              <a:rPr lang="ru-RU" altLang="ru-RU" smtClean="0">
                <a:solidFill>
                  <a:srgbClr val="FFFFFF"/>
                </a:solidFill>
              </a:rPr>
              <a:pPr>
                <a:lnSpc>
                  <a:spcPts val="2395"/>
                </a:lnSpc>
              </a:pPr>
              <a:t>8</a:t>
            </a:fld>
            <a:endParaRPr lang="ru-RU" altLang="ru-RU" dirty="0" smtClean="0">
              <a:solidFill>
                <a:srgbClr val="FFFFFF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25787" y="1692399"/>
            <a:ext cx="7999629" cy="54006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anchor="ctr"/>
          <a:lstStyle/>
          <a:p>
            <a:endParaRPr lang="ru-RU" sz="1800" dirty="0">
              <a:hlinkClick r:id="rId2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489621"/>
              </p:ext>
            </p:extLst>
          </p:nvPr>
        </p:nvGraphicFramePr>
        <p:xfrm>
          <a:off x="2034332" y="1908422"/>
          <a:ext cx="6480720" cy="50405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13928"/>
                <a:gridCol w="5666792"/>
              </a:tblGrid>
              <a:tr h="5847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Код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Обоснование применения налоговой ставки, установленной законом субъекта Российской Федерации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3462010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Законом субъекта Российской Федерации установлены налоговые ставки в пределах от 1 до 6 процентов в зависимости от категорий налогоплательщиков (</a:t>
                      </a:r>
                      <a:r>
                        <a:rPr lang="ru-RU" sz="1100" u="none" strike="noStrike" dirty="0">
                          <a:effectLst/>
                          <a:hlinkClick r:id="rId3"/>
                        </a:rPr>
                        <a:t>пункт 1 статьи 346.20</a:t>
                      </a:r>
                      <a:r>
                        <a:rPr lang="ru-RU" sz="1100" dirty="0">
                          <a:effectLst/>
                        </a:rPr>
                        <a:t> Кодекса)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3462020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Законом субъекта Российской Федерации установлены дифференцированные налоговые ставки в пределах от 5 до 15 процентов в зависимости от категорий налогоплательщиков (</a:t>
                      </a:r>
                      <a:r>
                        <a:rPr lang="ru-RU" sz="1100" u="none" strike="noStrike" dirty="0">
                          <a:effectLst/>
                          <a:hlinkClick r:id="rId4"/>
                        </a:rPr>
                        <a:t>пункт 2 статьи 346.20</a:t>
                      </a:r>
                      <a:r>
                        <a:rPr lang="ru-RU" sz="1100" dirty="0">
                          <a:effectLst/>
                        </a:rPr>
                        <a:t> Кодекса)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6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3462030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Законом Республики Крым и города федерального значения Севастополя налоговая ставка уменьшена на территориях соответствующих субъектов Российской Федерации для всех или отдельных категорий налогоплательщиков (</a:t>
                      </a:r>
                      <a:r>
                        <a:rPr lang="ru-RU" sz="1100" u="none" strike="noStrike" dirty="0">
                          <a:effectLst/>
                          <a:hlinkClick r:id="rId5"/>
                        </a:rPr>
                        <a:t>пункт 3 статьи 346.20</a:t>
                      </a:r>
                      <a:r>
                        <a:rPr lang="ru-RU" sz="1100" dirty="0">
                          <a:effectLst/>
                        </a:rPr>
                        <a:t> Кодекса)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9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3462040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Законом субъекта Российской Федерации установлена налоговая ставка в размере 0 процентов для налогоплательщиков - индивидуальных предпринимателей, выбравших объект налогообложения в виде доходов или в виде доходов, уменьшенных на величину расходов, впервые зарегистрированных после вступления в силу указанных законов и осуществляющих предпринимательскую деятельность в производственной, социальной и (или) научной сферах, а также в сфере бытовых услуг населению и услуг по предоставлению мест для временного проживания (</a:t>
                      </a:r>
                      <a:r>
                        <a:rPr lang="ru-RU" sz="1100" u="none" strike="noStrike" dirty="0">
                          <a:effectLst/>
                          <a:hlinkClick r:id="rId6"/>
                        </a:rPr>
                        <a:t>пункт 4 статьи 346.20</a:t>
                      </a:r>
                      <a:r>
                        <a:rPr lang="ru-RU" sz="1100" dirty="0">
                          <a:effectLst/>
                        </a:rPr>
                        <a:t> Кодекса)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9370" marR="39370" marT="64770" marB="647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252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6140" y="468263"/>
            <a:ext cx="9793088" cy="6912768"/>
          </a:xfrm>
        </p:spPr>
        <p:txBody>
          <a:bodyPr>
            <a:normAutofit/>
          </a:bodyPr>
          <a:lstStyle/>
          <a:p>
            <a:pPr algn="ctr"/>
            <a:r>
              <a:rPr lang="ru-RU" sz="2200" u="sng" dirty="0" smtClean="0"/>
              <a:t>Пониженные ставки для ЮЛ и ИП, установленные Законом РА </a:t>
            </a:r>
          </a:p>
          <a:p>
            <a:pPr algn="ctr"/>
            <a:r>
              <a:rPr lang="ru-RU" sz="2200" u="sng" dirty="0" smtClean="0"/>
              <a:t>от 3 июля </a:t>
            </a:r>
            <a:r>
              <a:rPr lang="ru-RU" sz="2200" u="sng" dirty="0" smtClean="0"/>
              <a:t>2009 г</a:t>
            </a:r>
            <a:r>
              <a:rPr lang="ru-RU" sz="2200" u="sng" dirty="0" smtClean="0"/>
              <a:t>. № 26-РЗ</a:t>
            </a:r>
          </a:p>
          <a:p>
            <a:pPr marL="706310" indent="-342900" algn="just">
              <a:buFont typeface="Wingdings" pitchFamily="2" charset="2"/>
              <a:buChar char="q"/>
            </a:pPr>
            <a:r>
              <a:rPr lang="ru-RU" sz="2200" dirty="0" smtClean="0">
                <a:solidFill>
                  <a:srgbClr val="376092"/>
                </a:solidFill>
              </a:rPr>
              <a:t>	Статья 1 устанавливает пониженную ставку 5% для ЮЛ и ИП применяющих объект налогообложения «доходы, уменьшенные на величину расходов», осуществляющие определенные виды деятельности. </a:t>
            </a:r>
            <a:r>
              <a:rPr lang="ru-RU" sz="2200" dirty="0">
                <a:solidFill>
                  <a:srgbClr val="376092"/>
                </a:solidFill>
              </a:rPr>
              <a:t>	</a:t>
            </a:r>
            <a:r>
              <a:rPr lang="ru-RU" sz="2200" dirty="0" smtClean="0">
                <a:solidFill>
                  <a:srgbClr val="376092"/>
                </a:solidFill>
              </a:rPr>
              <a:t>Доля дохода от указанных видов деятельности налогоплательщика  должна составлять не менее 70%.</a:t>
            </a:r>
          </a:p>
          <a:p>
            <a:pPr marL="706310" indent="-342900" algn="just">
              <a:buFont typeface="Wingdings" pitchFamily="2" charset="2"/>
              <a:buChar char="q"/>
            </a:pPr>
            <a:r>
              <a:rPr lang="ru-RU" sz="2200" dirty="0">
                <a:solidFill>
                  <a:srgbClr val="376092"/>
                </a:solidFill>
              </a:rPr>
              <a:t>	</a:t>
            </a:r>
            <a:r>
              <a:rPr lang="ru-RU" sz="2200" dirty="0" smtClean="0">
                <a:solidFill>
                  <a:srgbClr val="376092"/>
                </a:solidFill>
              </a:rPr>
              <a:t> Статья 1.1 устанавливает пониженные ставки для ЮЛ и ИП при </a:t>
            </a:r>
            <a:r>
              <a:rPr lang="ru-RU" sz="2200" u="sng" dirty="0" smtClean="0">
                <a:solidFill>
                  <a:srgbClr val="376092"/>
                </a:solidFill>
              </a:rPr>
              <a:t>одновременном соблюдении условий</a:t>
            </a:r>
            <a:r>
              <a:rPr lang="ru-RU" sz="2200" dirty="0" smtClean="0">
                <a:solidFill>
                  <a:srgbClr val="376092"/>
                </a:solidFill>
              </a:rPr>
              <a:t>:</a:t>
            </a:r>
          </a:p>
          <a:p>
            <a:pPr algn="just"/>
            <a:r>
              <a:rPr lang="ru-RU" sz="2200" dirty="0" smtClean="0">
                <a:solidFill>
                  <a:srgbClr val="376092"/>
                </a:solidFill>
              </a:rPr>
              <a:t>- применявшие в </a:t>
            </a:r>
            <a:r>
              <a:rPr lang="ru-RU" sz="2200" dirty="0" smtClean="0">
                <a:solidFill>
                  <a:srgbClr val="376092"/>
                </a:solidFill>
              </a:rPr>
              <a:t>2020 </a:t>
            </a:r>
            <a:r>
              <a:rPr lang="ru-RU" sz="2200" dirty="0" smtClean="0">
                <a:solidFill>
                  <a:srgbClr val="376092"/>
                </a:solidFill>
              </a:rPr>
              <a:t>в отношении осуществляемых налогоплательщиками  видов деятельности  систему  ЕНВД</a:t>
            </a:r>
          </a:p>
          <a:p>
            <a:pPr algn="just"/>
            <a:r>
              <a:rPr lang="ru-RU" sz="2200" dirty="0" smtClean="0">
                <a:solidFill>
                  <a:srgbClr val="376092"/>
                </a:solidFill>
              </a:rPr>
              <a:t>- </a:t>
            </a:r>
            <a:r>
              <a:rPr lang="ru-RU" sz="2200" u="sng" dirty="0" smtClean="0">
                <a:solidFill>
                  <a:srgbClr val="376092"/>
                </a:solidFill>
              </a:rPr>
              <a:t>основной вид деятельности </a:t>
            </a:r>
            <a:r>
              <a:rPr lang="ru-RU" sz="2200" dirty="0" smtClean="0">
                <a:solidFill>
                  <a:srgbClr val="376092"/>
                </a:solidFill>
              </a:rPr>
              <a:t>в ЕГРИП или ЕГРЮЛ на </a:t>
            </a:r>
            <a:r>
              <a:rPr lang="ru-RU" sz="2200" dirty="0" smtClean="0">
                <a:solidFill>
                  <a:srgbClr val="376092"/>
                </a:solidFill>
              </a:rPr>
              <a:t>01.01.2020 </a:t>
            </a:r>
            <a:r>
              <a:rPr lang="ru-RU" sz="2200" dirty="0" smtClean="0">
                <a:solidFill>
                  <a:srgbClr val="376092"/>
                </a:solidFill>
              </a:rPr>
              <a:t>является вид деятельности, по которому применялась система налогообложения в виде ЕНВД</a:t>
            </a:r>
            <a:endParaRPr lang="ru-RU" sz="2200" dirty="0">
              <a:solidFill>
                <a:srgbClr val="376092"/>
              </a:solidFill>
            </a:endParaRPr>
          </a:p>
          <a:p>
            <a:pPr algn="just"/>
            <a:endParaRPr lang="ru-RU" sz="2200" dirty="0" smtClean="0"/>
          </a:p>
          <a:p>
            <a:pPr algn="just"/>
            <a:endParaRPr lang="ru-RU" sz="2200" dirty="0"/>
          </a:p>
          <a:p>
            <a:pPr algn="just"/>
            <a:endParaRPr lang="ru-RU" sz="2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 rot="7889459">
            <a:off x="2633947" y="5255943"/>
            <a:ext cx="562157" cy="724243"/>
          </a:xfrm>
          <a:prstGeom prst="rightArrow">
            <a:avLst>
              <a:gd name="adj1" fmla="val 50000"/>
              <a:gd name="adj2" fmla="val 48448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3602811">
            <a:off x="7185473" y="5215981"/>
            <a:ext cx="527781" cy="720080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10195" y="5940871"/>
            <a:ext cx="3453949" cy="13694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при объекте налогообложения «Доходы» </a:t>
            </a:r>
            <a:endParaRPr lang="ru-RU" sz="1800" dirty="0" smtClean="0"/>
          </a:p>
          <a:p>
            <a:pPr algn="ctr"/>
            <a:r>
              <a:rPr lang="ru-RU" sz="2000" b="1" dirty="0" smtClean="0"/>
              <a:t>ставка составит: 1% в 2021, 2% в 2022, 4% в 2023 </a:t>
            </a:r>
            <a:endParaRPr lang="ru-RU" sz="20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66098" y="5940871"/>
            <a:ext cx="3453949" cy="136942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/>
              <a:t>при объекте налогообложения «</a:t>
            </a:r>
            <a:r>
              <a:rPr lang="ru-RU" sz="1800" dirty="0" smtClean="0"/>
              <a:t>Доходы-расходы» </a:t>
            </a:r>
          </a:p>
          <a:p>
            <a:pPr algn="ctr"/>
            <a:r>
              <a:rPr lang="ru-RU" sz="2000" b="1" dirty="0" smtClean="0"/>
              <a:t>ставка составит: 5% в 2021, 8% в 2022, 11% в 2023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42929322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26875</TotalTime>
  <Words>987</Words>
  <Application>Microsoft Office PowerPoint</Application>
  <PresentationFormat>Произвольный</PresentationFormat>
  <Paragraphs>196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Present_FNS2012_A4</vt:lpstr>
      <vt:lpstr>Презентация PowerPoint</vt:lpstr>
      <vt:lpstr>НАЛОГОПЛАТЕЛЬЩИКИ ЕСХН</vt:lpstr>
      <vt:lpstr>Презентация PowerPoint</vt:lpstr>
      <vt:lpstr>Презентация PowerPoint</vt:lpstr>
      <vt:lpstr>ЛИМИТЫ ДОХОДОВ ПО УСН на 2022 год  В соответствии с Приказом Минэкономразвития России от 28.10.2021 № 654 «Об установлении коэффициентов-дефляторов на 2022 год» коэффициент-дефлятор на 2022 год, необходимый в целях применения главы 26.2 «Упрощенная система налогообложения» НК РФ, установлен в размере 1,096.    В этой связи предельный размер доходов который позволяет в 2022 году продолжать применять УСН составит:  219,2 млн руб.  Лимит доходов за 9 месяцев 2021 года для перехода на УСН с 01.01.2022 составит: 123,3 млн руб. </vt:lpstr>
      <vt:lpstr>НОВАЯ ФОРМА ДЕКЛАРАЦИИ ПО УСН ЗА 2021 ГОД   Приказом ФНС России от 25.12.2020 N ЕД-7-3/958@  утверждена новая форма, порядок заполнения и формат предоставления налоговой декларации по налогу, уплачиваемому в связи с применением упрощенной системы налогообложения, в электронной форме  Срок представления НД за 2021 г.: - для юридических лиц истекает 31 марта 2022 г.; - для индивидуальных предпринимателей истекает 4 мая 2022 г. (с учетом праздничных дней) </vt:lpstr>
      <vt:lpstr>Изменения, внесенные в налоговую декларацию по налогу, уплачиваемому в связи с применением упрощенной системы налогообложения</vt:lpstr>
      <vt:lpstr>КОДЫ ОБОСНОВАНИЯ ПРИМЕНЕНИЯ НАЛОГОВОЙ СТАВКИ, УСТАНОВЛЕННОЙ ЗАКОНОМ СУБЪЕКТА РОССИЙСКОЙ ФЕДЕРАЦИИ в строке 124 и 264 (Приложение №5 к приказу)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Текешева Марина Алексеевна</cp:lastModifiedBy>
  <cp:revision>2121</cp:revision>
  <cp:lastPrinted>2022-06-07T10:05:25Z</cp:lastPrinted>
  <dcterms:created xsi:type="dcterms:W3CDTF">2013-04-18T07:19:29Z</dcterms:created>
  <dcterms:modified xsi:type="dcterms:W3CDTF">2022-06-08T07:53:25Z</dcterms:modified>
</cp:coreProperties>
</file>