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6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7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8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9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0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6" r:id="rId2"/>
    <p:sldMasterId id="2147483690" r:id="rId3"/>
    <p:sldMasterId id="2147483704" r:id="rId4"/>
    <p:sldMasterId id="2147483718" r:id="rId5"/>
    <p:sldMasterId id="2147483732" r:id="rId6"/>
    <p:sldMasterId id="2147483746" r:id="rId7"/>
    <p:sldMasterId id="2147483760" r:id="rId8"/>
    <p:sldMasterId id="2147483774" r:id="rId9"/>
    <p:sldMasterId id="2147483788" r:id="rId10"/>
    <p:sldMasterId id="2147483802" r:id="rId11"/>
  </p:sldMasterIdLst>
  <p:notesMasterIdLst>
    <p:notesMasterId r:id="rId20"/>
  </p:notesMasterIdLst>
  <p:sldIdLst>
    <p:sldId id="261" r:id="rId12"/>
    <p:sldId id="293" r:id="rId13"/>
    <p:sldId id="294" r:id="rId14"/>
    <p:sldId id="295" r:id="rId15"/>
    <p:sldId id="296" r:id="rId16"/>
    <p:sldId id="298" r:id="rId17"/>
    <p:sldId id="297" r:id="rId18"/>
    <p:sldId id="270" r:id="rId19"/>
  </p:sldIdLst>
  <p:sldSz cx="9144000" cy="5143500" type="screen16x9"/>
  <p:notesSz cx="6858000" cy="9144000"/>
  <p:defaultTextStyle>
    <a:defPPr>
      <a:defRPr lang="ru-RU"/>
    </a:defPPr>
    <a:lvl1pPr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07988" indent="49213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815975" indent="98425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223963" indent="147638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631950" indent="196850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82" autoAdjust="0"/>
  </p:normalViewPr>
  <p:slideViewPr>
    <p:cSldViewPr>
      <p:cViewPr varScale="1">
        <p:scale>
          <a:sx n="111" d="100"/>
          <a:sy n="111" d="100"/>
        </p:scale>
        <p:origin x="-288" y="-8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0"/>
    <c:view3D>
      <c:rotX val="15"/>
      <c:rotY val="7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  <a:effectLst>
          <a:outerShdw blurRad="50800" dist="50800" dir="5400000" algn="ctr" rotWithShape="0">
            <a:schemeClr val="bg1"/>
          </a:outerShdw>
        </a:effectLst>
      </c:spPr>
    </c:sideWall>
    <c:backWall>
      <c:thickness val="0"/>
      <c:spPr>
        <a:solidFill>
          <a:schemeClr val="bg2"/>
        </a:solidFill>
        <a:ln w="25400">
          <a:noFill/>
        </a:ln>
        <a:effectLst>
          <a:outerShdw blurRad="50800" dist="50800" dir="1200000" algn="ctr" rotWithShape="0">
            <a:schemeClr val="bg1"/>
          </a:outerShdw>
        </a:effectLst>
      </c:spPr>
    </c:backWall>
    <c:plotArea>
      <c:layout>
        <c:manualLayout>
          <c:layoutTarget val="inner"/>
          <c:xMode val="edge"/>
          <c:yMode val="edge"/>
          <c:x val="0.13423443052304818"/>
          <c:y val="2.1064180003391431E-2"/>
          <c:w val="0.86576556947695182"/>
          <c:h val="0.88309680150481362"/>
        </c:manualLayout>
      </c:layout>
      <c:bar3DChart>
        <c:barDir val="col"/>
        <c:grouping val="clustered"/>
        <c:varyColors val="0"/>
        <c:ser>
          <c:idx val="0"/>
          <c:order val="0"/>
          <c:spPr>
            <a:ln>
              <a:solidFill>
                <a:schemeClr val="tx2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dPt>
          <c:dPt>
            <c:idx val="4"/>
            <c:invertIfNegative val="0"/>
            <c:bubble3D val="0"/>
            <c:spPr>
              <a:solidFill>
                <a:schemeClr val="tx2"/>
              </a:solidFill>
              <a:ln>
                <a:solidFill>
                  <a:schemeClr val="tx2"/>
                </a:solidFill>
              </a:ln>
            </c:spPr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0"/>
              <c:layout>
                <c:manualLayout>
                  <c:x val="4.6554934823091251E-3"/>
                  <c:y val="-3.5612535612535613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518311607697084E-3"/>
                  <c:y val="-2.8490028490028491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518311607697084E-3"/>
                  <c:y val="-4.9857549857549859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518311607697084E-3"/>
                  <c:y val="-3.205128205128204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518311607697084E-3"/>
                  <c:y val="-3.561253561253562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0047170023225618E-2"/>
                  <c:y val="-2.58628670888419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Лист1!$B$2:$H$3</c:f>
              <c:strCache>
                <c:ptCount val="6"/>
                <c:pt idx="0">
                  <c:v>01.07.2017</c:v>
                </c:pt>
                <c:pt idx="1">
                  <c:v>01.07.2018</c:v>
                </c:pt>
                <c:pt idx="2">
                  <c:v>01.06.2019</c:v>
                </c:pt>
                <c:pt idx="3">
                  <c:v>01.07.2019</c:v>
                </c:pt>
                <c:pt idx="4">
                  <c:v>01.08.2019</c:v>
                </c:pt>
                <c:pt idx="5">
                  <c:v>01.07.2021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542</c:v>
                </c:pt>
                <c:pt idx="1">
                  <c:v>3423</c:v>
                </c:pt>
                <c:pt idx="2">
                  <c:v>4016</c:v>
                </c:pt>
                <c:pt idx="3">
                  <c:v>4818</c:v>
                </c:pt>
                <c:pt idx="4">
                  <c:v>5161</c:v>
                </c:pt>
                <c:pt idx="5">
                  <c:v>5800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0272128"/>
        <c:axId val="90273664"/>
        <c:axId val="0"/>
      </c:bar3DChart>
      <c:catAx>
        <c:axId val="902721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90273664"/>
        <c:crosses val="autoZero"/>
        <c:auto val="1"/>
        <c:lblAlgn val="ctr"/>
        <c:lblOffset val="100"/>
        <c:noMultiLvlLbl val="0"/>
      </c:catAx>
      <c:valAx>
        <c:axId val="90273664"/>
        <c:scaling>
          <c:orientation val="minMax"/>
          <c:max val="5500"/>
          <c:min val="500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90272128"/>
        <c:crosses val="autoZero"/>
        <c:crossBetween val="between"/>
      </c:valAx>
      <c:spPr>
        <a:noFill/>
        <a:ln w="25400">
          <a:noFill/>
        </a:ln>
        <a:effectLst>
          <a:glow rad="127000">
            <a:schemeClr val="bg1"/>
          </a:glow>
        </a:effectLst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aseline="0">
                <a:solidFill>
                  <a:schemeClr val="tx2"/>
                </a:solidFill>
              </a:defRPr>
            </a:pPr>
            <a:r>
              <a:rPr lang="ru-RU" sz="1400" baseline="0" dirty="0">
                <a:solidFill>
                  <a:schemeClr val="tx2"/>
                </a:solidFill>
              </a:rPr>
              <a:t>подано заявлений</a:t>
            </a:r>
          </a:p>
        </c:rich>
      </c:tx>
      <c:layout>
        <c:manualLayout>
          <c:xMode val="edge"/>
          <c:yMode val="edge"/>
          <c:x val="0.36349976265263456"/>
          <c:y val="0"/>
        </c:manualLayout>
      </c:layout>
      <c:overlay val="0"/>
    </c:title>
    <c:autoTitleDeleted val="0"/>
    <c:view3D>
      <c:rotX val="50"/>
      <c:rotY val="3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подано заявлений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6350"/>
            </a:sp3d>
          </c:spPr>
          <c:explosion val="1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3"/>
                <c:pt idx="0">
                  <c:v>на БН</c:v>
                </c:pt>
                <c:pt idx="1">
                  <c:v>через ЛК</c:v>
                </c:pt>
                <c:pt idx="2">
                  <c:v>Через ТКС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2311</c:v>
                </c:pt>
                <c:pt idx="1">
                  <c:v>2501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</c:spPr>
          </c:dPt>
          <c:cat>
            <c:numRef>
              <c:f>Лист1!$A$2:$A$5</c:f>
              <c:numCache>
                <c:formatCode>m/d/yyyy</c:formatCode>
                <c:ptCount val="4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m/d/yyyy</c:formatCode>
                <c:ptCount val="4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m/d/yyyy</c:formatCode>
                <c:ptCount val="4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6"/>
        <c:overlap val="100"/>
        <c:axId val="33289728"/>
        <c:axId val="33291264"/>
      </c:barChart>
      <c:dateAx>
        <c:axId val="3328972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33291264"/>
        <c:crosses val="autoZero"/>
        <c:auto val="1"/>
        <c:lblOffset val="100"/>
        <c:baseTimeUnit val="years"/>
      </c:dateAx>
      <c:valAx>
        <c:axId val="33291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289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Лист1!$A$2:$A$5</c:f>
              <c:numCache>
                <c:formatCode>m/d/yyyy</c:formatCode>
                <c:ptCount val="4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m/d/yyyy</c:formatCode>
                <c:ptCount val="4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m/d/yyyy</c:formatCode>
                <c:ptCount val="4"/>
                <c:pt idx="0">
                  <c:v>43282</c:v>
                </c:pt>
                <c:pt idx="1">
                  <c:v>43647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074624"/>
        <c:axId val="34076160"/>
      </c:barChart>
      <c:dateAx>
        <c:axId val="3407462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crossAx val="34076160"/>
        <c:crosses val="autoZero"/>
        <c:auto val="1"/>
        <c:lblOffset val="100"/>
        <c:baseTimeUnit val="years"/>
      </c:dateAx>
      <c:valAx>
        <c:axId val="340761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074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0006FA-8077-4E15-8A2A-FBA51CF69A79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850EB9A-31E5-4880-A816-C5358318665C}">
      <dgm:prSet phldrT="[Текст]" custT="1"/>
      <dgm:spPr/>
      <dgm:t>
        <a:bodyPr/>
        <a:lstStyle/>
        <a:p>
          <a:r>
            <a:rPr lang="ru-RU" sz="1800" dirty="0" smtClean="0"/>
            <a:t>Наименование Федерального закона «О применении контрольно-кассовой техники…….»</a:t>
          </a:r>
          <a:endParaRPr lang="ru-RU" sz="1800" dirty="0"/>
        </a:p>
      </dgm:t>
    </dgm:pt>
    <dgm:pt modelId="{AEFA379F-1C56-4724-A964-FCA4967AF54B}" type="parTrans" cxnId="{05F6B12A-2036-46D7-86A6-BA5F51C63C81}">
      <dgm:prSet/>
      <dgm:spPr/>
      <dgm:t>
        <a:bodyPr/>
        <a:lstStyle/>
        <a:p>
          <a:endParaRPr lang="ru-RU"/>
        </a:p>
      </dgm:t>
    </dgm:pt>
    <dgm:pt modelId="{6F5AD163-C5DD-405D-9488-9881D7856979}" type="sibTrans" cxnId="{05F6B12A-2036-46D7-86A6-BA5F51C63C81}">
      <dgm:prSet/>
      <dgm:spPr/>
      <dgm:t>
        <a:bodyPr/>
        <a:lstStyle/>
        <a:p>
          <a:endParaRPr lang="ru-RU"/>
        </a:p>
      </dgm:t>
    </dgm:pt>
    <dgm:pt modelId="{E9191220-D7C7-4D01-81BB-B7DF976E2E2F}">
      <dgm:prSet phldrT="[Текст]" custT="1"/>
      <dgm:spPr/>
      <dgm:t>
        <a:bodyPr/>
        <a:lstStyle/>
        <a:p>
          <a:r>
            <a:rPr lang="ru-RU" sz="1800" baseline="0" dirty="0" smtClean="0"/>
            <a:t>Сроки с 01.07.2018г. на 01.07.2019. Для отдельной категории до 01.07.2021г.  </a:t>
          </a:r>
          <a:endParaRPr lang="ru-RU" sz="1800" baseline="0" dirty="0"/>
        </a:p>
      </dgm:t>
    </dgm:pt>
    <dgm:pt modelId="{8B7D2460-92BD-4D09-93FE-87B78DA263F1}" type="parTrans" cxnId="{94666B19-E74D-4CF8-975F-0B0CD63FC5C5}">
      <dgm:prSet/>
      <dgm:spPr/>
      <dgm:t>
        <a:bodyPr/>
        <a:lstStyle/>
        <a:p>
          <a:endParaRPr lang="ru-RU"/>
        </a:p>
      </dgm:t>
    </dgm:pt>
    <dgm:pt modelId="{FAA676D3-1431-46DD-AADE-7468F1FD2C20}" type="sibTrans" cxnId="{94666B19-E74D-4CF8-975F-0B0CD63FC5C5}">
      <dgm:prSet/>
      <dgm:spPr/>
      <dgm:t>
        <a:bodyPr/>
        <a:lstStyle/>
        <a:p>
          <a:endParaRPr lang="ru-RU"/>
        </a:p>
      </dgm:t>
    </dgm:pt>
    <dgm:pt modelId="{69D14FB3-9946-4238-8318-340461073299}">
      <dgm:prSet custT="1"/>
      <dgm:spPr/>
      <dgm:t>
        <a:bodyPr/>
        <a:lstStyle/>
        <a:p>
          <a:pPr algn="just"/>
          <a:r>
            <a:rPr lang="ru-RU" sz="1800" baseline="0" dirty="0" smtClean="0"/>
            <a:t>Определен перечень видов работ, услуг не требующих обязательного применения контрольно-кассовой техники.</a:t>
          </a:r>
          <a:endParaRPr lang="ru-RU" sz="1800" baseline="0" dirty="0"/>
        </a:p>
      </dgm:t>
    </dgm:pt>
    <dgm:pt modelId="{A5437FC6-C666-41B6-A0E2-6A70CA779BA8}" type="parTrans" cxnId="{727D0528-66C7-4A2E-A784-7238FA3BA97A}">
      <dgm:prSet/>
      <dgm:spPr/>
      <dgm:t>
        <a:bodyPr/>
        <a:lstStyle/>
        <a:p>
          <a:endParaRPr lang="ru-RU"/>
        </a:p>
      </dgm:t>
    </dgm:pt>
    <dgm:pt modelId="{84F8C8CF-002D-4EC4-922C-C31E08B3355F}" type="sibTrans" cxnId="{727D0528-66C7-4A2E-A784-7238FA3BA97A}">
      <dgm:prSet/>
      <dgm:spPr/>
      <dgm:t>
        <a:bodyPr/>
        <a:lstStyle/>
        <a:p>
          <a:endParaRPr lang="ru-RU"/>
        </a:p>
      </dgm:t>
    </dgm:pt>
    <dgm:pt modelId="{0AD3849D-6F63-4B82-BA0E-3346B417BAC8}" type="pres">
      <dgm:prSet presAssocID="{B50006FA-8077-4E15-8A2A-FBA51CF69A7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9742152-C6FF-4037-91C5-43F417B600B1}" type="pres">
      <dgm:prSet presAssocID="{B50006FA-8077-4E15-8A2A-FBA51CF69A79}" presName="Name1" presStyleCnt="0"/>
      <dgm:spPr/>
    </dgm:pt>
    <dgm:pt modelId="{1B094C48-3E9D-4A86-9F96-AEA11F8E5E91}" type="pres">
      <dgm:prSet presAssocID="{B50006FA-8077-4E15-8A2A-FBA51CF69A79}" presName="cycle" presStyleCnt="0"/>
      <dgm:spPr/>
    </dgm:pt>
    <dgm:pt modelId="{8201EF13-1F07-4535-A8FB-6CE3ED10F844}" type="pres">
      <dgm:prSet presAssocID="{B50006FA-8077-4E15-8A2A-FBA51CF69A79}" presName="srcNode" presStyleLbl="node1" presStyleIdx="0" presStyleCnt="3"/>
      <dgm:spPr/>
    </dgm:pt>
    <dgm:pt modelId="{EEA5F420-4AE7-406A-A00E-65F0942AE6B5}" type="pres">
      <dgm:prSet presAssocID="{B50006FA-8077-4E15-8A2A-FBA51CF69A79}" presName="conn" presStyleLbl="parChTrans1D2" presStyleIdx="0" presStyleCnt="1"/>
      <dgm:spPr/>
      <dgm:t>
        <a:bodyPr/>
        <a:lstStyle/>
        <a:p>
          <a:endParaRPr lang="ru-RU"/>
        </a:p>
      </dgm:t>
    </dgm:pt>
    <dgm:pt modelId="{50858B4D-F6B2-4833-A922-35364595A0B3}" type="pres">
      <dgm:prSet presAssocID="{B50006FA-8077-4E15-8A2A-FBA51CF69A79}" presName="extraNode" presStyleLbl="node1" presStyleIdx="0" presStyleCnt="3"/>
      <dgm:spPr/>
    </dgm:pt>
    <dgm:pt modelId="{8208B7D6-AB7F-409D-AB38-844EC7B655B0}" type="pres">
      <dgm:prSet presAssocID="{B50006FA-8077-4E15-8A2A-FBA51CF69A79}" presName="dstNode" presStyleLbl="node1" presStyleIdx="0" presStyleCnt="3"/>
      <dgm:spPr/>
    </dgm:pt>
    <dgm:pt modelId="{B576C4E5-E53B-4CA4-8EDC-7191B03480BF}" type="pres">
      <dgm:prSet presAssocID="{E850EB9A-31E5-4880-A816-C5358318665C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3B38B8-EB32-4710-AFF4-B7C86CC51280}" type="pres">
      <dgm:prSet presAssocID="{E850EB9A-31E5-4880-A816-C5358318665C}" presName="accent_1" presStyleCnt="0"/>
      <dgm:spPr/>
    </dgm:pt>
    <dgm:pt modelId="{BB4E2638-2BE1-408B-8580-F20FA87D3722}" type="pres">
      <dgm:prSet presAssocID="{E850EB9A-31E5-4880-A816-C5358318665C}" presName="accentRepeatNode" presStyleLbl="solidFgAcc1" presStyleIdx="0" presStyleCnt="3"/>
      <dgm:spPr/>
    </dgm:pt>
    <dgm:pt modelId="{2B437D36-D56D-476B-8DF6-80050AE0C463}" type="pres">
      <dgm:prSet presAssocID="{E9191220-D7C7-4D01-81BB-B7DF976E2E2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1CAD3-A316-4B5B-AD22-868DA07AC85E}" type="pres">
      <dgm:prSet presAssocID="{E9191220-D7C7-4D01-81BB-B7DF976E2E2F}" presName="accent_2" presStyleCnt="0"/>
      <dgm:spPr/>
    </dgm:pt>
    <dgm:pt modelId="{471C904A-CBBD-47C6-A4A9-68305863EF62}" type="pres">
      <dgm:prSet presAssocID="{E9191220-D7C7-4D01-81BB-B7DF976E2E2F}" presName="accentRepeatNode" presStyleLbl="solidFgAcc1" presStyleIdx="1" presStyleCnt="3"/>
      <dgm:spPr/>
    </dgm:pt>
    <dgm:pt modelId="{64169738-6FD9-4AD0-A507-7BB04F288225}" type="pres">
      <dgm:prSet presAssocID="{69D14FB3-9946-4238-8318-34046107329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AC7B3F-3894-40F2-9BE5-E800BFF62B8B}" type="pres">
      <dgm:prSet presAssocID="{69D14FB3-9946-4238-8318-340461073299}" presName="accent_3" presStyleCnt="0"/>
      <dgm:spPr/>
    </dgm:pt>
    <dgm:pt modelId="{F3567C54-9D79-482D-B75B-5838A5571DD2}" type="pres">
      <dgm:prSet presAssocID="{69D14FB3-9946-4238-8318-340461073299}" presName="accentRepeatNode" presStyleLbl="solidFgAcc1" presStyleIdx="2" presStyleCnt="3"/>
      <dgm:spPr/>
    </dgm:pt>
  </dgm:ptLst>
  <dgm:cxnLst>
    <dgm:cxn modelId="{21EC7C54-A6C6-422F-98A4-0E94D91E953B}" type="presOf" srcId="{6F5AD163-C5DD-405D-9488-9881D7856979}" destId="{EEA5F420-4AE7-406A-A00E-65F0942AE6B5}" srcOrd="0" destOrd="0" presId="urn:microsoft.com/office/officeart/2008/layout/VerticalCurvedList"/>
    <dgm:cxn modelId="{211C635D-880C-4694-9B2C-D94FCCA772A6}" type="presOf" srcId="{B50006FA-8077-4E15-8A2A-FBA51CF69A79}" destId="{0AD3849D-6F63-4B82-BA0E-3346B417BAC8}" srcOrd="0" destOrd="0" presId="urn:microsoft.com/office/officeart/2008/layout/VerticalCurvedList"/>
    <dgm:cxn modelId="{727D0528-66C7-4A2E-A784-7238FA3BA97A}" srcId="{B50006FA-8077-4E15-8A2A-FBA51CF69A79}" destId="{69D14FB3-9946-4238-8318-340461073299}" srcOrd="2" destOrd="0" parTransId="{A5437FC6-C666-41B6-A0E2-6A70CA779BA8}" sibTransId="{84F8C8CF-002D-4EC4-922C-C31E08B3355F}"/>
    <dgm:cxn modelId="{4B52811B-9ACD-431E-805B-96664D00237D}" type="presOf" srcId="{E850EB9A-31E5-4880-A816-C5358318665C}" destId="{B576C4E5-E53B-4CA4-8EDC-7191B03480BF}" srcOrd="0" destOrd="0" presId="urn:microsoft.com/office/officeart/2008/layout/VerticalCurvedList"/>
    <dgm:cxn modelId="{CC008B7D-C278-43A6-A5F0-089B44EDF85F}" type="presOf" srcId="{E9191220-D7C7-4D01-81BB-B7DF976E2E2F}" destId="{2B437D36-D56D-476B-8DF6-80050AE0C463}" srcOrd="0" destOrd="0" presId="urn:microsoft.com/office/officeart/2008/layout/VerticalCurvedList"/>
    <dgm:cxn modelId="{94666B19-E74D-4CF8-975F-0B0CD63FC5C5}" srcId="{B50006FA-8077-4E15-8A2A-FBA51CF69A79}" destId="{E9191220-D7C7-4D01-81BB-B7DF976E2E2F}" srcOrd="1" destOrd="0" parTransId="{8B7D2460-92BD-4D09-93FE-87B78DA263F1}" sibTransId="{FAA676D3-1431-46DD-AADE-7468F1FD2C20}"/>
    <dgm:cxn modelId="{05F6B12A-2036-46D7-86A6-BA5F51C63C81}" srcId="{B50006FA-8077-4E15-8A2A-FBA51CF69A79}" destId="{E850EB9A-31E5-4880-A816-C5358318665C}" srcOrd="0" destOrd="0" parTransId="{AEFA379F-1C56-4724-A964-FCA4967AF54B}" sibTransId="{6F5AD163-C5DD-405D-9488-9881D7856979}"/>
    <dgm:cxn modelId="{5C575828-2D42-4ED7-9F3A-2F6AB6AD7C13}" type="presOf" srcId="{69D14FB3-9946-4238-8318-340461073299}" destId="{64169738-6FD9-4AD0-A507-7BB04F288225}" srcOrd="0" destOrd="0" presId="urn:microsoft.com/office/officeart/2008/layout/VerticalCurvedList"/>
    <dgm:cxn modelId="{9A1835CB-71C5-4329-BBC9-B6581665D6F3}" type="presParOf" srcId="{0AD3849D-6F63-4B82-BA0E-3346B417BAC8}" destId="{D9742152-C6FF-4037-91C5-43F417B600B1}" srcOrd="0" destOrd="0" presId="urn:microsoft.com/office/officeart/2008/layout/VerticalCurvedList"/>
    <dgm:cxn modelId="{D35B307C-0745-4BC6-9914-AF6A39867D4B}" type="presParOf" srcId="{D9742152-C6FF-4037-91C5-43F417B600B1}" destId="{1B094C48-3E9D-4A86-9F96-AEA11F8E5E91}" srcOrd="0" destOrd="0" presId="urn:microsoft.com/office/officeart/2008/layout/VerticalCurvedList"/>
    <dgm:cxn modelId="{839CCA92-908C-4075-9098-3AB79CB739B1}" type="presParOf" srcId="{1B094C48-3E9D-4A86-9F96-AEA11F8E5E91}" destId="{8201EF13-1F07-4535-A8FB-6CE3ED10F844}" srcOrd="0" destOrd="0" presId="urn:microsoft.com/office/officeart/2008/layout/VerticalCurvedList"/>
    <dgm:cxn modelId="{95912A4E-7747-4AA6-AF87-3F2869367A95}" type="presParOf" srcId="{1B094C48-3E9D-4A86-9F96-AEA11F8E5E91}" destId="{EEA5F420-4AE7-406A-A00E-65F0942AE6B5}" srcOrd="1" destOrd="0" presId="urn:microsoft.com/office/officeart/2008/layout/VerticalCurvedList"/>
    <dgm:cxn modelId="{DA239132-03FF-438B-B0A4-FFF9A646F605}" type="presParOf" srcId="{1B094C48-3E9D-4A86-9F96-AEA11F8E5E91}" destId="{50858B4D-F6B2-4833-A922-35364595A0B3}" srcOrd="2" destOrd="0" presId="urn:microsoft.com/office/officeart/2008/layout/VerticalCurvedList"/>
    <dgm:cxn modelId="{35D9E650-95B3-47A5-807A-7A3F1030B317}" type="presParOf" srcId="{1B094C48-3E9D-4A86-9F96-AEA11F8E5E91}" destId="{8208B7D6-AB7F-409D-AB38-844EC7B655B0}" srcOrd="3" destOrd="0" presId="urn:microsoft.com/office/officeart/2008/layout/VerticalCurvedList"/>
    <dgm:cxn modelId="{115660B8-97DB-468A-B184-3BF3754AC85F}" type="presParOf" srcId="{D9742152-C6FF-4037-91C5-43F417B600B1}" destId="{B576C4E5-E53B-4CA4-8EDC-7191B03480BF}" srcOrd="1" destOrd="0" presId="urn:microsoft.com/office/officeart/2008/layout/VerticalCurvedList"/>
    <dgm:cxn modelId="{4D5F427A-4DD9-4A6F-9953-C905B6656C9B}" type="presParOf" srcId="{D9742152-C6FF-4037-91C5-43F417B600B1}" destId="{CD3B38B8-EB32-4710-AFF4-B7C86CC51280}" srcOrd="2" destOrd="0" presId="urn:microsoft.com/office/officeart/2008/layout/VerticalCurvedList"/>
    <dgm:cxn modelId="{89DE7FAD-649B-4408-A87B-69E09EB8F06F}" type="presParOf" srcId="{CD3B38B8-EB32-4710-AFF4-B7C86CC51280}" destId="{BB4E2638-2BE1-408B-8580-F20FA87D3722}" srcOrd="0" destOrd="0" presId="urn:microsoft.com/office/officeart/2008/layout/VerticalCurvedList"/>
    <dgm:cxn modelId="{3BDE7A4D-7220-4ADE-A79E-B05ACA8BB948}" type="presParOf" srcId="{D9742152-C6FF-4037-91C5-43F417B600B1}" destId="{2B437D36-D56D-476B-8DF6-80050AE0C463}" srcOrd="3" destOrd="0" presId="urn:microsoft.com/office/officeart/2008/layout/VerticalCurvedList"/>
    <dgm:cxn modelId="{159D043F-500E-4BC6-B32B-68C2BE7BB5C7}" type="presParOf" srcId="{D9742152-C6FF-4037-91C5-43F417B600B1}" destId="{DA71CAD3-A316-4B5B-AD22-868DA07AC85E}" srcOrd="4" destOrd="0" presId="urn:microsoft.com/office/officeart/2008/layout/VerticalCurvedList"/>
    <dgm:cxn modelId="{C2331105-BA4A-46D4-B6B8-AA0B729CFB46}" type="presParOf" srcId="{DA71CAD3-A316-4B5B-AD22-868DA07AC85E}" destId="{471C904A-CBBD-47C6-A4A9-68305863EF62}" srcOrd="0" destOrd="0" presId="urn:microsoft.com/office/officeart/2008/layout/VerticalCurvedList"/>
    <dgm:cxn modelId="{4D3CE348-26A3-4A06-A00B-2066A5330C34}" type="presParOf" srcId="{D9742152-C6FF-4037-91C5-43F417B600B1}" destId="{64169738-6FD9-4AD0-A507-7BB04F288225}" srcOrd="5" destOrd="0" presId="urn:microsoft.com/office/officeart/2008/layout/VerticalCurvedList"/>
    <dgm:cxn modelId="{429C99B1-E446-4972-9AFE-ACA113657C92}" type="presParOf" srcId="{D9742152-C6FF-4037-91C5-43F417B600B1}" destId="{39AC7B3F-3894-40F2-9BE5-E800BFF62B8B}" srcOrd="6" destOrd="0" presId="urn:microsoft.com/office/officeart/2008/layout/VerticalCurvedList"/>
    <dgm:cxn modelId="{E8CB1C67-3071-47F5-88E4-276BA331E5A6}" type="presParOf" srcId="{39AC7B3F-3894-40F2-9BE5-E800BFF62B8B}" destId="{F3567C54-9D79-482D-B75B-5838A5571DD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FCAF52-4ACE-42C6-A851-676084F853D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BC5B2B-A4A0-4D79-891A-A1F75DF06C15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ADEE07DA-8FA5-4835-8709-DC4213E5388F}" type="parTrans" cxnId="{64516ABB-F10B-48F1-938B-E7E9F65B9638}">
      <dgm:prSet/>
      <dgm:spPr/>
      <dgm:t>
        <a:bodyPr/>
        <a:lstStyle/>
        <a:p>
          <a:endParaRPr lang="ru-RU"/>
        </a:p>
      </dgm:t>
    </dgm:pt>
    <dgm:pt modelId="{4AB68EA0-D931-4F0C-8D7C-015A6A711587}" type="sibTrans" cxnId="{64516ABB-F10B-48F1-938B-E7E9F65B9638}">
      <dgm:prSet/>
      <dgm:spPr/>
      <dgm:t>
        <a:bodyPr/>
        <a:lstStyle/>
        <a:p>
          <a:endParaRPr lang="ru-RU"/>
        </a:p>
      </dgm:t>
    </dgm:pt>
    <dgm:pt modelId="{7188758A-3D89-4309-B2FB-1597E8809C9E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198150F4-10C9-4091-8E89-2E8740CCE12F}" type="parTrans" cxnId="{BAE9D2BE-1F7B-49CD-A427-9802CDC9081B}">
      <dgm:prSet/>
      <dgm:spPr/>
      <dgm:t>
        <a:bodyPr/>
        <a:lstStyle/>
        <a:p>
          <a:endParaRPr lang="ru-RU"/>
        </a:p>
      </dgm:t>
    </dgm:pt>
    <dgm:pt modelId="{14EB86B8-C32F-4CAA-AC4F-92816650A173}" type="sibTrans" cxnId="{BAE9D2BE-1F7B-49CD-A427-9802CDC9081B}">
      <dgm:prSet/>
      <dgm:spPr/>
      <dgm:t>
        <a:bodyPr/>
        <a:lstStyle/>
        <a:p>
          <a:endParaRPr lang="ru-RU"/>
        </a:p>
      </dgm:t>
    </dgm:pt>
    <dgm:pt modelId="{DA481FBB-E205-41D8-9438-05CC9037F190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625A57BC-84B6-4F3A-91F1-A6E2EBC31AF1}" type="parTrans" cxnId="{627E9975-DCBC-4ED7-821F-3D10681A5CF6}">
      <dgm:prSet/>
      <dgm:spPr/>
      <dgm:t>
        <a:bodyPr/>
        <a:lstStyle/>
        <a:p>
          <a:endParaRPr lang="ru-RU"/>
        </a:p>
      </dgm:t>
    </dgm:pt>
    <dgm:pt modelId="{4E6DB7B1-0A6E-4CD8-B3DD-648DF473A95B}" type="sibTrans" cxnId="{627E9975-DCBC-4ED7-821F-3D10681A5CF6}">
      <dgm:prSet/>
      <dgm:spPr/>
      <dgm:t>
        <a:bodyPr/>
        <a:lstStyle/>
        <a:p>
          <a:endParaRPr lang="ru-RU"/>
        </a:p>
      </dgm:t>
    </dgm:pt>
    <dgm:pt modelId="{352C2D46-D9E4-4327-8EA6-49A8C589D9FB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2D7B7D09-680B-46D7-89AC-01C26FE8B709}" type="parTrans" cxnId="{B7B5B6C3-485C-4235-A407-AF96D73A68E2}">
      <dgm:prSet/>
      <dgm:spPr/>
      <dgm:t>
        <a:bodyPr/>
        <a:lstStyle/>
        <a:p>
          <a:endParaRPr lang="ru-RU"/>
        </a:p>
      </dgm:t>
    </dgm:pt>
    <dgm:pt modelId="{7289D174-099B-43E2-85B9-DDF5464ABD52}" type="sibTrans" cxnId="{B7B5B6C3-485C-4235-A407-AF96D73A68E2}">
      <dgm:prSet/>
      <dgm:spPr/>
      <dgm:t>
        <a:bodyPr/>
        <a:lstStyle/>
        <a:p>
          <a:endParaRPr lang="ru-RU"/>
        </a:p>
      </dgm:t>
    </dgm:pt>
    <dgm:pt modelId="{BC77CCBB-7E84-4B41-B80B-A7BEEFBBD4F1}">
      <dgm:prSet/>
      <dgm:spPr/>
      <dgm:t>
        <a:bodyPr/>
        <a:lstStyle/>
        <a:p>
          <a:r>
            <a:rPr lang="ru-RU" dirty="0" smtClean="0"/>
            <a:t>Ожидание налогоплательщиками внесений изменений</a:t>
          </a:r>
          <a:endParaRPr lang="ru-RU" dirty="0"/>
        </a:p>
      </dgm:t>
    </dgm:pt>
    <dgm:pt modelId="{71C8AB4E-EF2A-4D42-BCC3-CB7BA7948DCF}" type="parTrans" cxnId="{2B43C8FE-3C9B-47DF-AFEA-438BF8B432A0}">
      <dgm:prSet/>
      <dgm:spPr/>
      <dgm:t>
        <a:bodyPr/>
        <a:lstStyle/>
        <a:p>
          <a:endParaRPr lang="ru-RU"/>
        </a:p>
      </dgm:t>
    </dgm:pt>
    <dgm:pt modelId="{C9D9DB02-92B3-46EE-8161-48FA3BD7E6A0}" type="sibTrans" cxnId="{2B43C8FE-3C9B-47DF-AFEA-438BF8B432A0}">
      <dgm:prSet/>
      <dgm:spPr/>
      <dgm:t>
        <a:bodyPr/>
        <a:lstStyle/>
        <a:p>
          <a:endParaRPr lang="ru-RU"/>
        </a:p>
      </dgm:t>
    </dgm:pt>
    <dgm:pt modelId="{A24C78F0-7567-41AA-82E2-60720DA3224B}">
      <dgm:prSet/>
      <dgm:spPr/>
      <dgm:t>
        <a:bodyPr/>
        <a:lstStyle/>
        <a:p>
          <a:r>
            <a:rPr lang="ru-RU" dirty="0" smtClean="0"/>
            <a:t>Неверная трактовка изменений в Федеральный закон </a:t>
          </a:r>
          <a:endParaRPr lang="ru-RU" dirty="0"/>
        </a:p>
      </dgm:t>
    </dgm:pt>
    <dgm:pt modelId="{AD3A6AA6-9BF1-408A-A5FE-A2B79C284C5C}" type="parTrans" cxnId="{9FCD9431-5AEC-42C7-9FF0-6A2CF9C122F0}">
      <dgm:prSet/>
      <dgm:spPr/>
    </dgm:pt>
    <dgm:pt modelId="{13727095-3D2D-4214-96FA-362D027AD3F1}" type="sibTrans" cxnId="{9FCD9431-5AEC-42C7-9FF0-6A2CF9C122F0}">
      <dgm:prSet/>
      <dgm:spPr/>
    </dgm:pt>
    <dgm:pt modelId="{447CC9E6-16A5-4AC8-992C-A584A4B84F14}">
      <dgm:prSet/>
      <dgm:spPr/>
      <dgm:t>
        <a:bodyPr/>
        <a:lstStyle/>
        <a:p>
          <a:r>
            <a:rPr lang="ru-RU" dirty="0" smtClean="0"/>
            <a:t>Финансовое неблагополучие</a:t>
          </a:r>
          <a:endParaRPr lang="ru-RU" dirty="0"/>
        </a:p>
      </dgm:t>
    </dgm:pt>
    <dgm:pt modelId="{D07BE337-7368-4024-A23E-7DABB9779290}" type="parTrans" cxnId="{3125C529-1E3C-4875-87A1-DAFED33F3E53}">
      <dgm:prSet/>
      <dgm:spPr/>
    </dgm:pt>
    <dgm:pt modelId="{FD918B51-2A67-4531-9DD2-2A425E249988}" type="sibTrans" cxnId="{3125C529-1E3C-4875-87A1-DAFED33F3E53}">
      <dgm:prSet/>
      <dgm:spPr/>
    </dgm:pt>
    <dgm:pt modelId="{225D5015-E6F3-42C6-9F62-2B8753D9C38B}">
      <dgm:prSet/>
      <dgm:spPr/>
      <dgm:t>
        <a:bodyPr/>
        <a:lstStyle/>
        <a:p>
          <a:r>
            <a:rPr lang="ru-RU" dirty="0" smtClean="0"/>
            <a:t>Регистрация ККТ после проведения контрольных мероприятий </a:t>
          </a:r>
          <a:endParaRPr lang="ru-RU" dirty="0"/>
        </a:p>
      </dgm:t>
    </dgm:pt>
    <dgm:pt modelId="{3172F8C8-92DE-430A-A1B7-EA5359D3F379}" type="parTrans" cxnId="{03854F96-CE77-4BD2-9994-F6CD7775C39E}">
      <dgm:prSet/>
      <dgm:spPr/>
    </dgm:pt>
    <dgm:pt modelId="{B95FD0A4-0188-47EA-9CC7-E4309A75049B}" type="sibTrans" cxnId="{03854F96-CE77-4BD2-9994-F6CD7775C39E}">
      <dgm:prSet/>
      <dgm:spPr/>
    </dgm:pt>
    <dgm:pt modelId="{3A7E61BB-EC9F-413D-BF69-6BEAB9DF9F5C}" type="pres">
      <dgm:prSet presAssocID="{A2FCAF52-4ACE-42C6-A851-676084F853D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6026D80-1501-4C96-8A1D-B359BD7A0B5B}" type="pres">
      <dgm:prSet presAssocID="{A4BC5B2B-A4A0-4D79-891A-A1F75DF06C15}" presName="composite" presStyleCnt="0"/>
      <dgm:spPr/>
    </dgm:pt>
    <dgm:pt modelId="{BE286D44-C475-48F5-BE05-0CF2D48EE1C7}" type="pres">
      <dgm:prSet presAssocID="{A4BC5B2B-A4A0-4D79-891A-A1F75DF06C15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E0D6A1-5C02-4800-90BC-73C2C5A4C063}" type="pres">
      <dgm:prSet presAssocID="{A4BC5B2B-A4A0-4D79-891A-A1F75DF06C15}" presName="descendantText" presStyleLbl="alignAcc1" presStyleIdx="0" presStyleCnt="4" custLinFactNeighborX="63" custLinFactNeighborY="-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0157A-28D8-4D86-97A4-F5987E3EAE5F}" type="pres">
      <dgm:prSet presAssocID="{4AB68EA0-D931-4F0C-8D7C-015A6A711587}" presName="sp" presStyleCnt="0"/>
      <dgm:spPr/>
    </dgm:pt>
    <dgm:pt modelId="{719C73C6-53C6-450A-B579-5C8B04F7CAD0}" type="pres">
      <dgm:prSet presAssocID="{7188758A-3D89-4309-B2FB-1597E8809C9E}" presName="composite" presStyleCnt="0"/>
      <dgm:spPr/>
    </dgm:pt>
    <dgm:pt modelId="{CC6B7FAD-4D33-4084-BD25-454D935E4F5A}" type="pres">
      <dgm:prSet presAssocID="{7188758A-3D89-4309-B2FB-1597E8809C9E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41A450-579F-4EE0-B665-9183CB1FA18E}" type="pres">
      <dgm:prSet presAssocID="{7188758A-3D89-4309-B2FB-1597E8809C9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C555B-B21B-409D-916A-A5AE724887A3}" type="pres">
      <dgm:prSet presAssocID="{14EB86B8-C32F-4CAA-AC4F-92816650A173}" presName="sp" presStyleCnt="0"/>
      <dgm:spPr/>
    </dgm:pt>
    <dgm:pt modelId="{4646EB68-B516-489D-9117-F287FB79DA22}" type="pres">
      <dgm:prSet presAssocID="{DA481FBB-E205-41D8-9438-05CC9037F190}" presName="composite" presStyleCnt="0"/>
      <dgm:spPr/>
    </dgm:pt>
    <dgm:pt modelId="{2B2CD226-6C65-41C9-933F-77C651801FCD}" type="pres">
      <dgm:prSet presAssocID="{DA481FBB-E205-41D8-9438-05CC9037F190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432C3-F588-457B-B24A-2363C64D5681}" type="pres">
      <dgm:prSet presAssocID="{DA481FBB-E205-41D8-9438-05CC9037F190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067650-0493-4C09-B0D0-24100A389CBB}" type="pres">
      <dgm:prSet presAssocID="{4E6DB7B1-0A6E-4CD8-B3DD-648DF473A95B}" presName="sp" presStyleCnt="0"/>
      <dgm:spPr/>
    </dgm:pt>
    <dgm:pt modelId="{18363596-8289-461F-80EA-55F8C948E9B9}" type="pres">
      <dgm:prSet presAssocID="{352C2D46-D9E4-4327-8EA6-49A8C589D9FB}" presName="composite" presStyleCnt="0"/>
      <dgm:spPr/>
    </dgm:pt>
    <dgm:pt modelId="{91EAE82B-8406-4AD7-BDA5-DC4980F14C17}" type="pres">
      <dgm:prSet presAssocID="{352C2D46-D9E4-4327-8EA6-49A8C589D9FB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2B718-9E17-4184-B0AC-B6E7E20F223B}" type="pres">
      <dgm:prSet presAssocID="{352C2D46-D9E4-4327-8EA6-49A8C589D9FB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B9CF0C-7C9E-4AFD-89D5-057626A1183C}" type="presOf" srcId="{7188758A-3D89-4309-B2FB-1597E8809C9E}" destId="{CC6B7FAD-4D33-4084-BD25-454D935E4F5A}" srcOrd="0" destOrd="0" presId="urn:microsoft.com/office/officeart/2005/8/layout/chevron2"/>
    <dgm:cxn modelId="{627E9975-DCBC-4ED7-821F-3D10681A5CF6}" srcId="{A2FCAF52-4ACE-42C6-A851-676084F853D5}" destId="{DA481FBB-E205-41D8-9438-05CC9037F190}" srcOrd="2" destOrd="0" parTransId="{625A57BC-84B6-4F3A-91F1-A6E2EBC31AF1}" sibTransId="{4E6DB7B1-0A6E-4CD8-B3DD-648DF473A95B}"/>
    <dgm:cxn modelId="{3125C529-1E3C-4875-87A1-DAFED33F3E53}" srcId="{DA481FBB-E205-41D8-9438-05CC9037F190}" destId="{447CC9E6-16A5-4AC8-992C-A584A4B84F14}" srcOrd="0" destOrd="0" parTransId="{D07BE337-7368-4024-A23E-7DABB9779290}" sibTransId="{FD918B51-2A67-4531-9DD2-2A425E249988}"/>
    <dgm:cxn modelId="{00FB9B2B-FDF4-4D82-BFC3-8554F53700D2}" type="presOf" srcId="{A24C78F0-7567-41AA-82E2-60720DA3224B}" destId="{6A41A450-579F-4EE0-B665-9183CB1FA18E}" srcOrd="0" destOrd="0" presId="urn:microsoft.com/office/officeart/2005/8/layout/chevron2"/>
    <dgm:cxn modelId="{DF940300-48E3-4DFE-BB27-8EF549214414}" type="presOf" srcId="{225D5015-E6F3-42C6-9F62-2B8753D9C38B}" destId="{9432B718-9E17-4184-B0AC-B6E7E20F223B}" srcOrd="0" destOrd="0" presId="urn:microsoft.com/office/officeart/2005/8/layout/chevron2"/>
    <dgm:cxn modelId="{1B6A189A-ACDB-4BFB-958E-F2B53E0B5BCB}" type="presOf" srcId="{A4BC5B2B-A4A0-4D79-891A-A1F75DF06C15}" destId="{BE286D44-C475-48F5-BE05-0CF2D48EE1C7}" srcOrd="0" destOrd="0" presId="urn:microsoft.com/office/officeart/2005/8/layout/chevron2"/>
    <dgm:cxn modelId="{64516ABB-F10B-48F1-938B-E7E9F65B9638}" srcId="{A2FCAF52-4ACE-42C6-A851-676084F853D5}" destId="{A4BC5B2B-A4A0-4D79-891A-A1F75DF06C15}" srcOrd="0" destOrd="0" parTransId="{ADEE07DA-8FA5-4835-8709-DC4213E5388F}" sibTransId="{4AB68EA0-D931-4F0C-8D7C-015A6A711587}"/>
    <dgm:cxn modelId="{D4548284-23EA-4B5D-A773-D148504B3A58}" type="presOf" srcId="{BC77CCBB-7E84-4B41-B80B-A7BEEFBBD4F1}" destId="{9CE0D6A1-5C02-4800-90BC-73C2C5A4C063}" srcOrd="0" destOrd="0" presId="urn:microsoft.com/office/officeart/2005/8/layout/chevron2"/>
    <dgm:cxn modelId="{466D029B-A092-4934-B539-C4EF30A43522}" type="presOf" srcId="{352C2D46-D9E4-4327-8EA6-49A8C589D9FB}" destId="{91EAE82B-8406-4AD7-BDA5-DC4980F14C17}" srcOrd="0" destOrd="0" presId="urn:microsoft.com/office/officeart/2005/8/layout/chevron2"/>
    <dgm:cxn modelId="{03854F96-CE77-4BD2-9994-F6CD7775C39E}" srcId="{352C2D46-D9E4-4327-8EA6-49A8C589D9FB}" destId="{225D5015-E6F3-42C6-9F62-2B8753D9C38B}" srcOrd="0" destOrd="0" parTransId="{3172F8C8-92DE-430A-A1B7-EA5359D3F379}" sibTransId="{B95FD0A4-0188-47EA-9CC7-E4309A75049B}"/>
    <dgm:cxn modelId="{BAE9D2BE-1F7B-49CD-A427-9802CDC9081B}" srcId="{A2FCAF52-4ACE-42C6-A851-676084F853D5}" destId="{7188758A-3D89-4309-B2FB-1597E8809C9E}" srcOrd="1" destOrd="0" parTransId="{198150F4-10C9-4091-8E89-2E8740CCE12F}" sibTransId="{14EB86B8-C32F-4CAA-AC4F-92816650A173}"/>
    <dgm:cxn modelId="{9FCD9431-5AEC-42C7-9FF0-6A2CF9C122F0}" srcId="{7188758A-3D89-4309-B2FB-1597E8809C9E}" destId="{A24C78F0-7567-41AA-82E2-60720DA3224B}" srcOrd="0" destOrd="0" parTransId="{AD3A6AA6-9BF1-408A-A5FE-A2B79C284C5C}" sibTransId="{13727095-3D2D-4214-96FA-362D027AD3F1}"/>
    <dgm:cxn modelId="{2B43C8FE-3C9B-47DF-AFEA-438BF8B432A0}" srcId="{A4BC5B2B-A4A0-4D79-891A-A1F75DF06C15}" destId="{BC77CCBB-7E84-4B41-B80B-A7BEEFBBD4F1}" srcOrd="0" destOrd="0" parTransId="{71C8AB4E-EF2A-4D42-BCC3-CB7BA7948DCF}" sibTransId="{C9D9DB02-92B3-46EE-8161-48FA3BD7E6A0}"/>
    <dgm:cxn modelId="{5AD482A9-7DBF-4F47-8C88-821A94336A92}" type="presOf" srcId="{447CC9E6-16A5-4AC8-992C-A584A4B84F14}" destId="{E44432C3-F588-457B-B24A-2363C64D5681}" srcOrd="0" destOrd="0" presId="urn:microsoft.com/office/officeart/2005/8/layout/chevron2"/>
    <dgm:cxn modelId="{B7B5B6C3-485C-4235-A407-AF96D73A68E2}" srcId="{A2FCAF52-4ACE-42C6-A851-676084F853D5}" destId="{352C2D46-D9E4-4327-8EA6-49A8C589D9FB}" srcOrd="3" destOrd="0" parTransId="{2D7B7D09-680B-46D7-89AC-01C26FE8B709}" sibTransId="{7289D174-099B-43E2-85B9-DDF5464ABD52}"/>
    <dgm:cxn modelId="{D6B0A4D5-8467-4103-8306-D2B3D874A319}" type="presOf" srcId="{DA481FBB-E205-41D8-9438-05CC9037F190}" destId="{2B2CD226-6C65-41C9-933F-77C651801FCD}" srcOrd="0" destOrd="0" presId="urn:microsoft.com/office/officeart/2005/8/layout/chevron2"/>
    <dgm:cxn modelId="{B4A59E68-C3FB-4F43-9B10-5E3ED0239638}" type="presOf" srcId="{A2FCAF52-4ACE-42C6-A851-676084F853D5}" destId="{3A7E61BB-EC9F-413D-BF69-6BEAB9DF9F5C}" srcOrd="0" destOrd="0" presId="urn:microsoft.com/office/officeart/2005/8/layout/chevron2"/>
    <dgm:cxn modelId="{5B7D5E00-4D50-47FE-98B2-3423D2C004F1}" type="presParOf" srcId="{3A7E61BB-EC9F-413D-BF69-6BEAB9DF9F5C}" destId="{D6026D80-1501-4C96-8A1D-B359BD7A0B5B}" srcOrd="0" destOrd="0" presId="urn:microsoft.com/office/officeart/2005/8/layout/chevron2"/>
    <dgm:cxn modelId="{43BE6E80-F1A9-4022-B775-C44ECF4487EA}" type="presParOf" srcId="{D6026D80-1501-4C96-8A1D-B359BD7A0B5B}" destId="{BE286D44-C475-48F5-BE05-0CF2D48EE1C7}" srcOrd="0" destOrd="0" presId="urn:microsoft.com/office/officeart/2005/8/layout/chevron2"/>
    <dgm:cxn modelId="{3E2F5AF7-1325-49B6-A808-B03E3B3874FD}" type="presParOf" srcId="{D6026D80-1501-4C96-8A1D-B359BD7A0B5B}" destId="{9CE0D6A1-5C02-4800-90BC-73C2C5A4C063}" srcOrd="1" destOrd="0" presId="urn:microsoft.com/office/officeart/2005/8/layout/chevron2"/>
    <dgm:cxn modelId="{A8D277FB-F3E8-4B0A-939F-358B469ED754}" type="presParOf" srcId="{3A7E61BB-EC9F-413D-BF69-6BEAB9DF9F5C}" destId="{88A0157A-28D8-4D86-97A4-F5987E3EAE5F}" srcOrd="1" destOrd="0" presId="urn:microsoft.com/office/officeart/2005/8/layout/chevron2"/>
    <dgm:cxn modelId="{3EFE27D1-D1D2-4D12-8B6A-7A7967DE27ED}" type="presParOf" srcId="{3A7E61BB-EC9F-413D-BF69-6BEAB9DF9F5C}" destId="{719C73C6-53C6-450A-B579-5C8B04F7CAD0}" srcOrd="2" destOrd="0" presId="urn:microsoft.com/office/officeart/2005/8/layout/chevron2"/>
    <dgm:cxn modelId="{3961117E-0C68-4593-9A23-FD5D4A221002}" type="presParOf" srcId="{719C73C6-53C6-450A-B579-5C8B04F7CAD0}" destId="{CC6B7FAD-4D33-4084-BD25-454D935E4F5A}" srcOrd="0" destOrd="0" presId="urn:microsoft.com/office/officeart/2005/8/layout/chevron2"/>
    <dgm:cxn modelId="{87F80CE5-E590-471E-9AF9-EC71BB4E0FFF}" type="presParOf" srcId="{719C73C6-53C6-450A-B579-5C8B04F7CAD0}" destId="{6A41A450-579F-4EE0-B665-9183CB1FA18E}" srcOrd="1" destOrd="0" presId="urn:microsoft.com/office/officeart/2005/8/layout/chevron2"/>
    <dgm:cxn modelId="{95A730E5-23DB-4972-A2F6-2E43D32CE71D}" type="presParOf" srcId="{3A7E61BB-EC9F-413D-BF69-6BEAB9DF9F5C}" destId="{3A7C555B-B21B-409D-916A-A5AE724887A3}" srcOrd="3" destOrd="0" presId="urn:microsoft.com/office/officeart/2005/8/layout/chevron2"/>
    <dgm:cxn modelId="{DF08503D-D362-41FC-9F19-B75907F6C6FC}" type="presParOf" srcId="{3A7E61BB-EC9F-413D-BF69-6BEAB9DF9F5C}" destId="{4646EB68-B516-489D-9117-F287FB79DA22}" srcOrd="4" destOrd="0" presId="urn:microsoft.com/office/officeart/2005/8/layout/chevron2"/>
    <dgm:cxn modelId="{548C24B9-BDC8-4D06-86E2-35CE416742A8}" type="presParOf" srcId="{4646EB68-B516-489D-9117-F287FB79DA22}" destId="{2B2CD226-6C65-41C9-933F-77C651801FCD}" srcOrd="0" destOrd="0" presId="urn:microsoft.com/office/officeart/2005/8/layout/chevron2"/>
    <dgm:cxn modelId="{3134C273-1B6A-41A2-A1E1-89F9DF5F23DA}" type="presParOf" srcId="{4646EB68-B516-489D-9117-F287FB79DA22}" destId="{E44432C3-F588-457B-B24A-2363C64D5681}" srcOrd="1" destOrd="0" presId="urn:microsoft.com/office/officeart/2005/8/layout/chevron2"/>
    <dgm:cxn modelId="{A63BDADF-7F0F-4EB2-89FB-D3A566C6A55E}" type="presParOf" srcId="{3A7E61BB-EC9F-413D-BF69-6BEAB9DF9F5C}" destId="{84067650-0493-4C09-B0D0-24100A389CBB}" srcOrd="5" destOrd="0" presId="urn:microsoft.com/office/officeart/2005/8/layout/chevron2"/>
    <dgm:cxn modelId="{06E195EF-84AA-45C8-99E3-E752FE315424}" type="presParOf" srcId="{3A7E61BB-EC9F-413D-BF69-6BEAB9DF9F5C}" destId="{18363596-8289-461F-80EA-55F8C948E9B9}" srcOrd="6" destOrd="0" presId="urn:microsoft.com/office/officeart/2005/8/layout/chevron2"/>
    <dgm:cxn modelId="{79888390-B1B1-4C05-A6A7-68A8D5597E03}" type="presParOf" srcId="{18363596-8289-461F-80EA-55F8C948E9B9}" destId="{91EAE82B-8406-4AD7-BDA5-DC4980F14C17}" srcOrd="0" destOrd="0" presId="urn:microsoft.com/office/officeart/2005/8/layout/chevron2"/>
    <dgm:cxn modelId="{64A3FAA1-2679-4ACE-9E6A-2C6A6CB870F4}" type="presParOf" srcId="{18363596-8289-461F-80EA-55F8C948E9B9}" destId="{9432B718-9E17-4184-B0AC-B6E7E20F223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138BFC-1FCD-440D-9471-F720A2B5BE7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65EF5C-F2F1-4F52-99D4-FE5FB4A3A8D6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 smtClean="0"/>
            <a:t>Регистрация через ЛК</a:t>
          </a:r>
          <a:endParaRPr lang="ru-RU" dirty="0"/>
        </a:p>
      </dgm:t>
    </dgm:pt>
    <dgm:pt modelId="{06B8FDA8-C663-4CD0-912D-476CD0607A2F}" type="parTrans" cxnId="{109887F8-F227-41EC-AE2F-57843D879B18}">
      <dgm:prSet/>
      <dgm:spPr/>
      <dgm:t>
        <a:bodyPr/>
        <a:lstStyle/>
        <a:p>
          <a:endParaRPr lang="ru-RU"/>
        </a:p>
      </dgm:t>
    </dgm:pt>
    <dgm:pt modelId="{A12695DB-ECEE-4D99-A946-47E82EC60CA0}" type="sibTrans" cxnId="{109887F8-F227-41EC-AE2F-57843D879B18}">
      <dgm:prSet/>
      <dgm:spPr/>
      <dgm:t>
        <a:bodyPr/>
        <a:lstStyle/>
        <a:p>
          <a:endParaRPr lang="ru-RU"/>
        </a:p>
      </dgm:t>
    </dgm:pt>
    <dgm:pt modelId="{98AB603B-9644-459D-A6C8-4B92C10C804B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 smtClean="0"/>
            <a:t>Срок регистрации до 1 дня</a:t>
          </a:r>
          <a:endParaRPr lang="ru-RU" dirty="0"/>
        </a:p>
      </dgm:t>
    </dgm:pt>
    <dgm:pt modelId="{4289055E-4A74-409A-B3C4-B6E4947A2D9D}" type="parTrans" cxnId="{1D2D0F6F-0C4E-48E9-90DB-3259EB2CFE90}">
      <dgm:prSet/>
      <dgm:spPr/>
      <dgm:t>
        <a:bodyPr/>
        <a:lstStyle/>
        <a:p>
          <a:endParaRPr lang="ru-RU"/>
        </a:p>
      </dgm:t>
    </dgm:pt>
    <dgm:pt modelId="{C8E34F16-7726-4907-BABC-254F3C751BD8}" type="sibTrans" cxnId="{1D2D0F6F-0C4E-48E9-90DB-3259EB2CFE90}">
      <dgm:prSet/>
      <dgm:spPr/>
      <dgm:t>
        <a:bodyPr/>
        <a:lstStyle/>
        <a:p>
          <a:endParaRPr lang="ru-RU"/>
        </a:p>
      </dgm:t>
    </dgm:pt>
    <dgm:pt modelId="{B6278096-CD9F-4565-BE95-7124B336BCA8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Контроль выручки владельцами ККТ</a:t>
          </a:r>
          <a:endParaRPr lang="ru-RU" dirty="0"/>
        </a:p>
      </dgm:t>
    </dgm:pt>
    <dgm:pt modelId="{64B352F7-1FAE-497F-B67F-3DE506AE51B3}" type="parTrans" cxnId="{DA3F38FB-BC47-4DE5-993B-89FE5900F813}">
      <dgm:prSet/>
      <dgm:spPr/>
      <dgm:t>
        <a:bodyPr/>
        <a:lstStyle/>
        <a:p>
          <a:endParaRPr lang="ru-RU"/>
        </a:p>
      </dgm:t>
    </dgm:pt>
    <dgm:pt modelId="{90D54DFE-D69F-45CA-A873-0A6E767B314C}" type="sibTrans" cxnId="{DA3F38FB-BC47-4DE5-993B-89FE5900F813}">
      <dgm:prSet/>
      <dgm:spPr/>
      <dgm:t>
        <a:bodyPr/>
        <a:lstStyle/>
        <a:p>
          <a:endParaRPr lang="ru-RU"/>
        </a:p>
      </dgm:t>
    </dgm:pt>
    <dgm:pt modelId="{A853F8A4-7F3F-4996-8C78-3E1757BDC0F3}">
      <dgm:prSet phldrT="[Текст]"/>
      <dgm:spPr/>
      <dgm:t>
        <a:bodyPr/>
        <a:lstStyle/>
        <a:p>
          <a:r>
            <a:rPr lang="ru-RU" dirty="0" smtClean="0"/>
            <a:t>Сокращение отчетности</a:t>
          </a:r>
          <a:endParaRPr lang="ru-RU" dirty="0"/>
        </a:p>
      </dgm:t>
    </dgm:pt>
    <dgm:pt modelId="{6B878B66-5149-427A-9580-8352485B7784}" type="parTrans" cxnId="{F832DB18-6DB7-4FF0-961D-5A686AB13262}">
      <dgm:prSet/>
      <dgm:spPr/>
      <dgm:t>
        <a:bodyPr/>
        <a:lstStyle/>
        <a:p>
          <a:endParaRPr lang="ru-RU"/>
        </a:p>
      </dgm:t>
    </dgm:pt>
    <dgm:pt modelId="{14D02CCC-0321-4FDC-9986-77AFF5727042}" type="sibTrans" cxnId="{F832DB18-6DB7-4FF0-961D-5A686AB13262}">
      <dgm:prSet/>
      <dgm:spPr/>
      <dgm:t>
        <a:bodyPr/>
        <a:lstStyle/>
        <a:p>
          <a:endParaRPr lang="ru-RU"/>
        </a:p>
      </dgm:t>
    </dgm:pt>
    <dgm:pt modelId="{E1C11B88-BE00-46CA-AA86-1743F3A011F7}">
      <dgm:prSet phldrT="[Текст]"/>
      <dgm:spPr/>
      <dgm:t>
        <a:bodyPr/>
        <a:lstStyle/>
        <a:p>
          <a:r>
            <a:rPr lang="ru-RU" dirty="0" smtClean="0"/>
            <a:t>Защита прав потребителей</a:t>
          </a:r>
          <a:endParaRPr lang="ru-RU" dirty="0"/>
        </a:p>
      </dgm:t>
    </dgm:pt>
    <dgm:pt modelId="{569D4CC4-8D41-4575-815B-B20759585330}" type="parTrans" cxnId="{F1203D1F-1855-4D7B-BBE2-1DABF14C5BA0}">
      <dgm:prSet/>
      <dgm:spPr/>
      <dgm:t>
        <a:bodyPr/>
        <a:lstStyle/>
        <a:p>
          <a:endParaRPr lang="ru-RU"/>
        </a:p>
      </dgm:t>
    </dgm:pt>
    <dgm:pt modelId="{FF0A88A1-10C3-43A6-AE10-A0C7E694F040}" type="sibTrans" cxnId="{F1203D1F-1855-4D7B-BBE2-1DABF14C5BA0}">
      <dgm:prSet/>
      <dgm:spPr/>
      <dgm:t>
        <a:bodyPr/>
        <a:lstStyle/>
        <a:p>
          <a:endParaRPr lang="ru-RU"/>
        </a:p>
      </dgm:t>
    </dgm:pt>
    <dgm:pt modelId="{AC8F1AA1-515A-4F21-997A-D1410E1E76E3}" type="pres">
      <dgm:prSet presAssocID="{30138BFC-1FCD-440D-9471-F720A2B5BE7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FD7AFD-6A18-4512-844D-62551B882654}" type="pres">
      <dgm:prSet presAssocID="{1465EF5C-F2F1-4F52-99D4-FE5FB4A3A8D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7C8327-5ADA-4BFD-A214-65CACDAD466F}" type="pres">
      <dgm:prSet presAssocID="{1465EF5C-F2F1-4F52-99D4-FE5FB4A3A8D6}" presName="spNode" presStyleCnt="0"/>
      <dgm:spPr/>
    </dgm:pt>
    <dgm:pt modelId="{9B628B52-2706-4B7E-97CA-D720C793071C}" type="pres">
      <dgm:prSet presAssocID="{A12695DB-ECEE-4D99-A946-47E82EC60CA0}" presName="sibTrans" presStyleLbl="sibTrans1D1" presStyleIdx="0" presStyleCnt="5"/>
      <dgm:spPr/>
      <dgm:t>
        <a:bodyPr/>
        <a:lstStyle/>
        <a:p>
          <a:endParaRPr lang="ru-RU"/>
        </a:p>
      </dgm:t>
    </dgm:pt>
    <dgm:pt modelId="{59A97780-420E-46D8-B018-DEBD8B885790}" type="pres">
      <dgm:prSet presAssocID="{98AB603B-9644-459D-A6C8-4B92C10C804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C24538-2C93-413F-A956-C387620692C3}" type="pres">
      <dgm:prSet presAssocID="{98AB603B-9644-459D-A6C8-4B92C10C804B}" presName="spNode" presStyleCnt="0"/>
      <dgm:spPr/>
    </dgm:pt>
    <dgm:pt modelId="{44E3534F-5CE1-4100-B712-943D417AF0D2}" type="pres">
      <dgm:prSet presAssocID="{C8E34F16-7726-4907-BABC-254F3C751BD8}" presName="sibTrans" presStyleLbl="sibTrans1D1" presStyleIdx="1" presStyleCnt="5"/>
      <dgm:spPr/>
      <dgm:t>
        <a:bodyPr/>
        <a:lstStyle/>
        <a:p>
          <a:endParaRPr lang="ru-RU"/>
        </a:p>
      </dgm:t>
    </dgm:pt>
    <dgm:pt modelId="{C3ABC881-112B-4F4A-A5D4-58564AD191BC}" type="pres">
      <dgm:prSet presAssocID="{B6278096-CD9F-4565-BE95-7124B336BCA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66C325-7F20-4873-B7C4-28AF4BE0611C}" type="pres">
      <dgm:prSet presAssocID="{B6278096-CD9F-4565-BE95-7124B336BCA8}" presName="spNode" presStyleCnt="0"/>
      <dgm:spPr/>
    </dgm:pt>
    <dgm:pt modelId="{E49723EB-BFB4-41A0-8331-4936E6E32D93}" type="pres">
      <dgm:prSet presAssocID="{90D54DFE-D69F-45CA-A873-0A6E767B314C}" presName="sibTrans" presStyleLbl="sibTrans1D1" presStyleIdx="2" presStyleCnt="5"/>
      <dgm:spPr/>
      <dgm:t>
        <a:bodyPr/>
        <a:lstStyle/>
        <a:p>
          <a:endParaRPr lang="ru-RU"/>
        </a:p>
      </dgm:t>
    </dgm:pt>
    <dgm:pt modelId="{18299A97-2728-41AF-916D-D38A52724954}" type="pres">
      <dgm:prSet presAssocID="{A853F8A4-7F3F-4996-8C78-3E1757BDC0F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AE314-2862-462F-A774-399AB0DF4C6D}" type="pres">
      <dgm:prSet presAssocID="{A853F8A4-7F3F-4996-8C78-3E1757BDC0F3}" presName="spNode" presStyleCnt="0"/>
      <dgm:spPr/>
    </dgm:pt>
    <dgm:pt modelId="{6D3DB4D5-CD85-4585-B18C-75752F535F48}" type="pres">
      <dgm:prSet presAssocID="{14D02CCC-0321-4FDC-9986-77AFF572704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666637A8-3827-4550-9313-6B26A73C7E93}" type="pres">
      <dgm:prSet presAssocID="{E1C11B88-BE00-46CA-AA86-1743F3A011F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662F4-8BCE-40A7-848B-FAFE9FD7ABA2}" type="pres">
      <dgm:prSet presAssocID="{E1C11B88-BE00-46CA-AA86-1743F3A011F7}" presName="spNode" presStyleCnt="0"/>
      <dgm:spPr/>
    </dgm:pt>
    <dgm:pt modelId="{4A1C14C0-D524-4028-A4DE-9FC67AE4B7ED}" type="pres">
      <dgm:prSet presAssocID="{FF0A88A1-10C3-43A6-AE10-A0C7E694F040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D18839F7-48F5-41FD-8D64-1460B13F35D0}" type="presOf" srcId="{C8E34F16-7726-4907-BABC-254F3C751BD8}" destId="{44E3534F-5CE1-4100-B712-943D417AF0D2}" srcOrd="0" destOrd="0" presId="urn:microsoft.com/office/officeart/2005/8/layout/cycle5"/>
    <dgm:cxn modelId="{F1203D1F-1855-4D7B-BBE2-1DABF14C5BA0}" srcId="{30138BFC-1FCD-440D-9471-F720A2B5BE74}" destId="{E1C11B88-BE00-46CA-AA86-1743F3A011F7}" srcOrd="4" destOrd="0" parTransId="{569D4CC4-8D41-4575-815B-B20759585330}" sibTransId="{FF0A88A1-10C3-43A6-AE10-A0C7E694F040}"/>
    <dgm:cxn modelId="{72902A80-8DCB-4184-A290-A103EE719E56}" type="presOf" srcId="{98AB603B-9644-459D-A6C8-4B92C10C804B}" destId="{59A97780-420E-46D8-B018-DEBD8B885790}" srcOrd="0" destOrd="0" presId="urn:microsoft.com/office/officeart/2005/8/layout/cycle5"/>
    <dgm:cxn modelId="{96073214-4303-4DA0-820C-343A15798FF1}" type="presOf" srcId="{1465EF5C-F2F1-4F52-99D4-FE5FB4A3A8D6}" destId="{D2FD7AFD-6A18-4512-844D-62551B882654}" srcOrd="0" destOrd="0" presId="urn:microsoft.com/office/officeart/2005/8/layout/cycle5"/>
    <dgm:cxn modelId="{1D2D0F6F-0C4E-48E9-90DB-3259EB2CFE90}" srcId="{30138BFC-1FCD-440D-9471-F720A2B5BE74}" destId="{98AB603B-9644-459D-A6C8-4B92C10C804B}" srcOrd="1" destOrd="0" parTransId="{4289055E-4A74-409A-B3C4-B6E4947A2D9D}" sibTransId="{C8E34F16-7726-4907-BABC-254F3C751BD8}"/>
    <dgm:cxn modelId="{B3DE152B-E035-4C54-859D-076CD8BDABCC}" type="presOf" srcId="{E1C11B88-BE00-46CA-AA86-1743F3A011F7}" destId="{666637A8-3827-4550-9313-6B26A73C7E93}" srcOrd="0" destOrd="0" presId="urn:microsoft.com/office/officeart/2005/8/layout/cycle5"/>
    <dgm:cxn modelId="{0A713D8E-2A00-448E-867C-9B44E2F969B8}" type="presOf" srcId="{FF0A88A1-10C3-43A6-AE10-A0C7E694F040}" destId="{4A1C14C0-D524-4028-A4DE-9FC67AE4B7ED}" srcOrd="0" destOrd="0" presId="urn:microsoft.com/office/officeart/2005/8/layout/cycle5"/>
    <dgm:cxn modelId="{F832DB18-6DB7-4FF0-961D-5A686AB13262}" srcId="{30138BFC-1FCD-440D-9471-F720A2B5BE74}" destId="{A853F8A4-7F3F-4996-8C78-3E1757BDC0F3}" srcOrd="3" destOrd="0" parTransId="{6B878B66-5149-427A-9580-8352485B7784}" sibTransId="{14D02CCC-0321-4FDC-9986-77AFF5727042}"/>
    <dgm:cxn modelId="{E0F081C4-D114-4BBB-9634-EC4E4D5D6FBE}" type="presOf" srcId="{A853F8A4-7F3F-4996-8C78-3E1757BDC0F3}" destId="{18299A97-2728-41AF-916D-D38A52724954}" srcOrd="0" destOrd="0" presId="urn:microsoft.com/office/officeart/2005/8/layout/cycle5"/>
    <dgm:cxn modelId="{37ECC423-7704-4947-BED7-2C0EB8D94553}" type="presOf" srcId="{B6278096-CD9F-4565-BE95-7124B336BCA8}" destId="{C3ABC881-112B-4F4A-A5D4-58564AD191BC}" srcOrd="0" destOrd="0" presId="urn:microsoft.com/office/officeart/2005/8/layout/cycle5"/>
    <dgm:cxn modelId="{C6CDB658-1222-4D0B-A2E5-185B505134D9}" type="presOf" srcId="{14D02CCC-0321-4FDC-9986-77AFF5727042}" destId="{6D3DB4D5-CD85-4585-B18C-75752F535F48}" srcOrd="0" destOrd="0" presId="urn:microsoft.com/office/officeart/2005/8/layout/cycle5"/>
    <dgm:cxn modelId="{3095BF24-D2FC-4253-9C90-C8B4351C56E8}" type="presOf" srcId="{A12695DB-ECEE-4D99-A946-47E82EC60CA0}" destId="{9B628B52-2706-4B7E-97CA-D720C793071C}" srcOrd="0" destOrd="0" presId="urn:microsoft.com/office/officeart/2005/8/layout/cycle5"/>
    <dgm:cxn modelId="{BAC3D36E-7CDE-4A16-AB7D-A1F5C1CFECEB}" type="presOf" srcId="{90D54DFE-D69F-45CA-A873-0A6E767B314C}" destId="{E49723EB-BFB4-41A0-8331-4936E6E32D93}" srcOrd="0" destOrd="0" presId="urn:microsoft.com/office/officeart/2005/8/layout/cycle5"/>
    <dgm:cxn modelId="{5C462102-229C-4EEE-ABFC-26556AD16E57}" type="presOf" srcId="{30138BFC-1FCD-440D-9471-F720A2B5BE74}" destId="{AC8F1AA1-515A-4F21-997A-D1410E1E76E3}" srcOrd="0" destOrd="0" presId="urn:microsoft.com/office/officeart/2005/8/layout/cycle5"/>
    <dgm:cxn modelId="{DA3F38FB-BC47-4DE5-993B-89FE5900F813}" srcId="{30138BFC-1FCD-440D-9471-F720A2B5BE74}" destId="{B6278096-CD9F-4565-BE95-7124B336BCA8}" srcOrd="2" destOrd="0" parTransId="{64B352F7-1FAE-497F-B67F-3DE506AE51B3}" sibTransId="{90D54DFE-D69F-45CA-A873-0A6E767B314C}"/>
    <dgm:cxn modelId="{109887F8-F227-41EC-AE2F-57843D879B18}" srcId="{30138BFC-1FCD-440D-9471-F720A2B5BE74}" destId="{1465EF5C-F2F1-4F52-99D4-FE5FB4A3A8D6}" srcOrd="0" destOrd="0" parTransId="{06B8FDA8-C663-4CD0-912D-476CD0607A2F}" sibTransId="{A12695DB-ECEE-4D99-A946-47E82EC60CA0}"/>
    <dgm:cxn modelId="{6E8EDD6A-C13F-4E83-8DF6-E90F29D30F0F}" type="presParOf" srcId="{AC8F1AA1-515A-4F21-997A-D1410E1E76E3}" destId="{D2FD7AFD-6A18-4512-844D-62551B882654}" srcOrd="0" destOrd="0" presId="urn:microsoft.com/office/officeart/2005/8/layout/cycle5"/>
    <dgm:cxn modelId="{FD43B6A9-D5C8-45C2-94F1-D4556F021DF8}" type="presParOf" srcId="{AC8F1AA1-515A-4F21-997A-D1410E1E76E3}" destId="{517C8327-5ADA-4BFD-A214-65CACDAD466F}" srcOrd="1" destOrd="0" presId="urn:microsoft.com/office/officeart/2005/8/layout/cycle5"/>
    <dgm:cxn modelId="{AAFCF308-4320-41D5-B15D-39A83FD579B4}" type="presParOf" srcId="{AC8F1AA1-515A-4F21-997A-D1410E1E76E3}" destId="{9B628B52-2706-4B7E-97CA-D720C793071C}" srcOrd="2" destOrd="0" presId="urn:microsoft.com/office/officeart/2005/8/layout/cycle5"/>
    <dgm:cxn modelId="{F12A1762-75A5-4DD0-87F0-6CB22B5C05AB}" type="presParOf" srcId="{AC8F1AA1-515A-4F21-997A-D1410E1E76E3}" destId="{59A97780-420E-46D8-B018-DEBD8B885790}" srcOrd="3" destOrd="0" presId="urn:microsoft.com/office/officeart/2005/8/layout/cycle5"/>
    <dgm:cxn modelId="{92FE4413-42BD-485D-92D2-91386AD2EF64}" type="presParOf" srcId="{AC8F1AA1-515A-4F21-997A-D1410E1E76E3}" destId="{22C24538-2C93-413F-A956-C387620692C3}" srcOrd="4" destOrd="0" presId="urn:microsoft.com/office/officeart/2005/8/layout/cycle5"/>
    <dgm:cxn modelId="{BF09B79A-FE78-4D7E-9C1A-95B6F3629A87}" type="presParOf" srcId="{AC8F1AA1-515A-4F21-997A-D1410E1E76E3}" destId="{44E3534F-5CE1-4100-B712-943D417AF0D2}" srcOrd="5" destOrd="0" presId="urn:microsoft.com/office/officeart/2005/8/layout/cycle5"/>
    <dgm:cxn modelId="{B7860DE9-7FC3-4CC7-AEC5-B954613D247C}" type="presParOf" srcId="{AC8F1AA1-515A-4F21-997A-D1410E1E76E3}" destId="{C3ABC881-112B-4F4A-A5D4-58564AD191BC}" srcOrd="6" destOrd="0" presId="urn:microsoft.com/office/officeart/2005/8/layout/cycle5"/>
    <dgm:cxn modelId="{971146E5-5A5C-4C02-B564-8B90ED1062A1}" type="presParOf" srcId="{AC8F1AA1-515A-4F21-997A-D1410E1E76E3}" destId="{2966C325-7F20-4873-B7C4-28AF4BE0611C}" srcOrd="7" destOrd="0" presId="urn:microsoft.com/office/officeart/2005/8/layout/cycle5"/>
    <dgm:cxn modelId="{3BCA1D2B-F821-4BEB-93A5-A64E6F2EC85D}" type="presParOf" srcId="{AC8F1AA1-515A-4F21-997A-D1410E1E76E3}" destId="{E49723EB-BFB4-41A0-8331-4936E6E32D93}" srcOrd="8" destOrd="0" presId="urn:microsoft.com/office/officeart/2005/8/layout/cycle5"/>
    <dgm:cxn modelId="{08021B08-CFCB-44C8-AF98-56238CB43A43}" type="presParOf" srcId="{AC8F1AA1-515A-4F21-997A-D1410E1E76E3}" destId="{18299A97-2728-41AF-916D-D38A52724954}" srcOrd="9" destOrd="0" presId="urn:microsoft.com/office/officeart/2005/8/layout/cycle5"/>
    <dgm:cxn modelId="{60E3B31B-7A9C-40E3-A530-21FD91430A49}" type="presParOf" srcId="{AC8F1AA1-515A-4F21-997A-D1410E1E76E3}" destId="{B6DAE314-2862-462F-A774-399AB0DF4C6D}" srcOrd="10" destOrd="0" presId="urn:microsoft.com/office/officeart/2005/8/layout/cycle5"/>
    <dgm:cxn modelId="{B4D62692-2D29-4870-8D72-6781DD27FA3C}" type="presParOf" srcId="{AC8F1AA1-515A-4F21-997A-D1410E1E76E3}" destId="{6D3DB4D5-CD85-4585-B18C-75752F535F48}" srcOrd="11" destOrd="0" presId="urn:microsoft.com/office/officeart/2005/8/layout/cycle5"/>
    <dgm:cxn modelId="{FF418309-BA8A-4CFF-AC10-12E22471D2C5}" type="presParOf" srcId="{AC8F1AA1-515A-4F21-997A-D1410E1E76E3}" destId="{666637A8-3827-4550-9313-6B26A73C7E93}" srcOrd="12" destOrd="0" presId="urn:microsoft.com/office/officeart/2005/8/layout/cycle5"/>
    <dgm:cxn modelId="{704CBE14-1A57-4A7F-A61B-6C8FA85309A7}" type="presParOf" srcId="{AC8F1AA1-515A-4F21-997A-D1410E1E76E3}" destId="{9D1662F4-8BCE-40A7-848B-FAFE9FD7ABA2}" srcOrd="13" destOrd="0" presId="urn:microsoft.com/office/officeart/2005/8/layout/cycle5"/>
    <dgm:cxn modelId="{16D8E22A-C854-4CD8-BEFC-7270785705E8}" type="presParOf" srcId="{AC8F1AA1-515A-4F21-997A-D1410E1E76E3}" destId="{4A1C14C0-D524-4028-A4DE-9FC67AE4B7ED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BAEA9A4-ADD4-493F-86DD-560D00B47A0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6814BE-2F67-4F78-A756-247CB7EB4095}">
      <dgm:prSet phldrT="[Текст]" custT="1"/>
      <dgm:spPr>
        <a:solidFill>
          <a:srgbClr val="FF0000"/>
        </a:solidFill>
      </dgm:spPr>
      <dgm:t>
        <a:bodyPr/>
        <a:lstStyle/>
        <a:p>
          <a:pPr algn="ctr"/>
          <a:r>
            <a:rPr lang="ru-RU" sz="1400" baseline="0" dirty="0" smtClean="0"/>
            <a:t>Отсутствие опыта работы на контрольно-кассовой технике</a:t>
          </a:r>
          <a:endParaRPr lang="ru-RU" sz="1400" baseline="0" dirty="0"/>
        </a:p>
      </dgm:t>
    </dgm:pt>
    <dgm:pt modelId="{10585577-304C-45D7-A27F-04A509B97CDD}" type="sibTrans" cxnId="{2A97B41D-8674-4A7D-B9B4-DCD6FCCA47AD}">
      <dgm:prSet/>
      <dgm:spPr/>
      <dgm:t>
        <a:bodyPr/>
        <a:lstStyle/>
        <a:p>
          <a:pPr algn="l"/>
          <a:endParaRPr lang="ru-RU"/>
        </a:p>
      </dgm:t>
    </dgm:pt>
    <dgm:pt modelId="{3CCFD295-BDFA-443C-8BB6-E1A055DDB036}" type="parTrans" cxnId="{2A97B41D-8674-4A7D-B9B4-DCD6FCCA47AD}">
      <dgm:prSet/>
      <dgm:spPr/>
      <dgm:t>
        <a:bodyPr/>
        <a:lstStyle/>
        <a:p>
          <a:pPr algn="l"/>
          <a:endParaRPr lang="ru-RU"/>
        </a:p>
      </dgm:t>
    </dgm:pt>
    <dgm:pt modelId="{C34F3588-1194-4B2B-B7C8-DB532D2479D5}" type="pres">
      <dgm:prSet presAssocID="{ABAEA9A4-ADD4-493F-86DD-560D00B47A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E2E813-F66C-4A60-A98D-D77058B08BC7}" type="pres">
      <dgm:prSet presAssocID="{856814BE-2F67-4F78-A756-247CB7EB4095}" presName="linNode" presStyleCnt="0"/>
      <dgm:spPr/>
    </dgm:pt>
    <dgm:pt modelId="{E55BADBE-C211-4D80-B24E-A20B3DFD28D5}" type="pres">
      <dgm:prSet presAssocID="{856814BE-2F67-4F78-A756-247CB7EB4095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97B41D-8674-4A7D-B9B4-DCD6FCCA47AD}" srcId="{ABAEA9A4-ADD4-493F-86DD-560D00B47A00}" destId="{856814BE-2F67-4F78-A756-247CB7EB4095}" srcOrd="0" destOrd="0" parTransId="{3CCFD295-BDFA-443C-8BB6-E1A055DDB036}" sibTransId="{10585577-304C-45D7-A27F-04A509B97CDD}"/>
    <dgm:cxn modelId="{FD943DC4-B26F-4175-A8FE-F90A6707E4E8}" type="presOf" srcId="{ABAEA9A4-ADD4-493F-86DD-560D00B47A00}" destId="{C34F3588-1194-4B2B-B7C8-DB532D2479D5}" srcOrd="0" destOrd="0" presId="urn:microsoft.com/office/officeart/2005/8/layout/vList5"/>
    <dgm:cxn modelId="{FFB67FD6-190E-4341-8F67-9622F279CBA2}" type="presOf" srcId="{856814BE-2F67-4F78-A756-247CB7EB4095}" destId="{E55BADBE-C211-4D80-B24E-A20B3DFD28D5}" srcOrd="0" destOrd="0" presId="urn:microsoft.com/office/officeart/2005/8/layout/vList5"/>
    <dgm:cxn modelId="{E4388F7B-2AC8-4438-8F41-A82CA7E45887}" type="presParOf" srcId="{C34F3588-1194-4B2B-B7C8-DB532D2479D5}" destId="{8EE2E813-F66C-4A60-A98D-D77058B08BC7}" srcOrd="0" destOrd="0" presId="urn:microsoft.com/office/officeart/2005/8/layout/vList5"/>
    <dgm:cxn modelId="{28F32DC2-ADD5-4A35-827E-6D3FC1B4A5A8}" type="presParOf" srcId="{8EE2E813-F66C-4A60-A98D-D77058B08BC7}" destId="{E55BADBE-C211-4D80-B24E-A20B3DFD28D5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5F420-4AE7-406A-A00E-65F0942AE6B5}">
      <dsp:nvSpPr>
        <dsp:cNvPr id="0" name=""/>
        <dsp:cNvSpPr/>
      </dsp:nvSpPr>
      <dsp:spPr>
        <a:xfrm>
          <a:off x="-3624458" y="-556960"/>
          <a:ext cx="4320672" cy="4320672"/>
        </a:xfrm>
        <a:prstGeom prst="blockArc">
          <a:avLst>
            <a:gd name="adj1" fmla="val 18900000"/>
            <a:gd name="adj2" fmla="val 2700000"/>
            <a:gd name="adj3" fmla="val 500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76C4E5-E53B-4CA4-8EDC-7191B03480BF}">
      <dsp:nvSpPr>
        <dsp:cNvPr id="0" name=""/>
        <dsp:cNvSpPr/>
      </dsp:nvSpPr>
      <dsp:spPr>
        <a:xfrm>
          <a:off x="447702" y="320674"/>
          <a:ext cx="7143349" cy="6413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07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Наименование Федерального закона «О применении контрольно-кассовой техники…….»</a:t>
          </a:r>
          <a:endParaRPr lang="ru-RU" sz="1800" kern="1200" dirty="0"/>
        </a:p>
      </dsp:txBody>
      <dsp:txXfrm>
        <a:off x="447702" y="320674"/>
        <a:ext cx="7143349" cy="641349"/>
      </dsp:txXfrm>
    </dsp:sp>
    <dsp:sp modelId="{BB4E2638-2BE1-408B-8580-F20FA87D3722}">
      <dsp:nvSpPr>
        <dsp:cNvPr id="0" name=""/>
        <dsp:cNvSpPr/>
      </dsp:nvSpPr>
      <dsp:spPr>
        <a:xfrm>
          <a:off x="46859" y="240506"/>
          <a:ext cx="801687" cy="8016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437D36-D56D-476B-8DF6-80050AE0C463}">
      <dsp:nvSpPr>
        <dsp:cNvPr id="0" name=""/>
        <dsp:cNvSpPr/>
      </dsp:nvSpPr>
      <dsp:spPr>
        <a:xfrm>
          <a:off x="680833" y="1282699"/>
          <a:ext cx="6910219" cy="641349"/>
        </a:xfrm>
        <a:prstGeom prst="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07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Сроки с 01.07.2018г. на 01.07.2019. Для отдельной категории до 01.07.2021г.  </a:t>
          </a:r>
          <a:endParaRPr lang="ru-RU" sz="1800" kern="1200" baseline="0" dirty="0"/>
        </a:p>
      </dsp:txBody>
      <dsp:txXfrm>
        <a:off x="680833" y="1282699"/>
        <a:ext cx="6910219" cy="641349"/>
      </dsp:txXfrm>
    </dsp:sp>
    <dsp:sp modelId="{471C904A-CBBD-47C6-A4A9-68305863EF62}">
      <dsp:nvSpPr>
        <dsp:cNvPr id="0" name=""/>
        <dsp:cNvSpPr/>
      </dsp:nvSpPr>
      <dsp:spPr>
        <a:xfrm>
          <a:off x="279989" y="1202531"/>
          <a:ext cx="801687" cy="8016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169738-6FD9-4AD0-A507-7BB04F288225}">
      <dsp:nvSpPr>
        <dsp:cNvPr id="0" name=""/>
        <dsp:cNvSpPr/>
      </dsp:nvSpPr>
      <dsp:spPr>
        <a:xfrm>
          <a:off x="447702" y="2244724"/>
          <a:ext cx="7143349" cy="641349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9072" tIns="45720" rIns="45720" bIns="4572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baseline="0" dirty="0" smtClean="0"/>
            <a:t>Определен перечень видов работ, услуг не требующих обязательного применения контрольно-кассовой техники.</a:t>
          </a:r>
          <a:endParaRPr lang="ru-RU" sz="1800" kern="1200" baseline="0" dirty="0"/>
        </a:p>
      </dsp:txBody>
      <dsp:txXfrm>
        <a:off x="447702" y="2244724"/>
        <a:ext cx="7143349" cy="641349"/>
      </dsp:txXfrm>
    </dsp:sp>
    <dsp:sp modelId="{F3567C54-9D79-482D-B75B-5838A5571DD2}">
      <dsp:nvSpPr>
        <dsp:cNvPr id="0" name=""/>
        <dsp:cNvSpPr/>
      </dsp:nvSpPr>
      <dsp:spPr>
        <a:xfrm>
          <a:off x="46859" y="2164556"/>
          <a:ext cx="801687" cy="8016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86D44-C475-48F5-BE05-0CF2D48EE1C7}">
      <dsp:nvSpPr>
        <dsp:cNvPr id="0" name=""/>
        <dsp:cNvSpPr/>
      </dsp:nvSpPr>
      <dsp:spPr>
        <a:xfrm rot="5400000">
          <a:off x="-152566" y="155284"/>
          <a:ext cx="1017108" cy="7119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1</a:t>
          </a:r>
          <a:endParaRPr lang="ru-RU" sz="2100" kern="1200" dirty="0"/>
        </a:p>
      </dsp:txBody>
      <dsp:txXfrm rot="-5400000">
        <a:off x="1" y="358706"/>
        <a:ext cx="711975" cy="305133"/>
      </dsp:txXfrm>
    </dsp:sp>
    <dsp:sp modelId="{9CE0D6A1-5C02-4800-90BC-73C2C5A4C063}">
      <dsp:nvSpPr>
        <dsp:cNvPr id="0" name=""/>
        <dsp:cNvSpPr/>
      </dsp:nvSpPr>
      <dsp:spPr>
        <a:xfrm rot="5400000">
          <a:off x="3686202" y="-2973095"/>
          <a:ext cx="661120" cy="6609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Ожидание налогоплательщиками внесений изменений</a:t>
          </a:r>
          <a:endParaRPr lang="ru-RU" sz="2100" kern="1200" dirty="0"/>
        </a:p>
      </dsp:txBody>
      <dsp:txXfrm rot="-5400000">
        <a:off x="711976" y="33404"/>
        <a:ext cx="6577301" cy="596574"/>
      </dsp:txXfrm>
    </dsp:sp>
    <dsp:sp modelId="{CC6B7FAD-4D33-4084-BD25-454D935E4F5A}">
      <dsp:nvSpPr>
        <dsp:cNvPr id="0" name=""/>
        <dsp:cNvSpPr/>
      </dsp:nvSpPr>
      <dsp:spPr>
        <a:xfrm rot="5400000">
          <a:off x="-152566" y="1021994"/>
          <a:ext cx="1017108" cy="7119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2</a:t>
          </a:r>
          <a:endParaRPr lang="ru-RU" sz="2100" kern="1200" dirty="0"/>
        </a:p>
      </dsp:txBody>
      <dsp:txXfrm rot="-5400000">
        <a:off x="1" y="1225416"/>
        <a:ext cx="711975" cy="305133"/>
      </dsp:txXfrm>
    </dsp:sp>
    <dsp:sp modelId="{6A41A450-579F-4EE0-B665-9183CB1FA18E}">
      <dsp:nvSpPr>
        <dsp:cNvPr id="0" name=""/>
        <dsp:cNvSpPr/>
      </dsp:nvSpPr>
      <dsp:spPr>
        <a:xfrm rot="5400000">
          <a:off x="3686202" y="-2104798"/>
          <a:ext cx="661120" cy="6609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Неверная трактовка изменений в Федеральный закон </a:t>
          </a:r>
          <a:endParaRPr lang="ru-RU" sz="2100" kern="1200" dirty="0"/>
        </a:p>
      </dsp:txBody>
      <dsp:txXfrm rot="-5400000">
        <a:off x="711976" y="901701"/>
        <a:ext cx="6577301" cy="596574"/>
      </dsp:txXfrm>
    </dsp:sp>
    <dsp:sp modelId="{2B2CD226-6C65-41C9-933F-77C651801FCD}">
      <dsp:nvSpPr>
        <dsp:cNvPr id="0" name=""/>
        <dsp:cNvSpPr/>
      </dsp:nvSpPr>
      <dsp:spPr>
        <a:xfrm rot="5400000">
          <a:off x="-152566" y="1888704"/>
          <a:ext cx="1017108" cy="7119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3</a:t>
          </a:r>
          <a:endParaRPr lang="ru-RU" sz="2100" kern="1200" dirty="0"/>
        </a:p>
      </dsp:txBody>
      <dsp:txXfrm rot="-5400000">
        <a:off x="1" y="2092126"/>
        <a:ext cx="711975" cy="305133"/>
      </dsp:txXfrm>
    </dsp:sp>
    <dsp:sp modelId="{E44432C3-F588-457B-B24A-2363C64D5681}">
      <dsp:nvSpPr>
        <dsp:cNvPr id="0" name=""/>
        <dsp:cNvSpPr/>
      </dsp:nvSpPr>
      <dsp:spPr>
        <a:xfrm rot="5400000">
          <a:off x="3686202" y="-1238088"/>
          <a:ext cx="661120" cy="6609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Финансовое неблагополучие</a:t>
          </a:r>
          <a:endParaRPr lang="ru-RU" sz="2100" kern="1200" dirty="0"/>
        </a:p>
      </dsp:txBody>
      <dsp:txXfrm rot="-5400000">
        <a:off x="711976" y="1768411"/>
        <a:ext cx="6577301" cy="596574"/>
      </dsp:txXfrm>
    </dsp:sp>
    <dsp:sp modelId="{91EAE82B-8406-4AD7-BDA5-DC4980F14C17}">
      <dsp:nvSpPr>
        <dsp:cNvPr id="0" name=""/>
        <dsp:cNvSpPr/>
      </dsp:nvSpPr>
      <dsp:spPr>
        <a:xfrm rot="5400000">
          <a:off x="-152566" y="2755414"/>
          <a:ext cx="1017108" cy="7119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4</a:t>
          </a:r>
          <a:endParaRPr lang="ru-RU" sz="2100" kern="1200" dirty="0"/>
        </a:p>
      </dsp:txBody>
      <dsp:txXfrm rot="-5400000">
        <a:off x="1" y="2958836"/>
        <a:ext cx="711975" cy="305133"/>
      </dsp:txXfrm>
    </dsp:sp>
    <dsp:sp modelId="{9432B718-9E17-4184-B0AC-B6E7E20F223B}">
      <dsp:nvSpPr>
        <dsp:cNvPr id="0" name=""/>
        <dsp:cNvSpPr/>
      </dsp:nvSpPr>
      <dsp:spPr>
        <a:xfrm rot="5400000">
          <a:off x="3686202" y="-371378"/>
          <a:ext cx="661120" cy="6609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Регистрация ККТ после проведения контрольных мероприятий </a:t>
          </a:r>
          <a:endParaRPr lang="ru-RU" sz="2100" kern="1200" dirty="0"/>
        </a:p>
      </dsp:txBody>
      <dsp:txXfrm rot="-5400000">
        <a:off x="711976" y="2635121"/>
        <a:ext cx="6577301" cy="5965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FD7AFD-6A18-4512-844D-62551B882654}">
      <dsp:nvSpPr>
        <dsp:cNvPr id="0" name=""/>
        <dsp:cNvSpPr/>
      </dsp:nvSpPr>
      <dsp:spPr>
        <a:xfrm>
          <a:off x="1288951" y="174850"/>
          <a:ext cx="1043184" cy="678069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Регистрация через ЛК</a:t>
          </a:r>
          <a:endParaRPr lang="ru-RU" sz="1000" kern="1200" dirty="0"/>
        </a:p>
      </dsp:txBody>
      <dsp:txXfrm>
        <a:off x="1322052" y="207951"/>
        <a:ext cx="976982" cy="611867"/>
      </dsp:txXfrm>
    </dsp:sp>
    <dsp:sp modelId="{9B628B52-2706-4B7E-97CA-D720C793071C}">
      <dsp:nvSpPr>
        <dsp:cNvPr id="0" name=""/>
        <dsp:cNvSpPr/>
      </dsp:nvSpPr>
      <dsp:spPr>
        <a:xfrm>
          <a:off x="456172" y="513885"/>
          <a:ext cx="2708743" cy="2708743"/>
        </a:xfrm>
        <a:custGeom>
          <a:avLst/>
          <a:gdLst/>
          <a:ahLst/>
          <a:cxnLst/>
          <a:rect l="0" t="0" r="0" b="0"/>
          <a:pathLst>
            <a:path>
              <a:moveTo>
                <a:pt x="2015632" y="172400"/>
              </a:moveTo>
              <a:arcTo wR="1354371" hR="1354371" stAng="17953505" swAng="12114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A97780-420E-46D8-B018-DEBD8B885790}">
      <dsp:nvSpPr>
        <dsp:cNvPr id="0" name=""/>
        <dsp:cNvSpPr/>
      </dsp:nvSpPr>
      <dsp:spPr>
        <a:xfrm>
          <a:off x="2577035" y="1110698"/>
          <a:ext cx="1043184" cy="67806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Срок регистрации до 1 дня</a:t>
          </a:r>
          <a:endParaRPr lang="ru-RU" sz="1000" kern="1200" dirty="0"/>
        </a:p>
      </dsp:txBody>
      <dsp:txXfrm>
        <a:off x="2610136" y="1143799"/>
        <a:ext cx="976982" cy="611867"/>
      </dsp:txXfrm>
    </dsp:sp>
    <dsp:sp modelId="{44E3534F-5CE1-4100-B712-943D417AF0D2}">
      <dsp:nvSpPr>
        <dsp:cNvPr id="0" name=""/>
        <dsp:cNvSpPr/>
      </dsp:nvSpPr>
      <dsp:spPr>
        <a:xfrm>
          <a:off x="456172" y="513885"/>
          <a:ext cx="2708743" cy="2708743"/>
        </a:xfrm>
        <a:custGeom>
          <a:avLst/>
          <a:gdLst/>
          <a:ahLst/>
          <a:cxnLst/>
          <a:rect l="0" t="0" r="0" b="0"/>
          <a:pathLst>
            <a:path>
              <a:moveTo>
                <a:pt x="2705493" y="1448139"/>
              </a:moveTo>
              <a:arcTo wR="1354371" hR="1354371" stAng="21838199" swAng="135964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ABC881-112B-4F4A-A5D4-58564AD191BC}">
      <dsp:nvSpPr>
        <dsp:cNvPr id="0" name=""/>
        <dsp:cNvSpPr/>
      </dsp:nvSpPr>
      <dsp:spPr>
        <a:xfrm>
          <a:off x="2085031" y="2624932"/>
          <a:ext cx="1043184" cy="678069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Контроль выручки владельцами ККТ</a:t>
          </a:r>
          <a:endParaRPr lang="ru-RU" sz="1000" kern="1200" dirty="0"/>
        </a:p>
      </dsp:txBody>
      <dsp:txXfrm>
        <a:off x="2118132" y="2658033"/>
        <a:ext cx="976982" cy="611867"/>
      </dsp:txXfrm>
    </dsp:sp>
    <dsp:sp modelId="{E49723EB-BFB4-41A0-8331-4936E6E32D93}">
      <dsp:nvSpPr>
        <dsp:cNvPr id="0" name=""/>
        <dsp:cNvSpPr/>
      </dsp:nvSpPr>
      <dsp:spPr>
        <a:xfrm>
          <a:off x="456172" y="513885"/>
          <a:ext cx="2708743" cy="2708743"/>
        </a:xfrm>
        <a:custGeom>
          <a:avLst/>
          <a:gdLst/>
          <a:ahLst/>
          <a:cxnLst/>
          <a:rect l="0" t="0" r="0" b="0"/>
          <a:pathLst>
            <a:path>
              <a:moveTo>
                <a:pt x="1520558" y="2698508"/>
              </a:moveTo>
              <a:arcTo wR="1354371" hR="1354371" stAng="4977108" swAng="84578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299A97-2728-41AF-916D-D38A52724954}">
      <dsp:nvSpPr>
        <dsp:cNvPr id="0" name=""/>
        <dsp:cNvSpPr/>
      </dsp:nvSpPr>
      <dsp:spPr>
        <a:xfrm>
          <a:off x="492872" y="2624932"/>
          <a:ext cx="1043184" cy="678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Сокращение отчетности</a:t>
          </a:r>
          <a:endParaRPr lang="ru-RU" sz="1000" kern="1200" dirty="0"/>
        </a:p>
      </dsp:txBody>
      <dsp:txXfrm>
        <a:off x="525973" y="2658033"/>
        <a:ext cx="976982" cy="611867"/>
      </dsp:txXfrm>
    </dsp:sp>
    <dsp:sp modelId="{6D3DB4D5-CD85-4585-B18C-75752F535F48}">
      <dsp:nvSpPr>
        <dsp:cNvPr id="0" name=""/>
        <dsp:cNvSpPr/>
      </dsp:nvSpPr>
      <dsp:spPr>
        <a:xfrm>
          <a:off x="456172" y="513885"/>
          <a:ext cx="2708743" cy="2708743"/>
        </a:xfrm>
        <a:custGeom>
          <a:avLst/>
          <a:gdLst/>
          <a:ahLst/>
          <a:cxnLst/>
          <a:rect l="0" t="0" r="0" b="0"/>
          <a:pathLst>
            <a:path>
              <a:moveTo>
                <a:pt x="143679" y="1961451"/>
              </a:moveTo>
              <a:arcTo wR="1354371" hR="1354371" stAng="9202161" swAng="135964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637A8-3827-4550-9313-6B26A73C7E93}">
      <dsp:nvSpPr>
        <dsp:cNvPr id="0" name=""/>
        <dsp:cNvSpPr/>
      </dsp:nvSpPr>
      <dsp:spPr>
        <a:xfrm>
          <a:off x="867" y="1110698"/>
          <a:ext cx="1043184" cy="6780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Защита прав потребителей</a:t>
          </a:r>
          <a:endParaRPr lang="ru-RU" sz="1000" kern="1200" dirty="0"/>
        </a:p>
      </dsp:txBody>
      <dsp:txXfrm>
        <a:off x="33968" y="1143799"/>
        <a:ext cx="976982" cy="611867"/>
      </dsp:txXfrm>
    </dsp:sp>
    <dsp:sp modelId="{4A1C14C0-D524-4028-A4DE-9FC67AE4B7ED}">
      <dsp:nvSpPr>
        <dsp:cNvPr id="0" name=""/>
        <dsp:cNvSpPr/>
      </dsp:nvSpPr>
      <dsp:spPr>
        <a:xfrm>
          <a:off x="456172" y="513885"/>
          <a:ext cx="2708743" cy="2708743"/>
        </a:xfrm>
        <a:custGeom>
          <a:avLst/>
          <a:gdLst/>
          <a:ahLst/>
          <a:cxnLst/>
          <a:rect l="0" t="0" r="0" b="0"/>
          <a:pathLst>
            <a:path>
              <a:moveTo>
                <a:pt x="325796" y="473260"/>
              </a:moveTo>
              <a:arcTo wR="1354371" hR="1354371" stAng="13235067" swAng="121142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5BADBE-C211-4D80-B24E-A20B3DFD28D5}">
      <dsp:nvSpPr>
        <dsp:cNvPr id="0" name=""/>
        <dsp:cNvSpPr/>
      </dsp:nvSpPr>
      <dsp:spPr>
        <a:xfrm>
          <a:off x="1504" y="0"/>
          <a:ext cx="3080685" cy="3168351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smtClean="0"/>
            <a:t>Отсутствие опыта работы на контрольно-кассовой технике</a:t>
          </a:r>
          <a:endParaRPr lang="ru-RU" sz="1400" kern="1200" baseline="0" dirty="0"/>
        </a:p>
      </dsp:txBody>
      <dsp:txXfrm>
        <a:off x="151891" y="150387"/>
        <a:ext cx="2779911" cy="28675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0.31253</cdr:x>
      <cdr:y>0.32892</cdr:y>
    </cdr:from>
    <cdr:to>
      <cdr:x>0.49174</cdr:x>
      <cdr:y>0.38362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-1680000">
          <a:off x="1391363" y="1350023"/>
          <a:ext cx="797833" cy="224543"/>
        </a:xfrm>
        <a:prstGeom xmlns:a="http://schemas.openxmlformats.org/drawingml/2006/main" prst="rightArrow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0.71567</cdr:x>
      <cdr:y>0.06585</cdr:y>
    </cdr:from>
    <cdr:to>
      <cdr:x>0.86124</cdr:x>
      <cdr:y>0.12137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-1500000">
          <a:off x="3186142" y="270285"/>
          <a:ext cx="648072" cy="227865"/>
        </a:xfrm>
        <a:prstGeom xmlns:a="http://schemas.openxmlformats.org/drawingml/2006/main" prst="rightArrow">
          <a:avLst/>
        </a:prstGeom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ECC461A-1113-4744-AA94-73CB98C8E64B}" type="datetimeFigureOut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C817FC0-2989-4241-8151-349FB39DC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480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88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975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963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950" algn="l" defTabSz="815975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B564B-10F9-4FB9-849D-64D7E369A9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80727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4081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5426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0347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70419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45509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5694"/>
      </p:ext>
    </p:extLst>
  </p:cSld>
  <p:clrMapOvr>
    <a:masterClrMapping/>
  </p:clrMapOvr>
  <p:transition spd="slow">
    <p:push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372042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61099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2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4B1A0-42EA-4D4B-AE26-7330FA0362ED}" type="datetime1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63674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64759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658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598288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77748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68484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20449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8854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9619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474357"/>
      </p:ext>
    </p:extLst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CF402-44EA-4A6F-915E-AE9B0FDB6671}" type="datetime1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83738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02910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03863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40609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85039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04679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2283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82158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0041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603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95119-7FEE-4071-B21F-E1E7E7E25CD9}" type="datetime1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68980-85A3-4F39-903B-8F6C77BA4B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76498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68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454694"/>
      </p:ext>
    </p:extLst>
  </p:cSld>
  <p:clrMapOvr>
    <a:masterClrMapping/>
  </p:clrMapOvr>
  <p:transition spd="slow">
    <p:push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48615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02234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44113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1565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3136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71511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2837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93405-FAD5-4237-ABC8-9F29FA979A82}" type="datetime1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40E3C-84D7-4A57-855D-622B372B4E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00370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3702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2733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07517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89420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485870"/>
      </p:ext>
    </p:extLst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27C86-1BAD-459D-A78E-9EB41CDEAF3A}" type="datetime1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81CB3-A3FA-4CB5-A4F0-695F7DFA49E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231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98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090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40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8814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550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8037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6549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122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7480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870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824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491361"/>
      </p:ext>
    </p:extLst>
  </p:cSld>
  <p:clrMapOvr>
    <a:masterClrMapping/>
  </p:clrMapOvr>
  <p:transition spd="slow">
    <p:push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863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F50C8-763A-45B7-B4F5-12B92B5FF1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504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86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852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8458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3603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874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3862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3494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9858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600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8" y="3844925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B332F-4638-497E-AB77-64D2B039F7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174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167759"/>
      </p:ext>
    </p:extLst>
  </p:cSld>
  <p:clrMapOvr>
    <a:masterClrMapping/>
  </p:clrMapOvr>
  <p:transition spd="slow">
    <p:push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26847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11635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5098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2924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4321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7368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8743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915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02C99-C433-4AB6-BC99-EB363DCFA4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84574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1202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0908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66658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78207"/>
      </p:ext>
    </p:extLst>
  </p:cSld>
  <p:clrMapOvr>
    <a:masterClrMapping/>
  </p:clrMapOvr>
  <p:transition spd="slow">
    <p:push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5129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691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5227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061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716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715AD-15AD-4EB8-B481-FA00B32494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996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0926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38223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9532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9710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9572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7060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732549"/>
      </p:ext>
    </p:extLst>
  </p:cSld>
  <p:clrMapOvr>
    <a:masterClrMapping/>
  </p:clrMapOvr>
  <p:transition spd="slow">
    <p:push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8044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50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8662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80341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9094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38349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3161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027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8312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5711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4679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293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6913B-5052-423B-A175-24F8FC8EA8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368647"/>
      </p:ext>
    </p:extLst>
  </p:cSld>
  <p:clrMapOvr>
    <a:masterClrMapping/>
  </p:clrMapOvr>
  <p:transition spd="slow">
    <p:push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421205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17846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77321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2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2246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69575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94682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84822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78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C8AD0-48AF-4D7C-B029-67E4F731CF0B}" type="datetime1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0287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36202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8104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defTabSz="35789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rgbClr val="1F497D"/>
                    </a:gs>
                    <a:gs pos="100000">
                      <a:srgbClr val="1F497D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833594"/>
      </p:ext>
    </p:extLst>
  </p:cSld>
  <p:clrMapOvr>
    <a:masterClrMapping/>
  </p:clrMapOvr>
  <p:transition spd="slow">
    <p:push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20039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defTabSz="357896"/>
            <a:endParaRPr lang="ru-RU" sz="900" dirty="0">
              <a:solidFill>
                <a:prstClr val="black"/>
              </a:solidFill>
              <a:latin typeface="Arial"/>
              <a:cs typeface="+mn-cs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73435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66316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82214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01411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86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Relationship Id="rId14" Type="http://schemas.openxmlformats.org/officeDocument/2006/relationships/theme" Target="../theme/theme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0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7F508E-8391-4517-BBB6-BF9CF95EB541}" type="datetime1">
              <a:rPr lang="ru-RU"/>
              <a:pPr>
                <a:defRPr/>
              </a:pPr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4398963"/>
            <a:ext cx="504825" cy="51276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22563F-CA0E-4536-9909-77CBF64A61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63" r:id="rId13"/>
    <p:sldLayoutId id="2147483662" r:id="rId14"/>
    <p:sldLayoutId id="2147483661" r:id="rId15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buChar char="•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3780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73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525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76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16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9030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20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85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388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57896"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defTabSz="357896"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  <a:latin typeface="Arial"/>
                <a:cs typeface="+mn-cs"/>
              </a:rPr>
              <a:pPr defTabSz="357896">
                <a:defRPr/>
              </a:pPr>
              <a:t>‹#›</a:t>
            </a:fld>
            <a:endParaRPr lang="ru-RU">
              <a:solidFill>
                <a:prstClr val="white"/>
              </a:solidFill>
              <a:latin typeface="Arial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69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685800" y="2795588"/>
            <a:ext cx="7772400" cy="1101725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Итоги перехода на новый порядок применения ККТ по Республике Алтай на 01.07.2019г. Правоприменительная практика.</a:t>
            </a:r>
            <a:endParaRPr lang="ru-RU" sz="2000" dirty="0"/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4227513"/>
            <a:ext cx="6400800" cy="811212"/>
          </a:xfrm>
        </p:spPr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rgbClr val="FFFF8D"/>
                </a:solidFill>
              </a:rPr>
              <a:t>Егузеков</a:t>
            </a:r>
            <a:r>
              <a:rPr lang="ru-RU" sz="2000" b="1" dirty="0" smtClean="0">
                <a:solidFill>
                  <a:srgbClr val="FFFF8D"/>
                </a:solidFill>
              </a:rPr>
              <a:t> Р.А.</a:t>
            </a:r>
          </a:p>
          <a:p>
            <a:r>
              <a:rPr lang="ru-RU" sz="2000" b="1" dirty="0" smtClean="0">
                <a:solidFill>
                  <a:srgbClr val="FFFF8D"/>
                </a:solidFill>
              </a:rPr>
              <a:t>Начальник отдела оперативного контроля</a:t>
            </a:r>
            <a:endParaRPr lang="ru-RU" sz="2000" dirty="0" smtClean="0"/>
          </a:p>
          <a:p>
            <a:endParaRPr lang="ru-RU" dirty="0" smtClean="0"/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755650" y="1924050"/>
            <a:ext cx="7488238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02" tIns="51904" rIns="103802" bIns="51904" anchor="ctr"/>
          <a:lstStyle/>
          <a:p>
            <a:pPr algn="ctr"/>
            <a:r>
              <a:rPr lang="ru-RU" altLang="ru-RU" sz="1800" b="1" dirty="0">
                <a:solidFill>
                  <a:srgbClr val="FFFFFF"/>
                </a:solidFill>
                <a:latin typeface="Calibri" pitchFamily="34" charset="0"/>
              </a:rPr>
              <a:t>УПРАВЛЕНИЕ ФЕДЕРАЛЬНОЙ </a:t>
            </a:r>
          </a:p>
          <a:p>
            <a:pPr algn="ctr"/>
            <a:r>
              <a:rPr lang="ru-RU" altLang="ru-RU" sz="1800" b="1" dirty="0">
                <a:solidFill>
                  <a:srgbClr val="FFFFFF"/>
                </a:solidFill>
                <a:latin typeface="Calibri" pitchFamily="34" charset="0"/>
              </a:rPr>
              <a:t>НАЛОГОВОЙ СЛУЖБЫ ПО </a:t>
            </a:r>
            <a:r>
              <a:rPr lang="ru-RU" altLang="ru-RU" sz="1800" b="1" dirty="0" smtClean="0">
                <a:solidFill>
                  <a:srgbClr val="FFFFFF"/>
                </a:solidFill>
                <a:latin typeface="Calibri" pitchFamily="34" charset="0"/>
              </a:rPr>
              <a:t>РЕСПУБЛИКЕ </a:t>
            </a:r>
            <a:r>
              <a:rPr lang="ru-RU" altLang="ru-RU" sz="1800" b="1" dirty="0">
                <a:solidFill>
                  <a:srgbClr val="FFFFFF"/>
                </a:solidFill>
                <a:latin typeface="Calibri" pitchFamily="34" charset="0"/>
              </a:rPr>
              <a:t>А</a:t>
            </a:r>
            <a:r>
              <a:rPr lang="ru-RU" altLang="ru-RU" sz="1800" b="1" dirty="0" smtClean="0">
                <a:solidFill>
                  <a:srgbClr val="FFFFFF"/>
                </a:solidFill>
                <a:latin typeface="Calibri" pitchFamily="34" charset="0"/>
              </a:rPr>
              <a:t>ЛТАЙ</a:t>
            </a:r>
            <a:endParaRPr lang="ru-RU" altLang="ru-RU" sz="1800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/>
            <a:endParaRPr lang="ru-RU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6066790"/>
              </p:ext>
            </p:extLst>
          </p:nvPr>
        </p:nvGraphicFramePr>
        <p:xfrm>
          <a:off x="611188" y="1504950"/>
          <a:ext cx="7632700" cy="3206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dirty="0" smtClean="0"/>
              <a:t>Основные изменения внесенные  в Федеральный закон от 22.05.2003г. №54-ФЗ «О применении контрольно-кассовой техники при осуществлении расчетов в Российской Федерации»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F02C99-C433-4AB6-BC99-EB363DCFA48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23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2" name="Заголовок 2"/>
          <p:cNvSpPr>
            <a:spLocks noGrp="1"/>
          </p:cNvSpPr>
          <p:nvPr>
            <p:ph type="title"/>
          </p:nvPr>
        </p:nvSpPr>
        <p:spPr>
          <a:xfrm>
            <a:off x="467544" y="267494"/>
            <a:ext cx="2952328" cy="504056"/>
          </a:xfrm>
        </p:spPr>
        <p:txBody>
          <a:bodyPr/>
          <a:lstStyle/>
          <a:p>
            <a:pPr algn="ctr"/>
            <a:r>
              <a:rPr lang="ru-RU" sz="1400" dirty="0" smtClean="0"/>
              <a:t>Количество зарегистрированной ККТ</a:t>
            </a:r>
            <a:endParaRPr lang="ru-RU" sz="1400" dirty="0"/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4027472" y="123478"/>
            <a:ext cx="4752528" cy="504056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400" dirty="0"/>
          </a:p>
        </p:txBody>
      </p:sp>
      <p:sp>
        <p:nvSpPr>
          <p:cNvPr id="17" name="Заголовок 2"/>
          <p:cNvSpPr txBox="1">
            <a:spLocks/>
          </p:cNvSpPr>
          <p:nvPr/>
        </p:nvSpPr>
        <p:spPr>
          <a:xfrm>
            <a:off x="0" y="3028226"/>
            <a:ext cx="8640960" cy="57606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400" dirty="0"/>
          </a:p>
          <a:p>
            <a:pPr algn="ctr"/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1054460" y="939362"/>
            <a:ext cx="914400" cy="4739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70584" y="462559"/>
            <a:ext cx="914400" cy="4739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kern="1200" cap="none" spc="0" normalizeH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6" name="Прямая со стрелкой 35"/>
          <p:cNvCxnSpPr/>
          <p:nvPr/>
        </p:nvCxnSpPr>
        <p:spPr>
          <a:xfrm flipV="1">
            <a:off x="2688940" y="1084431"/>
            <a:ext cx="504056" cy="183830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3826830" y="992225"/>
            <a:ext cx="504056" cy="183830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1619672" y="1545907"/>
            <a:ext cx="432048" cy="84222"/>
          </a:xfrm>
          <a:prstGeom prst="straightConnector1">
            <a:avLst/>
          </a:prstGeom>
          <a:ln w="222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2264774"/>
              </p:ext>
            </p:extLst>
          </p:nvPr>
        </p:nvGraphicFramePr>
        <p:xfrm>
          <a:off x="467544" y="771550"/>
          <a:ext cx="445198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7518383"/>
              </p:ext>
            </p:extLst>
          </p:nvPr>
        </p:nvGraphicFramePr>
        <p:xfrm>
          <a:off x="4788024" y="339502"/>
          <a:ext cx="3672408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3171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9125531"/>
              </p:ext>
            </p:extLst>
          </p:nvPr>
        </p:nvGraphicFramePr>
        <p:xfrm>
          <a:off x="822325" y="1204913"/>
          <a:ext cx="7321550" cy="3622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несвоевременной регистрации ККТ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15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Положительные и отрицательные моменты при переходе на онлайн кассы.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2890865"/>
              </p:ext>
            </p:extLst>
          </p:nvPr>
        </p:nvGraphicFramePr>
        <p:xfrm>
          <a:off x="822325" y="1204913"/>
          <a:ext cx="3621088" cy="3522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91674264"/>
              </p:ext>
            </p:extLst>
          </p:nvPr>
        </p:nvGraphicFramePr>
        <p:xfrm>
          <a:off x="5076056" y="1347614"/>
          <a:ext cx="3083694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4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Результаты административной практики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Проведение проверок ККТ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60415082"/>
              </p:ext>
            </p:extLst>
          </p:nvPr>
        </p:nvGraphicFramePr>
        <p:xfrm>
          <a:off x="395536" y="1635646"/>
          <a:ext cx="4040188" cy="2963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Административные штрафы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714779021"/>
              </p:ext>
            </p:extLst>
          </p:nvPr>
        </p:nvGraphicFramePr>
        <p:xfrm>
          <a:off x="4860032" y="1635646"/>
          <a:ext cx="3168351" cy="3035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6923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7405" indent="-342900">
              <a:buAutoNum type="arabicPeriod"/>
            </a:pPr>
            <a:r>
              <a:rPr lang="ru-RU" sz="1800" dirty="0" smtClean="0"/>
              <a:t>Проведение </a:t>
            </a:r>
            <a:r>
              <a:rPr lang="ru-RU" sz="1800" dirty="0"/>
              <a:t>контрольных мероприятий в отношении лиц обязанность по применению ККТ у которых наступила ранее 01.07.2019г</a:t>
            </a:r>
            <a:r>
              <a:rPr lang="ru-RU" sz="1800" dirty="0" smtClean="0"/>
              <a:t>.</a:t>
            </a:r>
          </a:p>
          <a:p>
            <a:pPr marL="627405" indent="-342900">
              <a:buAutoNum type="arabicPeriod"/>
            </a:pPr>
            <a:r>
              <a:rPr lang="ru-RU" sz="1800" dirty="0" smtClean="0"/>
              <a:t>Продолжить информационную работу с  налогоплательщиками о </a:t>
            </a:r>
            <a:r>
              <a:rPr lang="ru-RU" sz="1800" dirty="0"/>
              <a:t>необходимости регистрации и применения </a:t>
            </a:r>
            <a:r>
              <a:rPr lang="ru-RU" sz="1800" dirty="0" smtClean="0"/>
              <a:t>ККТ обязанность у которых возникла с 01 июля 2019</a:t>
            </a:r>
            <a:endParaRPr lang="ru-RU" sz="1800" dirty="0"/>
          </a:p>
          <a:p>
            <a:r>
              <a:rPr lang="ru-RU" sz="1800" dirty="0" smtClean="0"/>
              <a:t>3</a:t>
            </a:r>
            <a:r>
              <a:rPr lang="ru-RU" sz="1800" dirty="0"/>
              <a:t>.	Продолжение контрольных мероприятий в отношении лиц осуществляющих незаконную предпринимательскую деятельность.</a:t>
            </a:r>
          </a:p>
          <a:p>
            <a:r>
              <a:rPr lang="ru-RU" sz="1800" dirty="0"/>
              <a:t>4.	</a:t>
            </a:r>
            <a:r>
              <a:rPr lang="ru-RU" sz="1800" dirty="0" smtClean="0"/>
              <a:t>Начало </a:t>
            </a:r>
            <a:r>
              <a:rPr lang="ru-RU" sz="1800" dirty="0"/>
              <a:t>информационной работы с лицами обязанных применять ККТ с 01.07.2021г.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Задачи на 2019г.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9F50C8-763A-45B7-B4F5-12B92B5FF192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53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7"/>
          <p:cNvSpPr>
            <a:spLocks noGrp="1"/>
          </p:cNvSpPr>
          <p:nvPr>
            <p:ph type="title"/>
          </p:nvPr>
        </p:nvSpPr>
        <p:spPr>
          <a:xfrm>
            <a:off x="2195736" y="2139702"/>
            <a:ext cx="5737225" cy="647700"/>
          </a:xfrm>
        </p:spPr>
        <p:txBody>
          <a:bodyPr/>
          <a:lstStyle/>
          <a:p>
            <a:pPr algn="ctr" eaLnBrk="1" hangingPunct="1"/>
            <a:r>
              <a:rPr lang="ru-RU" sz="2800" cap="none" dirty="0" smtClean="0"/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4549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1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2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1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16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1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1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2805</TotalTime>
  <Words>217</Words>
  <Application>Microsoft Office PowerPoint</Application>
  <PresentationFormat>Экран (16:9)</PresentationFormat>
  <Paragraphs>48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8</vt:i4>
      </vt:variant>
    </vt:vector>
  </HeadingPairs>
  <TitlesOfParts>
    <vt:vector size="19" baseType="lpstr">
      <vt:lpstr>Тема Office</vt:lpstr>
      <vt:lpstr>11_Present_FNS2012_A4</vt:lpstr>
      <vt:lpstr>12_Present_FNS2012_A4</vt:lpstr>
      <vt:lpstr>13_Present_FNS2012_A4</vt:lpstr>
      <vt:lpstr>14_Present_FNS2012_A4</vt:lpstr>
      <vt:lpstr>15_Present_FNS2012_A4</vt:lpstr>
      <vt:lpstr>16_Present_FNS2012_A4</vt:lpstr>
      <vt:lpstr>17_Present_FNS2012_A4</vt:lpstr>
      <vt:lpstr>18_Present_FNS2012_A4</vt:lpstr>
      <vt:lpstr>19_Present_FNS2012_A4</vt:lpstr>
      <vt:lpstr>20_Present_FNS2012_A4</vt:lpstr>
      <vt:lpstr>Итоги перехода на новый порядок применения ККТ по Республике Алтай на 01.07.2019г. Правоприменительная практика.</vt:lpstr>
      <vt:lpstr>Основные изменения внесенные  в Федеральный закон от 22.05.2003г. №54-ФЗ «О применении контрольно-кассовой техники при осуществлении расчетов в Российской Федерации»</vt:lpstr>
      <vt:lpstr>Количество зарегистрированной ККТ</vt:lpstr>
      <vt:lpstr>Причины несвоевременной регистрации ККТ</vt:lpstr>
      <vt:lpstr>Положительные и отрицательные моменты при переходе на онлайн кассы.</vt:lpstr>
      <vt:lpstr>Результаты административной практики</vt:lpstr>
      <vt:lpstr>Задачи на 2019г.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Креславский-Смирнов</dc:creator>
  <cp:lastModifiedBy>Шугар Валерия Игоревна</cp:lastModifiedBy>
  <cp:revision>190</cp:revision>
  <cp:lastPrinted>2015-02-11T05:34:48Z</cp:lastPrinted>
  <dcterms:created xsi:type="dcterms:W3CDTF">2013-02-06T12:46:19Z</dcterms:created>
  <dcterms:modified xsi:type="dcterms:W3CDTF">2019-08-22T05:08:46Z</dcterms:modified>
</cp:coreProperties>
</file>