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3.xml" ContentType="application/vnd.openxmlformats-officedocument.drawingml.chartshapes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6" r:id="rId2"/>
    <p:sldId id="264" r:id="rId3"/>
    <p:sldId id="263" r:id="rId4"/>
    <p:sldId id="267" r:id="rId5"/>
    <p:sldId id="266" r:id="rId6"/>
    <p:sldId id="268" r:id="rId7"/>
    <p:sldId id="265" r:id="rId8"/>
    <p:sldId id="269" r:id="rId9"/>
    <p:sldId id="260" r:id="rId10"/>
  </p:sldIdLst>
  <p:sldSz cx="9144000" cy="5143500" type="screen16x9"/>
  <p:notesSz cx="6858000" cy="9144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4024"/>
    <a:srgbClr val="3273D2"/>
    <a:srgbClr val="22539A"/>
    <a:srgbClr val="005AA9"/>
    <a:srgbClr val="8D8C90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9" autoAdjust="0"/>
    <p:restoredTop sz="94660"/>
  </p:normalViewPr>
  <p:slideViewPr>
    <p:cSldViewPr showGuides="1">
      <p:cViewPr>
        <p:scale>
          <a:sx n="100" d="100"/>
          <a:sy n="100" d="100"/>
        </p:scale>
        <p:origin x="-293" y="-58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U0400-APP08\F\!&#1053;&#1040;_&#1055;&#1054;&#1044;&#1055;&#1048;&#1057;&#1068;\&#1064;&#1084;&#1072;&#1082;&#1086;&#1074;&#1072;\&#1050;&#1054;&#1051;&#1051;&#1045;&#1043;&#1048;&#1048;%20&#1060;&#1053;&#1057;%20&#1056;&#1054;&#1057;&#1057;&#1048;&#1048;\&#1052;&#1072;&#1090;&#1077;&#1088;&#1080;&#1072;&#1083;&#1099;%20&#1087;&#1086;%20&#1080;&#1090;&#1086;&#1075;&#1072;&#1084;%202017%20&#1075;&#1086;&#1076;&#1072;\&#1044;&#1072;&#1085;&#1085;&#1099;&#1077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\\U0400-APP08\F\!&#1053;&#1040;_&#1055;&#1054;&#1044;&#1055;&#1048;&#1057;&#1068;\&#1064;&#1084;&#1072;&#1082;&#1086;&#1074;&#1072;\&#1050;&#1054;&#1051;&#1051;&#1045;&#1043;&#1048;&#1048;%20&#1060;&#1053;&#1057;%20&#1056;&#1054;&#1057;&#1057;&#1048;&#1048;\&#1052;&#1072;&#1090;&#1077;&#1088;&#1080;&#1072;&#1083;&#1099;%20&#1087;&#1086;%20&#1080;&#1090;&#1086;&#1075;&#1072;&#1084;%202017%20&#1075;&#1086;&#1076;&#1072;\&#1044;&#1072;&#1085;&#1085;&#1099;&#1077;.xlsx" TargetMode="External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5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rAngAx val="1"/>
    </c:view3D>
    <c:floor>
      <c:thickness val="0"/>
      <c:spPr>
        <a:gradFill>
          <a:gsLst>
            <a:gs pos="50000">
              <a:schemeClr val="accent1">
                <a:tint val="44500"/>
                <a:satMod val="160000"/>
              </a:schemeClr>
            </a:gs>
            <a:gs pos="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floor>
    <c:sideWall>
      <c:thickness val="0"/>
      <c:spPr>
        <a:gradFill>
          <a:gsLst>
            <a:gs pos="84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sideWall>
    <c:backWall>
      <c:thickness val="0"/>
      <c:spPr>
        <a:gradFill>
          <a:gsLst>
            <a:gs pos="84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backWall>
    <c:plotArea>
      <c:layout>
        <c:manualLayout>
          <c:layoutTarget val="inner"/>
          <c:xMode val="edge"/>
          <c:yMode val="edge"/>
          <c:x val="0.10534208320287645"/>
          <c:y val="5.4225011323528152E-2"/>
          <c:w val="0.89465791679712359"/>
          <c:h val="0.6320005576303487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ЮЛ, зарегистрированных на территории РА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7188301828897314E-3"/>
                  <c:y val="-1.69585857981591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797075457224329E-2"/>
                  <c:y val="-2.0350302957791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875320731558867E-2"/>
                  <c:y val="-2.37420201174228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8476783002946761E-2"/>
                  <c:y val="-3.05254544366865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8.3985377286121647E-3"/>
                  <c:y val="-3.05254544366865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m/d/yyyy</c:formatCode>
                <c:ptCount val="5"/>
                <c:pt idx="0">
                  <c:v>41640</c:v>
                </c:pt>
                <c:pt idx="1">
                  <c:v>42005</c:v>
                </c:pt>
                <c:pt idx="2">
                  <c:v>42370</c:v>
                </c:pt>
                <c:pt idx="3">
                  <c:v>42736</c:v>
                </c:pt>
                <c:pt idx="4">
                  <c:v>43101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6517</c:v>
                </c:pt>
                <c:pt idx="1">
                  <c:v>6361</c:v>
                </c:pt>
                <c:pt idx="2">
                  <c:v>6286</c:v>
                </c:pt>
                <c:pt idx="3">
                  <c:v>5920</c:v>
                </c:pt>
                <c:pt idx="4">
                  <c:v>5777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2579072"/>
        <c:axId val="63002240"/>
        <c:axId val="0"/>
      </c:bar3DChart>
      <c:dateAx>
        <c:axId val="112579072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crossAx val="63002240"/>
        <c:crosses val="autoZero"/>
        <c:auto val="1"/>
        <c:lblOffset val="100"/>
        <c:baseTimeUnit val="years"/>
      </c:dateAx>
      <c:valAx>
        <c:axId val="6300224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125790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solidFill>
          <a:schemeClr val="tx2">
            <a:lumMod val="40000"/>
            <a:lumOff val="60000"/>
          </a:schemeClr>
        </a:solidFill>
      </c:spPr>
    </c:floor>
    <c:sideWall>
      <c:thickness val="0"/>
      <c:spPr>
        <a:gradFill>
          <a:gsLst>
            <a:gs pos="0">
              <a:schemeClr val="bg1"/>
            </a:gs>
            <a:gs pos="56000">
              <a:schemeClr val="accent1">
                <a:tint val="44500"/>
                <a:satMod val="160000"/>
              </a:schemeClr>
            </a:gs>
            <a:gs pos="100000">
              <a:schemeClr val="tx2">
                <a:lumMod val="40000"/>
                <a:lumOff val="60000"/>
              </a:schemeClr>
            </a:gs>
          </a:gsLst>
          <a:lin ang="5400000" scaled="0"/>
        </a:gradFill>
      </c:spPr>
    </c:sideWall>
    <c:backWall>
      <c:thickness val="0"/>
      <c:spPr>
        <a:gradFill>
          <a:gsLst>
            <a:gs pos="0">
              <a:schemeClr val="bg1"/>
            </a:gs>
            <a:gs pos="56000">
              <a:schemeClr val="accent1">
                <a:tint val="44500"/>
                <a:satMod val="160000"/>
              </a:schemeClr>
            </a:gs>
            <a:gs pos="100000">
              <a:schemeClr val="tx2">
                <a:lumMod val="40000"/>
                <a:lumOff val="60000"/>
              </a:schemeClr>
            </a:gs>
          </a:gsLst>
          <a:lin ang="5400000" scaled="0"/>
        </a:gradFill>
      </c:spPr>
    </c:backWall>
    <c:plotArea>
      <c:layout>
        <c:manualLayout>
          <c:layoutTarget val="inner"/>
          <c:xMode val="edge"/>
          <c:yMode val="edge"/>
          <c:x val="6.1739229621735663E-2"/>
          <c:y val="2.030749203966855E-2"/>
          <c:w val="0.65432011979003313"/>
          <c:h val="0.8635494903082047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Лист1!$J$2</c:f>
              <c:strCache>
                <c:ptCount val="1"/>
                <c:pt idx="0">
                  <c:v>Количество лиц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 w="25400">
              <a:solidFill>
                <a:schemeClr val="tx2"/>
              </a:solidFill>
            </a:ln>
            <a:scene3d>
              <a:camera prst="orthographicFront"/>
              <a:lightRig rig="threePt" dir="t"/>
            </a:scene3d>
            <a:sp3d>
              <a:bevelT w="50800"/>
            </a:sp3d>
          </c:spPr>
          <c:invertIfNegative val="0"/>
          <c:dPt>
            <c:idx val="0"/>
            <c:invertIfNegative val="0"/>
            <c:bubble3D val="0"/>
          </c:dPt>
          <c:dLbls>
            <c:dLbl>
              <c:idx val="0"/>
              <c:layout>
                <c:manualLayout>
                  <c:x val="2.0290272565585143E-2"/>
                  <c:y val="-5.260136787920249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952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851062762937846E-2"/>
                  <c:y val="-4.331877354757853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</a:t>
                    </a:r>
                    <a:r>
                      <a:rPr lang="en-US" dirty="0" smtClean="0"/>
                      <a:t>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Лист1!$K$1:$L$1</c:f>
              <c:numCache>
                <c:formatCode>m/d/yyyy</c:formatCode>
                <c:ptCount val="2"/>
                <c:pt idx="0">
                  <c:v>42736</c:v>
                </c:pt>
                <c:pt idx="1">
                  <c:v>43101</c:v>
                </c:pt>
              </c:numCache>
            </c:numRef>
          </c:cat>
          <c:val>
            <c:numRef>
              <c:f>Лист1!$K$2:$L$2</c:f>
              <c:numCache>
                <c:formatCode>General</c:formatCode>
                <c:ptCount val="2"/>
                <c:pt idx="0">
                  <c:v>925</c:v>
                </c:pt>
                <c:pt idx="1">
                  <c:v>203</c:v>
                </c:pt>
              </c:numCache>
            </c:numRef>
          </c:val>
        </c:ser>
        <c:ser>
          <c:idx val="1"/>
          <c:order val="1"/>
          <c:tx>
            <c:strRef>
              <c:f>Лист1!$J$3</c:f>
              <c:strCache>
                <c:ptCount val="1"/>
                <c:pt idx="0">
                  <c:v>Количество адресов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 w="28575"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 w="50800"/>
            </a:sp3d>
          </c:spPr>
          <c:invertIfNegative val="0"/>
          <c:dLbls>
            <c:dLbl>
              <c:idx val="0"/>
              <c:layout>
                <c:manualLayout>
                  <c:x val="3.277659414440677E-2"/>
                  <c:y val="-5.87897641002851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6533433354995955E-2"/>
                  <c:y val="-7.426075465299177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Лист1!$K$1:$L$1</c:f>
              <c:numCache>
                <c:formatCode>m/d/yyyy</c:formatCode>
                <c:ptCount val="2"/>
                <c:pt idx="0">
                  <c:v>42736</c:v>
                </c:pt>
                <c:pt idx="1">
                  <c:v>43101</c:v>
                </c:pt>
              </c:numCache>
            </c:numRef>
          </c:cat>
          <c:val>
            <c:numRef>
              <c:f>Лист1!$K$3:$L$3</c:f>
              <c:numCache>
                <c:formatCode>General</c:formatCode>
                <c:ptCount val="2"/>
                <c:pt idx="0">
                  <c:v>37</c:v>
                </c:pt>
                <c:pt idx="1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2"/>
        <c:shape val="cylinder"/>
        <c:axId val="94406144"/>
        <c:axId val="61266688"/>
        <c:axId val="0"/>
      </c:bar3DChart>
      <c:dateAx>
        <c:axId val="9440614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txPr>
          <a:bodyPr/>
          <a:lstStyle/>
          <a:p>
            <a:pPr>
              <a:defRPr sz="1800" b="1"/>
            </a:pPr>
            <a:endParaRPr lang="ru-RU"/>
          </a:p>
        </c:txPr>
        <c:crossAx val="61266688"/>
        <c:crosses val="autoZero"/>
        <c:auto val="1"/>
        <c:lblOffset val="100"/>
        <c:baseTimeUnit val="years"/>
      </c:dateAx>
      <c:valAx>
        <c:axId val="612666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40614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  <c:spPr>
        <a:gradFill>
          <a:gsLst>
            <a:gs pos="100000">
              <a:schemeClr val="accent1">
                <a:tint val="44500"/>
                <a:satMod val="160000"/>
              </a:schemeClr>
            </a:gs>
            <a:gs pos="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floor>
    <c:sideWall>
      <c:thickness val="0"/>
      <c:spPr>
        <a:gradFill>
          <a:gsLst>
            <a:gs pos="96000">
              <a:schemeClr val="accent1"/>
            </a:gs>
            <a:gs pos="5300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sideWall>
    <c:backWall>
      <c:thickness val="0"/>
      <c:spPr>
        <a:gradFill>
          <a:gsLst>
            <a:gs pos="96000">
              <a:schemeClr val="accent1"/>
            </a:gs>
            <a:gs pos="5300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backWall>
    <c:plotArea>
      <c:layout>
        <c:manualLayout>
          <c:layoutTarget val="inner"/>
          <c:xMode val="edge"/>
          <c:yMode val="edge"/>
          <c:x val="8.0942694663167114E-2"/>
          <c:y val="5.3279489911870696E-2"/>
          <c:w val="0.55935829201905318"/>
          <c:h val="0.8246245053262697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ЮЛ зарегистрированных с массовыми учредителями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m/d/yyyy</c:formatCode>
                <c:ptCount val="2"/>
                <c:pt idx="0">
                  <c:v>42736</c:v>
                </c:pt>
                <c:pt idx="1">
                  <c:v>43101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86</c:v>
                </c:pt>
                <c:pt idx="1">
                  <c:v>58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массовых учредителей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2.9320987654320986E-2"/>
                  <c:y val="-5.480338428824990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m/d/yyyy</c:formatCode>
                <c:ptCount val="2"/>
                <c:pt idx="0">
                  <c:v>42736</c:v>
                </c:pt>
                <c:pt idx="1">
                  <c:v>43101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67</c:v>
                </c:pt>
                <c:pt idx="1">
                  <c:v>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2580608"/>
        <c:axId val="117688000"/>
        <c:axId val="118136832"/>
      </c:bar3DChart>
      <c:dateAx>
        <c:axId val="112580608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crossAx val="117688000"/>
        <c:crosses val="autoZero"/>
        <c:auto val="1"/>
        <c:lblOffset val="100"/>
        <c:baseTimeUnit val="years"/>
      </c:dateAx>
      <c:valAx>
        <c:axId val="1176880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2580608"/>
        <c:crosses val="autoZero"/>
        <c:crossBetween val="between"/>
      </c:valAx>
      <c:serAx>
        <c:axId val="118136832"/>
        <c:scaling>
          <c:orientation val="minMax"/>
        </c:scaling>
        <c:delete val="1"/>
        <c:axPos val="b"/>
        <c:majorTickMark val="out"/>
        <c:minorTickMark val="none"/>
        <c:tickLblPos val="nextTo"/>
        <c:crossAx val="117688000"/>
        <c:crosses val="autoZero"/>
      </c:ser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30"/>
    </c:view3D>
    <c:floor>
      <c:thickness val="0"/>
      <c:spPr>
        <a:gradFill>
          <a:gsLst>
            <a:gs pos="96000">
              <a:srgbClr val="4F81BD"/>
            </a:gs>
            <a:gs pos="3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floor>
    <c:sideWall>
      <c:thickness val="0"/>
      <c:spPr>
        <a:gradFill>
          <a:gsLst>
            <a:gs pos="96000">
              <a:srgbClr val="4F81BD"/>
            </a:gs>
            <a:gs pos="53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sideWall>
    <c:backWall>
      <c:thickness val="0"/>
      <c:spPr>
        <a:gradFill>
          <a:gsLst>
            <a:gs pos="96000">
              <a:srgbClr val="4F81BD"/>
            </a:gs>
            <a:gs pos="53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backWall>
    <c:plotArea>
      <c:layout>
        <c:manualLayout>
          <c:layoutTarget val="inner"/>
          <c:xMode val="edge"/>
          <c:yMode val="edge"/>
          <c:x val="8.0942694663167114E-2"/>
          <c:y val="5.3279489911870696E-2"/>
          <c:w val="0.55935829201905318"/>
          <c:h val="0.8246245053262697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ЮЛ зарегистрированных с массовыми директорами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m/d/yyyy</c:formatCode>
                <c:ptCount val="2"/>
                <c:pt idx="0">
                  <c:v>42736</c:v>
                </c:pt>
                <c:pt idx="1">
                  <c:v>43101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232</c:v>
                </c:pt>
                <c:pt idx="1">
                  <c:v>56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массовых директоров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345679012345678E-2"/>
                  <c:y val="-1.4030163304472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061728395061727E-2"/>
                  <c:y val="-1.68361959653669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m/d/yyyy</c:formatCode>
                <c:ptCount val="2"/>
                <c:pt idx="0">
                  <c:v>42736</c:v>
                </c:pt>
                <c:pt idx="1">
                  <c:v>43101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149</c:v>
                </c:pt>
                <c:pt idx="1">
                  <c:v>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8097920"/>
        <c:axId val="117693760"/>
        <c:axId val="134151296"/>
      </c:bar3DChart>
      <c:dateAx>
        <c:axId val="11809792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crossAx val="117693760"/>
        <c:crosses val="autoZero"/>
        <c:auto val="1"/>
        <c:lblOffset val="100"/>
        <c:baseTimeUnit val="years"/>
      </c:dateAx>
      <c:valAx>
        <c:axId val="1176937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8097920"/>
        <c:crosses val="autoZero"/>
        <c:crossBetween val="between"/>
      </c:valAx>
      <c:serAx>
        <c:axId val="134151296"/>
        <c:scaling>
          <c:orientation val="minMax"/>
        </c:scaling>
        <c:delete val="1"/>
        <c:axPos val="b"/>
        <c:majorTickMark val="out"/>
        <c:minorTickMark val="none"/>
        <c:tickLblPos val="nextTo"/>
        <c:crossAx val="117693760"/>
        <c:crosses val="autoZero"/>
      </c:ser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  <c:spPr>
        <a:solidFill>
          <a:schemeClr val="tx2">
            <a:lumMod val="40000"/>
            <a:lumOff val="60000"/>
          </a:schemeClr>
        </a:solidFill>
      </c:spPr>
    </c:floor>
    <c:sideWall>
      <c:thickness val="0"/>
      <c:spPr>
        <a:gradFill>
          <a:gsLst>
            <a:gs pos="0">
              <a:schemeClr val="bg1"/>
            </a:gs>
            <a:gs pos="56000">
              <a:schemeClr val="accent1">
                <a:tint val="44500"/>
                <a:satMod val="160000"/>
              </a:schemeClr>
            </a:gs>
            <a:gs pos="100000">
              <a:schemeClr val="tx2">
                <a:lumMod val="40000"/>
                <a:lumOff val="60000"/>
              </a:schemeClr>
            </a:gs>
          </a:gsLst>
          <a:lin ang="5400000" scaled="0"/>
        </a:gradFill>
      </c:spPr>
    </c:sideWall>
    <c:backWall>
      <c:thickness val="0"/>
      <c:spPr>
        <a:gradFill>
          <a:gsLst>
            <a:gs pos="0">
              <a:schemeClr val="bg1"/>
            </a:gs>
            <a:gs pos="56000">
              <a:schemeClr val="accent1">
                <a:tint val="44500"/>
                <a:satMod val="160000"/>
              </a:schemeClr>
            </a:gs>
            <a:gs pos="100000">
              <a:schemeClr val="tx2">
                <a:lumMod val="40000"/>
                <a:lumOff val="60000"/>
              </a:schemeClr>
            </a:gs>
          </a:gsLst>
          <a:lin ang="5400000" scaled="0"/>
        </a:gradFill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rgbClr val="C0504D">
                <a:lumMod val="75000"/>
              </a:srgbClr>
            </a:solidFill>
            <a:scene3d>
              <a:camera prst="orthographicFront"/>
              <a:lightRig rig="threePt" dir="t"/>
            </a:scene3d>
            <a:sp3d>
              <a:bevelT w="50800"/>
            </a:sp3d>
          </c:spPr>
          <c:invertIfNegative val="0"/>
          <c:val>
            <c:numRef>
              <c:f>Лист1!$AY$6</c:f>
              <c:numCache>
                <c:formatCode>General</c:formatCode>
                <c:ptCount val="1"/>
                <c:pt idx="0">
                  <c:v>12.7</c:v>
                </c:pt>
              </c:numCache>
            </c:numRef>
          </c:val>
        </c:ser>
        <c:ser>
          <c:idx val="1"/>
          <c:order val="1"/>
          <c:spPr>
            <a:solidFill>
              <a:schemeClr val="tx2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50800"/>
            </a:sp3d>
          </c:spPr>
          <c:invertIfNegative val="0"/>
          <c:val>
            <c:numRef>
              <c:f>Лист1!$AY$7</c:f>
              <c:numCache>
                <c:formatCode>General</c:formatCode>
                <c:ptCount val="1"/>
                <c:pt idx="0">
                  <c:v>87.3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2169600"/>
        <c:axId val="100937664"/>
        <c:axId val="0"/>
      </c:bar3DChart>
      <c:catAx>
        <c:axId val="102169600"/>
        <c:scaling>
          <c:orientation val="minMax"/>
        </c:scaling>
        <c:delete val="1"/>
        <c:axPos val="b"/>
        <c:majorTickMark val="out"/>
        <c:minorTickMark val="none"/>
        <c:tickLblPos val="nextTo"/>
        <c:crossAx val="100937664"/>
        <c:crosses val="autoZero"/>
        <c:auto val="1"/>
        <c:lblAlgn val="ctr"/>
        <c:lblOffset val="100"/>
        <c:noMultiLvlLbl val="0"/>
      </c:catAx>
      <c:valAx>
        <c:axId val="100937664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216960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kumimoji="0" lang="ru-RU" sz="1800" b="1" i="0" u="none" strike="noStrike" kern="1200" cap="none" spc="0" normalizeH="0" baseline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pPr>
            <a:r>
              <a:rPr kumimoji="0" lang="ru-RU" sz="1800" b="1" i="0" u="none" strike="noStrike" kern="1200" cap="none" spc="0" normalizeH="0" baseline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Записи о недостоверности данных </a:t>
            </a:r>
            <a:r>
              <a:rPr kumimoji="0" lang="ru-RU" sz="1800" b="1" i="0" u="none" strike="noStrike" kern="1200" cap="none" spc="0" normalizeH="0" baseline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ЕГРЮЛ на 01.08.2018г.</a:t>
            </a:r>
            <a:endParaRPr kumimoji="0" lang="ru-RU" sz="1800" b="1" i="0" u="none" strike="noStrike" kern="1200" cap="none" spc="0" normalizeH="0" baseline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c:rich>
      </c:tx>
      <c:layout>
        <c:manualLayout>
          <c:xMode val="edge"/>
          <c:yMode val="edge"/>
          <c:x val="9.192318798729425E-2"/>
          <c:y val="3.6454256040916448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579819173530984"/>
          <c:y val="0.17442161237074941"/>
          <c:w val="0.60486366074006848"/>
          <c:h val="0.7652262408016282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Записи о недостоверности данных ЕГРЮЛ</c:v>
                </c:pt>
              </c:strCache>
            </c:strRef>
          </c:tx>
          <c:dPt>
            <c:idx val="1"/>
            <c:bubble3D val="0"/>
            <c:spPr>
              <a:solidFill>
                <a:srgbClr val="C0504D">
                  <a:lumMod val="75000"/>
                </a:srgbClr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Адреса</c:v>
                </c:pt>
                <c:pt idx="1">
                  <c:v>Учредители</c:v>
                </c:pt>
                <c:pt idx="2">
                  <c:v>Руководители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969</c:v>
                </c:pt>
                <c:pt idx="1">
                  <c:v>145</c:v>
                </c:pt>
                <c:pt idx="2">
                  <c:v>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"/>
          <c:y val="0.90864175973866812"/>
          <c:w val="0.83833023929240835"/>
          <c:h val="9.135824026133188E-2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  <c:spPr>
        <a:gradFill>
          <a:gsLst>
            <a:gs pos="96000">
              <a:srgbClr val="4F81BD"/>
            </a:gs>
            <a:gs pos="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floor>
    <c:sideWall>
      <c:thickness val="0"/>
      <c:spPr>
        <a:gradFill>
          <a:gsLst>
            <a:gs pos="96000">
              <a:srgbClr val="4F81BD"/>
            </a:gs>
            <a:gs pos="38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sideWall>
    <c:backWall>
      <c:thickness val="0"/>
      <c:spPr>
        <a:gradFill>
          <a:gsLst>
            <a:gs pos="96000">
              <a:srgbClr val="4F81BD"/>
            </a:gs>
            <a:gs pos="38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backWall>
    <c:plotArea>
      <c:layout>
        <c:manualLayout>
          <c:layoutTarget val="inner"/>
          <c:xMode val="edge"/>
          <c:yMode val="edge"/>
          <c:x val="6.4696105545794816E-2"/>
          <c:y val="5.0351796228990428E-2"/>
          <c:w val="0.68817230730508805"/>
          <c:h val="0.8397271334931039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постановлений ч. 4 ст. 14.25 КоАП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6.243160789410813E-3"/>
                  <c:y val="0.160622034059707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121457497839473E-3"/>
                  <c:y val="0.292899003285349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</c:v>
                </c:pt>
                <c:pt idx="1">
                  <c:v>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2458240"/>
        <c:axId val="112833024"/>
        <c:axId val="0"/>
      </c:bar3DChart>
      <c:catAx>
        <c:axId val="112458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2833024"/>
        <c:crosses val="autoZero"/>
        <c:auto val="1"/>
        <c:lblAlgn val="ctr"/>
        <c:lblOffset val="100"/>
        <c:noMultiLvlLbl val="0"/>
      </c:catAx>
      <c:valAx>
        <c:axId val="112833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24582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437448936352207"/>
          <c:y val="0.14426844437919598"/>
          <c:w val="0.18626076945236172"/>
          <c:h val="0.7472565052295776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7100223583163217E-2"/>
          <c:y val="3.0831228624714786E-2"/>
          <c:w val="0.6212331097501701"/>
          <c:h val="0.8134003746826918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недействующих ЮЛ без задолженности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56%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ru-RU" smtClean="0"/>
                      <a:t>1,6%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m/d/yyyy</c:formatCode>
                <c:ptCount val="2"/>
                <c:pt idx="0">
                  <c:v>42370</c:v>
                </c:pt>
                <c:pt idx="1">
                  <c:v>43282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782</c:v>
                </c:pt>
                <c:pt idx="1">
                  <c:v>101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юридических лиц не представляющих отчётность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m/d/yyyy</c:formatCode>
                <c:ptCount val="2"/>
                <c:pt idx="0">
                  <c:v>42370</c:v>
                </c:pt>
                <c:pt idx="1">
                  <c:v>43282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1393</c:v>
                </c:pt>
                <c:pt idx="1">
                  <c:v>874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6"/>
        <c:overlap val="100"/>
        <c:axId val="118166528"/>
        <c:axId val="112834176"/>
      </c:barChart>
      <c:dateAx>
        <c:axId val="118166528"/>
        <c:scaling>
          <c:orientation val="minMax"/>
          <c:max val="43101"/>
          <c:min val="42370"/>
        </c:scaling>
        <c:delete val="0"/>
        <c:axPos val="b"/>
        <c:numFmt formatCode="m/d/yyyy" sourceLinked="1"/>
        <c:majorTickMark val="out"/>
        <c:minorTickMark val="none"/>
        <c:tickLblPos val="nextTo"/>
        <c:crossAx val="112834176"/>
        <c:crosses val="autoZero"/>
        <c:auto val="1"/>
        <c:lblOffset val="100"/>
        <c:baseTimeUnit val="years"/>
        <c:majorUnit val="2"/>
        <c:majorTimeUnit val="years"/>
      </c:dateAx>
      <c:valAx>
        <c:axId val="1128341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8166528"/>
        <c:crosses val="autoZero"/>
        <c:crossBetween val="between"/>
      </c:valAx>
      <c:spPr>
        <a:gradFill>
          <a:gsLst>
            <a:gs pos="2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bg1"/>
            </a:gs>
          </a:gsLst>
          <a:lin ang="5400000" scaled="0"/>
        </a:gradFill>
        <a:ln>
          <a:gradFill>
            <a:gsLst>
              <a:gs pos="200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a:ln>
      </c:spPr>
    </c:plotArea>
    <c:legend>
      <c:legendPos val="r"/>
      <c:layout>
        <c:manualLayout>
          <c:xMode val="edge"/>
          <c:yMode val="edge"/>
          <c:x val="0.70833333333333337"/>
          <c:y val="9.5185930596427784E-2"/>
          <c:w val="0.28240740740740738"/>
          <c:h val="0.7310590033546452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AE8F63-6843-4352-995A-2DCF7D8C1C27}" type="doc">
      <dgm:prSet loTypeId="urn:microsoft.com/office/officeart/2009/3/layout/DescendingProcess" loCatId="process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9A4D0F7A-796D-4AA9-88BA-7583A34B43F8}">
      <dgm:prSet phldrT="[Текст]" phldr="1"/>
      <dgm:spPr/>
      <dgm:t>
        <a:bodyPr/>
        <a:lstStyle/>
        <a:p>
          <a:endParaRPr lang="ru-RU"/>
        </a:p>
      </dgm:t>
    </dgm:pt>
    <dgm:pt modelId="{252AD993-00DC-4AD7-AA87-79BEF2D1B908}" type="parTrans" cxnId="{15432052-34D3-499C-BF1E-4D85B1D67956}">
      <dgm:prSet/>
      <dgm:spPr/>
      <dgm:t>
        <a:bodyPr/>
        <a:lstStyle/>
        <a:p>
          <a:endParaRPr lang="ru-RU"/>
        </a:p>
      </dgm:t>
    </dgm:pt>
    <dgm:pt modelId="{B5023D61-606C-4AF5-82F9-9C1106FF194D}" type="sibTrans" cxnId="{15432052-34D3-499C-BF1E-4D85B1D67956}">
      <dgm:prSet/>
      <dgm:spPr/>
      <dgm:t>
        <a:bodyPr/>
        <a:lstStyle/>
        <a:p>
          <a:endParaRPr lang="ru-RU"/>
        </a:p>
      </dgm:t>
    </dgm:pt>
    <dgm:pt modelId="{457B9EC3-6F42-42A2-8C8B-332D1250677C}" type="pres">
      <dgm:prSet presAssocID="{AAAE8F63-6843-4352-995A-2DCF7D8C1C27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ru-RU"/>
        </a:p>
      </dgm:t>
    </dgm:pt>
    <dgm:pt modelId="{9EF3E78F-5E3D-4514-A751-0EB44BDCDDEE}" type="pres">
      <dgm:prSet presAssocID="{AAAE8F63-6843-4352-995A-2DCF7D8C1C27}" presName="arrowNode" presStyleLbl="node1" presStyleIdx="0" presStyleCnt="1" custScaleX="63385" custScaleY="57010" custLinFactNeighborX="-42263" custLinFactNeighborY="-17680"/>
      <dgm:spPr/>
    </dgm:pt>
    <dgm:pt modelId="{8ED29E88-F476-43EF-94C2-4AB6CBE8FCD6}" type="pres">
      <dgm:prSet presAssocID="{9A4D0F7A-796D-4AA9-88BA-7583A34B43F8}" presName="txNode1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432052-34D3-499C-BF1E-4D85B1D67956}" srcId="{AAAE8F63-6843-4352-995A-2DCF7D8C1C27}" destId="{9A4D0F7A-796D-4AA9-88BA-7583A34B43F8}" srcOrd="0" destOrd="0" parTransId="{252AD993-00DC-4AD7-AA87-79BEF2D1B908}" sibTransId="{B5023D61-606C-4AF5-82F9-9C1106FF194D}"/>
    <dgm:cxn modelId="{2333B1E4-CD89-4807-83F8-0698A07857A3}" type="presOf" srcId="{9A4D0F7A-796D-4AA9-88BA-7583A34B43F8}" destId="{8ED29E88-F476-43EF-94C2-4AB6CBE8FCD6}" srcOrd="0" destOrd="0" presId="urn:microsoft.com/office/officeart/2009/3/layout/DescendingProcess"/>
    <dgm:cxn modelId="{F7D3266A-7FC3-4AA3-B40D-2BB3AE4FF0FC}" type="presOf" srcId="{AAAE8F63-6843-4352-995A-2DCF7D8C1C27}" destId="{457B9EC3-6F42-42A2-8C8B-332D1250677C}" srcOrd="0" destOrd="0" presId="urn:microsoft.com/office/officeart/2009/3/layout/DescendingProcess"/>
    <dgm:cxn modelId="{E5ECA9A6-3C14-412A-919B-A03EB2222C44}" type="presParOf" srcId="{457B9EC3-6F42-42A2-8C8B-332D1250677C}" destId="{9EF3E78F-5E3D-4514-A751-0EB44BDCDDEE}" srcOrd="0" destOrd="0" presId="urn:microsoft.com/office/officeart/2009/3/layout/DescendingProcess"/>
    <dgm:cxn modelId="{D65C3518-984D-424B-AE33-8B45587888AC}" type="presParOf" srcId="{457B9EC3-6F42-42A2-8C8B-332D1250677C}" destId="{8ED29E88-F476-43EF-94C2-4AB6CBE8FCD6}" srcOrd="1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AE8F63-6843-4352-995A-2DCF7D8C1C27}" type="doc">
      <dgm:prSet loTypeId="urn:microsoft.com/office/officeart/2009/3/layout/DescendingProcess" loCatId="process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9A4D0F7A-796D-4AA9-88BA-7583A34B43F8}">
      <dgm:prSet phldrT="[Текст]" phldr="1"/>
      <dgm:spPr/>
      <dgm:t>
        <a:bodyPr/>
        <a:lstStyle/>
        <a:p>
          <a:endParaRPr lang="ru-RU"/>
        </a:p>
      </dgm:t>
    </dgm:pt>
    <dgm:pt modelId="{252AD993-00DC-4AD7-AA87-79BEF2D1B908}" type="parTrans" cxnId="{15432052-34D3-499C-BF1E-4D85B1D67956}">
      <dgm:prSet/>
      <dgm:spPr/>
      <dgm:t>
        <a:bodyPr/>
        <a:lstStyle/>
        <a:p>
          <a:endParaRPr lang="ru-RU"/>
        </a:p>
      </dgm:t>
    </dgm:pt>
    <dgm:pt modelId="{B5023D61-606C-4AF5-82F9-9C1106FF194D}" type="sibTrans" cxnId="{15432052-34D3-499C-BF1E-4D85B1D67956}">
      <dgm:prSet/>
      <dgm:spPr/>
      <dgm:t>
        <a:bodyPr/>
        <a:lstStyle/>
        <a:p>
          <a:endParaRPr lang="ru-RU"/>
        </a:p>
      </dgm:t>
    </dgm:pt>
    <dgm:pt modelId="{457B9EC3-6F42-42A2-8C8B-332D1250677C}" type="pres">
      <dgm:prSet presAssocID="{AAAE8F63-6843-4352-995A-2DCF7D8C1C27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ru-RU"/>
        </a:p>
      </dgm:t>
    </dgm:pt>
    <dgm:pt modelId="{9EF3E78F-5E3D-4514-A751-0EB44BDCDDEE}" type="pres">
      <dgm:prSet presAssocID="{AAAE8F63-6843-4352-995A-2DCF7D8C1C27}" presName="arrowNode" presStyleLbl="node1" presStyleIdx="0" presStyleCnt="1" custScaleX="63385" custScaleY="57010" custLinFactNeighborX="-42263" custLinFactNeighborY="-17680"/>
      <dgm:spPr/>
    </dgm:pt>
    <dgm:pt modelId="{8ED29E88-F476-43EF-94C2-4AB6CBE8FCD6}" type="pres">
      <dgm:prSet presAssocID="{9A4D0F7A-796D-4AA9-88BA-7583A34B43F8}" presName="txNode1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432052-34D3-499C-BF1E-4D85B1D67956}" srcId="{AAAE8F63-6843-4352-995A-2DCF7D8C1C27}" destId="{9A4D0F7A-796D-4AA9-88BA-7583A34B43F8}" srcOrd="0" destOrd="0" parTransId="{252AD993-00DC-4AD7-AA87-79BEF2D1B908}" sibTransId="{B5023D61-606C-4AF5-82F9-9C1106FF194D}"/>
    <dgm:cxn modelId="{20FD169C-5A46-4B7F-8B61-8CA3AC842057}" type="presOf" srcId="{AAAE8F63-6843-4352-995A-2DCF7D8C1C27}" destId="{457B9EC3-6F42-42A2-8C8B-332D1250677C}" srcOrd="0" destOrd="0" presId="urn:microsoft.com/office/officeart/2009/3/layout/DescendingProcess"/>
    <dgm:cxn modelId="{4669D3C6-8A37-4D8F-93D3-F0BF350483F9}" type="presOf" srcId="{9A4D0F7A-796D-4AA9-88BA-7583A34B43F8}" destId="{8ED29E88-F476-43EF-94C2-4AB6CBE8FCD6}" srcOrd="0" destOrd="0" presId="urn:microsoft.com/office/officeart/2009/3/layout/DescendingProcess"/>
    <dgm:cxn modelId="{73B7721C-4938-4B00-BB64-479EB498001F}" type="presParOf" srcId="{457B9EC3-6F42-42A2-8C8B-332D1250677C}" destId="{9EF3E78F-5E3D-4514-A751-0EB44BDCDDEE}" srcOrd="0" destOrd="0" presId="urn:microsoft.com/office/officeart/2009/3/layout/DescendingProcess"/>
    <dgm:cxn modelId="{C41A15C3-2CDB-471F-A58E-BDAD51155CC7}" type="presParOf" srcId="{457B9EC3-6F42-42A2-8C8B-332D1250677C}" destId="{8ED29E88-F476-43EF-94C2-4AB6CBE8FCD6}" srcOrd="1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F3E78F-5E3D-4514-A751-0EB44BDCDDEE}">
      <dsp:nvSpPr>
        <dsp:cNvPr id="0" name=""/>
        <dsp:cNvSpPr/>
      </dsp:nvSpPr>
      <dsp:spPr>
        <a:xfrm rot="4396374">
          <a:off x="1299394" y="930190"/>
          <a:ext cx="1926340" cy="1640145"/>
        </a:xfrm>
        <a:prstGeom prst="swooshArrow">
          <a:avLst>
            <a:gd name="adj1" fmla="val 16310"/>
            <a:gd name="adj2" fmla="val 313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D29E88-F476-43EF-94C2-4AB6CBE8FCD6}">
      <dsp:nvSpPr>
        <dsp:cNvPr id="0" name=""/>
        <dsp:cNvSpPr/>
      </dsp:nvSpPr>
      <dsp:spPr>
        <a:xfrm>
          <a:off x="1690230" y="436778"/>
          <a:ext cx="1654048" cy="65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b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/>
        </a:p>
      </dsp:txBody>
      <dsp:txXfrm>
        <a:off x="1690230" y="436778"/>
        <a:ext cx="1654048" cy="6502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F3E78F-5E3D-4514-A751-0EB44BDCDDEE}">
      <dsp:nvSpPr>
        <dsp:cNvPr id="0" name=""/>
        <dsp:cNvSpPr/>
      </dsp:nvSpPr>
      <dsp:spPr>
        <a:xfrm rot="4396374">
          <a:off x="1299394" y="930190"/>
          <a:ext cx="1926340" cy="1640145"/>
        </a:xfrm>
        <a:prstGeom prst="swooshArrow">
          <a:avLst>
            <a:gd name="adj1" fmla="val 16310"/>
            <a:gd name="adj2" fmla="val 313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D29E88-F476-43EF-94C2-4AB6CBE8FCD6}">
      <dsp:nvSpPr>
        <dsp:cNvPr id="0" name=""/>
        <dsp:cNvSpPr/>
      </dsp:nvSpPr>
      <dsp:spPr>
        <a:xfrm>
          <a:off x="1690230" y="436778"/>
          <a:ext cx="1654048" cy="65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b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/>
        </a:p>
      </dsp:txBody>
      <dsp:txXfrm>
        <a:off x="1690230" y="436778"/>
        <a:ext cx="1654048" cy="650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0.30973</cdr:x>
      <cdr:y>0.03509</cdr:y>
    </cdr:from>
    <cdr:to>
      <cdr:x>0.56637</cdr:x>
      <cdr:y>0.25787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520280" y="144016"/>
          <a:ext cx="2088255" cy="9143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spc="0" normalizeH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rPr>
            <a:t>Снижение в 18 раз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0.38943</cdr:x>
      <cdr:y>0.80952</cdr:y>
    </cdr:from>
    <cdr:to>
      <cdr:x>0.61955</cdr:x>
      <cdr:y>0.88095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84176" y="2448272"/>
          <a:ext cx="93610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en-US" sz="18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17</a:t>
          </a:r>
          <a:r>
            <a:rPr kumimoji="0" lang="ru-RU" sz="18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.</a:t>
          </a:r>
          <a:r>
            <a:rPr kumimoji="0" lang="en-US" sz="18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1</a:t>
          </a:r>
          <a:r>
            <a:rPr kumimoji="0" lang="ru-RU" sz="18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%</a:t>
          </a:r>
        </a:p>
      </cdr:txBody>
    </cdr:sp>
  </cdr:relSizeAnchor>
  <cdr:relSizeAnchor xmlns:cdr="http://schemas.openxmlformats.org/drawingml/2006/chartDrawing">
    <cdr:from>
      <cdr:x>0.72575</cdr:x>
      <cdr:y>0.2619</cdr:y>
    </cdr:from>
    <cdr:to>
      <cdr:x>0.93817</cdr:x>
      <cdr:y>0.38095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952328" y="792088"/>
          <a:ext cx="86409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5686</a:t>
          </a:r>
          <a:endParaRPr kumimoji="0" lang="ru-RU" sz="1800" b="1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0.30088</cdr:x>
      <cdr:y>0.25</cdr:y>
    </cdr:from>
    <cdr:to>
      <cdr:x>0.54867</cdr:x>
      <cdr:y>0.53571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 flipV="1">
          <a:off x="2448272" y="1008111"/>
          <a:ext cx="2016224" cy="1152128"/>
        </a:xfrm>
        <a:prstGeom xmlns:a="http://schemas.openxmlformats.org/drawingml/2006/main" prst="straightConnector1">
          <a:avLst/>
        </a:prstGeom>
        <a:ln xmlns:a="http://schemas.openxmlformats.org/drawingml/2006/main" w="31750">
          <a:solidFill>
            <a:srgbClr val="00B05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0.30088</cdr:x>
      <cdr:y>0.28571</cdr:y>
    </cdr:from>
    <cdr:to>
      <cdr:x>0.49558</cdr:x>
      <cdr:y>0.41071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448272" y="1152127"/>
          <a:ext cx="158417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3.3 </a:t>
          </a:r>
          <a:r>
            <a: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раза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28.08.2018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855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28.08.2018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28.08.2018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28.08.2018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28.08.2018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chart" Target="../charts/char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«</a:t>
            </a:r>
            <a:r>
              <a:rPr lang="ru-RU" sz="1800" dirty="0" smtClean="0"/>
              <a:t>Мероприятия, </a:t>
            </a:r>
            <a:r>
              <a:rPr lang="ru-RU" sz="1800" dirty="0"/>
              <a:t>проводимые УФНС России по Республике Алтай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в </a:t>
            </a:r>
            <a:r>
              <a:rPr lang="ru-RU" sz="1800" dirty="0"/>
              <a:t>части достоверности реестров</a:t>
            </a:r>
            <a:r>
              <a:rPr lang="ru-RU" sz="1800" dirty="0" smtClean="0"/>
              <a:t>»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3854177"/>
            <a:ext cx="6400800" cy="1314450"/>
          </a:xfrm>
        </p:spPr>
        <p:txBody>
          <a:bodyPr/>
          <a:lstStyle/>
          <a:p>
            <a:pPr algn="r"/>
            <a:r>
              <a:rPr lang="ru-RU" sz="1600" dirty="0" err="1" smtClean="0"/>
              <a:t>Анюнин</a:t>
            </a:r>
            <a:r>
              <a:rPr lang="ru-RU" sz="1600" dirty="0" smtClean="0"/>
              <a:t> Андрей Алексеевич</a:t>
            </a:r>
            <a:endParaRPr lang="en-US" sz="1600" dirty="0" smtClean="0"/>
          </a:p>
          <a:p>
            <a:pPr algn="r"/>
            <a:r>
              <a:rPr lang="ru-RU" sz="1200" dirty="0" smtClean="0"/>
              <a:t>22</a:t>
            </a:r>
            <a:r>
              <a:rPr lang="en-US" sz="1200" dirty="0" smtClean="0"/>
              <a:t>.0</a:t>
            </a:r>
            <a:r>
              <a:rPr lang="ru-RU" sz="1200" dirty="0" smtClean="0"/>
              <a:t>8</a:t>
            </a:r>
            <a:r>
              <a:rPr lang="en-US" sz="1200" dirty="0" smtClean="0"/>
              <a:t>.201</a:t>
            </a:r>
            <a:r>
              <a:rPr lang="ru-RU" sz="1200" dirty="0" smtClean="0"/>
              <a:t>8</a:t>
            </a:r>
            <a:endParaRPr lang="en-US" sz="1200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283074" y="1923678"/>
            <a:ext cx="417646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УФНС России по Республике Алтай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23478"/>
            <a:ext cx="8496944" cy="946151"/>
          </a:xfrm>
        </p:spPr>
        <p:txBody>
          <a:bodyPr/>
          <a:lstStyle/>
          <a:p>
            <a:pPr algn="ctr"/>
            <a:r>
              <a:rPr lang="ru-RU" sz="3200" dirty="0"/>
              <a:t>Количество ЮЛ, зарегистрированных на территории РА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334770075"/>
              </p:ext>
            </p:extLst>
          </p:nvPr>
        </p:nvGraphicFramePr>
        <p:xfrm>
          <a:off x="323528" y="1131590"/>
          <a:ext cx="7560840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203598"/>
            <a:ext cx="1162050" cy="256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118151" y="2483395"/>
            <a:ext cx="792088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>
                <a:solidFill>
                  <a:prstClr val="black"/>
                </a:solidFill>
              </a:rPr>
              <a:t>5686</a:t>
            </a:r>
            <a:endParaRPr lang="ru-RU" sz="1800" dirty="0">
              <a:solidFill>
                <a:prstClr val="black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700" y="3768849"/>
            <a:ext cx="1019175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Прямая со стрелкой 11"/>
          <p:cNvCxnSpPr/>
          <p:nvPr/>
        </p:nvCxnSpPr>
        <p:spPr>
          <a:xfrm>
            <a:off x="2161431" y="1419622"/>
            <a:ext cx="5318459" cy="991765"/>
          </a:xfrm>
          <a:prstGeom prst="straightConnector1">
            <a:avLst/>
          </a:prstGeom>
          <a:ln w="317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923928" y="1236811"/>
            <a:ext cx="2957860" cy="79208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+mj-lt"/>
                <a:ea typeface="+mj-ea"/>
                <a:cs typeface="+mj-cs"/>
              </a:rPr>
              <a:t>Снижение на </a:t>
            </a:r>
            <a:r>
              <a:rPr lang="en-US" sz="2000" b="1" dirty="0" smtClean="0">
                <a:latin typeface="+mj-lt"/>
                <a:ea typeface="+mj-ea"/>
                <a:cs typeface="+mj-cs"/>
              </a:rPr>
              <a:t>12.08%</a:t>
            </a:r>
          </a:p>
        </p:txBody>
      </p:sp>
    </p:spTree>
    <p:extLst>
      <p:ext uri="{BB962C8B-B14F-4D97-AF65-F5344CB8AC3E}">
        <p14:creationId xmlns:p14="http://schemas.microsoft.com/office/powerpoint/2010/main" val="143028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-92546"/>
            <a:ext cx="8208912" cy="946151"/>
          </a:xfrm>
        </p:spPr>
        <p:txBody>
          <a:bodyPr/>
          <a:lstStyle/>
          <a:p>
            <a:pPr algn="ctr"/>
            <a:r>
              <a:rPr lang="ru-RU" sz="2400" dirty="0" smtClean="0"/>
              <a:t>Уменьшение количества юридических лиц, зарегистрированных по адресам массовой регистрации</a:t>
            </a:r>
            <a:endParaRPr lang="ru-RU" sz="2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3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1032655"/>
              </p:ext>
            </p:extLst>
          </p:nvPr>
        </p:nvGraphicFramePr>
        <p:xfrm>
          <a:off x="251520" y="771550"/>
          <a:ext cx="8136904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819214680"/>
              </p:ext>
            </p:extLst>
          </p:nvPr>
        </p:nvGraphicFramePr>
        <p:xfrm>
          <a:off x="5796136" y="4803998"/>
          <a:ext cx="643237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8867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-92546"/>
            <a:ext cx="8208912" cy="946151"/>
          </a:xfrm>
        </p:spPr>
        <p:txBody>
          <a:bodyPr/>
          <a:lstStyle/>
          <a:p>
            <a:pPr algn="ctr"/>
            <a:r>
              <a:rPr lang="ru-RU" sz="2400" dirty="0"/>
              <a:t>Уменьшение количества массовых участников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3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65832093"/>
              </p:ext>
            </p:extLst>
          </p:nvPr>
        </p:nvGraphicFramePr>
        <p:xfrm>
          <a:off x="5796136" y="4803998"/>
          <a:ext cx="643237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1169174"/>
              </p:ext>
            </p:extLst>
          </p:nvPr>
        </p:nvGraphicFramePr>
        <p:xfrm>
          <a:off x="323528" y="699543"/>
          <a:ext cx="822960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42480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-92546"/>
            <a:ext cx="8208912" cy="946151"/>
          </a:xfrm>
        </p:spPr>
        <p:txBody>
          <a:bodyPr/>
          <a:lstStyle/>
          <a:p>
            <a:pPr algn="ctr"/>
            <a:r>
              <a:rPr lang="ru-RU" sz="2400" dirty="0"/>
              <a:t>Уменьшение количества массовых директоров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220072" y="1059582"/>
            <a:ext cx="3528392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9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325897"/>
              </p:ext>
            </p:extLst>
          </p:nvPr>
        </p:nvGraphicFramePr>
        <p:xfrm>
          <a:off x="323528" y="483518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3296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-92546"/>
            <a:ext cx="8208912" cy="946151"/>
          </a:xfrm>
        </p:spPr>
        <p:txBody>
          <a:bodyPr/>
          <a:lstStyle/>
          <a:p>
            <a:pPr algn="ctr"/>
            <a:r>
              <a:rPr lang="ru-RU" sz="2400" dirty="0" smtClean="0"/>
              <a:t>Записи о недостоверности данных реестра</a:t>
            </a:r>
            <a:endParaRPr lang="ru-RU" sz="2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8518460"/>
              </p:ext>
            </p:extLst>
          </p:nvPr>
        </p:nvGraphicFramePr>
        <p:xfrm>
          <a:off x="4644008" y="1491630"/>
          <a:ext cx="4067944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220072" y="1059582"/>
            <a:ext cx="3528392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843558"/>
            <a:ext cx="4104456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Доля юридических лиц, в отношении которых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8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в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ЕГРЮЛ содержится запись (записи)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 недостоверности 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сведений 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906739526"/>
              </p:ext>
            </p:extLst>
          </p:nvPr>
        </p:nvGraphicFramePr>
        <p:xfrm>
          <a:off x="251520" y="699542"/>
          <a:ext cx="4536504" cy="3867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8627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424936" cy="946151"/>
          </a:xfrm>
        </p:spPr>
        <p:txBody>
          <a:bodyPr/>
          <a:lstStyle/>
          <a:p>
            <a:pPr algn="ctr"/>
            <a:r>
              <a:rPr lang="ru-RU" sz="2000" dirty="0"/>
              <a:t>Рост административных штрафов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graphicFrame>
        <p:nvGraphicFramePr>
          <p:cNvPr id="13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378134"/>
              </p:ext>
            </p:extLst>
          </p:nvPr>
        </p:nvGraphicFramePr>
        <p:xfrm>
          <a:off x="323528" y="699543"/>
          <a:ext cx="8136904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7031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424936" cy="946151"/>
          </a:xfrm>
        </p:spPr>
        <p:txBody>
          <a:bodyPr/>
          <a:lstStyle/>
          <a:p>
            <a:pPr algn="ctr"/>
            <a:r>
              <a:rPr lang="ru-RU" sz="2000" dirty="0"/>
              <a:t>Количество юридических лиц не представляющих отчётность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  <p:graphicFrame>
        <p:nvGraphicFramePr>
          <p:cNvPr id="6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4574233"/>
              </p:ext>
            </p:extLst>
          </p:nvPr>
        </p:nvGraphicFramePr>
        <p:xfrm>
          <a:off x="323528" y="483518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3413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</a:t>
            </a:r>
            <a:r>
              <a:rPr lang="ru-RU" smtClean="0"/>
              <a:t>за внимание!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8403431" y="4398169"/>
            <a:ext cx="503585" cy="513582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317</TotalTime>
  <Words>134</Words>
  <Application>Microsoft Office PowerPoint</Application>
  <PresentationFormat>Экран (16:9)</PresentationFormat>
  <Paragraphs>46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Present_FNS2012_16-9</vt:lpstr>
      <vt:lpstr>«Мероприятия, проводимые УФНС России по Республике Алтай  в части достоверности реестров»</vt:lpstr>
      <vt:lpstr>Количество ЮЛ, зарегистрированных на территории РА</vt:lpstr>
      <vt:lpstr>Уменьшение количества юридических лиц, зарегистрированных по адресам массовой регистрации</vt:lpstr>
      <vt:lpstr>Уменьшение количества массовых участников </vt:lpstr>
      <vt:lpstr>Уменьшение количества массовых директоров </vt:lpstr>
      <vt:lpstr>Записи о недостоверности данных реестра</vt:lpstr>
      <vt:lpstr>Рост административных штрафов</vt:lpstr>
      <vt:lpstr>Количество юридических лиц не представляющих отчётность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Лорей Алексей Анатольевич</dc:creator>
  <cp:lastModifiedBy>Братанчук Наталья Михайловна</cp:lastModifiedBy>
  <cp:revision>45</cp:revision>
  <dcterms:created xsi:type="dcterms:W3CDTF">2018-02-01T10:10:08Z</dcterms:created>
  <dcterms:modified xsi:type="dcterms:W3CDTF">2018-08-28T02:46:53Z</dcterms:modified>
</cp:coreProperties>
</file>