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3"/>
  </p:notesMasterIdLst>
  <p:handoutMasterIdLst>
    <p:handoutMasterId r:id="rId14"/>
  </p:handoutMasterIdLst>
  <p:sldIdLst>
    <p:sldId id="2011" r:id="rId3"/>
    <p:sldId id="2021" r:id="rId4"/>
    <p:sldId id="2013" r:id="rId5"/>
    <p:sldId id="2014" r:id="rId6"/>
    <p:sldId id="2016" r:id="rId7"/>
    <p:sldId id="1580" r:id="rId8"/>
    <p:sldId id="2015" r:id="rId9"/>
    <p:sldId id="2020" r:id="rId10"/>
    <p:sldId id="2022" r:id="rId11"/>
    <p:sldId id="2023" r:id="rId12"/>
  </p:sldIdLst>
  <p:sldSz cx="12192000" cy="6858000"/>
  <p:notesSz cx="6808788" cy="9940925"/>
  <p:embeddedFontLst>
    <p:embeddedFont>
      <p:font typeface="Calibri Light" pitchFamily="34" charset="0"/>
      <p:regular r:id="rId15"/>
      <p:italic r:id="rId16"/>
    </p:embeddedFont>
    <p:embeddedFont>
      <p:font typeface="Open Sans Light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ined-icons" charset="0"/>
      <p:regular r:id="rId25"/>
    </p:embeddedFont>
    <p:embeddedFont>
      <p:font typeface="Open Sans" charset="0"/>
      <p:regular r:id="rId26"/>
      <p:bold r:id="rId27"/>
      <p:italic r:id="rId28"/>
      <p:boldItalic r:id="rId29"/>
    </p:embeddedFont>
    <p:embeddedFont>
      <p:font typeface="Roboto Condensed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94"/>
    <a:srgbClr val="00B0F0"/>
    <a:srgbClr val="009ADA"/>
    <a:srgbClr val="00A6E6"/>
    <a:srgbClr val="0990FF"/>
    <a:srgbClr val="0064CB"/>
    <a:srgbClr val="0082F1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0475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1"/>
            <a:ext cx="2950475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2155"/>
            <a:ext cx="2950475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5"/>
            <a:ext cx="2950475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0475" cy="49704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1"/>
            <a:ext cx="2950475" cy="49704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7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5" cy="49704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4"/>
            <a:ext cx="2950475" cy="49704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orms.yandex.ru/u/627b267cc5cc45058ffcff8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2B3CE6-4F70-4AC1-9FBC-2CEA1839E258}"/>
              </a:ext>
            </a:extLst>
          </p:cNvPr>
          <p:cNvSpPr txBox="1"/>
          <p:nvPr/>
        </p:nvSpPr>
        <p:spPr>
          <a:xfrm>
            <a:off x="875420" y="2129658"/>
            <a:ext cx="10477164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ЕДИНЫЙ НАЛОГОВЫЙ СЧЕТ – ПОЧЕМУ ЭТО ВЫГОДНО?</a:t>
            </a:r>
            <a:endParaRPr lang="ru-RU" sz="6600" b="1" dirty="0">
              <a:solidFill>
                <a:srgbClr val="00379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2B3CE6-4F70-4AC1-9FBC-2CEA1839E258}"/>
              </a:ext>
            </a:extLst>
          </p:cNvPr>
          <p:cNvSpPr txBox="1"/>
          <p:nvPr/>
        </p:nvSpPr>
        <p:spPr>
          <a:xfrm>
            <a:off x="1883532" y="2637489"/>
            <a:ext cx="8568951" cy="110799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379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Спасибо за внимание</a:t>
            </a:r>
            <a:endParaRPr lang="ru-RU" sz="6600" b="1" dirty="0">
              <a:solidFill>
                <a:srgbClr val="003794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2145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D3559C6-AAE8-4666-BA0C-B14D4397576E}"/>
              </a:ext>
            </a:extLst>
          </p:cNvPr>
          <p:cNvSpPr txBox="1"/>
          <p:nvPr/>
        </p:nvSpPr>
        <p:spPr>
          <a:xfrm>
            <a:off x="515380" y="3185330"/>
            <a:ext cx="23762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20 303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МУНИЦИПАЛЬНЫХ ОБРАЗОВАНИЙ</a:t>
            </a:r>
            <a:endParaRPr lang="ru-RU" sz="36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2B3CE6-4F70-4AC1-9FBC-2CEA1839E258}"/>
              </a:ext>
            </a:extLst>
          </p:cNvPr>
          <p:cNvSpPr txBox="1"/>
          <p:nvPr/>
        </p:nvSpPr>
        <p:spPr>
          <a:xfrm>
            <a:off x="3072999" y="3031442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:a16="http://schemas.microsoft.com/office/drawing/2014/main" xmlns="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601179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xmlns="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:a16="http://schemas.microsoft.com/office/drawing/2014/main" xmlns="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:a16="http://schemas.microsoft.com/office/drawing/2014/main" xmlns="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:a16="http://schemas.microsoft.com/office/drawing/2014/main" xmlns="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:a16="http://schemas.microsoft.com/office/drawing/2014/main" xmlns="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:a16="http://schemas.microsoft.com/office/drawing/2014/main" xmlns="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:a16="http://schemas.microsoft.com/office/drawing/2014/main" xmlns="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:a16="http://schemas.microsoft.com/office/drawing/2014/main" xmlns="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:a16="http://schemas.microsoft.com/office/drawing/2014/main" xmlns="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:a16="http://schemas.microsoft.com/office/drawing/2014/main" xmlns="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:a16="http://schemas.microsoft.com/office/drawing/2014/main" xmlns="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:a16="http://schemas.microsoft.com/office/drawing/2014/main" xmlns="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121617509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:a16="http://schemas.microsoft.com/office/drawing/2014/main" xmlns="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xmlns="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:a16="http://schemas.microsoft.com/office/drawing/2014/main" xmlns="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xmlns="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7729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0904</a:t>
              </a:r>
              <a:r>
                <a:rPr lang="en-US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4683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920 200 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900 000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- 20 200 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12" name="Oval 11">
            <a:extLst>
              <a:ext uri="{FF2B5EF4-FFF2-40B4-BE49-F238E27FC236}">
                <a16:creationId xmlns:a16="http://schemas.microsoft.com/office/drawing/2014/main" xmlns="" id="{3CD5E4D9-E0C6-4590-8585-0DD128BC6CCB}"/>
              </a:ext>
            </a:extLst>
          </p:cNvPr>
          <p:cNvSpPr/>
          <p:nvPr/>
        </p:nvSpPr>
        <p:spPr>
          <a:xfrm>
            <a:off x="299356" y="1120241"/>
            <a:ext cx="1605326" cy="2512552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xmlns="" id="{AB6D85C4-D972-4F14-BF63-1A679E5BBE1E}"/>
              </a:ext>
            </a:extLst>
          </p:cNvPr>
          <p:cNvGrpSpPr/>
          <p:nvPr/>
        </p:nvGrpSpPr>
        <p:grpSpPr>
          <a:xfrm>
            <a:off x="650140" y="2065423"/>
            <a:ext cx="903759" cy="622187"/>
            <a:chOff x="650140" y="2058206"/>
            <a:chExt cx="903759" cy="62218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FAEA0D71-2D1B-4300-AC38-D0B17351282F}"/>
                </a:ext>
              </a:extLst>
            </p:cNvPr>
            <p:cNvSpPr txBox="1"/>
            <p:nvPr/>
          </p:nvSpPr>
          <p:spPr>
            <a:xfrm>
              <a:off x="913121" y="2058206"/>
              <a:ext cx="377796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400" b="1" dirty="0">
                  <a:solidFill>
                    <a:schemeClr val="tx1">
                      <a:lumMod val="50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ЕНП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3E0400B-D0A5-487D-958C-6526B7E3F4F3}"/>
                </a:ext>
              </a:extLst>
            </p:cNvPr>
            <p:cNvSpPr txBox="1"/>
            <p:nvPr/>
          </p:nvSpPr>
          <p:spPr>
            <a:xfrm>
              <a:off x="650140" y="2434172"/>
              <a:ext cx="90375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1031626">
                <a:defRPr/>
              </a:pPr>
              <a:r>
                <a:rPr lang="ru-RU" sz="1600" b="1" dirty="0">
                  <a:solidFill>
                    <a:srgbClr val="92D05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+ 900 000 </a:t>
              </a:r>
            </a:p>
          </p:txBody>
        </p:sp>
      </p:grp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  <a:stCxn id="112" idx="3"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- 102 000 </a:t>
            </a:r>
          </a:p>
        </p:txBody>
      </p:sp>
      <p:sp>
        <p:nvSpPr>
          <p:cNvPr id="128" name="Oval 11">
            <a:extLst>
              <a:ext uri="{FF2B5EF4-FFF2-40B4-BE49-F238E27FC236}">
                <a16:creationId xmlns:a16="http://schemas.microsoft.com/office/drawing/2014/main" xmlns="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xmlns="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203933C6-9EFE-4541-AB4B-704DA395DD8C}"/>
              </a:ext>
            </a:extLst>
          </p:cNvPr>
          <p:cNvSpPr txBox="1"/>
          <p:nvPr/>
        </p:nvSpPr>
        <p:spPr>
          <a:xfrm>
            <a:off x="2961485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2F65174-D14B-4FDE-80FC-BD4D00C8EFD3}"/>
              </a:ext>
            </a:extLst>
          </p:cNvPr>
          <p:cNvSpPr txBox="1"/>
          <p:nvPr/>
        </p:nvSpPr>
        <p:spPr>
          <a:xfrm>
            <a:off x="3142891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ЭКОСИСТЕМА ЕНС</a:t>
            </a:r>
          </a:p>
        </p:txBody>
      </p:sp>
    </p:spTree>
    <p:extLst>
      <p:ext uri="{BB962C8B-B14F-4D97-AF65-F5344CB8AC3E}">
        <p14:creationId xmlns:p14="http://schemas.microsoft.com/office/powerpoint/2010/main" val="330668422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:a16="http://schemas.microsoft.com/office/drawing/2014/main" xmlns="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xmlns="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xmlns="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:a16="http://schemas.microsoft.com/office/drawing/2014/main" xmlns="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:a16="http://schemas.microsoft.com/office/drawing/2014/main" xmlns="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:a16="http://schemas.microsoft.com/office/drawing/2014/main" xmlns="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:a16="http://schemas.microsoft.com/office/drawing/2014/main" xmlns="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:a16="http://schemas.microsoft.com/office/drawing/2014/main" xmlns="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:a16="http://schemas.microsoft.com/office/drawing/2014/main" xmlns="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:a16="http://schemas.microsoft.com/office/drawing/2014/main" xmlns="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:a16="http://schemas.microsoft.com/office/drawing/2014/main" xmlns="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:a16="http://schemas.microsoft.com/office/drawing/2014/main" xmlns="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:a16="http://schemas.microsoft.com/office/drawing/2014/main" xmlns="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:a16="http://schemas.microsoft.com/office/drawing/2014/main" xmlns="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044B5F4-5EAC-4815-938F-40F923ECA5E1}"/>
              </a:ext>
            </a:extLst>
          </p:cNvPr>
          <p:cNvSpPr txBox="1"/>
          <p:nvPr/>
        </p:nvSpPr>
        <p:spPr>
          <a:xfrm>
            <a:off x="3387964" y="4761148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09748EB-83FD-464B-8831-6424C9326881}"/>
              </a:ext>
            </a:extLst>
          </p:cNvPr>
          <p:cNvSpPr txBox="1"/>
          <p:nvPr/>
        </p:nvSpPr>
        <p:spPr>
          <a:xfrm>
            <a:off x="3387964" y="5174197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:a16="http://schemas.microsoft.com/office/drawing/2014/main" xmlns="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:a16="http://schemas.microsoft.com/office/drawing/2014/main" xmlns="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:a16="http://schemas.microsoft.com/office/drawing/2014/main" xmlns="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:a16="http://schemas.microsoft.com/office/drawing/2014/main" xmlns="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087CEAD-B9CA-4C19-B0E1-AC6D81AE74CF}"/>
              </a:ext>
            </a:extLst>
          </p:cNvPr>
          <p:cNvSpPr txBox="1"/>
          <p:nvPr/>
        </p:nvSpPr>
        <p:spPr>
          <a:xfrm>
            <a:off x="3387964" y="367545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3B81569-E897-403B-AED2-2F29F114DDD2}"/>
              </a:ext>
            </a:extLst>
          </p:cNvPr>
          <p:cNvSpPr txBox="1"/>
          <p:nvPr/>
        </p:nvSpPr>
        <p:spPr>
          <a:xfrm>
            <a:off x="3387964" y="408849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:a16="http://schemas.microsoft.com/office/drawing/2014/main" xmlns="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:a16="http://schemas.microsoft.com/office/drawing/2014/main" xmlns="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:a16="http://schemas.microsoft.com/office/drawing/2014/main" xmlns="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:a16="http://schemas.microsoft.com/office/drawing/2014/main" xmlns="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87964" y="2723595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433823F-F034-4B1E-8F18-98A54B8C3AF6}"/>
              </a:ext>
            </a:extLst>
          </p:cNvPr>
          <p:cNvSpPr txBox="1"/>
          <p:nvPr/>
        </p:nvSpPr>
        <p:spPr>
          <a:xfrm>
            <a:off x="3387964" y="3136644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:a16="http://schemas.microsoft.com/office/drawing/2014/main" xmlns="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:a16="http://schemas.microsoft.com/office/drawing/2014/main" xmlns="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:a16="http://schemas.microsoft.com/office/drawing/2014/main" xmlns="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:a16="http://schemas.microsoft.com/office/drawing/2014/main" xmlns="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:a16="http://schemas.microsoft.com/office/drawing/2014/main" xmlns="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:a16="http://schemas.microsoft.com/office/drawing/2014/main" xmlns="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:a16="http://schemas.microsoft.com/office/drawing/2014/main" xmlns="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:a16="http://schemas.microsoft.com/office/drawing/2014/main" xmlns="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:a16="http://schemas.microsoft.com/office/drawing/2014/main" xmlns="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:a16="http://schemas.microsoft.com/office/drawing/2014/main" xmlns="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="" xmlns:a16="http://schemas.microsoft.com/office/drawing/2014/main" id="{802BAFE3-51DE-93DD-F2DF-A35BABF53EE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="" xmlns:a16="http://schemas.microsoft.com/office/drawing/2014/main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="" xmlns:a16="http://schemas.microsoft.com/office/drawing/2014/main" id="{F4FA5843-E430-75F7-EC27-8359293F62E0}"/>
              </a:ext>
            </a:extLst>
          </p:cNvPr>
          <p:cNvSpPr/>
          <p:nvPr/>
        </p:nvSpPr>
        <p:spPr>
          <a:xfrm>
            <a:off x="6420036" y="1708641"/>
            <a:ext cx="5582936" cy="50321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«Газпромнефть Бизнес-Сервис»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телекомпания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НТВ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b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b="1" dirty="0" err="1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Сухоложский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Литейно-механический </a:t>
            </a:r>
            <a:r>
              <a:rPr lang="ru-RU" sz="1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завод»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«Нижневартовская ГРЭС»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Такеда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Фармасьютикалс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«Нефтегазовая Компания «Славнефть»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«Татэнерго»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Публичное акционерное общество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«Саратовский нефтеперерабатывающий завод»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«Шахта «</a:t>
            </a:r>
            <a:r>
              <a:rPr lang="ru-RU" sz="1400" b="1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Осинниковская</a:t>
            </a:r>
            <a:r>
              <a:rPr lang="ru-RU" sz="1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CEF8AA9-ABBF-ECA6-DC3B-601A216ECB64}"/>
              </a:ext>
            </a:extLst>
          </p:cNvPr>
          <p:cNvSpPr txBox="1"/>
          <p:nvPr/>
        </p:nvSpPr>
        <p:spPr>
          <a:xfrm>
            <a:off x="6852084" y="1184173"/>
            <a:ext cx="4572508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УЧАСТНИКОВ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ПИЛОТНОГО ПРОЕКТА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="" xmlns:a16="http://schemas.microsoft.com/office/drawing/2014/main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="" xmlns:a16="http://schemas.microsoft.com/office/drawing/2014/main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</a:t>
            </a:r>
            <a:endParaRPr lang="ru-RU" sz="2800" b="1" baseline="30000" dirty="0">
              <a:solidFill>
                <a:srgbClr val="00B0F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 descr="C:\Users\0400-00-515\AppData\Local\Temp\notesC20FC1\qr-code opros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44" y="2893586"/>
            <a:ext cx="371445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6200" y="1139260"/>
            <a:ext cx="11084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Опрос по вопросу поддержки концепции </a:t>
            </a:r>
            <a:r>
              <a:rPr lang="ru-RU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готовности перехода на ЕНС </a:t>
            </a:r>
          </a:p>
          <a:p>
            <a:pPr algn="ctr"/>
            <a:r>
              <a:rPr lang="ru-RU" u="sng" dirty="0" smtClean="0">
                <a:solidFill>
                  <a:srgbClr val="0070C0"/>
                </a:solidFill>
                <a:hlinkClick r:id="rId4"/>
              </a:rPr>
              <a:t>https</a:t>
            </a:r>
            <a:r>
              <a:rPr lang="ru-RU" u="sng" dirty="0">
                <a:solidFill>
                  <a:srgbClr val="0070C0"/>
                </a:solidFill>
                <a:hlinkClick r:id="rId4"/>
              </a:rPr>
              <a:t>://forms.yandex.ru/u/627b267cc5cc45058ffcff82/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20093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171566</TotalTime>
  <Words>629</Words>
  <Application>Microsoft Office PowerPoint</Application>
  <PresentationFormat>Произвольный</PresentationFormat>
  <Paragraphs>225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 Light</vt:lpstr>
      <vt:lpstr>Open Sans Light</vt:lpstr>
      <vt:lpstr>Calibri</vt:lpstr>
      <vt:lpstr>lined-icons</vt:lpstr>
      <vt:lpstr>Open Sans</vt:lpstr>
      <vt:lpstr>Roboto Condensed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Пальчикова Наталья Александровна</cp:lastModifiedBy>
  <cp:revision>2157</cp:revision>
  <cp:lastPrinted>2022-06-03T03:43:17Z</cp:lastPrinted>
  <dcterms:created xsi:type="dcterms:W3CDTF">2014-10-08T23:03:32Z</dcterms:created>
  <dcterms:modified xsi:type="dcterms:W3CDTF">2022-06-03T03:44:10Z</dcterms:modified>
</cp:coreProperties>
</file>