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8" r:id="rId1"/>
  </p:sldMasterIdLst>
  <p:handoutMasterIdLst>
    <p:handoutMasterId r:id="rId20"/>
  </p:handoutMasterIdLst>
  <p:sldIdLst>
    <p:sldId id="256" r:id="rId2"/>
    <p:sldId id="257" r:id="rId3"/>
    <p:sldId id="258" r:id="rId4"/>
    <p:sldId id="265" r:id="rId5"/>
    <p:sldId id="264" r:id="rId6"/>
    <p:sldId id="266" r:id="rId7"/>
    <p:sldId id="273" r:id="rId8"/>
    <p:sldId id="259" r:id="rId9"/>
    <p:sldId id="260" r:id="rId10"/>
    <p:sldId id="261" r:id="rId11"/>
    <p:sldId id="269" r:id="rId12"/>
    <p:sldId id="271" r:id="rId13"/>
    <p:sldId id="262" r:id="rId14"/>
    <p:sldId id="263" r:id="rId15"/>
    <p:sldId id="270" r:id="rId16"/>
    <p:sldId id="267" r:id="rId17"/>
    <p:sldId id="268" r:id="rId18"/>
    <p:sldId id="272" r:id="rId19"/>
  </p:sldIdLst>
  <p:sldSz cx="12192000" cy="6858000"/>
  <p:notesSz cx="9940925" cy="68087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7D00"/>
    <a:srgbClr val="F265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1900F3E-09FE-41E2-A82D-8E2AF68EE0F4}" v="1592" dt="2020-12-08T14:54:12.191"/>
    <p1510:client id="{3B256B03-585B-46D2-B720-65FFC8CC6835}" v="5" dt="2020-12-03T13:14:41.428"/>
    <p1510:client id="{53B2DECE-BD92-4ED9-BA3C-1484946A8783}" v="188" dt="2020-12-03T13:12:42.730"/>
    <p1510:client id="{96695736-E284-4A12-918B-127A94C0B3D2}" v="766" dt="2020-12-07T13:56:52.691"/>
    <p1510:client id="{B946CBE8-E0CD-4D78-8E2D-E0F3B7D69151}" v="383" dt="2020-12-03T13:45:11.34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4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132" y="-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7734" cy="34043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30891" y="0"/>
            <a:ext cx="4307734" cy="34043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B6CD15-595C-46D7-A9D6-C7B4B6AF09B4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67167"/>
            <a:ext cx="4307734" cy="3404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30891" y="6467167"/>
            <a:ext cx="4307734" cy="3404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883F60-6B8F-4EFE-8400-CF3D71B313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9810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63446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29717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132298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0602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13743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37661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12/15/2020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57609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6371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12/15/2020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4369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8018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12/15/2020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234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12/15/2020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9724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4399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12/15/2020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8049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12/15/2020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7380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12/15/2020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0195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12/15/2020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6270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5">
            <a:extLst>
              <a:ext uri="{FF2B5EF4-FFF2-40B4-BE49-F238E27FC236}">
                <a16:creationId xmlns="" xmlns:a16="http://schemas.microsoft.com/office/drawing/2014/main" id="{46F533D0-572A-4F42-AC23-54D8FD8D90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673" y="4178823"/>
            <a:ext cx="3929604" cy="212336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000" b="1" err="1">
                <a:solidFill>
                  <a:srgbClr val="FA7D00"/>
                </a:solidFill>
              </a:rPr>
              <a:t>Изменения</a:t>
            </a:r>
            <a:r>
              <a:rPr lang="en-US" sz="5000" b="1" dirty="0">
                <a:solidFill>
                  <a:srgbClr val="FA7D00"/>
                </a:solidFill>
              </a:rPr>
              <a:t> в </a:t>
            </a:r>
            <a:r>
              <a:rPr lang="en-US" sz="5000" b="1" err="1">
                <a:solidFill>
                  <a:srgbClr val="FA7D00"/>
                </a:solidFill>
              </a:rPr>
              <a:t>налоговом</a:t>
            </a:r>
            <a:r>
              <a:rPr lang="en-US" sz="5000" b="1" dirty="0">
                <a:solidFill>
                  <a:srgbClr val="FA7D00"/>
                </a:solidFill>
              </a:rPr>
              <a:t> </a:t>
            </a:r>
            <a:r>
              <a:rPr lang="en-US" sz="5000" b="1" err="1">
                <a:solidFill>
                  <a:srgbClr val="FA7D00"/>
                </a:solidFill>
              </a:rPr>
              <a:t>законодательстве</a:t>
            </a:r>
            <a:r>
              <a:rPr lang="en-US" sz="5000" b="1" dirty="0">
                <a:solidFill>
                  <a:srgbClr val="FA7D00"/>
                </a:solidFill>
              </a:rPr>
              <a:t> </a:t>
            </a:r>
            <a:r>
              <a:rPr lang="en-US" sz="5000" b="1" err="1">
                <a:solidFill>
                  <a:srgbClr val="FA7D00"/>
                </a:solidFill>
              </a:rPr>
              <a:t>по</a:t>
            </a:r>
            <a:r>
              <a:rPr lang="en-US" sz="5000" b="1" dirty="0">
                <a:solidFill>
                  <a:srgbClr val="FA7D00"/>
                </a:solidFill>
              </a:rPr>
              <a:t> НДФЛ и </a:t>
            </a:r>
            <a:r>
              <a:rPr lang="en-US" sz="5000" b="1" err="1">
                <a:solidFill>
                  <a:srgbClr val="FA7D00"/>
                </a:solidFill>
              </a:rPr>
              <a:t>страховым</a:t>
            </a:r>
            <a:r>
              <a:rPr lang="en-US" sz="5000" b="1" dirty="0">
                <a:solidFill>
                  <a:srgbClr val="FA7D00"/>
                </a:solidFill>
              </a:rPr>
              <a:t> </a:t>
            </a:r>
            <a:r>
              <a:rPr lang="en-US" sz="5000" b="1" err="1">
                <a:solidFill>
                  <a:srgbClr val="FA7D00"/>
                </a:solidFill>
              </a:rPr>
              <a:t>взносам</a:t>
            </a:r>
            <a:r>
              <a:rPr lang="en-US" sz="5000" b="1" dirty="0">
                <a:solidFill>
                  <a:srgbClr val="FA7D00"/>
                </a:solidFill>
              </a:rPr>
              <a:t> с 2021 </a:t>
            </a:r>
            <a:r>
              <a:rPr lang="en-US" sz="5000" b="1" err="1">
                <a:solidFill>
                  <a:srgbClr val="FA7D00"/>
                </a:solidFill>
              </a:rPr>
              <a:t>года</a:t>
            </a:r>
            <a:endParaRPr lang="en-US" sz="5000" b="1">
              <a:solidFill>
                <a:srgbClr val="FA7D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61498" y="4050833"/>
            <a:ext cx="5212505" cy="2179285"/>
          </a:xfrm>
        </p:spPr>
        <p:txBody>
          <a:bodyPr>
            <a:normAutofit fontScale="92500" lnSpcReduction="10000"/>
          </a:bodyPr>
          <a:lstStyle/>
          <a:p>
            <a:endParaRPr lang="en-US" dirty="0"/>
          </a:p>
          <a:p>
            <a:endParaRPr lang="en-US" b="1" dirty="0"/>
          </a:p>
          <a:p>
            <a:r>
              <a:rPr lang="en-US" sz="2000" b="1" dirty="0" err="1"/>
              <a:t>Доклад</a:t>
            </a:r>
            <a:r>
              <a:rPr lang="en-US" sz="2000" b="1" dirty="0"/>
              <a:t> </a:t>
            </a:r>
            <a:r>
              <a:rPr lang="en-US" sz="2000" b="1" dirty="0" err="1"/>
              <a:t>заместителя</a:t>
            </a:r>
            <a:r>
              <a:rPr lang="en-US" sz="2000" b="1" dirty="0"/>
              <a:t> </a:t>
            </a:r>
            <a:r>
              <a:rPr lang="en-US" sz="2000" b="1" dirty="0" err="1"/>
              <a:t>начальника</a:t>
            </a:r>
            <a:r>
              <a:rPr lang="en-US" sz="2000" b="1" dirty="0"/>
              <a:t> </a:t>
            </a:r>
            <a:r>
              <a:rPr lang="en-US" sz="2000" b="1" dirty="0" err="1"/>
              <a:t>отдела</a:t>
            </a:r>
            <a:r>
              <a:rPr lang="en-US" sz="2000" b="1" dirty="0"/>
              <a:t> </a:t>
            </a:r>
          </a:p>
          <a:p>
            <a:r>
              <a:rPr lang="en-US" sz="2000" b="1" dirty="0" err="1"/>
              <a:t>камерального</a:t>
            </a:r>
            <a:r>
              <a:rPr lang="en-US" sz="2000" b="1" dirty="0"/>
              <a:t> </a:t>
            </a:r>
            <a:r>
              <a:rPr lang="en-US" sz="2000" b="1" dirty="0" err="1"/>
              <a:t>контроля</a:t>
            </a:r>
            <a:r>
              <a:rPr lang="en-US" sz="2000" b="1" dirty="0"/>
              <a:t> НДФЛ и </a:t>
            </a:r>
            <a:r>
              <a:rPr lang="en-US" sz="2000" b="1" dirty="0" err="1"/>
              <a:t>страховых</a:t>
            </a:r>
            <a:r>
              <a:rPr lang="en-US" sz="2000" b="1" dirty="0"/>
              <a:t> </a:t>
            </a:r>
            <a:r>
              <a:rPr lang="en-US" sz="2000" b="1" dirty="0" err="1"/>
              <a:t>взносов</a:t>
            </a:r>
            <a:r>
              <a:rPr lang="en-US" sz="2000" b="1" dirty="0"/>
              <a:t> </a:t>
            </a:r>
          </a:p>
          <a:p>
            <a:r>
              <a:rPr lang="en-US" sz="2000" b="1" dirty="0" err="1"/>
              <a:t>Казанцевой</a:t>
            </a:r>
            <a:r>
              <a:rPr lang="en-US" sz="2000" b="1" dirty="0"/>
              <a:t> </a:t>
            </a:r>
            <a:r>
              <a:rPr lang="en-US" sz="2000" b="1" dirty="0" err="1"/>
              <a:t>Ларисы</a:t>
            </a:r>
            <a:r>
              <a:rPr lang="en-US" sz="2000" b="1" dirty="0"/>
              <a:t> </a:t>
            </a:r>
            <a:r>
              <a:rPr lang="en-US" sz="2000" b="1" dirty="0" err="1"/>
              <a:t>Евгеньевны</a:t>
            </a:r>
            <a:endParaRPr lang="en-US" sz="2000" dirty="0" err="1"/>
          </a:p>
        </p:txBody>
      </p:sp>
    </p:spTree>
    <p:extLst>
      <p:ext uri="{BB962C8B-B14F-4D97-AF65-F5344CB8AC3E}">
        <p14:creationId xmlns:p14="http://schemas.microsoft.com/office/powerpoint/2010/main" val="5210406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3649" y="367393"/>
            <a:ext cx="6112522" cy="6255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31684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850" y="302442"/>
            <a:ext cx="6180364" cy="6359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вал 2"/>
          <p:cNvSpPr/>
          <p:nvPr/>
        </p:nvSpPr>
        <p:spPr>
          <a:xfrm rot="19727627">
            <a:off x="320583" y="589440"/>
            <a:ext cx="2175309" cy="1370092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50800" dist="50800" dir="5400000" sx="108000" sy="108000" algn="ctr" rotWithShape="0">
              <a:srgbClr val="000000">
                <a:alpha val="35000"/>
              </a:srgbClr>
            </a:outerShdw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Справка </a:t>
            </a:r>
          </a:p>
          <a:p>
            <a:pPr algn="ctr"/>
            <a:r>
              <a:rPr lang="ru-RU" sz="2400" dirty="0" smtClean="0"/>
              <a:t>2-НДФЛ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4634551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8747" y="236766"/>
            <a:ext cx="6044047" cy="6247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Выноска со стрелкой вправо 1"/>
          <p:cNvSpPr/>
          <p:nvPr/>
        </p:nvSpPr>
        <p:spPr>
          <a:xfrm>
            <a:off x="346509" y="1694046"/>
            <a:ext cx="2791327" cy="2261937"/>
          </a:xfrm>
          <a:prstGeom prst="rightArrowCallout">
            <a:avLst>
              <a:gd name="adj1" fmla="val 24149"/>
              <a:gd name="adj2" fmla="val 25000"/>
              <a:gd name="adj3" fmla="val 25000"/>
              <a:gd name="adj4" fmla="val 64977"/>
            </a:avLst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50800" dist="38100" dir="5400000" sx="106000" sy="106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Данные о выплатах по месяцам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7682190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BE74F7E-0BD2-47F7-9C2C-2D1A0D77C5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97873"/>
            <a:ext cx="8596668" cy="1320800"/>
          </a:xfrm>
        </p:spPr>
        <p:txBody>
          <a:bodyPr>
            <a:normAutofit/>
          </a:bodyPr>
          <a:lstStyle/>
          <a:p>
            <a:r>
              <a:rPr lang="ru-RU" sz="2600" b="1" dirty="0">
                <a:solidFill>
                  <a:srgbClr val="FA7D00"/>
                </a:solidFill>
              </a:rPr>
              <a:t>Новая форма </a:t>
            </a:r>
            <a:r>
              <a:rPr lang="ru-RU" sz="2600" b="1" dirty="0">
                <a:solidFill>
                  <a:srgbClr val="FA7D00"/>
                </a:solidFill>
                <a:ea typeface="+mj-lt"/>
                <a:cs typeface="+mj-lt"/>
              </a:rPr>
              <a:t>налоговой декларации по налогу на доходы физических лиц (форма 3-НДФЛ)</a:t>
            </a:r>
            <a:endParaRPr lang="ru-RU" sz="2600" b="1" dirty="0">
              <a:solidFill>
                <a:srgbClr val="FA7D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C05C88A-77BC-40FA-8AA5-687DDD60D4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814226"/>
            <a:ext cx="8596668" cy="4391659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ru-RU" sz="1900" dirty="0">
                <a:ea typeface="+mn-lt"/>
                <a:cs typeface="+mn-lt"/>
              </a:rPr>
              <a:t>Приказ ФНС России </a:t>
            </a:r>
            <a:r>
              <a:rPr lang="ru-RU" sz="1900" dirty="0">
                <a:solidFill>
                  <a:srgbClr val="0070C0"/>
                </a:solidFill>
                <a:ea typeface="+mn-lt"/>
                <a:cs typeface="+mn-lt"/>
              </a:rPr>
              <a:t>от 28.08.2020 № </a:t>
            </a:r>
            <a:r>
              <a:rPr lang="ru-RU" sz="1900" dirty="0" smtClean="0">
                <a:solidFill>
                  <a:srgbClr val="0070C0"/>
                </a:solidFill>
                <a:ea typeface="+mn-lt"/>
                <a:cs typeface="+mn-lt"/>
              </a:rPr>
              <a:t>ЕД-7-11/615</a:t>
            </a:r>
            <a:r>
              <a:rPr lang="ru-RU" sz="1900" dirty="0">
                <a:solidFill>
                  <a:srgbClr val="0070C0"/>
                </a:solidFill>
                <a:ea typeface="+mn-lt"/>
                <a:cs typeface="+mn-lt"/>
              </a:rPr>
              <a:t>@.</a:t>
            </a:r>
            <a:r>
              <a:rPr lang="ru-RU" sz="1900" dirty="0">
                <a:ea typeface="+mn-lt"/>
                <a:cs typeface="+mn-lt"/>
              </a:rPr>
              <a:t> </a:t>
            </a:r>
            <a:endParaRPr lang="ru-RU" dirty="0"/>
          </a:p>
          <a:p>
            <a:r>
              <a:rPr lang="ru-RU" sz="1900" b="1" u="sng" dirty="0">
                <a:ea typeface="+mn-lt"/>
                <a:cs typeface="+mn-lt"/>
              </a:rPr>
              <a:t>Изменения:</a:t>
            </a:r>
            <a:endParaRPr lang="ru-RU" dirty="0"/>
          </a:p>
          <a:p>
            <a:r>
              <a:rPr lang="ru-RU" sz="1900" dirty="0">
                <a:ea typeface="+mn-lt"/>
                <a:cs typeface="+mn-lt"/>
              </a:rPr>
              <a:t>Добавлено приложение к Разделу 1 </a:t>
            </a:r>
            <a:r>
              <a:rPr lang="ru-RU" sz="1900" dirty="0">
                <a:solidFill>
                  <a:srgbClr val="0070C0"/>
                </a:solidFill>
                <a:ea typeface="+mn-lt"/>
                <a:cs typeface="+mn-lt"/>
              </a:rPr>
              <a:t>«Заявление о зачете (возврате) суммы излишне уплаченного налога на доходы физических лиц»</a:t>
            </a:r>
            <a:r>
              <a:rPr lang="ru-RU" sz="1900" dirty="0">
                <a:ea typeface="+mn-lt"/>
                <a:cs typeface="+mn-lt"/>
              </a:rPr>
              <a:t>. Ранее такое заявление нужно было представлять отдельно от декларации.</a:t>
            </a:r>
            <a:endParaRPr lang="ru-RU" sz="1900" dirty="0"/>
          </a:p>
          <a:p>
            <a:r>
              <a:rPr lang="ru-RU" sz="1900" dirty="0">
                <a:ea typeface="+mn-lt"/>
                <a:cs typeface="+mn-lt"/>
              </a:rPr>
              <a:t>Внесены изменения в Раздел 1 «Сведения о суммах налога, подлежащих уплате (доплате) в бюджет / возврату из бюджета». Теперь этот лист содержит два следующих подраздела:</a:t>
            </a:r>
            <a:endParaRPr lang="ru-RU" sz="1900" dirty="0"/>
          </a:p>
          <a:p>
            <a:pPr lvl="1"/>
            <a:r>
              <a:rPr lang="ru-RU" sz="1700" dirty="0">
                <a:ea typeface="+mn-lt"/>
                <a:cs typeface="+mn-lt"/>
              </a:rPr>
              <a:t>Сведения о суммах налога, подлежащих уплате (доплате) в бюджет (за исключением сумм налога, уплачиваемого соответствии с пунктом 7 статьи 227 НК РФ / возврату из бюджета;</a:t>
            </a:r>
            <a:endParaRPr lang="ru-RU" dirty="0"/>
          </a:p>
          <a:p>
            <a:pPr lvl="1"/>
            <a:r>
              <a:rPr lang="ru-RU" sz="1700" dirty="0">
                <a:ea typeface="+mn-lt"/>
                <a:cs typeface="+mn-lt"/>
              </a:rPr>
              <a:t>Сведения о суммах налога (авансового платежа по налогу), уплачиваемого в соответствии с пунктом 7 статьи 227 НК РФ.</a:t>
            </a:r>
            <a:endParaRPr lang="ru-RU" dirty="0"/>
          </a:p>
          <a:p>
            <a:endParaRPr lang="ru-RU" sz="1900" dirty="0"/>
          </a:p>
        </p:txBody>
      </p:sp>
    </p:spTree>
    <p:extLst>
      <p:ext uri="{BB962C8B-B14F-4D97-AF65-F5344CB8AC3E}">
        <p14:creationId xmlns:p14="http://schemas.microsoft.com/office/powerpoint/2010/main" val="8407448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4590" y="269422"/>
            <a:ext cx="5940632" cy="6312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Выноска со стрелкой вправо 1"/>
          <p:cNvSpPr/>
          <p:nvPr/>
        </p:nvSpPr>
        <p:spPr>
          <a:xfrm>
            <a:off x="481264" y="4726004"/>
            <a:ext cx="2444817" cy="1780674"/>
          </a:xfrm>
          <a:prstGeom prst="rightArrowCallou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50800" dist="38100" dir="5400000" sx="107000" sy="107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Данные об уплаченных авансовых платежах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23911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8322" y="273086"/>
            <a:ext cx="6099853" cy="6304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вал 1"/>
          <p:cNvSpPr/>
          <p:nvPr/>
        </p:nvSpPr>
        <p:spPr>
          <a:xfrm rot="20180341">
            <a:off x="140189" y="952902"/>
            <a:ext cx="3060834" cy="1780673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50800" dist="50800" dir="5400000" sx="104000" sy="104000" algn="ctr" rotWithShape="0">
              <a:srgbClr val="000000">
                <a:alpha val="4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 smtClean="0"/>
              <a:t>Заявление не нужно представлять отдельно!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31200665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BFE94B8-7D29-4AE2-AC3D-71576F0FCC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587737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FA7D00"/>
                </a:solidFill>
              </a:rPr>
              <a:t>Изменения по НДФЛ в 2021 году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500E11A-8197-4947-95DE-3B4C37EB55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397" y="1331071"/>
            <a:ext cx="8799224" cy="513469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1900" dirty="0">
                <a:ea typeface="+mn-lt"/>
                <a:cs typeface="+mn-lt"/>
              </a:rPr>
              <a:t>К </a:t>
            </a:r>
            <a:r>
              <a:rPr lang="ru-RU" sz="1900" dirty="0" smtClean="0">
                <a:ea typeface="+mn-lt"/>
                <a:cs typeface="+mn-lt"/>
              </a:rPr>
              <a:t>доходам физических лиц, </a:t>
            </a:r>
            <a:r>
              <a:rPr lang="ru-RU" sz="1900" dirty="0">
                <a:ea typeface="+mn-lt"/>
                <a:cs typeface="+mn-lt"/>
              </a:rPr>
              <a:t>полученным </a:t>
            </a:r>
            <a:r>
              <a:rPr lang="ru-RU" sz="1900" dirty="0" smtClean="0">
                <a:ea typeface="+mn-lt"/>
                <a:cs typeface="+mn-lt"/>
              </a:rPr>
              <a:t>с </a:t>
            </a:r>
            <a:r>
              <a:rPr lang="ru-RU" sz="1900" dirty="0">
                <a:ea typeface="+mn-lt"/>
                <a:cs typeface="+mn-lt"/>
              </a:rPr>
              <a:t>01.01.2021 г., будет применяться две ставки</a:t>
            </a:r>
            <a:r>
              <a:rPr lang="ru-RU" dirty="0">
                <a:solidFill>
                  <a:srgbClr val="0070C0"/>
                </a:solidFill>
                <a:ea typeface="+mn-lt"/>
                <a:cs typeface="+mn-lt"/>
              </a:rPr>
              <a:t> </a:t>
            </a:r>
            <a:r>
              <a:rPr lang="ru-RU" sz="1900" dirty="0">
                <a:solidFill>
                  <a:srgbClr val="0070C0"/>
                </a:solidFill>
                <a:ea typeface="+mn-lt"/>
                <a:cs typeface="+mn-lt"/>
              </a:rPr>
              <a:t>(Федеральный закон от 23.11.2020 № 372-ФЗ)</a:t>
            </a:r>
            <a:endParaRPr lang="ru-RU" sz="1900" u="sng" dirty="0">
              <a:solidFill>
                <a:srgbClr val="0070C0"/>
              </a:solidFill>
              <a:ea typeface="+mn-lt"/>
              <a:cs typeface="+mn-lt"/>
            </a:endParaRPr>
          </a:p>
          <a:p>
            <a:pPr lvl="1"/>
            <a:r>
              <a:rPr lang="ru-RU" dirty="0" smtClean="0">
                <a:solidFill>
                  <a:srgbClr val="404040"/>
                </a:solidFill>
                <a:ea typeface="+mn-lt"/>
                <a:cs typeface="+mn-lt"/>
              </a:rPr>
              <a:t>Для</a:t>
            </a:r>
            <a:r>
              <a:rPr lang="ru-RU" dirty="0" smtClean="0">
                <a:ea typeface="+mn-lt"/>
                <a:cs typeface="+mn-lt"/>
              </a:rPr>
              <a:t> </a:t>
            </a:r>
            <a:r>
              <a:rPr lang="ru-RU" dirty="0">
                <a:ea typeface="+mn-lt"/>
                <a:cs typeface="+mn-lt"/>
              </a:rPr>
              <a:t>дохода не более 5 млн. руб. в год ставка остается прежней - </a:t>
            </a:r>
            <a:r>
              <a:rPr lang="ru-RU" dirty="0">
                <a:solidFill>
                  <a:srgbClr val="FA7D00"/>
                </a:solidFill>
                <a:ea typeface="+mn-lt"/>
                <a:cs typeface="+mn-lt"/>
              </a:rPr>
              <a:t>13% </a:t>
            </a:r>
            <a:endParaRPr lang="ru-RU" dirty="0">
              <a:solidFill>
                <a:srgbClr val="FA7D00"/>
              </a:solidFill>
            </a:endParaRPr>
          </a:p>
          <a:p>
            <a:pPr marL="457200" lvl="1" indent="0">
              <a:buNone/>
            </a:pPr>
            <a:r>
              <a:rPr lang="ru-RU" dirty="0">
                <a:solidFill>
                  <a:schemeClr val="tx1"/>
                </a:solidFill>
                <a:ea typeface="+mn-lt"/>
                <a:cs typeface="+mn-lt"/>
              </a:rPr>
              <a:t>    </a:t>
            </a:r>
            <a:r>
              <a:rPr lang="ru-RU" dirty="0">
                <a:solidFill>
                  <a:srgbClr val="0070C0"/>
                </a:solidFill>
                <a:ea typeface="+mn-lt"/>
                <a:cs typeface="+mn-lt"/>
              </a:rPr>
              <a:t> КБК 182 1 01 02010 01 1000 110</a:t>
            </a:r>
            <a:endParaRPr lang="ru-RU" dirty="0">
              <a:solidFill>
                <a:srgbClr val="0070C0"/>
              </a:solidFill>
            </a:endParaRPr>
          </a:p>
          <a:p>
            <a:pPr lvl="1"/>
            <a:r>
              <a:rPr lang="ru-RU" dirty="0" smtClean="0">
                <a:ea typeface="+mn-lt"/>
                <a:cs typeface="+mn-lt"/>
              </a:rPr>
              <a:t>Для облагаемого дохода, </a:t>
            </a:r>
            <a:r>
              <a:rPr lang="ru-RU" dirty="0">
                <a:solidFill>
                  <a:srgbClr val="FA7D00"/>
                </a:solidFill>
                <a:ea typeface="+mn-lt"/>
                <a:cs typeface="+mn-lt"/>
              </a:rPr>
              <a:t>превышающего 5 млн. руб</a:t>
            </a:r>
            <a:r>
              <a:rPr lang="ru-RU" dirty="0">
                <a:ea typeface="+mn-lt"/>
                <a:cs typeface="+mn-lt"/>
              </a:rPr>
              <a:t>. в год, с суммы такого превышения удерживается налог по ставке </a:t>
            </a:r>
            <a:r>
              <a:rPr lang="ru-RU" dirty="0">
                <a:solidFill>
                  <a:srgbClr val="FA7D00"/>
                </a:solidFill>
                <a:ea typeface="+mn-lt"/>
                <a:cs typeface="+mn-lt"/>
              </a:rPr>
              <a:t>15%</a:t>
            </a:r>
            <a:endParaRPr lang="ru-RU" dirty="0">
              <a:solidFill>
                <a:srgbClr val="FA7D00"/>
              </a:solidFill>
            </a:endParaRPr>
          </a:p>
          <a:p>
            <a:pPr marL="457200" lvl="1" indent="0">
              <a:buNone/>
            </a:pPr>
            <a:r>
              <a:rPr lang="ru-RU" dirty="0">
                <a:solidFill>
                  <a:schemeClr val="tx1"/>
                </a:solidFill>
              </a:rPr>
              <a:t>     </a:t>
            </a:r>
            <a:r>
              <a:rPr lang="ru-RU" dirty="0">
                <a:solidFill>
                  <a:srgbClr val="0070C0"/>
                </a:solidFill>
              </a:rPr>
              <a:t>КБК </a:t>
            </a:r>
            <a:r>
              <a:rPr lang="ru-RU" dirty="0">
                <a:solidFill>
                  <a:srgbClr val="0070C0"/>
                </a:solidFill>
                <a:ea typeface="+mn-lt"/>
                <a:cs typeface="+mn-lt"/>
              </a:rPr>
              <a:t>182 1 01 02080 01 1000 110</a:t>
            </a:r>
            <a:endParaRPr lang="ru-RU" dirty="0">
              <a:solidFill>
                <a:srgbClr val="0070C0"/>
              </a:solidFill>
            </a:endParaRPr>
          </a:p>
          <a:p>
            <a:r>
              <a:rPr lang="ru-RU" sz="1900" dirty="0" smtClean="0">
                <a:ea typeface="+mn-lt"/>
                <a:cs typeface="+mn-lt"/>
              </a:rPr>
              <a:t>Доходы </a:t>
            </a:r>
            <a:r>
              <a:rPr lang="ru-RU" sz="1900" dirty="0">
                <a:ea typeface="+mn-lt"/>
                <a:cs typeface="+mn-lt"/>
              </a:rPr>
              <a:t>от вкладов в банках подпадают под обложение НДФЛ </a:t>
            </a:r>
            <a:r>
              <a:rPr lang="ru-RU" sz="1900" dirty="0">
                <a:solidFill>
                  <a:srgbClr val="0070C0"/>
                </a:solidFill>
                <a:ea typeface="+mn-lt"/>
                <a:cs typeface="+mn-lt"/>
              </a:rPr>
              <a:t>(Федеральный закон от 01.04.2020 № 102-ФЗ)</a:t>
            </a:r>
          </a:p>
          <a:p>
            <a:pPr lvl="1"/>
            <a:r>
              <a:rPr lang="ru-RU" dirty="0">
                <a:ea typeface="+mn-lt"/>
                <a:cs typeface="+mn-lt"/>
              </a:rPr>
              <a:t>С 2021 года проценты по всем вкладам облагаются НДФЛ, если они превысят сумму, рассчитанную по формуле: 1 000 000 руб. х ставка ЦБ на начало года.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44765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C2E514C-BBCC-483B-84BF-D57F3CE085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411454"/>
            <a:ext cx="8596668" cy="6010907"/>
          </a:xfr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r>
              <a:rPr lang="ru-RU">
                <a:solidFill>
                  <a:srgbClr val="FA7D00"/>
                </a:solidFill>
                <a:ea typeface="+mn-lt"/>
                <a:cs typeface="+mn-lt"/>
              </a:rPr>
              <a:t>Постановление Правительства от 08.04.2020 № 458</a:t>
            </a:r>
            <a:r>
              <a:rPr lang="ru-RU">
                <a:ea typeface="+mn-lt"/>
                <a:cs typeface="+mn-lt"/>
              </a:rPr>
              <a:t>, вступает в силу с 01.01.2021:  </a:t>
            </a:r>
          </a:p>
          <a:p>
            <a:r>
              <a:rPr lang="ru-RU">
                <a:ea typeface="+mn-lt"/>
                <a:cs typeface="+mn-lt"/>
              </a:rPr>
              <a:t>Перечень медицинских услуг, оплата которых учитывается при исчислении налога (</a:t>
            </a:r>
            <a:r>
              <a:rPr lang="ru-RU">
                <a:solidFill>
                  <a:srgbClr val="0070C0"/>
                </a:solidFill>
                <a:ea typeface="+mn-lt"/>
                <a:cs typeface="+mn-lt"/>
              </a:rPr>
              <a:t>максимальная сумма вычета - 120 000 рублей</a:t>
            </a:r>
            <a:r>
              <a:rPr lang="ru-RU">
                <a:ea typeface="+mn-lt"/>
                <a:cs typeface="+mn-lt"/>
              </a:rPr>
              <a:t>):</a:t>
            </a:r>
            <a:endParaRPr lang="ru-RU"/>
          </a:p>
          <a:p>
            <a:pPr lvl="1"/>
            <a:r>
              <a:rPr lang="ru-RU">
                <a:ea typeface="+mn-lt"/>
                <a:cs typeface="+mn-lt"/>
              </a:rPr>
              <a:t>Медпомощь первичная и специализированная, оказанная в амбулаторных условиях и на дневном стационаре</a:t>
            </a:r>
            <a:endParaRPr lang="ru-RU"/>
          </a:p>
          <a:p>
            <a:pPr lvl="1"/>
            <a:r>
              <a:rPr lang="ru-RU">
                <a:ea typeface="+mn-lt"/>
                <a:cs typeface="+mn-lt"/>
              </a:rPr>
              <a:t>Услуги скорой, в т.ч. специализированной, вне медицинской организации, в амбулаторных и стационарных условиях</a:t>
            </a:r>
            <a:endParaRPr lang="ru-RU"/>
          </a:p>
          <a:p>
            <a:pPr lvl="1"/>
            <a:r>
              <a:rPr lang="ru-RU">
                <a:ea typeface="+mn-lt"/>
                <a:cs typeface="+mn-lt"/>
              </a:rPr>
              <a:t>Медицинская эвакуация</a:t>
            </a:r>
            <a:endParaRPr lang="ru-RU"/>
          </a:p>
          <a:p>
            <a:pPr lvl="1"/>
            <a:r>
              <a:rPr lang="ru-RU">
                <a:ea typeface="+mn-lt"/>
                <a:cs typeface="+mn-lt"/>
              </a:rPr>
              <a:t>Паллиативная медпомощь, в т. ч. на дому, амбулаторная, в условиях дневного стационара</a:t>
            </a:r>
            <a:endParaRPr lang="ru-RU"/>
          </a:p>
          <a:p>
            <a:pPr lvl="1"/>
            <a:r>
              <a:rPr lang="ru-RU">
                <a:ea typeface="+mn-lt"/>
                <a:cs typeface="+mn-lt"/>
              </a:rPr>
              <a:t>Санаторно-курортное лечение</a:t>
            </a:r>
            <a:endParaRPr lang="ru-RU"/>
          </a:p>
          <a:p>
            <a:r>
              <a:rPr lang="ru-RU">
                <a:ea typeface="+mn-lt"/>
                <a:cs typeface="+mn-lt"/>
              </a:rPr>
              <a:t>По </a:t>
            </a:r>
            <a:r>
              <a:rPr lang="ru-RU">
                <a:solidFill>
                  <a:srgbClr val="404040"/>
                </a:solidFill>
                <a:ea typeface="+mn-lt"/>
                <a:cs typeface="+mn-lt"/>
              </a:rPr>
              <a:t>дорогостоящему лечению</a:t>
            </a:r>
            <a:r>
              <a:rPr lang="ru-RU">
                <a:ea typeface="+mn-lt"/>
                <a:cs typeface="+mn-lt"/>
              </a:rPr>
              <a:t> (</a:t>
            </a:r>
            <a:r>
              <a:rPr lang="ru-RU">
                <a:solidFill>
                  <a:srgbClr val="0070C0"/>
                </a:solidFill>
                <a:ea typeface="+mn-lt"/>
                <a:cs typeface="+mn-lt"/>
              </a:rPr>
              <a:t>принимаются к вычету без ограничений</a:t>
            </a:r>
            <a:r>
              <a:rPr lang="ru-RU">
                <a:ea typeface="+mn-lt"/>
                <a:cs typeface="+mn-lt"/>
              </a:rPr>
              <a:t>):</a:t>
            </a:r>
            <a:endParaRPr lang="ru-RU"/>
          </a:p>
          <a:p>
            <a:pPr lvl="1"/>
            <a:r>
              <a:rPr lang="ru-RU">
                <a:ea typeface="+mn-lt"/>
                <a:cs typeface="+mn-lt"/>
              </a:rPr>
              <a:t>Ортопедическое лечение граждан с врожденными и приобретенными дефектами зубов, при невозможности зубного протезирования</a:t>
            </a:r>
            <a:endParaRPr lang="ru-RU"/>
          </a:p>
          <a:p>
            <a:pPr lvl="1"/>
            <a:r>
              <a:rPr lang="ru-RU">
                <a:ea typeface="+mn-lt"/>
                <a:cs typeface="+mn-lt"/>
              </a:rPr>
              <a:t>Высокотехнологичная медпомощь по перечню из Программы госгарантий бесплатного оказания гражданам медицинской помощи</a:t>
            </a:r>
          </a:p>
          <a:p>
            <a:pPr lvl="1"/>
            <a:r>
              <a:rPr lang="ru-RU">
                <a:ea typeface="+mn-lt"/>
                <a:cs typeface="+mn-lt"/>
              </a:rPr>
              <a:t>Лечение бесплодия методом ЭКО</a:t>
            </a:r>
            <a:endParaRPr lang="ru-RU"/>
          </a:p>
          <a:p>
            <a:pPr lvl="1"/>
            <a:r>
              <a:rPr lang="ru-RU">
                <a:ea typeface="+mn-lt"/>
                <a:cs typeface="+mn-lt"/>
              </a:rPr>
              <a:t>Паллиативная медпомощь - использование на дому медицинских изделий для поддержания функций органов и систем организма человека</a:t>
            </a:r>
            <a:endParaRPr lang="ru-RU"/>
          </a:p>
          <a:p>
            <a:r>
              <a:rPr lang="ru-RU">
                <a:solidFill>
                  <a:srgbClr val="0070C0"/>
                </a:solidFill>
                <a:ea typeface="+mn-lt"/>
                <a:cs typeface="+mn-lt"/>
              </a:rPr>
              <a:t>Вычеты предоставляются при наличии справки об оплате медуслуг, выданной медучреждением специально для налоговых органов</a:t>
            </a:r>
            <a:endParaRPr lang="ru-RU">
              <a:solidFill>
                <a:srgbClr val="0070C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36863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5">
            <a:extLst>
              <a:ext uri="{FF2B5EF4-FFF2-40B4-BE49-F238E27FC236}">
                <a16:creationId xmlns="" xmlns:a16="http://schemas.microsoft.com/office/drawing/2014/main" id="{46F533D0-572A-4F42-AC23-54D8FD8D90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488565"/>
            <a:ext cx="3929604" cy="212336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5000" b="1" dirty="0" smtClean="0">
                <a:solidFill>
                  <a:srgbClr val="FA7D00"/>
                </a:solidFill>
              </a:rPr>
              <a:t>Спасибо за внимание!</a:t>
            </a:r>
            <a:endParaRPr lang="en-US" sz="5000" b="1" dirty="0">
              <a:solidFill>
                <a:srgbClr val="FA7D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61498" y="4050833"/>
            <a:ext cx="5212505" cy="2179285"/>
          </a:xfrm>
        </p:spPr>
        <p:txBody>
          <a:bodyPr>
            <a:normAutofit/>
          </a:bodyPr>
          <a:lstStyle/>
          <a:p>
            <a:endParaRPr lang="en-US" dirty="0"/>
          </a:p>
          <a:p>
            <a:endParaRPr 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739242" y="5902778"/>
            <a:ext cx="6387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УФНС России по Республике Алтай</a:t>
            </a: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6892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7E5BE07-246E-45C1-8F71-A74F5B31C6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630" y="618259"/>
            <a:ext cx="8596668" cy="913823"/>
          </a:xfrm>
        </p:spPr>
        <p:txBody>
          <a:bodyPr>
            <a:normAutofit/>
          </a:bodyPr>
          <a:lstStyle/>
          <a:p>
            <a:r>
              <a:rPr lang="ru-RU" sz="3000" b="1" dirty="0">
                <a:solidFill>
                  <a:srgbClr val="FA7D00"/>
                </a:solidFill>
              </a:rPr>
              <a:t>Новая форма Расчета по страховым взносам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C820F63-2D1B-4B30-9318-B15FEDBDBA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2584" y="1537134"/>
            <a:ext cx="8596668" cy="491986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1900" dirty="0">
                <a:ea typeface="+mn-lt"/>
                <a:cs typeface="+mn-lt"/>
              </a:rPr>
              <a:t>Приказ ФНС России </a:t>
            </a:r>
            <a:r>
              <a:rPr lang="ru-RU" sz="1900" dirty="0">
                <a:solidFill>
                  <a:srgbClr val="0070C0"/>
                </a:solidFill>
                <a:ea typeface="+mn-lt"/>
                <a:cs typeface="+mn-lt"/>
              </a:rPr>
              <a:t>от 15.10.2020 № ЕД-7-11/751@</a:t>
            </a:r>
          </a:p>
          <a:p>
            <a:r>
              <a:rPr lang="ru-RU" sz="1900" dirty="0">
                <a:ea typeface="+mn-lt"/>
                <a:cs typeface="+mn-lt"/>
              </a:rPr>
              <a:t>За 2020 год не нужно сдавать </a:t>
            </a:r>
            <a:r>
              <a:rPr lang="ru-RU" sz="1900" dirty="0">
                <a:solidFill>
                  <a:srgbClr val="0070C0"/>
                </a:solidFill>
                <a:ea typeface="+mn-lt"/>
                <a:cs typeface="+mn-lt"/>
              </a:rPr>
              <a:t>сведения о среднесписочной численности</a:t>
            </a:r>
            <a:r>
              <a:rPr lang="ru-RU" sz="1900" dirty="0">
                <a:ea typeface="+mn-lt"/>
                <a:cs typeface="+mn-lt"/>
              </a:rPr>
              <a:t> до 20 января 2021 года по специальной форме. Достаточно указывать среднесписочную численность в специально отведённом поле на титульном листе РСВ, начиная с отчетного (расчётного) периода 2020 год и в последующие периоды</a:t>
            </a:r>
          </a:p>
          <a:p>
            <a:r>
              <a:rPr lang="ru-RU" sz="1900" dirty="0">
                <a:ea typeface="+mn-lt"/>
                <a:cs typeface="+mn-lt"/>
              </a:rPr>
              <a:t>Добавлено </a:t>
            </a:r>
            <a:r>
              <a:rPr lang="ru-RU" sz="1900" dirty="0">
                <a:solidFill>
                  <a:srgbClr val="0070C0"/>
                </a:solidFill>
                <a:ea typeface="+mn-lt"/>
                <a:cs typeface="+mn-lt"/>
              </a:rPr>
              <a:t>Приложение 5.1</a:t>
            </a:r>
            <a:r>
              <a:rPr lang="ru-RU" sz="1900" dirty="0">
                <a:ea typeface="+mn-lt"/>
                <a:cs typeface="+mn-lt"/>
              </a:rPr>
              <a:t>, которое заполняют начиная с 1 квартала 2021 года. Заполняют организации, ведущие </a:t>
            </a:r>
            <a:r>
              <a:rPr lang="ru-RU" sz="1900" dirty="0" smtClean="0">
                <a:ea typeface="+mn-lt"/>
                <a:cs typeface="+mn-lt"/>
              </a:rPr>
              <a:t>IT-деятельность, </a:t>
            </a:r>
            <a:r>
              <a:rPr lang="ru-RU" sz="1900" dirty="0">
                <a:ea typeface="+mn-lt"/>
                <a:cs typeface="+mn-lt"/>
              </a:rPr>
              <a:t>а также </a:t>
            </a:r>
            <a:r>
              <a:rPr lang="ru-RU" sz="1900" dirty="0" smtClean="0">
                <a:ea typeface="+mn-lt"/>
                <a:cs typeface="+mn-lt"/>
              </a:rPr>
              <a:t>организации</a:t>
            </a:r>
            <a:r>
              <a:rPr lang="ru-RU" sz="1900" dirty="0">
                <a:ea typeface="+mn-lt"/>
                <a:cs typeface="+mn-lt"/>
              </a:rPr>
              <a:t>, разрабатывающие изделия электронной компонентной базы</a:t>
            </a:r>
            <a:endParaRPr lang="ru-RU" sz="1900" dirty="0"/>
          </a:p>
          <a:p>
            <a:r>
              <a:rPr lang="ru-RU" sz="1900" dirty="0">
                <a:ea typeface="+mn-lt"/>
                <a:cs typeface="+mn-lt"/>
              </a:rPr>
              <a:t>Добавлены коды тарифа плательщика и коды категории застрахованного лица для субъектов МСП, для плательщиков, освобожденных от уплаты страховых взносов за 2 квартал 2020 года в связи с пандемией COVID-19, а также для разработчиков изделий электронной компонентной базы</a:t>
            </a:r>
            <a:endParaRPr lang="ru-RU" sz="1900" dirty="0"/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3160191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3" descr="Изображение выглядит как стол&#10;&#10;Автоматически созданное описание">
            <a:extLst>
              <a:ext uri="{FF2B5EF4-FFF2-40B4-BE49-F238E27FC236}">
                <a16:creationId xmlns="" xmlns:a16="http://schemas.microsoft.com/office/drawing/2014/main" id="{C47CFD96-8329-4440-AE81-B53409A27A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8093" y="95999"/>
            <a:ext cx="4701250" cy="6658547"/>
          </a:xfrm>
          <a:prstGeom prst="rect">
            <a:avLst/>
          </a:prstGeom>
        </p:spPr>
      </p:pic>
      <p:sp>
        <p:nvSpPr>
          <p:cNvPr id="4" name="Стрелка: вправо 3">
            <a:extLst>
              <a:ext uri="{FF2B5EF4-FFF2-40B4-BE49-F238E27FC236}">
                <a16:creationId xmlns="" xmlns:a16="http://schemas.microsoft.com/office/drawing/2014/main" id="{E4B3D489-4587-4396-8387-AA2BD76144FB}"/>
              </a:ext>
            </a:extLst>
          </p:cNvPr>
          <p:cNvSpPr/>
          <p:nvPr/>
        </p:nvSpPr>
        <p:spPr>
          <a:xfrm>
            <a:off x="1541352" y="1996058"/>
            <a:ext cx="978477" cy="484909"/>
          </a:xfrm>
          <a:prstGeom prst="rightArrow">
            <a:avLst/>
          </a:prstGeom>
          <a:solidFill>
            <a:srgbClr val="FA7D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558093" y="2081893"/>
            <a:ext cx="2350625" cy="29391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33522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08EE0EE-D68F-444D-AF08-9EB515A932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587" y="571018"/>
            <a:ext cx="9266047" cy="654051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z="2400" b="1" dirty="0">
                <a:solidFill>
                  <a:srgbClr val="FA7D00"/>
                </a:solidFill>
              </a:rPr>
              <a:t>Пониженные ставки для льготных категорий плательщиков</a:t>
            </a:r>
          </a:p>
          <a:p>
            <a:endParaRPr lang="ru-RU" dirty="0">
              <a:solidFill>
                <a:srgbClr val="FA7D00"/>
              </a:solidFill>
            </a:endParaRPr>
          </a:p>
        </p:txBody>
      </p:sp>
      <p:graphicFrame>
        <p:nvGraphicFramePr>
          <p:cNvPr id="9" name="Объект 8">
            <a:extLst>
              <a:ext uri="{FF2B5EF4-FFF2-40B4-BE49-F238E27FC236}">
                <a16:creationId xmlns="" xmlns:a16="http://schemas.microsoft.com/office/drawing/2014/main" id="{0E03225D-DFC0-4326-BF92-3C9470805A5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71088409"/>
              </p:ext>
            </p:extLst>
          </p:nvPr>
        </p:nvGraphicFramePr>
        <p:xfrm>
          <a:off x="530505" y="1533645"/>
          <a:ext cx="9423715" cy="39750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72580">
                  <a:extLst>
                    <a:ext uri="{9D8B030D-6E8A-4147-A177-3AD203B41FA5}">
                      <a16:colId xmlns="" xmlns:a16="http://schemas.microsoft.com/office/drawing/2014/main" val="3606968644"/>
                    </a:ext>
                  </a:extLst>
                </a:gridCol>
                <a:gridCol w="1292505">
                  <a:extLst>
                    <a:ext uri="{9D8B030D-6E8A-4147-A177-3AD203B41FA5}">
                      <a16:colId xmlns="" xmlns:a16="http://schemas.microsoft.com/office/drawing/2014/main" val="1132818187"/>
                    </a:ext>
                  </a:extLst>
                </a:gridCol>
                <a:gridCol w="1369669">
                  <a:extLst>
                    <a:ext uri="{9D8B030D-6E8A-4147-A177-3AD203B41FA5}">
                      <a16:colId xmlns="" xmlns:a16="http://schemas.microsoft.com/office/drawing/2014/main" val="3744549888"/>
                    </a:ext>
                  </a:extLst>
                </a:gridCol>
                <a:gridCol w="1388961">
                  <a:extLst>
                    <a:ext uri="{9D8B030D-6E8A-4147-A177-3AD203B41FA5}">
                      <a16:colId xmlns="" xmlns:a16="http://schemas.microsoft.com/office/drawing/2014/main" val="1031165646"/>
                    </a:ext>
                  </a:extLst>
                </a:gridCol>
              </a:tblGrid>
              <a:tr h="512673">
                <a:tc>
                  <a:txBody>
                    <a:bodyPr/>
                    <a:lstStyle/>
                    <a:p>
                      <a:pPr algn="ctr" fontAlgn="t"/>
                      <a:r>
                        <a:rPr lang="ru-RU" dirty="0">
                          <a:effectLst/>
                        </a:rPr>
                        <a:t>Льготная категория плательщика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dirty="0">
                          <a:effectLst/>
                        </a:rPr>
                        <a:t>ПФР, %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dirty="0">
                          <a:effectLst/>
                        </a:rPr>
                        <a:t>ФСС,%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dirty="0">
                          <a:effectLst/>
                        </a:rPr>
                        <a:t>ФОМС,%</a:t>
                      </a:r>
                    </a:p>
                  </a:txBody>
                  <a:tcPr marL="76200" marR="76200" marT="76200" marB="76200"/>
                </a:tc>
                <a:extLst>
                  <a:ext uri="{0D108BD9-81ED-4DB2-BD59-A6C34878D82A}">
                    <a16:rowId xmlns="" xmlns:a16="http://schemas.microsoft.com/office/drawing/2014/main" val="278802046"/>
                  </a:ext>
                </a:extLst>
              </a:tr>
              <a:tr h="1546425">
                <a:tc>
                  <a:txBody>
                    <a:bodyPr/>
                    <a:lstStyle/>
                    <a:p>
                      <a:pPr fontAlgn="t"/>
                      <a:r>
                        <a:rPr lang="af-ZA" dirty="0">
                          <a:effectLst/>
                        </a:rPr>
                        <a:t>IT-</a:t>
                      </a:r>
                      <a:r>
                        <a:rPr lang="ru-RU" dirty="0">
                          <a:effectLst/>
                        </a:rPr>
                        <a:t>компании РФ, занимающиеся разработкой и реализацией программ для ЭВМ и баз данных, оказанием услуг по разработке, адаптации, модификации программ для ЭВМ, баз данных, установкой, тестированием и сопровождением программ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dirty="0">
                          <a:effectLst/>
                        </a:rPr>
                        <a:t>6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dirty="0">
                          <a:effectLst/>
                        </a:rPr>
                        <a:t>1,5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dirty="0">
                          <a:effectLst/>
                        </a:rPr>
                        <a:t>0,1</a:t>
                      </a:r>
                    </a:p>
                  </a:txBody>
                  <a:tcPr marL="76200" marR="76200" marT="76200" marB="76200"/>
                </a:tc>
                <a:extLst>
                  <a:ext uri="{0D108BD9-81ED-4DB2-BD59-A6C34878D82A}">
                    <a16:rowId xmlns="" xmlns:a16="http://schemas.microsoft.com/office/drawing/2014/main" val="2617510713"/>
                  </a:ext>
                </a:extLst>
              </a:tr>
              <a:tr h="1664092">
                <a:tc>
                  <a:txBody>
                    <a:bodyPr/>
                    <a:lstStyle/>
                    <a:p>
                      <a:pPr fontAlgn="t"/>
                      <a:r>
                        <a:rPr lang="ru-RU" dirty="0">
                          <a:effectLst/>
                        </a:rPr>
                        <a:t>Российские организации, проектирующие и разрабатывающие изделия электронной компонентной базы и электронной (радиоэлектронной) продукции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0,1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3384843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60508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6F7076D-D5B5-4D76-89C4-19AABBF19B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88009" cy="965778"/>
          </a:xfrm>
        </p:spPr>
        <p:txBody>
          <a:bodyPr>
            <a:normAutofit fontScale="90000"/>
          </a:bodyPr>
          <a:lstStyle/>
          <a:p>
            <a:r>
              <a:rPr lang="en-US" sz="2900" b="1" dirty="0" err="1">
                <a:solidFill>
                  <a:srgbClr val="0070C0"/>
                </a:solidFill>
                <a:latin typeface="Arial"/>
                <a:cs typeface="Arial"/>
              </a:rPr>
              <a:t>Тарифы</a:t>
            </a:r>
            <a:r>
              <a:rPr lang="en-US" sz="2900" b="1" dirty="0">
                <a:solidFill>
                  <a:srgbClr val="0070C0"/>
                </a:solidFill>
                <a:latin typeface="Arial"/>
                <a:cs typeface="Arial"/>
              </a:rPr>
              <a:t> </a:t>
            </a:r>
            <a:r>
              <a:rPr lang="en-US" sz="2900" b="1" dirty="0" err="1">
                <a:solidFill>
                  <a:srgbClr val="0070C0"/>
                </a:solidFill>
                <a:latin typeface="Arial"/>
                <a:cs typeface="Arial"/>
              </a:rPr>
              <a:t>страховых</a:t>
            </a:r>
            <a:r>
              <a:rPr lang="en-US" sz="2900" b="1" dirty="0">
                <a:solidFill>
                  <a:srgbClr val="0070C0"/>
                </a:solidFill>
                <a:latin typeface="Arial"/>
                <a:cs typeface="Arial"/>
              </a:rPr>
              <a:t> </a:t>
            </a:r>
            <a:r>
              <a:rPr lang="en-US" sz="2900" b="1" dirty="0" err="1">
                <a:solidFill>
                  <a:srgbClr val="0070C0"/>
                </a:solidFill>
                <a:latin typeface="Arial"/>
                <a:cs typeface="Arial"/>
              </a:rPr>
              <a:t>взносов</a:t>
            </a:r>
            <a:r>
              <a:rPr lang="en-US" sz="2900" b="1" dirty="0">
                <a:solidFill>
                  <a:srgbClr val="0070C0"/>
                </a:solidFill>
                <a:latin typeface="Arial"/>
                <a:cs typeface="Arial"/>
              </a:rPr>
              <a:t>  </a:t>
            </a:r>
            <a:r>
              <a:rPr lang="en-US" sz="2900" b="1" dirty="0" err="1">
                <a:solidFill>
                  <a:srgbClr val="0070C0"/>
                </a:solidFill>
                <a:latin typeface="Arial"/>
                <a:cs typeface="Arial"/>
              </a:rPr>
              <a:t>для</a:t>
            </a:r>
            <a:r>
              <a:rPr lang="en-US" sz="2900" b="1" dirty="0">
                <a:solidFill>
                  <a:srgbClr val="0070C0"/>
                </a:solidFill>
                <a:latin typeface="Arial"/>
                <a:cs typeface="Arial"/>
              </a:rPr>
              <a:t> </a:t>
            </a:r>
            <a:r>
              <a:rPr lang="en-US" sz="2900" b="1" dirty="0" err="1">
                <a:solidFill>
                  <a:srgbClr val="0070C0"/>
                </a:solidFill>
                <a:latin typeface="Arial"/>
                <a:cs typeface="Arial"/>
              </a:rPr>
              <a:t>субъектов</a:t>
            </a:r>
            <a:r>
              <a:rPr lang="en-US" sz="2900" b="1" dirty="0">
                <a:solidFill>
                  <a:srgbClr val="0070C0"/>
                </a:solidFill>
                <a:latin typeface="Arial"/>
                <a:cs typeface="Arial"/>
              </a:rPr>
              <a:t> МСП</a:t>
            </a:r>
            <a:r>
              <a:rPr lang="en-US" sz="3200" b="1" dirty="0">
                <a:solidFill>
                  <a:srgbClr val="0070C0"/>
                </a:solidFill>
                <a:latin typeface="Arial"/>
                <a:cs typeface="Arial"/>
              </a:rPr>
              <a:t> </a:t>
            </a:r>
            <a:r>
              <a:rPr lang="ru-RU" sz="3200" b="1" dirty="0">
                <a:solidFill>
                  <a:srgbClr val="0070C0"/>
                </a:solidFill>
                <a:cs typeface="Arial"/>
              </a:rPr>
              <a:t/>
            </a:r>
            <a:br>
              <a:rPr lang="ru-RU" sz="3200" b="1" dirty="0">
                <a:solidFill>
                  <a:srgbClr val="0070C0"/>
                </a:solidFill>
                <a:cs typeface="Arial"/>
              </a:rPr>
            </a:br>
            <a:endParaRPr lang="ru-RU" sz="3000" dirty="0">
              <a:solidFill>
                <a:srgbClr val="FA7D00"/>
              </a:solidFill>
            </a:endParaRPr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="" xmlns:a16="http://schemas.microsoft.com/office/drawing/2014/main" id="{B1F01EC9-17EF-4865-A644-76AF9F453E2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04597099"/>
              </p:ext>
            </p:extLst>
          </p:nvPr>
        </p:nvGraphicFramePr>
        <p:xfrm>
          <a:off x="677863" y="2026118"/>
          <a:ext cx="8596312" cy="3749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9078">
                  <a:extLst>
                    <a:ext uri="{9D8B030D-6E8A-4147-A177-3AD203B41FA5}">
                      <a16:colId xmlns="" xmlns:a16="http://schemas.microsoft.com/office/drawing/2014/main" val="2514470288"/>
                    </a:ext>
                  </a:extLst>
                </a:gridCol>
                <a:gridCol w="2149078">
                  <a:extLst>
                    <a:ext uri="{9D8B030D-6E8A-4147-A177-3AD203B41FA5}">
                      <a16:colId xmlns="" xmlns:a16="http://schemas.microsoft.com/office/drawing/2014/main" val="3333384991"/>
                    </a:ext>
                  </a:extLst>
                </a:gridCol>
                <a:gridCol w="2149078">
                  <a:extLst>
                    <a:ext uri="{9D8B030D-6E8A-4147-A177-3AD203B41FA5}">
                      <a16:colId xmlns="" xmlns:a16="http://schemas.microsoft.com/office/drawing/2014/main" val="3116122232"/>
                    </a:ext>
                  </a:extLst>
                </a:gridCol>
                <a:gridCol w="2149078">
                  <a:extLst>
                    <a:ext uri="{9D8B030D-6E8A-4147-A177-3AD203B41FA5}">
                      <a16:colId xmlns="" xmlns:a16="http://schemas.microsoft.com/office/drawing/2014/main" val="10553522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ru-RU" dirty="0">
                          <a:effectLst/>
                        </a:rPr>
                        <a:t>Размер дохода физического лица за месяц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>
                          <a:effectLst/>
                        </a:rPr>
                        <a:t>В ПФР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dirty="0">
                          <a:effectLst/>
                        </a:rPr>
                        <a:t>В ФФОМС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>
                          <a:effectLst/>
                        </a:rPr>
                        <a:t>В ФСС</a:t>
                      </a:r>
                    </a:p>
                  </a:txBody>
                  <a:tcPr marL="76200" marR="76200" marT="76200" marB="76200"/>
                </a:tc>
                <a:extLst>
                  <a:ext uri="{0D108BD9-81ED-4DB2-BD59-A6C34878D82A}">
                    <a16:rowId xmlns="" xmlns:a16="http://schemas.microsoft.com/office/drawing/2014/main" val="30000475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t"/>
                      <a:r>
                        <a:rPr lang="ru-RU" dirty="0">
                          <a:effectLst/>
                        </a:rPr>
                        <a:t>В пределах федерально установленного </a:t>
                      </a:r>
                      <a:endParaRPr lang="ru-RU" dirty="0" smtClean="0">
                        <a:effectLst/>
                      </a:endParaRPr>
                    </a:p>
                    <a:p>
                      <a:pPr fontAlgn="t"/>
                      <a:r>
                        <a:rPr lang="ru-RU" dirty="0" smtClean="0">
                          <a:effectLst/>
                        </a:rPr>
                        <a:t>МРОТ</a:t>
                      </a:r>
                      <a:endParaRPr lang="ru-RU" dirty="0">
                        <a:effectLst/>
                      </a:endParaRP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>
                          <a:effectLst/>
                        </a:rPr>
                        <a:t>22% (в пределах лимита базы)</a:t>
                      </a:r>
                    </a:p>
                    <a:p>
                      <a:pPr algn="ctr" fontAlgn="t"/>
                      <a:r>
                        <a:rPr lang="ru-RU">
                          <a:effectLst/>
                        </a:rPr>
                        <a:t>10% (при превышении лимита базы)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>
                          <a:effectLst/>
                        </a:rPr>
                        <a:t>5,1%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dirty="0">
                          <a:effectLst/>
                        </a:rPr>
                        <a:t>2,9%</a:t>
                      </a:r>
                    </a:p>
                    <a:p>
                      <a:pPr algn="ctr" fontAlgn="t"/>
                      <a:r>
                        <a:rPr lang="ru-RU" dirty="0">
                          <a:effectLst/>
                        </a:rPr>
                        <a:t>1,8% -для </a:t>
                      </a:r>
                      <a:r>
                        <a:rPr lang="ru-RU" dirty="0" smtClean="0">
                          <a:effectLst/>
                        </a:rPr>
                        <a:t>иностранных граждан</a:t>
                      </a:r>
                      <a:endParaRPr lang="ru-RU" dirty="0">
                        <a:effectLst/>
                      </a:endParaRPr>
                    </a:p>
                  </a:txBody>
                  <a:tcPr marL="76200" marR="76200" marT="76200" marB="76200"/>
                </a:tc>
                <a:extLst>
                  <a:ext uri="{0D108BD9-81ED-4DB2-BD59-A6C34878D82A}">
                    <a16:rowId xmlns="" xmlns:a16="http://schemas.microsoft.com/office/drawing/2014/main" val="4211863019"/>
                  </a:ext>
                </a:extLst>
              </a:tr>
              <a:tr h="1246741">
                <a:tc>
                  <a:txBody>
                    <a:bodyPr/>
                    <a:lstStyle/>
                    <a:p>
                      <a:pPr fontAlgn="t"/>
                      <a:r>
                        <a:rPr lang="ru-RU" dirty="0">
                          <a:effectLst/>
                        </a:rPr>
                        <a:t>Свыше федерально установленного  </a:t>
                      </a:r>
                      <a:endParaRPr lang="ru-RU" dirty="0" smtClean="0">
                        <a:effectLst/>
                      </a:endParaRPr>
                    </a:p>
                    <a:p>
                      <a:pPr fontAlgn="t"/>
                      <a:r>
                        <a:rPr lang="ru-RU" dirty="0" smtClean="0">
                          <a:effectLst/>
                        </a:rPr>
                        <a:t>МРОТ</a:t>
                      </a:r>
                      <a:endParaRPr lang="ru-RU" dirty="0">
                        <a:effectLst/>
                      </a:endParaRP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>
                          <a:effectLst/>
                        </a:rPr>
                        <a:t>10% (как в пределах лимита базы, так и сверх него)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>
                          <a:effectLst/>
                        </a:rPr>
                        <a:t>5%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dirty="0">
                          <a:effectLst/>
                        </a:rPr>
                        <a:t>0%</a:t>
                      </a:r>
                    </a:p>
                  </a:txBody>
                  <a:tcPr marL="76200" marR="76200" marT="76200" marB="76200"/>
                </a:tc>
                <a:extLst>
                  <a:ext uri="{0D108BD9-81ED-4DB2-BD59-A6C34878D82A}">
                    <a16:rowId xmlns="" xmlns:a16="http://schemas.microsoft.com/office/drawing/2014/main" val="3337206548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E13B6C27-51DB-479D-8D82-A7CF7F295AE3}"/>
              </a:ext>
            </a:extLst>
          </p:cNvPr>
          <p:cNvSpPr txBox="1"/>
          <p:nvPr/>
        </p:nvSpPr>
        <p:spPr>
          <a:xfrm>
            <a:off x="908372" y="1191819"/>
            <a:ext cx="7540335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1600" b="1" dirty="0" smtClean="0">
                <a:solidFill>
                  <a:srgbClr val="363530"/>
                </a:solidFill>
                <a:latin typeface="Arial"/>
                <a:cs typeface="Arial"/>
              </a:rPr>
              <a:t>В</a:t>
            </a:r>
            <a:r>
              <a:rPr lang="en-US" sz="1600" b="1" dirty="0" err="1" smtClean="0">
                <a:solidFill>
                  <a:srgbClr val="363530"/>
                </a:solidFill>
                <a:latin typeface="Arial"/>
                <a:cs typeface="Arial"/>
              </a:rPr>
              <a:t>ведены</a:t>
            </a:r>
            <a:r>
              <a:rPr lang="en-US" sz="1600" b="1" dirty="0" smtClean="0">
                <a:solidFill>
                  <a:srgbClr val="363530"/>
                </a:solidFill>
                <a:latin typeface="Arial"/>
                <a:cs typeface="Arial"/>
              </a:rPr>
              <a:t> </a:t>
            </a:r>
            <a:r>
              <a:rPr lang="en-US" sz="1600" b="1" dirty="0" err="1">
                <a:solidFill>
                  <a:srgbClr val="363530"/>
                </a:solidFill>
                <a:latin typeface="Arial"/>
                <a:cs typeface="Arial"/>
              </a:rPr>
              <a:t>Федеральным</a:t>
            </a:r>
            <a:r>
              <a:rPr lang="en-US" sz="1600" b="1" dirty="0">
                <a:solidFill>
                  <a:srgbClr val="363530"/>
                </a:solidFill>
                <a:latin typeface="Arial"/>
                <a:cs typeface="Arial"/>
              </a:rPr>
              <a:t> </a:t>
            </a:r>
            <a:r>
              <a:rPr lang="en-US" sz="1600" b="1" dirty="0" err="1">
                <a:solidFill>
                  <a:srgbClr val="363530"/>
                </a:solidFill>
                <a:latin typeface="Arial"/>
                <a:cs typeface="Arial"/>
              </a:rPr>
              <a:t>законом</a:t>
            </a:r>
            <a:r>
              <a:rPr lang="en-US" sz="1600" b="1" dirty="0">
                <a:solidFill>
                  <a:srgbClr val="363530"/>
                </a:solidFill>
                <a:latin typeface="Arial"/>
                <a:cs typeface="Arial"/>
              </a:rPr>
              <a:t> </a:t>
            </a:r>
            <a:r>
              <a:rPr lang="en-US" sz="1600" b="1" dirty="0">
                <a:ea typeface="+mn-lt"/>
                <a:cs typeface="+mn-lt"/>
              </a:rPr>
              <a:t> </a:t>
            </a:r>
            <a:r>
              <a:rPr lang="en-US" sz="1600" b="1" dirty="0" err="1">
                <a:ea typeface="+mn-lt"/>
                <a:cs typeface="+mn-lt"/>
              </a:rPr>
              <a:t>от</a:t>
            </a:r>
            <a:r>
              <a:rPr lang="en-US" sz="1600" b="1" dirty="0">
                <a:ea typeface="+mn-lt"/>
                <a:cs typeface="+mn-lt"/>
              </a:rPr>
              <a:t> 01.04.2020  № 102-ФЗ</a:t>
            </a:r>
            <a:endParaRPr lang="en-US" sz="1600" b="1" u="sng" dirty="0">
              <a:solidFill>
                <a:srgbClr val="0070C0"/>
              </a:solidFill>
              <a:ea typeface="+mn-lt"/>
              <a:cs typeface="+mn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905EFFE5-1A3E-49C7-8847-6668D41CA20D}"/>
              </a:ext>
            </a:extLst>
          </p:cNvPr>
          <p:cNvSpPr txBox="1"/>
          <p:nvPr/>
        </p:nvSpPr>
        <p:spPr>
          <a:xfrm>
            <a:off x="1261640" y="6016905"/>
            <a:ext cx="6678591" cy="400110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000" b="1" dirty="0">
                <a:solidFill>
                  <a:srgbClr val="FA7D00"/>
                </a:solidFill>
              </a:rPr>
              <a:t>МРОТ с 01.01.2021 составит 12 792 рубля</a:t>
            </a:r>
          </a:p>
        </p:txBody>
      </p:sp>
    </p:spTree>
    <p:extLst>
      <p:ext uri="{BB962C8B-B14F-4D97-AF65-F5344CB8AC3E}">
        <p14:creationId xmlns:p14="http://schemas.microsoft.com/office/powerpoint/2010/main" val="11543337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1BFC9A3-B5AF-4BBA-ACA7-35BC7A694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549155"/>
          </a:xfrm>
        </p:spPr>
        <p:txBody>
          <a:bodyPr>
            <a:normAutofit/>
          </a:bodyPr>
          <a:lstStyle/>
          <a:p>
            <a:r>
              <a:rPr lang="ru-RU" sz="2600" b="1" dirty="0">
                <a:solidFill>
                  <a:srgbClr val="FA7D00"/>
                </a:solidFill>
              </a:rPr>
              <a:t>Страховые взносы в фиксированном размере</a:t>
            </a:r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="" xmlns:a16="http://schemas.microsoft.com/office/drawing/2014/main" id="{C701C309-0A62-4DB6-B0E8-EAB4395B56A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2663915"/>
              </p:ext>
            </p:extLst>
          </p:nvPr>
        </p:nvGraphicFramePr>
        <p:xfrm>
          <a:off x="716445" y="1523980"/>
          <a:ext cx="8596311" cy="3947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65437">
                  <a:extLst>
                    <a:ext uri="{9D8B030D-6E8A-4147-A177-3AD203B41FA5}">
                      <a16:colId xmlns="" xmlns:a16="http://schemas.microsoft.com/office/drawing/2014/main" val="3664388961"/>
                    </a:ext>
                  </a:extLst>
                </a:gridCol>
                <a:gridCol w="2865437">
                  <a:extLst>
                    <a:ext uri="{9D8B030D-6E8A-4147-A177-3AD203B41FA5}">
                      <a16:colId xmlns="" xmlns:a16="http://schemas.microsoft.com/office/drawing/2014/main" val="3743759587"/>
                    </a:ext>
                  </a:extLst>
                </a:gridCol>
                <a:gridCol w="2865437">
                  <a:extLst>
                    <a:ext uri="{9D8B030D-6E8A-4147-A177-3AD203B41FA5}">
                      <a16:colId xmlns="" xmlns:a16="http://schemas.microsoft.com/office/drawing/2014/main" val="427670029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effectLst/>
                        </a:rPr>
                        <a:t>Страховой взнос</a:t>
                      </a:r>
                      <a:endParaRPr lang="ru-RU" b="1" dirty="0"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effectLst/>
                        </a:rPr>
                        <a:t>Сумма за год</a:t>
                      </a:r>
                      <a:endParaRPr lang="ru-RU" b="1" dirty="0"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effectLst/>
                        </a:rPr>
                        <a:t>Срок платежа</a:t>
                      </a:r>
                      <a:endParaRPr lang="ru-RU" b="1" dirty="0">
                        <a:effectLst/>
                      </a:endParaRP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="" xmlns:a16="http://schemas.microsoft.com/office/drawing/2014/main" val="292075471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dirty="0">
                          <a:effectLst/>
                        </a:rPr>
                        <a:t>На пенсионное </a:t>
                      </a:r>
                      <a:r>
                        <a:rPr lang="ru-RU">
                          <a:effectLst/>
                        </a:rPr>
                        <a:t>страхование  </a:t>
                      </a:r>
                      <a:r>
                        <a:rPr lang="ru-RU" dirty="0">
                          <a:effectLst/>
                        </a:rPr>
                        <a:t>(фиксированная сумма) за 2021 год</a:t>
                      </a: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70C0"/>
                          </a:solidFill>
                          <a:effectLst/>
                        </a:rPr>
                        <a:t>32 448 руб.</a:t>
                      </a: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70C0"/>
                          </a:solidFill>
                          <a:effectLst/>
                        </a:rPr>
                        <a:t>31.12.2021</a:t>
                      </a: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="" xmlns:a16="http://schemas.microsoft.com/office/drawing/2014/main" val="336631132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dirty="0">
                          <a:effectLst/>
                        </a:rPr>
                        <a:t>На медицинское </a:t>
                      </a:r>
                      <a:r>
                        <a:rPr lang="ru-RU">
                          <a:effectLst/>
                        </a:rPr>
                        <a:t>страхование</a:t>
                      </a:r>
                      <a:endParaRPr lang="ru-RU"/>
                    </a:p>
                    <a:p>
                      <a:pPr lvl="0">
                        <a:buNone/>
                      </a:pPr>
                      <a:r>
                        <a:rPr lang="ru-RU">
                          <a:effectLst/>
                        </a:rPr>
                        <a:t>(фиксированная </a:t>
                      </a:r>
                      <a:r>
                        <a:rPr lang="ru-RU" dirty="0">
                          <a:effectLst/>
                        </a:rPr>
                        <a:t>сумма) за 2021 год</a:t>
                      </a: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70C0"/>
                          </a:solidFill>
                          <a:effectLst/>
                        </a:rPr>
                        <a:t>8 426 руб.</a:t>
                      </a: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70C0"/>
                          </a:solidFill>
                          <a:effectLst/>
                        </a:rPr>
                        <a:t>31.12.2021</a:t>
                      </a: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="" xmlns:a16="http://schemas.microsoft.com/office/drawing/2014/main" val="41463978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dirty="0">
                          <a:effectLst/>
                        </a:rPr>
                        <a:t>На пенсионное страхование с </a:t>
                      </a:r>
                      <a:r>
                        <a:rPr lang="ru-RU">
                          <a:effectLst/>
                        </a:rPr>
                        <a:t>суммы доходов, </a:t>
                      </a:r>
                      <a:r>
                        <a:rPr lang="ru-RU" dirty="0">
                          <a:effectLst/>
                        </a:rPr>
                        <a:t>превышающих 300 000 рублей за 2021 год</a:t>
                      </a: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effectLst/>
                        </a:rPr>
                        <a:t>1% от суммы доходов, превысивших 300 000 руб.</a:t>
                      </a:r>
                    </a:p>
                    <a:p>
                      <a:pPr algn="ctr"/>
                      <a:r>
                        <a:rPr lang="ru-RU" dirty="0">
                          <a:effectLst/>
                        </a:rPr>
                        <a:t>Но не более 259 584 руб. (</a:t>
                      </a:r>
                      <a:r>
                        <a:rPr lang="ru-RU" sz="1800" b="0" i="0" u="none" strike="noStrike" noProof="0" dirty="0">
                          <a:effectLst/>
                          <a:latin typeface="Trebuchet MS"/>
                        </a:rPr>
                        <a:t>8 х 32448 руб.)</a:t>
                      </a: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70C0"/>
                          </a:solidFill>
                          <a:effectLst/>
                        </a:rPr>
                        <a:t>01.07.2022</a:t>
                      </a: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="" xmlns:a16="http://schemas.microsoft.com/office/drawing/2014/main" val="5173536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29662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1BFC9A3-B5AF-4BBA-ACA7-35BC7A694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549155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FA7D00"/>
                </a:solidFill>
              </a:rPr>
              <a:t>Расчет суммы страховых взносов в фиксированном </a:t>
            </a:r>
            <a:r>
              <a:rPr lang="ru-RU" sz="2600" b="1" dirty="0" smtClean="0">
                <a:solidFill>
                  <a:srgbClr val="FA7D00"/>
                </a:solidFill>
              </a:rPr>
              <a:t>размере</a:t>
            </a:r>
            <a:endParaRPr lang="ru-RU" sz="2600" b="1" dirty="0">
              <a:solidFill>
                <a:srgbClr val="FA7D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095" y="1142030"/>
            <a:ext cx="6523265" cy="4443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11753" y="5601126"/>
            <a:ext cx="6457950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b="1" i="1" dirty="0" smtClean="0"/>
              <a:t>Сайт ФНС России            Сервисы          </a:t>
            </a:r>
          </a:p>
          <a:p>
            <a:r>
              <a:rPr lang="ru-RU" sz="1700" b="1" i="1" dirty="0" smtClean="0"/>
              <a:t>Налоговые калькуляторы          </a:t>
            </a:r>
          </a:p>
          <a:p>
            <a:r>
              <a:rPr lang="ru-RU" sz="1700" b="1" i="1" dirty="0" smtClean="0"/>
              <a:t>Калькулятор расчета страховых взносов</a:t>
            </a:r>
            <a:endParaRPr lang="ru-RU" sz="1700" b="1" i="1" dirty="0"/>
          </a:p>
        </p:txBody>
      </p:sp>
      <p:sp>
        <p:nvSpPr>
          <p:cNvPr id="6" name="Стрелка вправо 5"/>
          <p:cNvSpPr/>
          <p:nvPr/>
        </p:nvSpPr>
        <p:spPr>
          <a:xfrm>
            <a:off x="3547958" y="5601126"/>
            <a:ext cx="489204" cy="35741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5248160" y="5589757"/>
            <a:ext cx="489204" cy="35741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4539724" y="5884086"/>
            <a:ext cx="489204" cy="35741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0457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BE74F7E-0BD2-47F7-9C2C-2D1A0D77C5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97873"/>
            <a:ext cx="8596668" cy="1320800"/>
          </a:xfrm>
        </p:spPr>
        <p:txBody>
          <a:bodyPr>
            <a:normAutofit/>
          </a:bodyPr>
          <a:lstStyle/>
          <a:p>
            <a:r>
              <a:rPr lang="ru-RU" sz="2600" b="1" dirty="0">
                <a:solidFill>
                  <a:srgbClr val="FA7D00"/>
                </a:solidFill>
              </a:rPr>
              <a:t>Новая форма </a:t>
            </a:r>
            <a:r>
              <a:rPr lang="ru-RU" sz="2600" b="1" dirty="0">
                <a:solidFill>
                  <a:srgbClr val="FA7D00"/>
                </a:solidFill>
                <a:ea typeface="+mj-lt"/>
                <a:cs typeface="+mj-lt"/>
              </a:rPr>
              <a:t>Расчета сумм налога на доходы физлиц, исчисленных и </a:t>
            </a:r>
            <a:br>
              <a:rPr lang="ru-RU" sz="2600" b="1" dirty="0">
                <a:solidFill>
                  <a:srgbClr val="FA7D00"/>
                </a:solidFill>
                <a:ea typeface="+mj-lt"/>
                <a:cs typeface="+mj-lt"/>
              </a:rPr>
            </a:br>
            <a:r>
              <a:rPr lang="ru-RU" sz="2600" b="1" dirty="0">
                <a:solidFill>
                  <a:srgbClr val="FA7D00"/>
                </a:solidFill>
                <a:ea typeface="+mj-lt"/>
                <a:cs typeface="+mj-lt"/>
              </a:rPr>
              <a:t>удержанных налоговым агентом (форма 6-НДФЛ)</a:t>
            </a:r>
            <a:endParaRPr lang="ru-RU" sz="2600" b="1" dirty="0">
              <a:solidFill>
                <a:srgbClr val="FA7D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C05C88A-77BC-40FA-8AA5-687DDD60D4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814226"/>
            <a:ext cx="8596668" cy="439165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1900" dirty="0">
                <a:ea typeface="+mn-lt"/>
                <a:cs typeface="+mn-lt"/>
              </a:rPr>
              <a:t>Приказ ФНС России </a:t>
            </a:r>
            <a:r>
              <a:rPr lang="ru-RU" sz="1900" dirty="0">
                <a:solidFill>
                  <a:srgbClr val="0070C0"/>
                </a:solidFill>
                <a:ea typeface="+mn-lt"/>
                <a:cs typeface="+mn-lt"/>
              </a:rPr>
              <a:t>от 15.10.2020 №ЕД-7-11/753@</a:t>
            </a:r>
          </a:p>
          <a:p>
            <a:r>
              <a:rPr lang="ru-RU" sz="1900" b="1" u="sng" dirty="0">
                <a:ea typeface="+mn-lt"/>
                <a:cs typeface="+mn-lt"/>
              </a:rPr>
              <a:t>Состав расчета:</a:t>
            </a:r>
          </a:p>
          <a:p>
            <a:r>
              <a:rPr lang="ru-RU" sz="1900" b="1" dirty="0">
                <a:solidFill>
                  <a:srgbClr val="0070C0"/>
                </a:solidFill>
                <a:ea typeface="+mn-lt"/>
                <a:cs typeface="+mn-lt"/>
              </a:rPr>
              <a:t>Титульный</a:t>
            </a:r>
            <a:r>
              <a:rPr lang="ru-RU" sz="1900" dirty="0">
                <a:solidFill>
                  <a:srgbClr val="0070C0"/>
                </a:solidFill>
                <a:ea typeface="+mn-lt"/>
                <a:cs typeface="+mn-lt"/>
              </a:rPr>
              <a:t> </a:t>
            </a:r>
            <a:r>
              <a:rPr lang="ru-RU" sz="1900" b="1" dirty="0">
                <a:solidFill>
                  <a:srgbClr val="0070C0"/>
                </a:solidFill>
                <a:ea typeface="+mn-lt"/>
                <a:cs typeface="+mn-lt"/>
              </a:rPr>
              <a:t>лист</a:t>
            </a:r>
            <a:endParaRPr lang="ru-RU" dirty="0">
              <a:solidFill>
                <a:srgbClr val="0070C0"/>
              </a:solidFill>
            </a:endParaRPr>
          </a:p>
          <a:p>
            <a:r>
              <a:rPr lang="ru-RU" sz="1900" b="1" dirty="0">
                <a:solidFill>
                  <a:srgbClr val="0070C0"/>
                </a:solidFill>
                <a:ea typeface="+mn-lt"/>
                <a:cs typeface="+mn-lt"/>
              </a:rPr>
              <a:t>Раздел 1</a:t>
            </a:r>
            <a:r>
              <a:rPr lang="ru-RU" sz="1900" dirty="0">
                <a:ea typeface="+mn-lt"/>
                <a:cs typeface="+mn-lt"/>
              </a:rPr>
              <a:t> «Данные об обязательствах налогового агента» (сведения, аналогичные содержащимся в </a:t>
            </a:r>
            <a:r>
              <a:rPr lang="ru-RU" sz="1900" b="1" dirty="0">
                <a:ea typeface="+mn-lt"/>
                <a:cs typeface="+mn-lt"/>
              </a:rPr>
              <a:t>Разделе 2</a:t>
            </a:r>
            <a:r>
              <a:rPr lang="ru-RU" sz="1900" dirty="0">
                <a:ea typeface="+mn-lt"/>
                <a:cs typeface="+mn-lt"/>
              </a:rPr>
              <a:t> текущей версии </a:t>
            </a:r>
            <a:r>
              <a:rPr lang="ru-RU" sz="1900" b="1" dirty="0">
                <a:ea typeface="+mn-lt"/>
                <a:cs typeface="+mn-lt"/>
              </a:rPr>
              <a:t>6-НДФЛ</a:t>
            </a:r>
            <a:r>
              <a:rPr lang="ru-RU" sz="1900" dirty="0">
                <a:ea typeface="+mn-lt"/>
                <a:cs typeface="+mn-lt"/>
              </a:rPr>
              <a:t>)</a:t>
            </a:r>
            <a:endParaRPr lang="ru-RU" dirty="0"/>
          </a:p>
          <a:p>
            <a:r>
              <a:rPr lang="ru-RU" sz="1900" b="1" dirty="0">
                <a:solidFill>
                  <a:srgbClr val="0070C0"/>
                </a:solidFill>
                <a:ea typeface="+mn-lt"/>
                <a:cs typeface="+mn-lt"/>
              </a:rPr>
              <a:t>Раздел 2</a:t>
            </a:r>
            <a:r>
              <a:rPr lang="ru-RU" sz="1900" dirty="0">
                <a:ea typeface="+mn-lt"/>
                <a:cs typeface="+mn-lt"/>
              </a:rPr>
              <a:t> «Расчет исчисленных, удержанных и перечисленных сумм налога на доходы физических лиц» (сведения, аналогичные содержащимся в </a:t>
            </a:r>
            <a:r>
              <a:rPr lang="ru-RU" sz="1900" b="1" dirty="0">
                <a:ea typeface="+mn-lt"/>
                <a:cs typeface="+mn-lt"/>
              </a:rPr>
              <a:t>Разделе 1</a:t>
            </a:r>
            <a:r>
              <a:rPr lang="ru-RU" sz="1900" dirty="0">
                <a:ea typeface="+mn-lt"/>
                <a:cs typeface="+mn-lt"/>
              </a:rPr>
              <a:t> текущей версии </a:t>
            </a:r>
            <a:r>
              <a:rPr lang="ru-RU" sz="1900" b="1" dirty="0">
                <a:ea typeface="+mn-lt"/>
                <a:cs typeface="+mn-lt"/>
              </a:rPr>
              <a:t>6-НДФЛ</a:t>
            </a:r>
            <a:r>
              <a:rPr lang="ru-RU" sz="1900" dirty="0">
                <a:ea typeface="+mn-lt"/>
                <a:cs typeface="+mn-lt"/>
              </a:rPr>
              <a:t>)</a:t>
            </a:r>
            <a:endParaRPr lang="ru-RU" dirty="0"/>
          </a:p>
          <a:p>
            <a:r>
              <a:rPr lang="ru-RU" sz="1900" b="1" dirty="0">
                <a:solidFill>
                  <a:srgbClr val="0070C0"/>
                </a:solidFill>
                <a:ea typeface="+mn-lt"/>
                <a:cs typeface="+mn-lt"/>
              </a:rPr>
              <a:t>Приложение №1</a:t>
            </a:r>
            <a:r>
              <a:rPr lang="ru-RU" sz="1900" dirty="0">
                <a:ea typeface="+mn-lt"/>
                <a:cs typeface="+mn-lt"/>
              </a:rPr>
              <a:t>. Справка о доходах и суммах налога физического лица (совпадает с текущей версией справки </a:t>
            </a:r>
            <a:r>
              <a:rPr lang="ru-RU" sz="1900" b="1" dirty="0">
                <a:ea typeface="+mn-lt"/>
                <a:cs typeface="+mn-lt"/>
              </a:rPr>
              <a:t>2-НДФЛ</a:t>
            </a:r>
            <a:r>
              <a:rPr lang="ru-RU" sz="1900" dirty="0">
                <a:ea typeface="+mn-lt"/>
                <a:cs typeface="+mn-lt"/>
              </a:rPr>
              <a:t>) – заполнять данное приложение необходимо будет только в годовом расчете</a:t>
            </a:r>
            <a:endParaRPr lang="ru-RU" sz="1900" b="1" dirty="0"/>
          </a:p>
          <a:p>
            <a:endParaRPr lang="ru-RU" sz="1900" dirty="0"/>
          </a:p>
        </p:txBody>
      </p:sp>
    </p:spTree>
    <p:extLst>
      <p:ext uri="{BB962C8B-B14F-4D97-AF65-F5344CB8AC3E}">
        <p14:creationId xmlns:p14="http://schemas.microsoft.com/office/powerpoint/2010/main" val="9985026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70657"/>
            <a:ext cx="6980464" cy="6359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549903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1408</TotalTime>
  <Words>336</Words>
  <Application>Microsoft Office PowerPoint</Application>
  <PresentationFormat>Произвольный</PresentationFormat>
  <Paragraphs>104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Facet</vt:lpstr>
      <vt:lpstr>Изменения в налоговом законодательстве по НДФЛ и страховым взносам с 2021 года</vt:lpstr>
      <vt:lpstr>Новая форма Расчета по страховым взносам</vt:lpstr>
      <vt:lpstr>Презентация PowerPoint</vt:lpstr>
      <vt:lpstr>Пониженные ставки для льготных категорий плательщиков </vt:lpstr>
      <vt:lpstr>Тарифы страховых взносов  для субъектов МСП  </vt:lpstr>
      <vt:lpstr>Страховые взносы в фиксированном размере</vt:lpstr>
      <vt:lpstr>Расчет суммы страховых взносов в фиксированном размере</vt:lpstr>
      <vt:lpstr>Новая форма Расчета сумм налога на доходы физлиц, исчисленных и  удержанных налоговым агентом (форма 6-НДФЛ)</vt:lpstr>
      <vt:lpstr>Презентация PowerPoint</vt:lpstr>
      <vt:lpstr>Презентация PowerPoint</vt:lpstr>
      <vt:lpstr>Презентация PowerPoint</vt:lpstr>
      <vt:lpstr>Презентация PowerPoint</vt:lpstr>
      <vt:lpstr>Новая форма налоговой декларации по налогу на доходы физических лиц (форма 3-НДФЛ)</vt:lpstr>
      <vt:lpstr>Презентация PowerPoint</vt:lpstr>
      <vt:lpstr>Презентация PowerPoint</vt:lpstr>
      <vt:lpstr>Изменения по НДФЛ в 2021 году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>Казанцева Лариса Евгеньевна</cp:lastModifiedBy>
  <cp:revision>593</cp:revision>
  <cp:lastPrinted>2020-12-14T05:18:22Z</cp:lastPrinted>
  <dcterms:created xsi:type="dcterms:W3CDTF">2020-12-03T13:05:43Z</dcterms:created>
  <dcterms:modified xsi:type="dcterms:W3CDTF">2020-12-15T01:05:22Z</dcterms:modified>
</cp:coreProperties>
</file>