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65" r:id="rId3"/>
    <p:sldId id="261" r:id="rId4"/>
    <p:sldId id="263" r:id="rId5"/>
    <p:sldId id="283" r:id="rId6"/>
    <p:sldId id="284" r:id="rId7"/>
    <p:sldId id="281" r:id="rId8"/>
    <p:sldId id="280" r:id="rId9"/>
  </p:sldIdLst>
  <p:sldSz cx="9144000" cy="6858000" type="screen4x3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FDCBC8-52E5-418C-957B-B5F2704AB840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728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21940"/>
            <a:ext cx="5447030" cy="4473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AB1B5D-1F10-4C7B-8077-24B90185A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16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9AB70514-BE6D-4715-A903-3D9FD510672D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8F891222-F30B-4608-83E1-FBA0ADABAA7A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B50E-E2E1-4FCD-A38A-0C7B42C85D7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B064-2131-44E1-A0C1-FAD82B6CD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671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B50E-E2E1-4FCD-A38A-0C7B42C85D7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B064-2131-44E1-A0C1-FAD82B6CD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411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B50E-E2E1-4FCD-A38A-0C7B42C85D7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B064-2131-44E1-A0C1-FAD82B6CD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505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B50E-E2E1-4FCD-A38A-0C7B42C85D7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B064-2131-44E1-A0C1-FAD82B6CD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302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B50E-E2E1-4FCD-A38A-0C7B42C85D7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B064-2131-44E1-A0C1-FAD82B6CD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390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B50E-E2E1-4FCD-A38A-0C7B42C85D7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B064-2131-44E1-A0C1-FAD82B6CD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117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B50E-E2E1-4FCD-A38A-0C7B42C85D7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B064-2131-44E1-A0C1-FAD82B6CD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7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B50E-E2E1-4FCD-A38A-0C7B42C85D7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B064-2131-44E1-A0C1-FAD82B6CD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756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B50E-E2E1-4FCD-A38A-0C7B42C85D7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B064-2131-44E1-A0C1-FAD82B6CD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175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B50E-E2E1-4FCD-A38A-0C7B42C85D7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B064-2131-44E1-A0C1-FAD82B6CD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419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B50E-E2E1-4FCD-A38A-0C7B42C85D7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FB064-2131-44E1-A0C1-FAD82B6CD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641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DB50E-E2E1-4FCD-A38A-0C7B42C85D7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B064-2131-44E1-A0C1-FAD82B6CD2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270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88426" y="5840483"/>
            <a:ext cx="503585" cy="684776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1026" name="Picture 2" descr="Z:\!НА_ПОДПИСЬ\Шмакова\Слайды 24.03.20\Плакат_Монтажная област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06" y="152125"/>
            <a:ext cx="8837190" cy="652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83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ts val="2100"/>
              </a:lnSpc>
            </a:pPr>
            <a:fld id="{274D2AD1-AE8A-4E72-8D30-18C303352352}" type="slidenum">
              <a:rPr lang="ru-RU" altLang="ru-RU" smtClean="0">
                <a:solidFill>
                  <a:srgbClr val="FFFFFF"/>
                </a:solidFill>
              </a:rPr>
              <a:pPr>
                <a:lnSpc>
                  <a:spcPts val="2100"/>
                </a:lnSpc>
              </a:pPr>
              <a:t>2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959268"/>
              </p:ext>
            </p:extLst>
          </p:nvPr>
        </p:nvGraphicFramePr>
        <p:xfrm>
          <a:off x="539552" y="1052513"/>
          <a:ext cx="8136904" cy="54428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3168352"/>
                <a:gridCol w="2088232"/>
              </a:tblGrid>
              <a:tr h="94586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Категория налогоплательщика</a:t>
                      </a:r>
                      <a:endParaRPr lang="ru-RU" sz="1800" b="1" dirty="0"/>
                    </a:p>
                  </a:txBody>
                  <a:tcPr marL="91437" marR="91437" marT="45727" marB="457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Срок уведомления </a:t>
                      </a:r>
                    </a:p>
                    <a:p>
                      <a:pPr algn="ctr"/>
                      <a:r>
                        <a:rPr lang="ru-RU" sz="1800" b="1" dirty="0" smtClean="0"/>
                        <a:t>налогового органа</a:t>
                      </a:r>
                      <a:endParaRPr lang="ru-RU" sz="1800" b="1" dirty="0"/>
                    </a:p>
                  </a:txBody>
                  <a:tcPr marL="91437" marR="91437" marT="45727" marB="45727"/>
                </a:tc>
                <a:tc>
                  <a:txBody>
                    <a:bodyPr/>
                    <a:lstStyle/>
                    <a:p>
                      <a:pPr marL="0" marR="0" indent="0" algn="ctr" defTabSz="9119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/>
                        <a:t>Форма уведомления</a:t>
                      </a:r>
                    </a:p>
                    <a:p>
                      <a:pPr algn="ctr"/>
                      <a:endParaRPr lang="ru-RU" sz="1800" b="1" dirty="0"/>
                    </a:p>
                  </a:txBody>
                  <a:tcPr marL="91437" marR="91437" marT="45727" marB="45727"/>
                </a:tc>
              </a:tr>
              <a:tr h="128660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Вновь созданные организации (индивидуальные предприниматели)</a:t>
                      </a:r>
                      <a:endParaRPr lang="ru-RU" sz="1800" dirty="0"/>
                    </a:p>
                  </a:txBody>
                  <a:tcPr marL="91437" marR="91437" marT="45727" marB="45727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Не позднее 30 календарных дней с даты постановки на учет в налоговом органе</a:t>
                      </a:r>
                      <a:endParaRPr lang="ru-RU" sz="1800" dirty="0"/>
                    </a:p>
                  </a:txBody>
                  <a:tcPr marL="91437" marR="91437" marT="45727" marB="45727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i="0" u="sng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Форма №</a:t>
                      </a:r>
                      <a:r>
                        <a:rPr lang="en-US" sz="1800" b="1" i="0" u="sng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26.2-</a:t>
                      </a:r>
                      <a:r>
                        <a:rPr lang="ru-RU" sz="1800" b="1" i="0" u="sng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</a:p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«Уведомление о переходе на упрощенную систему налогообложения»</a:t>
                      </a:r>
                    </a:p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</a:t>
                      </a:r>
                      <a:endParaRPr lang="ru-RU" sz="1800" dirty="0"/>
                    </a:p>
                  </a:txBody>
                  <a:tcPr marL="91437" marR="91437" marT="45727" marB="45727"/>
                </a:tc>
              </a:tr>
              <a:tr h="1463269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Налогоплательщики,</a:t>
                      </a:r>
                      <a:r>
                        <a:rPr lang="ru-RU" sz="1800" b="1" baseline="0" dirty="0" smtClean="0"/>
                        <a:t> которые прекратили осуществлять деятельность по ЕНВД</a:t>
                      </a:r>
                      <a:endParaRPr lang="ru-RU" sz="1800" b="1" dirty="0"/>
                    </a:p>
                  </a:txBody>
                  <a:tcPr marL="91437" marR="91437" marT="45727" marB="45727"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Не позднее 30 календарных дней со дня прекращения обязанности</a:t>
                      </a:r>
                      <a:r>
                        <a:rPr lang="ru-RU" sz="1800" b="1" baseline="0" dirty="0" smtClean="0"/>
                        <a:t> по уплате ЕНВД</a:t>
                      </a:r>
                      <a:endParaRPr lang="ru-RU" sz="1800" b="1" dirty="0"/>
                    </a:p>
                  </a:txBody>
                  <a:tcPr marL="91437" marR="91437" marT="45727" marB="45727"/>
                </a:tc>
                <a:tc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  <a:tr h="174707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Налогоплательщики, изъявившие желание применять УСН со следующего календарного года</a:t>
                      </a:r>
                      <a:endParaRPr lang="ru-RU" sz="1800" dirty="0"/>
                    </a:p>
                  </a:txBody>
                  <a:tcPr marL="91437" marR="91437" marT="45727" marB="45727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Не позднее 31 декабря календарного года, предшествующего</a:t>
                      </a:r>
                      <a:r>
                        <a:rPr lang="ru-RU" sz="1800" baseline="0" dirty="0" smtClean="0"/>
                        <a:t> календарному году, в котором они переходят на УСН</a:t>
                      </a:r>
                      <a:endParaRPr lang="ru-RU" sz="1800" dirty="0"/>
                    </a:p>
                  </a:txBody>
                  <a:tcPr marL="91437" marR="91437" marT="45727" marB="45727"/>
                </a:tc>
                <a:tc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87450" y="476250"/>
            <a:ext cx="6553200" cy="792163"/>
          </a:xfrm>
          <a:prstGeom prst="rect">
            <a:avLst/>
          </a:prstGeom>
        </p:spPr>
        <p:txBody>
          <a:bodyPr wrap="none" lIns="104306" tIns="52153" rIns="104306" bIns="52153" anchor="ctr">
            <a:normAutofit lnSpcReduction="10000"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4056" name="Прямоугольник 5"/>
          <p:cNvSpPr>
            <a:spLocks noChangeArrowheads="1"/>
          </p:cNvSpPr>
          <p:nvPr/>
        </p:nvSpPr>
        <p:spPr bwMode="auto">
          <a:xfrm>
            <a:off x="1171575" y="517525"/>
            <a:ext cx="71294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b="1"/>
              <a:t>СРОКИ УВЕДОМЛЕНИЯ О ПЕРЕХОДЕ НА УСН</a:t>
            </a:r>
          </a:p>
        </p:txBody>
      </p:sp>
    </p:spTree>
    <p:extLst>
      <p:ext uri="{BB962C8B-B14F-4D97-AF65-F5344CB8AC3E}">
        <p14:creationId xmlns:p14="http://schemas.microsoft.com/office/powerpoint/2010/main" val="186075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Номер слайда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ts val="2100"/>
              </a:lnSpc>
            </a:pPr>
            <a:fld id="{62E1A100-C668-4E4A-B85F-0EF038829596}" type="slidenum">
              <a:rPr lang="ru-RU" altLang="ru-RU" smtClean="0">
                <a:solidFill>
                  <a:srgbClr val="FFFFFF"/>
                </a:solidFill>
              </a:rPr>
              <a:pPr>
                <a:lnSpc>
                  <a:spcPts val="2100"/>
                </a:lnSpc>
              </a:pPr>
              <a:t>3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pic>
        <p:nvPicPr>
          <p:cNvPr id="44035" name="Picture 10" descr="C:\Users\0400-00-750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704856" cy="3574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11" descr="C:\Users\0400-00-750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573016"/>
            <a:ext cx="7704856" cy="3097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712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defTabSz="912813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ts val="2100"/>
              </a:lnSpc>
            </a:pPr>
            <a:fld id="{155A6E4F-B302-4F0E-ADB4-B636CDFA25C3}" type="slidenum">
              <a:rPr lang="ru-RU" altLang="ru-RU" smtClean="0">
                <a:solidFill>
                  <a:srgbClr val="FFFFFF"/>
                </a:solidFill>
              </a:rPr>
              <a:pPr>
                <a:lnSpc>
                  <a:spcPts val="2100"/>
                </a:lnSpc>
              </a:pPr>
              <a:t>4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l="13574" t="15774" r="13574" b="15774"/>
          <a:stretch/>
        </p:blipFill>
        <p:spPr>
          <a:xfrm>
            <a:off x="438267" y="3429000"/>
            <a:ext cx="8208911" cy="3096344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4"/>
          <a:srcRect l="14128" t="15889" r="14128" b="15889"/>
          <a:stretch/>
        </p:blipFill>
        <p:spPr>
          <a:xfrm>
            <a:off x="438267" y="236220"/>
            <a:ext cx="8208911" cy="312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6" t="12519" r="31014" b="11229"/>
          <a:stretch/>
        </p:blipFill>
        <p:spPr bwMode="auto">
          <a:xfrm>
            <a:off x="820382" y="836712"/>
            <a:ext cx="7296356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476672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Расчет стоимости патента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939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2" t="21386" r="30916" b="36502"/>
          <a:stretch/>
        </p:blipFill>
        <p:spPr bwMode="auto">
          <a:xfrm>
            <a:off x="539552" y="1468217"/>
            <a:ext cx="8352928" cy="3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91680" y="764704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051720" y="692696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Расчет стоимости патента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218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683568" y="356659"/>
            <a:ext cx="8169295" cy="586325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defTabSz="612131">
              <a:lnSpc>
                <a:spcPct val="80000"/>
              </a:lnSpc>
              <a:spcBef>
                <a:spcPct val="0"/>
              </a:spcBef>
            </a:pPr>
            <a:endParaRPr lang="ru-RU" sz="2400" b="1" cap="all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259632" y="188640"/>
            <a:ext cx="6840760" cy="82054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1800" b="1" u="sng" dirty="0">
                <a:latin typeface="Arial Narrow" panose="020B0606020202030204" pitchFamily="34" charset="0"/>
              </a:rPr>
              <a:t>Закон РА от </a:t>
            </a:r>
            <a:r>
              <a:rPr lang="ru-RU" sz="1800" b="1" u="sng" dirty="0" smtClean="0">
                <a:latin typeface="Arial Narrow" panose="020B0606020202030204" pitchFamily="34" charset="0"/>
              </a:rPr>
              <a:t>03.07.2009 </a:t>
            </a:r>
            <a:r>
              <a:rPr lang="ru-RU" sz="1800" b="1" u="sng" dirty="0">
                <a:latin typeface="Arial Narrow" panose="020B0606020202030204" pitchFamily="34" charset="0"/>
              </a:rPr>
              <a:t>№</a:t>
            </a:r>
            <a:r>
              <a:rPr lang="ru-RU" sz="1800" b="1" u="sng" dirty="0" smtClean="0">
                <a:latin typeface="Arial Narrow" panose="020B0606020202030204" pitchFamily="34" charset="0"/>
              </a:rPr>
              <a:t>26-РЗ (УСН) с учетом изменений от </a:t>
            </a:r>
            <a:r>
              <a:rPr lang="ru-RU" sz="1800" b="1" u="sng" dirty="0" smtClean="0">
                <a:latin typeface="Arial Narrow" panose="020B0606020202030204" pitchFamily="34" charset="0"/>
              </a:rPr>
              <a:t>29.05.2020</a:t>
            </a:r>
            <a:endParaRPr lang="ru-RU" sz="1800" b="1" u="sng" dirty="0" smtClean="0">
              <a:latin typeface="Arial Narrow" panose="020B060602020203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921077" y="1549599"/>
            <a:ext cx="3024336" cy="45220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306698" y="3773499"/>
            <a:ext cx="1440160" cy="35858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3934" y="679553"/>
            <a:ext cx="8007239" cy="671292"/>
          </a:xfrm>
          <a:prstGeom prst="rect">
            <a:avLst/>
          </a:prstGeom>
        </p:spPr>
        <p:txBody>
          <a:bodyPr vert="horz" wrap="square" lIns="78230" tIns="39115" rIns="78230" bIns="39115" rtlCol="0" anchor="ctr">
            <a:noAutofit/>
          </a:bodyPr>
          <a:lstStyle/>
          <a:p>
            <a:pPr defTabSz="782292">
              <a:lnSpc>
                <a:spcPct val="80000"/>
              </a:lnSpc>
              <a:spcBef>
                <a:spcPct val="0"/>
              </a:spcBef>
            </a:pPr>
            <a:endParaRPr lang="ru-RU" sz="2000" i="1" spc="4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0611" y="3952792"/>
            <a:ext cx="4101927" cy="1655515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36096" y="2850983"/>
            <a:ext cx="3275076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92497" y="2711016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49697" y="3155783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78896" y="3163899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16965" y="2238795"/>
            <a:ext cx="1296144" cy="74541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13353" y="1776759"/>
            <a:ext cx="3774282" cy="123366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defTabSz="1043056">
              <a:spcBef>
                <a:spcPct val="0"/>
              </a:spcBef>
            </a:pPr>
            <a:endParaRPr lang="ru-RU" b="1" u="sng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spcBef>
                <a:spcPct val="0"/>
              </a:spcBef>
            </a:pPr>
            <a:r>
              <a:rPr lang="ru-RU" sz="2000" b="1" u="sng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Статья 1-1 </a:t>
            </a:r>
          </a:p>
          <a:p>
            <a:pPr defTabSz="1043056">
              <a:spcBef>
                <a:spcPct val="0"/>
              </a:spcBef>
            </a:pPr>
            <a:endParaRPr lang="ru-RU" b="1" u="sng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Налоговая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ставка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: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spcBef>
                <a:spcPct val="0"/>
              </a:spcBef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2020 год - 5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% </a:t>
            </a:r>
          </a:p>
          <a:p>
            <a:pPr defTabSz="1043056">
              <a:spcBef>
                <a:spcPct val="0"/>
              </a:spcBef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2021 год – 5%</a:t>
            </a:r>
          </a:p>
          <a:p>
            <a:pPr defTabSz="1043056">
              <a:spcBef>
                <a:spcPct val="0"/>
              </a:spcBef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2022 год – 8%</a:t>
            </a:r>
          </a:p>
          <a:p>
            <a:pPr defTabSz="1043056">
              <a:spcBef>
                <a:spcPct val="0"/>
              </a:spcBef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2023 год – 11%</a:t>
            </a:r>
            <a:endParaRPr lang="ru-RU" dirty="0">
              <a:solidFill>
                <a:schemeClr val="tx2"/>
              </a:solidFill>
              <a:latin typeface="Arial Narrow" pitchFamily="34" charset="0"/>
              <a:cs typeface="Times New Roman" pitchFamily="18" charset="0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14368" y="4132087"/>
            <a:ext cx="3269559" cy="1211485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1200" b="1" dirty="0">
              <a:solidFill>
                <a:schemeClr val="tx2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28184" y="5349213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6096" y="4132087"/>
            <a:ext cx="3384376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45442" y="4202043"/>
            <a:ext cx="3535801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lnSpc>
                <a:spcPct val="120000"/>
              </a:lnSpc>
              <a:spcBef>
                <a:spcPct val="0"/>
              </a:spcBef>
            </a:pPr>
            <a:endParaRPr lang="ru-RU" sz="1200" b="1" i="1" dirty="0">
              <a:solidFill>
                <a:srgbClr val="005AA9"/>
              </a:solidFill>
              <a:latin typeface="Arial Narrow" pitchFamily="34" charset="0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1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08105" y="1549599"/>
            <a:ext cx="3096343" cy="68919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40460" y="1124744"/>
            <a:ext cx="2232248" cy="452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ДОПОЛНЕН 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СТАТЬЁЙ   !!!!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2900494" y="2103272"/>
            <a:ext cx="457200" cy="1215488"/>
          </a:xfrm>
          <a:prstGeom prst="rightBrace">
            <a:avLst/>
          </a:prstGeom>
          <a:ln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357694" y="2096485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Доходы-Расходы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57173" y="1629195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6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5593" y="3510785"/>
            <a:ext cx="145997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25000" lnSpcReduction="20000"/>
          </a:bodyPr>
          <a:lstStyle/>
          <a:p>
            <a:pPr defTabSz="1043056">
              <a:lnSpc>
                <a:spcPct val="120000"/>
              </a:lnSpc>
              <a:spcBef>
                <a:spcPct val="0"/>
              </a:spcBef>
            </a:pPr>
            <a:endParaRPr lang="ru-RU" sz="6400" b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endParaRPr lang="ru-RU" sz="6400" b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endParaRPr lang="ru-RU" sz="6400" b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6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Налоговая </a:t>
            </a:r>
            <a:r>
              <a:rPr lang="ru-RU" sz="64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ставка</a:t>
            </a:r>
            <a:r>
              <a:rPr lang="ru-RU" sz="6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:</a:t>
            </a:r>
            <a:endParaRPr lang="ru-RU" sz="64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6400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2020 год - </a:t>
            </a: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1% </a:t>
            </a:r>
            <a:endParaRPr lang="ru-RU" sz="64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6400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2021 год – </a:t>
            </a: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1%</a:t>
            </a:r>
            <a:endParaRPr lang="ru-RU" sz="64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cs typeface="Times New Roman" pitchFamily="18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6400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2022 год – </a:t>
            </a: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2%</a:t>
            </a:r>
            <a:endParaRPr lang="ru-RU" sz="64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cs typeface="Times New Roman" pitchFamily="18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6400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2023 год – 4</a:t>
            </a: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%</a:t>
            </a:r>
            <a:endParaRPr lang="ru-RU" sz="6400" dirty="0">
              <a:solidFill>
                <a:schemeClr val="tx2"/>
              </a:solidFill>
              <a:latin typeface="Arial Narrow" pitchFamily="34" charset="0"/>
              <a:cs typeface="Times New Roman" pitchFamily="18" charset="0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49147" y="4170949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44208" y="4383099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u="sng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авая фигурная скобка 22"/>
          <p:cNvSpPr/>
          <p:nvPr/>
        </p:nvSpPr>
        <p:spPr>
          <a:xfrm>
            <a:off x="2900494" y="4070183"/>
            <a:ext cx="359084" cy="1219200"/>
          </a:xfrm>
          <a:prstGeom prst="rightBrace">
            <a:avLst>
              <a:gd name="adj1" fmla="val 8333"/>
              <a:gd name="adj2" fmla="val 517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3450152" y="4070183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r>
              <a:rPr lang="ru-RU" sz="1400" b="1" dirty="0">
                <a:solidFill>
                  <a:srgbClr val="005AA9"/>
                </a:solidFill>
                <a:latin typeface="Arial Narrow" pitchFamily="34" charset="0"/>
              </a:rPr>
              <a:t>Доходы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56584" y="1350844"/>
            <a:ext cx="3776806" cy="481446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25000" lnSpcReduction="20000"/>
          </a:bodyPr>
          <a:lstStyle/>
          <a:p>
            <a:pPr defTabSz="1043056">
              <a:lnSpc>
                <a:spcPct val="120000"/>
              </a:lnSpc>
              <a:spcBef>
                <a:spcPct val="0"/>
              </a:spcBef>
            </a:pPr>
            <a:endParaRPr lang="ru-RU" sz="56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5600" b="1" dirty="0" smtClean="0">
                <a:solidFill>
                  <a:srgbClr val="FF0000"/>
                </a:solidFill>
                <a:latin typeface="Arial Narrow" pitchFamily="34" charset="0"/>
              </a:rPr>
              <a:t>Категория налогоплательщиков!!!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endParaRPr lang="ru-RU" sz="5600" b="1" dirty="0">
              <a:solidFill>
                <a:srgbClr val="FF0000"/>
              </a:solidFill>
              <a:latin typeface="Arial Narrow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52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1. Применявшие в 2020 году в отношении 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52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осуществляемых  видов деятельности систему 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52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налогообложения в виде ЕНВД, 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52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в том числе одновременно  с УСН ;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endParaRPr lang="ru-RU" sz="5200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5200" b="1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2. </a:t>
            </a:r>
            <a:r>
              <a:rPr lang="ru-RU" sz="52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</a:t>
            </a:r>
            <a:r>
              <a:rPr lang="ru-RU" sz="52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рименявшие </a:t>
            </a:r>
            <a:r>
              <a:rPr lang="ru-RU" sz="52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в </a:t>
            </a:r>
            <a:r>
              <a:rPr lang="ru-RU" sz="52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2019 </a:t>
            </a:r>
            <a:r>
              <a:rPr lang="ru-RU" sz="52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году в отношении </a:t>
            </a:r>
            <a:endParaRPr lang="ru-RU" sz="5200" b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52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осуществляемой  розничной торговли 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52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предметами одежды, принадлежностями к одежде и 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52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прочими изделиями из натурального меха, 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52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подлежащими обязательной маркировке средствами 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52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и</a:t>
            </a:r>
            <a:r>
              <a:rPr lang="ru-RU" sz="52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дентификации  систему налогообложения ЕНВД, 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52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в том числе одновременно с УСН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52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в отношении иных видов деятельности.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endParaRPr lang="ru-RU" sz="5200" b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52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*</a:t>
            </a:r>
            <a:r>
              <a:rPr lang="ru-RU" sz="52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При </a:t>
            </a:r>
            <a:r>
              <a:rPr lang="ru-RU" sz="52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условии, </a:t>
            </a:r>
            <a:r>
              <a:rPr lang="ru-RU" sz="52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что основным </a:t>
            </a:r>
            <a:r>
              <a:rPr lang="ru-RU" sz="52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видом деятельности, </a:t>
            </a:r>
            <a:endParaRPr lang="ru-RU" sz="52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52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содержащимся </a:t>
            </a:r>
            <a:r>
              <a:rPr lang="ru-RU" sz="52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в </a:t>
            </a:r>
            <a:r>
              <a:rPr lang="ru-RU" sz="52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ЕГРН </a:t>
            </a:r>
            <a:r>
              <a:rPr lang="ru-RU" sz="52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на 01.01.2020 г. является </a:t>
            </a:r>
            <a:r>
              <a:rPr lang="ru-RU" sz="52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ВЭД,</a:t>
            </a:r>
            <a:endParaRPr lang="ru-RU" sz="5200" b="1" dirty="0" smtClean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52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52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в отношении </a:t>
            </a:r>
            <a:r>
              <a:rPr lang="ru-RU" sz="52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которого </a:t>
            </a:r>
            <a:r>
              <a:rPr lang="ru-RU" sz="52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применялся ЕНВД</a:t>
            </a:r>
            <a:endParaRPr lang="ru-RU" sz="5200" b="1" i="1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Times New Roman" pitchFamily="18" charset="0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5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26923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/>
          <p:nvPr/>
        </p:nvSpPr>
        <p:spPr>
          <a:xfrm>
            <a:off x="683568" y="356659"/>
            <a:ext cx="8169295" cy="586325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defTabSz="612131">
              <a:lnSpc>
                <a:spcPct val="80000"/>
              </a:lnSpc>
              <a:spcBef>
                <a:spcPct val="0"/>
              </a:spcBef>
            </a:pPr>
            <a:endParaRPr lang="ru-RU" sz="2400" b="1" cap="all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6041619"/>
            <a:ext cx="620370" cy="632095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2" name="TextBox 71"/>
          <p:cNvSpPr txBox="1"/>
          <p:nvPr/>
        </p:nvSpPr>
        <p:spPr>
          <a:xfrm>
            <a:off x="1619672" y="356659"/>
            <a:ext cx="5738936" cy="65252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1800" b="1" u="sng" dirty="0">
                <a:latin typeface="Arial Narrow" panose="020B0606020202030204" pitchFamily="34" charset="0"/>
              </a:rPr>
              <a:t>Закон РА от </a:t>
            </a:r>
            <a:r>
              <a:rPr lang="ru-RU" sz="1800" b="1" u="sng" dirty="0" smtClean="0">
                <a:latin typeface="Arial Narrow" panose="020B0606020202030204" pitchFamily="34" charset="0"/>
              </a:rPr>
              <a:t>03.07.2009 </a:t>
            </a:r>
            <a:r>
              <a:rPr lang="ru-RU" sz="1800" b="1" u="sng" dirty="0">
                <a:latin typeface="Arial Narrow" panose="020B0606020202030204" pitchFamily="34" charset="0"/>
              </a:rPr>
              <a:t>№</a:t>
            </a:r>
            <a:r>
              <a:rPr lang="ru-RU" sz="1800" b="1" u="sng" dirty="0" smtClean="0">
                <a:latin typeface="Arial Narrow" panose="020B0606020202030204" pitchFamily="34" charset="0"/>
              </a:rPr>
              <a:t>26-РЗ (УСН) с учетом изменений от </a:t>
            </a:r>
            <a:r>
              <a:rPr lang="ru-RU" sz="1800" b="1" u="sng" dirty="0" smtClean="0">
                <a:latin typeface="Arial Narrow" panose="020B0606020202030204" pitchFamily="34" charset="0"/>
              </a:rPr>
              <a:t>29.05.2020</a:t>
            </a:r>
            <a:endParaRPr lang="ru-RU" sz="1800" b="1" u="sng" dirty="0" smtClean="0">
              <a:latin typeface="Arial Narrow" panose="020B060602020203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921077" y="1549599"/>
            <a:ext cx="3024336" cy="45220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306698" y="3773499"/>
            <a:ext cx="1440160" cy="35858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3934" y="679553"/>
            <a:ext cx="8007239" cy="671292"/>
          </a:xfrm>
          <a:prstGeom prst="rect">
            <a:avLst/>
          </a:prstGeom>
        </p:spPr>
        <p:txBody>
          <a:bodyPr vert="horz" wrap="square" lIns="78230" tIns="39115" rIns="78230" bIns="39115" rtlCol="0" anchor="ctr">
            <a:noAutofit/>
          </a:bodyPr>
          <a:lstStyle/>
          <a:p>
            <a:pPr defTabSz="782292">
              <a:lnSpc>
                <a:spcPct val="80000"/>
              </a:lnSpc>
              <a:spcBef>
                <a:spcPct val="0"/>
              </a:spcBef>
            </a:pPr>
            <a:endParaRPr lang="ru-RU" sz="2000" i="1" spc="4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0611" y="3952792"/>
            <a:ext cx="4101927" cy="1655515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36096" y="2850983"/>
            <a:ext cx="3275076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92497" y="2711016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49697" y="3155783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78896" y="3163899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16965" y="2238795"/>
            <a:ext cx="1296144" cy="74541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13353" y="1776759"/>
            <a:ext cx="3774282" cy="123366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defTabSz="1043056">
              <a:spcBef>
                <a:spcPct val="0"/>
              </a:spcBef>
            </a:pPr>
            <a:endParaRPr lang="ru-RU" b="1" u="sng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spcBef>
                <a:spcPct val="0"/>
              </a:spcBef>
            </a:pPr>
            <a:r>
              <a:rPr lang="ru-RU" sz="2000" b="1" u="sng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Статья 1-2 </a:t>
            </a:r>
          </a:p>
          <a:p>
            <a:pPr defTabSz="1043056">
              <a:spcBef>
                <a:spcPct val="0"/>
              </a:spcBef>
            </a:pPr>
            <a:endParaRPr lang="ru-RU" b="1" u="sng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spcBef>
                <a:spcPct val="0"/>
              </a:spcBef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Налоговая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ставка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:</a:t>
            </a:r>
          </a:p>
          <a:p>
            <a:pPr defTabSz="1043056">
              <a:spcBef>
                <a:spcPct val="0"/>
              </a:spcBef>
            </a:pPr>
            <a:endParaRPr lang="ru-RU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spcBef>
                <a:spcPct val="0"/>
              </a:spcBef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2020 год – 7,5% 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14368" y="4132087"/>
            <a:ext cx="3269559" cy="1211485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1200" b="1" dirty="0">
              <a:solidFill>
                <a:schemeClr val="tx2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28184" y="5349213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6096" y="4132087"/>
            <a:ext cx="3384376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45442" y="4202043"/>
            <a:ext cx="3535801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lnSpc>
                <a:spcPct val="120000"/>
              </a:lnSpc>
              <a:spcBef>
                <a:spcPct val="0"/>
              </a:spcBef>
            </a:pPr>
            <a:endParaRPr lang="ru-RU" sz="1200" b="1" i="1" dirty="0">
              <a:solidFill>
                <a:srgbClr val="005AA9"/>
              </a:solidFill>
              <a:latin typeface="Arial Narrow" pitchFamily="34" charset="0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1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08105" y="1549599"/>
            <a:ext cx="3096343" cy="68919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40460" y="1124744"/>
            <a:ext cx="2232248" cy="452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ДОПОЛНЕН 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СТАТЬЁЙ   !!!!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2900494" y="2103272"/>
            <a:ext cx="457200" cy="1215488"/>
          </a:xfrm>
          <a:prstGeom prst="rightBrace">
            <a:avLst/>
          </a:prstGeom>
          <a:ln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419872" y="2096485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Доходы-Расходы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57173" y="1629195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6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5593" y="3510785"/>
            <a:ext cx="145997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25000" lnSpcReduction="20000"/>
          </a:bodyPr>
          <a:lstStyle/>
          <a:p>
            <a:pPr defTabSz="1043056">
              <a:lnSpc>
                <a:spcPct val="120000"/>
              </a:lnSpc>
              <a:spcBef>
                <a:spcPct val="0"/>
              </a:spcBef>
            </a:pPr>
            <a:endParaRPr lang="ru-RU" sz="6400" b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endParaRPr lang="ru-RU" sz="6400" b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6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Налоговая </a:t>
            </a:r>
            <a:r>
              <a:rPr lang="ru-RU" sz="64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ставка</a:t>
            </a:r>
            <a:r>
              <a:rPr lang="ru-RU" sz="6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: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endParaRPr lang="ru-RU" sz="64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6400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2020 год - 3</a:t>
            </a:r>
            <a:r>
              <a:rPr lang="ru-RU" sz="64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% </a:t>
            </a:r>
            <a:endParaRPr lang="ru-RU" sz="6400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49147" y="4170949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44208" y="4383099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u="sng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авая фигурная скобка 22"/>
          <p:cNvSpPr/>
          <p:nvPr/>
        </p:nvSpPr>
        <p:spPr>
          <a:xfrm>
            <a:off x="2949552" y="3891109"/>
            <a:ext cx="359084" cy="1219200"/>
          </a:xfrm>
          <a:prstGeom prst="rightBrace">
            <a:avLst>
              <a:gd name="adj1" fmla="val 8333"/>
              <a:gd name="adj2" fmla="val 517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3423222" y="3827635"/>
            <a:ext cx="914400" cy="1219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r>
              <a:rPr lang="ru-RU" sz="1400" b="1" dirty="0">
                <a:solidFill>
                  <a:srgbClr val="005AA9"/>
                </a:solidFill>
                <a:latin typeface="Arial Narrow" pitchFamily="34" charset="0"/>
              </a:rPr>
              <a:t>Доходы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76404" y="1565074"/>
            <a:ext cx="3776806" cy="3791017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lnSpc>
                <a:spcPct val="120000"/>
              </a:lnSpc>
              <a:spcBef>
                <a:spcPct val="0"/>
              </a:spcBef>
            </a:pPr>
            <a:endParaRPr lang="ru-RU" sz="14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endParaRPr lang="ru-RU" sz="1400" b="1" dirty="0">
              <a:solidFill>
                <a:srgbClr val="FF0000"/>
              </a:solidFill>
              <a:latin typeface="Arial Narrow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1400" b="1" dirty="0" smtClean="0">
                <a:solidFill>
                  <a:srgbClr val="FF0000"/>
                </a:solidFill>
                <a:latin typeface="Arial Narrow" pitchFamily="34" charset="0"/>
              </a:rPr>
              <a:t>Категория налогоплательщиков!!!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endParaRPr lang="ru-RU" sz="1400" b="1" dirty="0">
              <a:solidFill>
                <a:srgbClr val="FF0000"/>
              </a:solidFill>
              <a:latin typeface="Arial Narrow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1.Основной ОКВЭД по данным ЕГРН 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по состоянию на 01.03.2020 относится к отраслям </a:t>
            </a:r>
            <a:endParaRPr lang="en-US" sz="1400" b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пострадавшим в результате распространения </a:t>
            </a:r>
            <a:r>
              <a:rPr lang="en-US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COVID-19</a:t>
            </a:r>
            <a:endParaRPr lang="ru-RU" sz="1400" b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(Постановление Правительства РФ №434 от 03.04.2020 г.);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endParaRPr lang="ru-RU" sz="1400" b="1" i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cs typeface="Times New Roman" pitchFamily="18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2.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Основной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ОКВЭД по данным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ЕГРН 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по состоянию на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01.03.2020: 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- 73.1 «Деятельность рекламная», </a:t>
            </a:r>
          </a:p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- 85.11 «Образование дошкольное»</a:t>
            </a:r>
            <a:endParaRPr lang="ru-RU" sz="1400" b="1" i="1" dirty="0" smtClean="0">
              <a:solidFill>
                <a:schemeClr val="tx2"/>
              </a:solidFill>
              <a:latin typeface="Arial Narrow" pitchFamily="34" charset="0"/>
              <a:cs typeface="Times New Roman" pitchFamily="18" charset="0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5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7305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</TotalTime>
  <Words>364</Words>
  <Application>Microsoft Office PowerPoint</Application>
  <PresentationFormat>Экран (4:3)</PresentationFormat>
  <Paragraphs>91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Маняхина Татьяна Николаевна</dc:creator>
  <cp:lastModifiedBy>Котлярова Евгения Владимировна</cp:lastModifiedBy>
  <cp:revision>25</cp:revision>
  <cp:lastPrinted>2020-06-09T00:05:59Z</cp:lastPrinted>
  <dcterms:created xsi:type="dcterms:W3CDTF">2020-06-02T02:00:01Z</dcterms:created>
  <dcterms:modified xsi:type="dcterms:W3CDTF">2020-06-10T02:27:23Z</dcterms:modified>
</cp:coreProperties>
</file>