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</p:sldMasterIdLst>
  <p:notesMasterIdLst>
    <p:notesMasterId r:id="rId12"/>
  </p:notesMasterIdLst>
  <p:sldIdLst>
    <p:sldId id="580" r:id="rId2"/>
    <p:sldId id="571" r:id="rId3"/>
    <p:sldId id="582" r:id="rId4"/>
    <p:sldId id="584" r:id="rId5"/>
    <p:sldId id="586" r:id="rId6"/>
    <p:sldId id="577" r:id="rId7"/>
    <p:sldId id="578" r:id="rId8"/>
    <p:sldId id="589" r:id="rId9"/>
    <p:sldId id="587" r:id="rId10"/>
    <p:sldId id="579" r:id="rId11"/>
  </p:sldIdLst>
  <p:sldSz cx="10693400" cy="7561263"/>
  <p:notesSz cx="6808788" cy="9940925"/>
  <p:defaultTextStyle>
    <a:defPPr>
      <a:defRPr lang="ru-RU"/>
    </a:defPPr>
    <a:lvl1pPr marL="0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 userDrawn="1">
          <p15:clr>
            <a:srgbClr val="A4A3A4"/>
          </p15:clr>
        </p15:guide>
        <p15:guide id="2" pos="21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FF3300"/>
    <a:srgbClr val="D0D8E8"/>
    <a:srgbClr val="4F81BD"/>
    <a:srgbClr val="376092"/>
    <a:srgbClr val="035DC9"/>
    <a:srgbClr val="C0CBCE"/>
    <a:srgbClr val="E4CECE"/>
    <a:srgbClr val="0074BF"/>
    <a:srgbClr val="0072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1041" autoAdjust="0"/>
    <p:restoredTop sz="94099" autoAdjust="0"/>
  </p:normalViewPr>
  <p:slideViewPr>
    <p:cSldViewPr showGuides="1">
      <p:cViewPr>
        <p:scale>
          <a:sx n="90" d="100"/>
          <a:sy n="90" d="100"/>
        </p:scale>
        <p:origin x="-2532" y="-49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8" d="100"/>
          <a:sy n="48" d="100"/>
        </p:scale>
        <p:origin x="-2808" y="-62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4.220.17\f\&#1055;&#1040;&#1055;&#1050;&#1040;_&#1054;&#1041;&#1052;&#1045;&#1053;&#1040;\&#1056;&#1077;&#1090;&#1091;&#1085;&#1094;&#1077;&#1074;&#1072;\&#1076;&#1080;&#1072;&#1075;&#1088;&#1072;&#1084;&#1084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Лист1!$A$1</c:f>
              <c:strCache>
                <c:ptCount val="1"/>
                <c:pt idx="0">
                  <c:v>ЕНВД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Лист1!$B$1:$C$1</c:f>
              <c:numCache>
                <c:formatCode>General</c:formatCode>
                <c:ptCount val="2"/>
                <c:pt idx="0" formatCode="#,##0">
                  <c:v>12248</c:v>
                </c:pt>
              </c:numCache>
            </c:numRef>
          </c:val>
        </c:ser>
        <c:ser>
          <c:idx val="1"/>
          <c:order val="1"/>
          <c:tx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Лист1!$B$2:$C$2</c:f>
              <c:numCache>
                <c:formatCode>#,##0</c:formatCode>
                <c:ptCount val="2"/>
                <c:pt idx="1">
                  <c:v>4691</c:v>
                </c:pt>
              </c:numCache>
            </c:numRef>
          </c:val>
        </c:ser>
        <c:ser>
          <c:idx val="2"/>
          <c:order val="2"/>
          <c:tx>
            <c:strRef>
              <c:f>Лист1!$A$3</c:f>
              <c:strCache>
                <c:ptCount val="1"/>
                <c:pt idx="0">
                  <c:v>ПСН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5555555555555558E-3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Лист1!$B$3:$C$3</c:f>
              <c:numCache>
                <c:formatCode>#,##0</c:formatCode>
                <c:ptCount val="2"/>
                <c:pt idx="1">
                  <c:v>3283</c:v>
                </c:pt>
              </c:numCache>
            </c:numRef>
          </c:val>
        </c:ser>
        <c:ser>
          <c:idx val="3"/>
          <c:order val="3"/>
          <c:tx>
            <c:strRef>
              <c:f>Лист1!$A$4</c:f>
              <c:strCache>
                <c:ptCount val="1"/>
                <c:pt idx="0">
                  <c:v>НПД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88888888888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2669990072787614E-3"/>
                  <c:y val="-3.42940290584996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Лист1!$B$4:$C$4</c:f>
              <c:numCache>
                <c:formatCode>General</c:formatCode>
                <c:ptCount val="2"/>
                <c:pt idx="1">
                  <c:v>69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1418880"/>
        <c:axId val="101420416"/>
        <c:axId val="0"/>
      </c:bar3DChart>
      <c:catAx>
        <c:axId val="101418880"/>
        <c:scaling>
          <c:orientation val="minMax"/>
        </c:scaling>
        <c:delete val="1"/>
        <c:axPos val="b"/>
        <c:majorTickMark val="out"/>
        <c:minorTickMark val="none"/>
        <c:tickLblPos val="nextTo"/>
        <c:crossAx val="101420416"/>
        <c:crosses val="autoZero"/>
        <c:auto val="1"/>
        <c:lblAlgn val="ctr"/>
        <c:lblOffset val="100"/>
        <c:noMultiLvlLbl val="0"/>
      </c:catAx>
      <c:valAx>
        <c:axId val="101420416"/>
        <c:scaling>
          <c:orientation val="minMax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10141888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FCACA0-3FD0-4A3E-A4EF-0872247643A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8DB7FB10-DDB4-43A4-B346-7AAE28E61728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Перешли на УСН</a:t>
          </a:r>
          <a:r>
            <a:rPr lang="en-US" sz="600" dirty="0" smtClean="0">
              <a:solidFill>
                <a:srgbClr val="D5D7D8"/>
              </a:solidFill>
            </a:rPr>
            <a:t>.</a:t>
          </a:r>
          <a:endParaRPr lang="ru-RU" sz="600" dirty="0">
            <a:solidFill>
              <a:srgbClr val="D5D7D8"/>
            </a:solidFill>
          </a:endParaRPr>
        </a:p>
      </dgm:t>
    </dgm:pt>
    <dgm:pt modelId="{4D530C48-BD40-4FC9-8E6C-41CA42CD56C1}" type="parTrans" cxnId="{E14E8D20-7D66-4A0F-A8F6-A0B9DC328148}">
      <dgm:prSet/>
      <dgm:spPr/>
      <dgm:t>
        <a:bodyPr/>
        <a:lstStyle/>
        <a:p>
          <a:endParaRPr lang="ru-RU"/>
        </a:p>
      </dgm:t>
    </dgm:pt>
    <dgm:pt modelId="{4718C7D0-8EE0-496F-B379-BC6E5A9F7CD1}" type="sibTrans" cxnId="{E14E8D20-7D66-4A0F-A8F6-A0B9DC328148}">
      <dgm:prSet/>
      <dgm:spPr/>
      <dgm:t>
        <a:bodyPr/>
        <a:lstStyle/>
        <a:p>
          <a:endParaRPr lang="ru-RU"/>
        </a:p>
      </dgm:t>
    </dgm:pt>
    <dgm:pt modelId="{74D5E0CD-97F6-436F-8AEE-CA66075553E7}" type="pres">
      <dgm:prSet presAssocID="{C7FCACA0-3FD0-4A3E-A4EF-0872247643A3}" presName="Name0" presStyleCnt="0">
        <dgm:presLayoutVars>
          <dgm:dir/>
          <dgm:resizeHandles val="exact"/>
        </dgm:presLayoutVars>
      </dgm:prSet>
      <dgm:spPr/>
    </dgm:pt>
    <dgm:pt modelId="{A0C9FF47-9E86-498E-8780-04BEBAAD78D4}" type="pres">
      <dgm:prSet presAssocID="{C7FCACA0-3FD0-4A3E-A4EF-0872247643A3}" presName="arrow" presStyleLbl="bgShp" presStyleIdx="0" presStyleCnt="1"/>
      <dgm:spPr>
        <a:ln w="31750">
          <a:solidFill>
            <a:schemeClr val="tx2"/>
          </a:solidFill>
        </a:ln>
      </dgm:spPr>
    </dgm:pt>
    <dgm:pt modelId="{978D3CB1-F676-48D1-8FAE-1439EC7477CB}" type="pres">
      <dgm:prSet presAssocID="{C7FCACA0-3FD0-4A3E-A4EF-0872247643A3}" presName="points" presStyleCnt="0"/>
      <dgm:spPr/>
    </dgm:pt>
    <dgm:pt modelId="{B4C4C32E-AA89-4825-8C6F-101FE50FB80C}" type="pres">
      <dgm:prSet presAssocID="{8DB7FB10-DDB4-43A4-B346-7AAE28E61728}" presName="compositeA" presStyleCnt="0"/>
      <dgm:spPr/>
    </dgm:pt>
    <dgm:pt modelId="{BAABF80D-7000-4FAE-86DC-8653FABAC519}" type="pres">
      <dgm:prSet presAssocID="{8DB7FB10-DDB4-43A4-B346-7AAE28E61728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3BFA2-3BAE-4A19-B3F9-05E8634A348A}" type="pres">
      <dgm:prSet presAssocID="{8DB7FB10-DDB4-43A4-B346-7AAE28E61728}" presName="circleA" presStyleLbl="node1" presStyleIdx="0" presStyleCnt="1"/>
      <dgm:spPr/>
    </dgm:pt>
    <dgm:pt modelId="{3EB9ED87-3131-4E80-A11A-443F8B340EBB}" type="pres">
      <dgm:prSet presAssocID="{8DB7FB10-DDB4-43A4-B346-7AAE28E61728}" presName="spaceA" presStyleCnt="0"/>
      <dgm:spPr/>
    </dgm:pt>
  </dgm:ptLst>
  <dgm:cxnLst>
    <dgm:cxn modelId="{B54BBF05-E97D-4C36-A477-951CD7216DA2}" type="presOf" srcId="{C7FCACA0-3FD0-4A3E-A4EF-0872247643A3}" destId="{74D5E0CD-97F6-436F-8AEE-CA66075553E7}" srcOrd="0" destOrd="0" presId="urn:microsoft.com/office/officeart/2005/8/layout/hProcess11"/>
    <dgm:cxn modelId="{932F1394-9050-47F6-8FCF-F1E258663AD1}" type="presOf" srcId="{8DB7FB10-DDB4-43A4-B346-7AAE28E61728}" destId="{BAABF80D-7000-4FAE-86DC-8653FABAC519}" srcOrd="0" destOrd="0" presId="urn:microsoft.com/office/officeart/2005/8/layout/hProcess11"/>
    <dgm:cxn modelId="{E14E8D20-7D66-4A0F-A8F6-A0B9DC328148}" srcId="{C7FCACA0-3FD0-4A3E-A4EF-0872247643A3}" destId="{8DB7FB10-DDB4-43A4-B346-7AAE28E61728}" srcOrd="0" destOrd="0" parTransId="{4D530C48-BD40-4FC9-8E6C-41CA42CD56C1}" sibTransId="{4718C7D0-8EE0-496F-B379-BC6E5A9F7CD1}"/>
    <dgm:cxn modelId="{965630FF-E5FF-44DF-B823-72951842C3C4}" type="presParOf" srcId="{74D5E0CD-97F6-436F-8AEE-CA66075553E7}" destId="{A0C9FF47-9E86-498E-8780-04BEBAAD78D4}" srcOrd="0" destOrd="0" presId="urn:microsoft.com/office/officeart/2005/8/layout/hProcess11"/>
    <dgm:cxn modelId="{90F919C5-FA86-4E7A-B73B-5252984B67AE}" type="presParOf" srcId="{74D5E0CD-97F6-436F-8AEE-CA66075553E7}" destId="{978D3CB1-F676-48D1-8FAE-1439EC7477CB}" srcOrd="1" destOrd="0" presId="urn:microsoft.com/office/officeart/2005/8/layout/hProcess11"/>
    <dgm:cxn modelId="{A723C8DD-92D8-41BD-BA6F-30B5461E3B03}" type="presParOf" srcId="{978D3CB1-F676-48D1-8FAE-1439EC7477CB}" destId="{B4C4C32E-AA89-4825-8C6F-101FE50FB80C}" srcOrd="0" destOrd="0" presId="urn:microsoft.com/office/officeart/2005/8/layout/hProcess11"/>
    <dgm:cxn modelId="{61CA6E67-C4AB-49F3-85BD-873503B0A909}" type="presParOf" srcId="{B4C4C32E-AA89-4825-8C6F-101FE50FB80C}" destId="{BAABF80D-7000-4FAE-86DC-8653FABAC519}" srcOrd="0" destOrd="0" presId="urn:microsoft.com/office/officeart/2005/8/layout/hProcess11"/>
    <dgm:cxn modelId="{B44853BA-3B3D-4BF8-BD3F-8ED764EA7C96}" type="presParOf" srcId="{B4C4C32E-AA89-4825-8C6F-101FE50FB80C}" destId="{6733BFA2-3BAE-4A19-B3F9-05E8634A348A}" srcOrd="1" destOrd="0" presId="urn:microsoft.com/office/officeart/2005/8/layout/hProcess11"/>
    <dgm:cxn modelId="{AC7BE245-11BC-4153-AD3E-96D2DF3ECB6A}" type="presParOf" srcId="{B4C4C32E-AA89-4825-8C6F-101FE50FB80C}" destId="{3EB9ED87-3131-4E80-A11A-443F8B340EBB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7FCACA0-3FD0-4A3E-A4EF-0872247643A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8DB7FB10-DDB4-43A4-B346-7AAE28E61728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Получили патент</a:t>
          </a:r>
          <a:endParaRPr lang="ru-RU" sz="600" dirty="0">
            <a:solidFill>
              <a:srgbClr val="D5D7D8"/>
            </a:solidFill>
          </a:endParaRPr>
        </a:p>
      </dgm:t>
    </dgm:pt>
    <dgm:pt modelId="{4D530C48-BD40-4FC9-8E6C-41CA42CD56C1}" type="parTrans" cxnId="{E14E8D20-7D66-4A0F-A8F6-A0B9DC328148}">
      <dgm:prSet/>
      <dgm:spPr/>
      <dgm:t>
        <a:bodyPr/>
        <a:lstStyle/>
        <a:p>
          <a:endParaRPr lang="ru-RU"/>
        </a:p>
      </dgm:t>
    </dgm:pt>
    <dgm:pt modelId="{4718C7D0-8EE0-496F-B379-BC6E5A9F7CD1}" type="sibTrans" cxnId="{E14E8D20-7D66-4A0F-A8F6-A0B9DC328148}">
      <dgm:prSet/>
      <dgm:spPr/>
      <dgm:t>
        <a:bodyPr/>
        <a:lstStyle/>
        <a:p>
          <a:endParaRPr lang="ru-RU"/>
        </a:p>
      </dgm:t>
    </dgm:pt>
    <dgm:pt modelId="{74D5E0CD-97F6-436F-8AEE-CA66075553E7}" type="pres">
      <dgm:prSet presAssocID="{C7FCACA0-3FD0-4A3E-A4EF-0872247643A3}" presName="Name0" presStyleCnt="0">
        <dgm:presLayoutVars>
          <dgm:dir/>
          <dgm:resizeHandles val="exact"/>
        </dgm:presLayoutVars>
      </dgm:prSet>
      <dgm:spPr/>
    </dgm:pt>
    <dgm:pt modelId="{A0C9FF47-9E86-498E-8780-04BEBAAD78D4}" type="pres">
      <dgm:prSet presAssocID="{C7FCACA0-3FD0-4A3E-A4EF-0872247643A3}" presName="arrow" presStyleLbl="bgShp" presStyleIdx="0" presStyleCnt="1"/>
      <dgm:spPr>
        <a:ln w="31750">
          <a:solidFill>
            <a:schemeClr val="tx2"/>
          </a:solidFill>
        </a:ln>
      </dgm:spPr>
    </dgm:pt>
    <dgm:pt modelId="{978D3CB1-F676-48D1-8FAE-1439EC7477CB}" type="pres">
      <dgm:prSet presAssocID="{C7FCACA0-3FD0-4A3E-A4EF-0872247643A3}" presName="points" presStyleCnt="0"/>
      <dgm:spPr/>
    </dgm:pt>
    <dgm:pt modelId="{B4C4C32E-AA89-4825-8C6F-101FE50FB80C}" type="pres">
      <dgm:prSet presAssocID="{8DB7FB10-DDB4-43A4-B346-7AAE28E61728}" presName="compositeA" presStyleCnt="0"/>
      <dgm:spPr/>
    </dgm:pt>
    <dgm:pt modelId="{BAABF80D-7000-4FAE-86DC-8653FABAC519}" type="pres">
      <dgm:prSet presAssocID="{8DB7FB10-DDB4-43A4-B346-7AAE28E61728}" presName="textA" presStyleLbl="revTx" presStyleIdx="0" presStyleCnt="1" custLinFactNeighborX="14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3BFA2-3BAE-4A19-B3F9-05E8634A348A}" type="pres">
      <dgm:prSet presAssocID="{8DB7FB10-DDB4-43A4-B346-7AAE28E61728}" presName="circleA" presStyleLbl="node1" presStyleIdx="0" presStyleCnt="1"/>
      <dgm:spPr/>
    </dgm:pt>
    <dgm:pt modelId="{3EB9ED87-3131-4E80-A11A-443F8B340EBB}" type="pres">
      <dgm:prSet presAssocID="{8DB7FB10-DDB4-43A4-B346-7AAE28E61728}" presName="spaceA" presStyleCnt="0"/>
      <dgm:spPr/>
    </dgm:pt>
  </dgm:ptLst>
  <dgm:cxnLst>
    <dgm:cxn modelId="{77829671-C75E-403F-B51F-9905024A66BC}" type="presOf" srcId="{8DB7FB10-DDB4-43A4-B346-7AAE28E61728}" destId="{BAABF80D-7000-4FAE-86DC-8653FABAC519}" srcOrd="0" destOrd="0" presId="urn:microsoft.com/office/officeart/2005/8/layout/hProcess11"/>
    <dgm:cxn modelId="{E14E8D20-7D66-4A0F-A8F6-A0B9DC328148}" srcId="{C7FCACA0-3FD0-4A3E-A4EF-0872247643A3}" destId="{8DB7FB10-DDB4-43A4-B346-7AAE28E61728}" srcOrd="0" destOrd="0" parTransId="{4D530C48-BD40-4FC9-8E6C-41CA42CD56C1}" sibTransId="{4718C7D0-8EE0-496F-B379-BC6E5A9F7CD1}"/>
    <dgm:cxn modelId="{13926ACA-FE1B-44B9-B943-23F7A93526E5}" type="presOf" srcId="{C7FCACA0-3FD0-4A3E-A4EF-0872247643A3}" destId="{74D5E0CD-97F6-436F-8AEE-CA66075553E7}" srcOrd="0" destOrd="0" presId="urn:microsoft.com/office/officeart/2005/8/layout/hProcess11"/>
    <dgm:cxn modelId="{BFE36E57-337E-48A5-85AF-7830112E8D8E}" type="presParOf" srcId="{74D5E0CD-97F6-436F-8AEE-CA66075553E7}" destId="{A0C9FF47-9E86-498E-8780-04BEBAAD78D4}" srcOrd="0" destOrd="0" presId="urn:microsoft.com/office/officeart/2005/8/layout/hProcess11"/>
    <dgm:cxn modelId="{6242A0EA-7E0C-463B-805D-36BA830E3EA6}" type="presParOf" srcId="{74D5E0CD-97F6-436F-8AEE-CA66075553E7}" destId="{978D3CB1-F676-48D1-8FAE-1439EC7477CB}" srcOrd="1" destOrd="0" presId="urn:microsoft.com/office/officeart/2005/8/layout/hProcess11"/>
    <dgm:cxn modelId="{96851FF7-270A-4F72-8572-97AA2CD15D6F}" type="presParOf" srcId="{978D3CB1-F676-48D1-8FAE-1439EC7477CB}" destId="{B4C4C32E-AA89-4825-8C6F-101FE50FB80C}" srcOrd="0" destOrd="0" presId="urn:microsoft.com/office/officeart/2005/8/layout/hProcess11"/>
    <dgm:cxn modelId="{D209CA18-E561-4155-85BC-DEB0A0C2FD19}" type="presParOf" srcId="{B4C4C32E-AA89-4825-8C6F-101FE50FB80C}" destId="{BAABF80D-7000-4FAE-86DC-8653FABAC519}" srcOrd="0" destOrd="0" presId="urn:microsoft.com/office/officeart/2005/8/layout/hProcess11"/>
    <dgm:cxn modelId="{BC58F9D5-9FFD-4721-907F-E987C73A887D}" type="presParOf" srcId="{B4C4C32E-AA89-4825-8C6F-101FE50FB80C}" destId="{6733BFA2-3BAE-4A19-B3F9-05E8634A348A}" srcOrd="1" destOrd="0" presId="urn:microsoft.com/office/officeart/2005/8/layout/hProcess11"/>
    <dgm:cxn modelId="{4BD60887-4026-4BB2-96D2-1472548D092F}" type="presParOf" srcId="{B4C4C32E-AA89-4825-8C6F-101FE50FB80C}" destId="{3EB9ED87-3131-4E80-A11A-443F8B340EBB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7FCACA0-3FD0-4A3E-A4EF-0872247643A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8DB7FB10-DDB4-43A4-B346-7AAE28E61728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Перешли на ОСНО</a:t>
          </a:r>
          <a:r>
            <a:rPr lang="en-US" sz="600" dirty="0" smtClean="0">
              <a:solidFill>
                <a:srgbClr val="D5D7D8"/>
              </a:solidFill>
            </a:rPr>
            <a:t>.</a:t>
          </a:r>
          <a:endParaRPr lang="ru-RU" sz="600" dirty="0">
            <a:solidFill>
              <a:srgbClr val="D5D7D8"/>
            </a:solidFill>
          </a:endParaRPr>
        </a:p>
      </dgm:t>
    </dgm:pt>
    <dgm:pt modelId="{4D530C48-BD40-4FC9-8E6C-41CA42CD56C1}" type="parTrans" cxnId="{E14E8D20-7D66-4A0F-A8F6-A0B9DC328148}">
      <dgm:prSet/>
      <dgm:spPr/>
      <dgm:t>
        <a:bodyPr/>
        <a:lstStyle/>
        <a:p>
          <a:endParaRPr lang="ru-RU"/>
        </a:p>
      </dgm:t>
    </dgm:pt>
    <dgm:pt modelId="{4718C7D0-8EE0-496F-B379-BC6E5A9F7CD1}" type="sibTrans" cxnId="{E14E8D20-7D66-4A0F-A8F6-A0B9DC328148}">
      <dgm:prSet/>
      <dgm:spPr/>
      <dgm:t>
        <a:bodyPr/>
        <a:lstStyle/>
        <a:p>
          <a:endParaRPr lang="ru-RU"/>
        </a:p>
      </dgm:t>
    </dgm:pt>
    <dgm:pt modelId="{74D5E0CD-97F6-436F-8AEE-CA66075553E7}" type="pres">
      <dgm:prSet presAssocID="{C7FCACA0-3FD0-4A3E-A4EF-0872247643A3}" presName="Name0" presStyleCnt="0">
        <dgm:presLayoutVars>
          <dgm:dir/>
          <dgm:resizeHandles val="exact"/>
        </dgm:presLayoutVars>
      </dgm:prSet>
      <dgm:spPr/>
    </dgm:pt>
    <dgm:pt modelId="{A0C9FF47-9E86-498E-8780-04BEBAAD78D4}" type="pres">
      <dgm:prSet presAssocID="{C7FCACA0-3FD0-4A3E-A4EF-0872247643A3}" presName="arrow" presStyleLbl="bgShp" presStyleIdx="0" presStyleCnt="1"/>
      <dgm:spPr>
        <a:ln w="31750">
          <a:solidFill>
            <a:schemeClr val="tx2"/>
          </a:solidFill>
        </a:ln>
      </dgm:spPr>
    </dgm:pt>
    <dgm:pt modelId="{978D3CB1-F676-48D1-8FAE-1439EC7477CB}" type="pres">
      <dgm:prSet presAssocID="{C7FCACA0-3FD0-4A3E-A4EF-0872247643A3}" presName="points" presStyleCnt="0"/>
      <dgm:spPr/>
    </dgm:pt>
    <dgm:pt modelId="{B4C4C32E-AA89-4825-8C6F-101FE50FB80C}" type="pres">
      <dgm:prSet presAssocID="{8DB7FB10-DDB4-43A4-B346-7AAE28E61728}" presName="compositeA" presStyleCnt="0"/>
      <dgm:spPr/>
    </dgm:pt>
    <dgm:pt modelId="{BAABF80D-7000-4FAE-86DC-8653FABAC519}" type="pres">
      <dgm:prSet presAssocID="{8DB7FB10-DDB4-43A4-B346-7AAE28E61728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3BFA2-3BAE-4A19-B3F9-05E8634A348A}" type="pres">
      <dgm:prSet presAssocID="{8DB7FB10-DDB4-43A4-B346-7AAE28E61728}" presName="circleA" presStyleLbl="node1" presStyleIdx="0" presStyleCnt="1"/>
      <dgm:spPr/>
    </dgm:pt>
    <dgm:pt modelId="{3EB9ED87-3131-4E80-A11A-443F8B340EBB}" type="pres">
      <dgm:prSet presAssocID="{8DB7FB10-DDB4-43A4-B346-7AAE28E61728}" presName="spaceA" presStyleCnt="0"/>
      <dgm:spPr/>
    </dgm:pt>
  </dgm:ptLst>
  <dgm:cxnLst>
    <dgm:cxn modelId="{9833212B-898F-4072-B465-4B6C2194AD19}" type="presOf" srcId="{C7FCACA0-3FD0-4A3E-A4EF-0872247643A3}" destId="{74D5E0CD-97F6-436F-8AEE-CA66075553E7}" srcOrd="0" destOrd="0" presId="urn:microsoft.com/office/officeart/2005/8/layout/hProcess11"/>
    <dgm:cxn modelId="{1C927A69-9003-4602-A3D3-C0116EF4254A}" type="presOf" srcId="{8DB7FB10-DDB4-43A4-B346-7AAE28E61728}" destId="{BAABF80D-7000-4FAE-86DC-8653FABAC519}" srcOrd="0" destOrd="0" presId="urn:microsoft.com/office/officeart/2005/8/layout/hProcess11"/>
    <dgm:cxn modelId="{E14E8D20-7D66-4A0F-A8F6-A0B9DC328148}" srcId="{C7FCACA0-3FD0-4A3E-A4EF-0872247643A3}" destId="{8DB7FB10-DDB4-43A4-B346-7AAE28E61728}" srcOrd="0" destOrd="0" parTransId="{4D530C48-BD40-4FC9-8E6C-41CA42CD56C1}" sibTransId="{4718C7D0-8EE0-496F-B379-BC6E5A9F7CD1}"/>
    <dgm:cxn modelId="{BED78F3E-467E-4253-8A61-CCD70895FCDD}" type="presParOf" srcId="{74D5E0CD-97F6-436F-8AEE-CA66075553E7}" destId="{A0C9FF47-9E86-498E-8780-04BEBAAD78D4}" srcOrd="0" destOrd="0" presId="urn:microsoft.com/office/officeart/2005/8/layout/hProcess11"/>
    <dgm:cxn modelId="{B67B9A8F-7FC9-474C-9C9E-83B40E6BEBB5}" type="presParOf" srcId="{74D5E0CD-97F6-436F-8AEE-CA66075553E7}" destId="{978D3CB1-F676-48D1-8FAE-1439EC7477CB}" srcOrd="1" destOrd="0" presId="urn:microsoft.com/office/officeart/2005/8/layout/hProcess11"/>
    <dgm:cxn modelId="{F218AB7D-CAF3-458A-B80D-502D09018301}" type="presParOf" srcId="{978D3CB1-F676-48D1-8FAE-1439EC7477CB}" destId="{B4C4C32E-AA89-4825-8C6F-101FE50FB80C}" srcOrd="0" destOrd="0" presId="urn:microsoft.com/office/officeart/2005/8/layout/hProcess11"/>
    <dgm:cxn modelId="{7707EDC4-FE59-4347-AF67-9CFDF0440D75}" type="presParOf" srcId="{B4C4C32E-AA89-4825-8C6F-101FE50FB80C}" destId="{BAABF80D-7000-4FAE-86DC-8653FABAC519}" srcOrd="0" destOrd="0" presId="urn:microsoft.com/office/officeart/2005/8/layout/hProcess11"/>
    <dgm:cxn modelId="{7F3CA97E-50CF-49D4-948E-3826B3AFC580}" type="presParOf" srcId="{B4C4C32E-AA89-4825-8C6F-101FE50FB80C}" destId="{6733BFA2-3BAE-4A19-B3F9-05E8634A348A}" srcOrd="1" destOrd="0" presId="urn:microsoft.com/office/officeart/2005/8/layout/hProcess11"/>
    <dgm:cxn modelId="{71F64D33-5201-4A9D-8FFB-D74D70BE5615}" type="presParOf" srcId="{B4C4C32E-AA89-4825-8C6F-101FE50FB80C}" destId="{3EB9ED87-3131-4E80-A11A-443F8B340EBB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7FCACA0-3FD0-4A3E-A4EF-0872247643A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8DB7FB10-DDB4-43A4-B346-7AAE28E61728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Приняли решение о прекращении деятельности</a:t>
          </a:r>
          <a:endParaRPr lang="ru-RU" sz="1400" dirty="0">
            <a:solidFill>
              <a:schemeClr val="tx1"/>
            </a:solidFill>
          </a:endParaRPr>
        </a:p>
      </dgm:t>
    </dgm:pt>
    <dgm:pt modelId="{4D530C48-BD40-4FC9-8E6C-41CA42CD56C1}" type="parTrans" cxnId="{E14E8D20-7D66-4A0F-A8F6-A0B9DC328148}">
      <dgm:prSet/>
      <dgm:spPr/>
      <dgm:t>
        <a:bodyPr/>
        <a:lstStyle/>
        <a:p>
          <a:endParaRPr lang="ru-RU"/>
        </a:p>
      </dgm:t>
    </dgm:pt>
    <dgm:pt modelId="{4718C7D0-8EE0-496F-B379-BC6E5A9F7CD1}" type="sibTrans" cxnId="{E14E8D20-7D66-4A0F-A8F6-A0B9DC328148}">
      <dgm:prSet/>
      <dgm:spPr/>
      <dgm:t>
        <a:bodyPr/>
        <a:lstStyle/>
        <a:p>
          <a:endParaRPr lang="ru-RU"/>
        </a:p>
      </dgm:t>
    </dgm:pt>
    <dgm:pt modelId="{74D5E0CD-97F6-436F-8AEE-CA66075553E7}" type="pres">
      <dgm:prSet presAssocID="{C7FCACA0-3FD0-4A3E-A4EF-0872247643A3}" presName="Name0" presStyleCnt="0">
        <dgm:presLayoutVars>
          <dgm:dir/>
          <dgm:resizeHandles val="exact"/>
        </dgm:presLayoutVars>
      </dgm:prSet>
      <dgm:spPr/>
    </dgm:pt>
    <dgm:pt modelId="{A0C9FF47-9E86-498E-8780-04BEBAAD78D4}" type="pres">
      <dgm:prSet presAssocID="{C7FCACA0-3FD0-4A3E-A4EF-0872247643A3}" presName="arrow" presStyleLbl="bgShp" presStyleIdx="0" presStyleCnt="1"/>
      <dgm:spPr>
        <a:ln w="31750">
          <a:solidFill>
            <a:schemeClr val="tx2"/>
          </a:solidFill>
        </a:ln>
      </dgm:spPr>
    </dgm:pt>
    <dgm:pt modelId="{978D3CB1-F676-48D1-8FAE-1439EC7477CB}" type="pres">
      <dgm:prSet presAssocID="{C7FCACA0-3FD0-4A3E-A4EF-0872247643A3}" presName="points" presStyleCnt="0"/>
      <dgm:spPr/>
    </dgm:pt>
    <dgm:pt modelId="{B4C4C32E-AA89-4825-8C6F-101FE50FB80C}" type="pres">
      <dgm:prSet presAssocID="{8DB7FB10-DDB4-43A4-B346-7AAE28E61728}" presName="compositeA" presStyleCnt="0"/>
      <dgm:spPr/>
    </dgm:pt>
    <dgm:pt modelId="{BAABF80D-7000-4FAE-86DC-8653FABAC519}" type="pres">
      <dgm:prSet presAssocID="{8DB7FB10-DDB4-43A4-B346-7AAE28E61728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3BFA2-3BAE-4A19-B3F9-05E8634A348A}" type="pres">
      <dgm:prSet presAssocID="{8DB7FB10-DDB4-43A4-B346-7AAE28E61728}" presName="circleA" presStyleLbl="node1" presStyleIdx="0" presStyleCnt="1"/>
      <dgm:spPr/>
    </dgm:pt>
    <dgm:pt modelId="{3EB9ED87-3131-4E80-A11A-443F8B340EBB}" type="pres">
      <dgm:prSet presAssocID="{8DB7FB10-DDB4-43A4-B346-7AAE28E61728}" presName="spaceA" presStyleCnt="0"/>
      <dgm:spPr/>
    </dgm:pt>
  </dgm:ptLst>
  <dgm:cxnLst>
    <dgm:cxn modelId="{7FD8CAA6-DD99-4B9C-977A-3E01FABA5089}" type="presOf" srcId="{8DB7FB10-DDB4-43A4-B346-7AAE28E61728}" destId="{BAABF80D-7000-4FAE-86DC-8653FABAC519}" srcOrd="0" destOrd="0" presId="urn:microsoft.com/office/officeart/2005/8/layout/hProcess11"/>
    <dgm:cxn modelId="{8E2C3C2C-8384-4CB4-8369-B5B15ECC1292}" type="presOf" srcId="{C7FCACA0-3FD0-4A3E-A4EF-0872247643A3}" destId="{74D5E0CD-97F6-436F-8AEE-CA66075553E7}" srcOrd="0" destOrd="0" presId="urn:microsoft.com/office/officeart/2005/8/layout/hProcess11"/>
    <dgm:cxn modelId="{E14E8D20-7D66-4A0F-A8F6-A0B9DC328148}" srcId="{C7FCACA0-3FD0-4A3E-A4EF-0872247643A3}" destId="{8DB7FB10-DDB4-43A4-B346-7AAE28E61728}" srcOrd="0" destOrd="0" parTransId="{4D530C48-BD40-4FC9-8E6C-41CA42CD56C1}" sibTransId="{4718C7D0-8EE0-496F-B379-BC6E5A9F7CD1}"/>
    <dgm:cxn modelId="{E2B15EAB-CD8F-411B-8697-FC9BEFDB6F88}" type="presParOf" srcId="{74D5E0CD-97F6-436F-8AEE-CA66075553E7}" destId="{A0C9FF47-9E86-498E-8780-04BEBAAD78D4}" srcOrd="0" destOrd="0" presId="urn:microsoft.com/office/officeart/2005/8/layout/hProcess11"/>
    <dgm:cxn modelId="{3F684B95-C4C3-43C4-A7EA-DA8A2391AB6C}" type="presParOf" srcId="{74D5E0CD-97F6-436F-8AEE-CA66075553E7}" destId="{978D3CB1-F676-48D1-8FAE-1439EC7477CB}" srcOrd="1" destOrd="0" presId="urn:microsoft.com/office/officeart/2005/8/layout/hProcess11"/>
    <dgm:cxn modelId="{1EAD3525-EA7C-406E-94F7-99CECF0C6742}" type="presParOf" srcId="{978D3CB1-F676-48D1-8FAE-1439EC7477CB}" destId="{B4C4C32E-AA89-4825-8C6F-101FE50FB80C}" srcOrd="0" destOrd="0" presId="urn:microsoft.com/office/officeart/2005/8/layout/hProcess11"/>
    <dgm:cxn modelId="{C1831CA0-30E1-487F-8F2E-A0953FB3EAD4}" type="presParOf" srcId="{B4C4C32E-AA89-4825-8C6F-101FE50FB80C}" destId="{BAABF80D-7000-4FAE-86DC-8653FABAC519}" srcOrd="0" destOrd="0" presId="urn:microsoft.com/office/officeart/2005/8/layout/hProcess11"/>
    <dgm:cxn modelId="{1D70B602-8453-43D8-B664-645775EC6D16}" type="presParOf" srcId="{B4C4C32E-AA89-4825-8C6F-101FE50FB80C}" destId="{6733BFA2-3BAE-4A19-B3F9-05E8634A348A}" srcOrd="1" destOrd="0" presId="urn:microsoft.com/office/officeart/2005/8/layout/hProcess11"/>
    <dgm:cxn modelId="{8F980AAD-DAEC-486A-B30D-4ED1EBD29439}" type="presParOf" srcId="{B4C4C32E-AA89-4825-8C6F-101FE50FB80C}" destId="{3EB9ED87-3131-4E80-A11A-443F8B340EBB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7FCACA0-3FD0-4A3E-A4EF-0872247643A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8DB7FB10-DDB4-43A4-B346-7AAE28E61728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Перешли на НПД</a:t>
          </a:r>
          <a:endParaRPr lang="ru-RU" sz="1400" dirty="0">
            <a:solidFill>
              <a:schemeClr val="tx1"/>
            </a:solidFill>
          </a:endParaRPr>
        </a:p>
      </dgm:t>
    </dgm:pt>
    <dgm:pt modelId="{4D530C48-BD40-4FC9-8E6C-41CA42CD56C1}" type="parTrans" cxnId="{E14E8D20-7D66-4A0F-A8F6-A0B9DC328148}">
      <dgm:prSet/>
      <dgm:spPr/>
      <dgm:t>
        <a:bodyPr/>
        <a:lstStyle/>
        <a:p>
          <a:endParaRPr lang="ru-RU"/>
        </a:p>
      </dgm:t>
    </dgm:pt>
    <dgm:pt modelId="{4718C7D0-8EE0-496F-B379-BC6E5A9F7CD1}" type="sibTrans" cxnId="{E14E8D20-7D66-4A0F-A8F6-A0B9DC328148}">
      <dgm:prSet/>
      <dgm:spPr/>
      <dgm:t>
        <a:bodyPr/>
        <a:lstStyle/>
        <a:p>
          <a:endParaRPr lang="ru-RU"/>
        </a:p>
      </dgm:t>
    </dgm:pt>
    <dgm:pt modelId="{74D5E0CD-97F6-436F-8AEE-CA66075553E7}" type="pres">
      <dgm:prSet presAssocID="{C7FCACA0-3FD0-4A3E-A4EF-0872247643A3}" presName="Name0" presStyleCnt="0">
        <dgm:presLayoutVars>
          <dgm:dir/>
          <dgm:resizeHandles val="exact"/>
        </dgm:presLayoutVars>
      </dgm:prSet>
      <dgm:spPr/>
    </dgm:pt>
    <dgm:pt modelId="{A0C9FF47-9E86-498E-8780-04BEBAAD78D4}" type="pres">
      <dgm:prSet presAssocID="{C7FCACA0-3FD0-4A3E-A4EF-0872247643A3}" presName="arrow" presStyleLbl="bgShp" presStyleIdx="0" presStyleCnt="1"/>
      <dgm:spPr>
        <a:ln w="31750">
          <a:solidFill>
            <a:schemeClr val="tx2"/>
          </a:solidFill>
        </a:ln>
      </dgm:spPr>
    </dgm:pt>
    <dgm:pt modelId="{978D3CB1-F676-48D1-8FAE-1439EC7477CB}" type="pres">
      <dgm:prSet presAssocID="{C7FCACA0-3FD0-4A3E-A4EF-0872247643A3}" presName="points" presStyleCnt="0"/>
      <dgm:spPr/>
    </dgm:pt>
    <dgm:pt modelId="{B4C4C32E-AA89-4825-8C6F-101FE50FB80C}" type="pres">
      <dgm:prSet presAssocID="{8DB7FB10-DDB4-43A4-B346-7AAE28E61728}" presName="compositeA" presStyleCnt="0"/>
      <dgm:spPr/>
    </dgm:pt>
    <dgm:pt modelId="{BAABF80D-7000-4FAE-86DC-8653FABAC519}" type="pres">
      <dgm:prSet presAssocID="{8DB7FB10-DDB4-43A4-B346-7AAE28E61728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3BFA2-3BAE-4A19-B3F9-05E8634A348A}" type="pres">
      <dgm:prSet presAssocID="{8DB7FB10-DDB4-43A4-B346-7AAE28E61728}" presName="circleA" presStyleLbl="node1" presStyleIdx="0" presStyleCnt="1"/>
      <dgm:spPr/>
    </dgm:pt>
    <dgm:pt modelId="{3EB9ED87-3131-4E80-A11A-443F8B340EBB}" type="pres">
      <dgm:prSet presAssocID="{8DB7FB10-DDB4-43A4-B346-7AAE28E61728}" presName="spaceA" presStyleCnt="0"/>
      <dgm:spPr/>
    </dgm:pt>
  </dgm:ptLst>
  <dgm:cxnLst>
    <dgm:cxn modelId="{D301CAB1-BAE8-478C-B823-DF0F9F125B31}" type="presOf" srcId="{C7FCACA0-3FD0-4A3E-A4EF-0872247643A3}" destId="{74D5E0CD-97F6-436F-8AEE-CA66075553E7}" srcOrd="0" destOrd="0" presId="urn:microsoft.com/office/officeart/2005/8/layout/hProcess11"/>
    <dgm:cxn modelId="{4F265C44-23D0-454B-9ABC-EAA03107D997}" type="presOf" srcId="{8DB7FB10-DDB4-43A4-B346-7AAE28E61728}" destId="{BAABF80D-7000-4FAE-86DC-8653FABAC519}" srcOrd="0" destOrd="0" presId="urn:microsoft.com/office/officeart/2005/8/layout/hProcess11"/>
    <dgm:cxn modelId="{E14E8D20-7D66-4A0F-A8F6-A0B9DC328148}" srcId="{C7FCACA0-3FD0-4A3E-A4EF-0872247643A3}" destId="{8DB7FB10-DDB4-43A4-B346-7AAE28E61728}" srcOrd="0" destOrd="0" parTransId="{4D530C48-BD40-4FC9-8E6C-41CA42CD56C1}" sibTransId="{4718C7D0-8EE0-496F-B379-BC6E5A9F7CD1}"/>
    <dgm:cxn modelId="{6F4A352B-A58B-4DE5-9675-979E8BF2B80A}" type="presParOf" srcId="{74D5E0CD-97F6-436F-8AEE-CA66075553E7}" destId="{A0C9FF47-9E86-498E-8780-04BEBAAD78D4}" srcOrd="0" destOrd="0" presId="urn:microsoft.com/office/officeart/2005/8/layout/hProcess11"/>
    <dgm:cxn modelId="{D2F4F2C1-AD27-45F1-83B2-2781ADAD738C}" type="presParOf" srcId="{74D5E0CD-97F6-436F-8AEE-CA66075553E7}" destId="{978D3CB1-F676-48D1-8FAE-1439EC7477CB}" srcOrd="1" destOrd="0" presId="urn:microsoft.com/office/officeart/2005/8/layout/hProcess11"/>
    <dgm:cxn modelId="{15B835C5-061E-4BDD-A9DF-499EA04E59C1}" type="presParOf" srcId="{978D3CB1-F676-48D1-8FAE-1439EC7477CB}" destId="{B4C4C32E-AA89-4825-8C6F-101FE50FB80C}" srcOrd="0" destOrd="0" presId="urn:microsoft.com/office/officeart/2005/8/layout/hProcess11"/>
    <dgm:cxn modelId="{EE3B40FA-D9B4-4B34-8BCF-AFC053006059}" type="presParOf" srcId="{B4C4C32E-AA89-4825-8C6F-101FE50FB80C}" destId="{BAABF80D-7000-4FAE-86DC-8653FABAC519}" srcOrd="0" destOrd="0" presId="urn:microsoft.com/office/officeart/2005/8/layout/hProcess11"/>
    <dgm:cxn modelId="{14664CFC-A2B0-4EA2-B096-182CA7F2F749}" type="presParOf" srcId="{B4C4C32E-AA89-4825-8C6F-101FE50FB80C}" destId="{6733BFA2-3BAE-4A19-B3F9-05E8634A348A}" srcOrd="1" destOrd="0" presId="urn:microsoft.com/office/officeart/2005/8/layout/hProcess11"/>
    <dgm:cxn modelId="{A0A947F6-C509-4177-A814-DD544E4E6C3B}" type="presParOf" srcId="{B4C4C32E-AA89-4825-8C6F-101FE50FB80C}" destId="{3EB9ED87-3131-4E80-A11A-443F8B340EBB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7FCACA0-3FD0-4A3E-A4EF-0872247643A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8DB7FB10-DDB4-43A4-B346-7AAE28E61728}">
      <dgm:prSet phldrT="[Текст]" custT="1"/>
      <dgm:spPr/>
      <dgm:t>
        <a:bodyPr/>
        <a:lstStyle/>
        <a:p>
          <a:endParaRPr lang="ru-RU" sz="1400" dirty="0" smtClean="0">
            <a:solidFill>
              <a:schemeClr val="tx1"/>
            </a:solidFill>
          </a:endParaRPr>
        </a:p>
        <a:p>
          <a:endParaRPr lang="ru-RU" sz="1400" dirty="0" smtClean="0">
            <a:solidFill>
              <a:schemeClr val="tx1"/>
            </a:solidFill>
          </a:endParaRPr>
        </a:p>
      </dgm:t>
    </dgm:pt>
    <dgm:pt modelId="{4D530C48-BD40-4FC9-8E6C-41CA42CD56C1}" type="parTrans" cxnId="{E14E8D20-7D66-4A0F-A8F6-A0B9DC328148}">
      <dgm:prSet/>
      <dgm:spPr/>
      <dgm:t>
        <a:bodyPr/>
        <a:lstStyle/>
        <a:p>
          <a:endParaRPr lang="ru-RU"/>
        </a:p>
      </dgm:t>
    </dgm:pt>
    <dgm:pt modelId="{4718C7D0-8EE0-496F-B379-BC6E5A9F7CD1}" type="sibTrans" cxnId="{E14E8D20-7D66-4A0F-A8F6-A0B9DC328148}">
      <dgm:prSet/>
      <dgm:spPr/>
      <dgm:t>
        <a:bodyPr/>
        <a:lstStyle/>
        <a:p>
          <a:endParaRPr lang="ru-RU"/>
        </a:p>
      </dgm:t>
    </dgm:pt>
    <dgm:pt modelId="{74D5E0CD-97F6-436F-8AEE-CA66075553E7}" type="pres">
      <dgm:prSet presAssocID="{C7FCACA0-3FD0-4A3E-A4EF-0872247643A3}" presName="Name0" presStyleCnt="0">
        <dgm:presLayoutVars>
          <dgm:dir/>
          <dgm:resizeHandles val="exact"/>
        </dgm:presLayoutVars>
      </dgm:prSet>
      <dgm:spPr/>
    </dgm:pt>
    <dgm:pt modelId="{A0C9FF47-9E86-498E-8780-04BEBAAD78D4}" type="pres">
      <dgm:prSet presAssocID="{C7FCACA0-3FD0-4A3E-A4EF-0872247643A3}" presName="arrow" presStyleLbl="bgShp" presStyleIdx="0" presStyleCnt="1" custLinFactNeighborY="8716"/>
      <dgm:spPr>
        <a:ln w="31750">
          <a:solidFill>
            <a:schemeClr val="tx2"/>
          </a:solidFill>
        </a:ln>
      </dgm:spPr>
    </dgm:pt>
    <dgm:pt modelId="{978D3CB1-F676-48D1-8FAE-1439EC7477CB}" type="pres">
      <dgm:prSet presAssocID="{C7FCACA0-3FD0-4A3E-A4EF-0872247643A3}" presName="points" presStyleCnt="0"/>
      <dgm:spPr/>
    </dgm:pt>
    <dgm:pt modelId="{B4C4C32E-AA89-4825-8C6F-101FE50FB80C}" type="pres">
      <dgm:prSet presAssocID="{8DB7FB10-DDB4-43A4-B346-7AAE28E61728}" presName="compositeA" presStyleCnt="0"/>
      <dgm:spPr/>
    </dgm:pt>
    <dgm:pt modelId="{BAABF80D-7000-4FAE-86DC-8653FABAC519}" type="pres">
      <dgm:prSet presAssocID="{8DB7FB10-DDB4-43A4-B346-7AAE28E61728}" presName="textA" presStyleLbl="revTx" presStyleIdx="0" presStyleCnt="1" custLinFactNeighborY="393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3BFA2-3BAE-4A19-B3F9-05E8634A348A}" type="pres">
      <dgm:prSet presAssocID="{8DB7FB10-DDB4-43A4-B346-7AAE28E61728}" presName="circleA" presStyleLbl="node1" presStyleIdx="0" presStyleCnt="1" custLinFactNeighborX="97337" custLinFactNeighborY="15490"/>
      <dgm:spPr/>
    </dgm:pt>
    <dgm:pt modelId="{3EB9ED87-3131-4E80-A11A-443F8B340EBB}" type="pres">
      <dgm:prSet presAssocID="{8DB7FB10-DDB4-43A4-B346-7AAE28E61728}" presName="spaceA" presStyleCnt="0"/>
      <dgm:spPr/>
    </dgm:pt>
  </dgm:ptLst>
  <dgm:cxnLst>
    <dgm:cxn modelId="{BF365BFE-945B-4C7C-90B7-93903C304BF2}" type="presOf" srcId="{8DB7FB10-DDB4-43A4-B346-7AAE28E61728}" destId="{BAABF80D-7000-4FAE-86DC-8653FABAC519}" srcOrd="0" destOrd="0" presId="urn:microsoft.com/office/officeart/2005/8/layout/hProcess11"/>
    <dgm:cxn modelId="{E14E8D20-7D66-4A0F-A8F6-A0B9DC328148}" srcId="{C7FCACA0-3FD0-4A3E-A4EF-0872247643A3}" destId="{8DB7FB10-DDB4-43A4-B346-7AAE28E61728}" srcOrd="0" destOrd="0" parTransId="{4D530C48-BD40-4FC9-8E6C-41CA42CD56C1}" sibTransId="{4718C7D0-8EE0-496F-B379-BC6E5A9F7CD1}"/>
    <dgm:cxn modelId="{8E9FDD91-F60A-479F-AF8E-A1603B17C79D}" type="presOf" srcId="{C7FCACA0-3FD0-4A3E-A4EF-0872247643A3}" destId="{74D5E0CD-97F6-436F-8AEE-CA66075553E7}" srcOrd="0" destOrd="0" presId="urn:microsoft.com/office/officeart/2005/8/layout/hProcess11"/>
    <dgm:cxn modelId="{6EA56EEC-00A5-46CE-9595-84AF92EB5E58}" type="presParOf" srcId="{74D5E0CD-97F6-436F-8AEE-CA66075553E7}" destId="{A0C9FF47-9E86-498E-8780-04BEBAAD78D4}" srcOrd="0" destOrd="0" presId="urn:microsoft.com/office/officeart/2005/8/layout/hProcess11"/>
    <dgm:cxn modelId="{F5AD2ACE-A1FE-4A1A-8B5A-072593BEDEFD}" type="presParOf" srcId="{74D5E0CD-97F6-436F-8AEE-CA66075553E7}" destId="{978D3CB1-F676-48D1-8FAE-1439EC7477CB}" srcOrd="1" destOrd="0" presId="urn:microsoft.com/office/officeart/2005/8/layout/hProcess11"/>
    <dgm:cxn modelId="{1C66A8B0-A7B5-48D1-A268-EE8443ADAF6C}" type="presParOf" srcId="{978D3CB1-F676-48D1-8FAE-1439EC7477CB}" destId="{B4C4C32E-AA89-4825-8C6F-101FE50FB80C}" srcOrd="0" destOrd="0" presId="urn:microsoft.com/office/officeart/2005/8/layout/hProcess11"/>
    <dgm:cxn modelId="{90F49D74-EAFA-4BBA-9091-B39B3BDB423A}" type="presParOf" srcId="{B4C4C32E-AA89-4825-8C6F-101FE50FB80C}" destId="{BAABF80D-7000-4FAE-86DC-8653FABAC519}" srcOrd="0" destOrd="0" presId="urn:microsoft.com/office/officeart/2005/8/layout/hProcess11"/>
    <dgm:cxn modelId="{F9BA4078-AA20-4720-93FB-CB10BFCC87B0}" type="presParOf" srcId="{B4C4C32E-AA89-4825-8C6F-101FE50FB80C}" destId="{6733BFA2-3BAE-4A19-B3F9-05E8634A348A}" srcOrd="1" destOrd="0" presId="urn:microsoft.com/office/officeart/2005/8/layout/hProcess11"/>
    <dgm:cxn modelId="{6DC2F365-7260-4DEB-9D1F-95A13D74FC76}" type="presParOf" srcId="{B4C4C32E-AA89-4825-8C6F-101FE50FB80C}" destId="{3EB9ED87-3131-4E80-A11A-443F8B340EBB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C9FF47-9E86-498E-8780-04BEBAAD78D4}">
      <dsp:nvSpPr>
        <dsp:cNvPr id="0" name=""/>
        <dsp:cNvSpPr/>
      </dsp:nvSpPr>
      <dsp:spPr>
        <a:xfrm>
          <a:off x="0" y="212562"/>
          <a:ext cx="1893911" cy="283417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31750">
          <a:solidFill>
            <a:schemeClr val="tx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ABF80D-7000-4FAE-86DC-8653FABAC519}">
      <dsp:nvSpPr>
        <dsp:cNvPr id="0" name=""/>
        <dsp:cNvSpPr/>
      </dsp:nvSpPr>
      <dsp:spPr>
        <a:xfrm>
          <a:off x="0" y="0"/>
          <a:ext cx="1704520" cy="2834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Перешли на УСН</a:t>
          </a:r>
          <a:r>
            <a:rPr lang="en-US" sz="600" kern="1200" dirty="0" smtClean="0">
              <a:solidFill>
                <a:srgbClr val="D5D7D8"/>
              </a:solidFill>
            </a:rPr>
            <a:t>.</a:t>
          </a:r>
          <a:endParaRPr lang="ru-RU" sz="600" kern="1200" dirty="0">
            <a:solidFill>
              <a:srgbClr val="D5D7D8"/>
            </a:solidFill>
          </a:endParaRPr>
        </a:p>
      </dsp:txBody>
      <dsp:txXfrm>
        <a:off x="0" y="0"/>
        <a:ext cx="1704520" cy="283417"/>
      </dsp:txXfrm>
    </dsp:sp>
    <dsp:sp modelId="{6733BFA2-3BAE-4A19-B3F9-05E8634A348A}">
      <dsp:nvSpPr>
        <dsp:cNvPr id="0" name=""/>
        <dsp:cNvSpPr/>
      </dsp:nvSpPr>
      <dsp:spPr>
        <a:xfrm>
          <a:off x="816833" y="318844"/>
          <a:ext cx="70854" cy="70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C9FF47-9E86-498E-8780-04BEBAAD78D4}">
      <dsp:nvSpPr>
        <dsp:cNvPr id="0" name=""/>
        <dsp:cNvSpPr/>
      </dsp:nvSpPr>
      <dsp:spPr>
        <a:xfrm>
          <a:off x="0" y="212562"/>
          <a:ext cx="1893911" cy="283417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31750">
          <a:solidFill>
            <a:schemeClr val="tx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ABF80D-7000-4FAE-86DC-8653FABAC519}">
      <dsp:nvSpPr>
        <dsp:cNvPr id="0" name=""/>
        <dsp:cNvSpPr/>
      </dsp:nvSpPr>
      <dsp:spPr>
        <a:xfrm>
          <a:off x="24698" y="0"/>
          <a:ext cx="1704520" cy="2834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Получили патент</a:t>
          </a:r>
          <a:endParaRPr lang="ru-RU" sz="600" kern="1200" dirty="0">
            <a:solidFill>
              <a:srgbClr val="D5D7D8"/>
            </a:solidFill>
          </a:endParaRPr>
        </a:p>
      </dsp:txBody>
      <dsp:txXfrm>
        <a:off x="24698" y="0"/>
        <a:ext cx="1704520" cy="283417"/>
      </dsp:txXfrm>
    </dsp:sp>
    <dsp:sp modelId="{6733BFA2-3BAE-4A19-B3F9-05E8634A348A}">
      <dsp:nvSpPr>
        <dsp:cNvPr id="0" name=""/>
        <dsp:cNvSpPr/>
      </dsp:nvSpPr>
      <dsp:spPr>
        <a:xfrm>
          <a:off x="816833" y="318844"/>
          <a:ext cx="70854" cy="70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C9FF47-9E86-498E-8780-04BEBAAD78D4}">
      <dsp:nvSpPr>
        <dsp:cNvPr id="0" name=""/>
        <dsp:cNvSpPr/>
      </dsp:nvSpPr>
      <dsp:spPr>
        <a:xfrm>
          <a:off x="0" y="212562"/>
          <a:ext cx="1893911" cy="283417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31750">
          <a:solidFill>
            <a:schemeClr val="tx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ABF80D-7000-4FAE-86DC-8653FABAC519}">
      <dsp:nvSpPr>
        <dsp:cNvPr id="0" name=""/>
        <dsp:cNvSpPr/>
      </dsp:nvSpPr>
      <dsp:spPr>
        <a:xfrm>
          <a:off x="0" y="0"/>
          <a:ext cx="1704519" cy="2834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Перешли на ОСНО</a:t>
          </a:r>
          <a:r>
            <a:rPr lang="en-US" sz="600" kern="1200" dirty="0" smtClean="0">
              <a:solidFill>
                <a:srgbClr val="D5D7D8"/>
              </a:solidFill>
            </a:rPr>
            <a:t>.</a:t>
          </a:r>
          <a:endParaRPr lang="ru-RU" sz="600" kern="1200" dirty="0">
            <a:solidFill>
              <a:srgbClr val="D5D7D8"/>
            </a:solidFill>
          </a:endParaRPr>
        </a:p>
      </dsp:txBody>
      <dsp:txXfrm>
        <a:off x="0" y="0"/>
        <a:ext cx="1704519" cy="283417"/>
      </dsp:txXfrm>
    </dsp:sp>
    <dsp:sp modelId="{6733BFA2-3BAE-4A19-B3F9-05E8634A348A}">
      <dsp:nvSpPr>
        <dsp:cNvPr id="0" name=""/>
        <dsp:cNvSpPr/>
      </dsp:nvSpPr>
      <dsp:spPr>
        <a:xfrm>
          <a:off x="816832" y="318844"/>
          <a:ext cx="70854" cy="70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C9FF47-9E86-498E-8780-04BEBAAD78D4}">
      <dsp:nvSpPr>
        <dsp:cNvPr id="0" name=""/>
        <dsp:cNvSpPr/>
      </dsp:nvSpPr>
      <dsp:spPr>
        <a:xfrm>
          <a:off x="0" y="212562"/>
          <a:ext cx="1893911" cy="283417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31750">
          <a:solidFill>
            <a:schemeClr val="tx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ABF80D-7000-4FAE-86DC-8653FABAC519}">
      <dsp:nvSpPr>
        <dsp:cNvPr id="0" name=""/>
        <dsp:cNvSpPr/>
      </dsp:nvSpPr>
      <dsp:spPr>
        <a:xfrm>
          <a:off x="0" y="0"/>
          <a:ext cx="1704519" cy="2834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Приняли решение о прекращении деятельности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0" y="0"/>
        <a:ext cx="1704519" cy="283417"/>
      </dsp:txXfrm>
    </dsp:sp>
    <dsp:sp modelId="{6733BFA2-3BAE-4A19-B3F9-05E8634A348A}">
      <dsp:nvSpPr>
        <dsp:cNvPr id="0" name=""/>
        <dsp:cNvSpPr/>
      </dsp:nvSpPr>
      <dsp:spPr>
        <a:xfrm>
          <a:off x="816832" y="318844"/>
          <a:ext cx="70854" cy="70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C9FF47-9E86-498E-8780-04BEBAAD78D4}">
      <dsp:nvSpPr>
        <dsp:cNvPr id="0" name=""/>
        <dsp:cNvSpPr/>
      </dsp:nvSpPr>
      <dsp:spPr>
        <a:xfrm>
          <a:off x="0" y="212562"/>
          <a:ext cx="1893911" cy="283417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31750">
          <a:solidFill>
            <a:schemeClr val="tx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ABF80D-7000-4FAE-86DC-8653FABAC519}">
      <dsp:nvSpPr>
        <dsp:cNvPr id="0" name=""/>
        <dsp:cNvSpPr/>
      </dsp:nvSpPr>
      <dsp:spPr>
        <a:xfrm>
          <a:off x="0" y="0"/>
          <a:ext cx="1704519" cy="2834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Перешли на НПД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0" y="0"/>
        <a:ext cx="1704519" cy="283417"/>
      </dsp:txXfrm>
    </dsp:sp>
    <dsp:sp modelId="{6733BFA2-3BAE-4A19-B3F9-05E8634A348A}">
      <dsp:nvSpPr>
        <dsp:cNvPr id="0" name=""/>
        <dsp:cNvSpPr/>
      </dsp:nvSpPr>
      <dsp:spPr>
        <a:xfrm>
          <a:off x="816832" y="318844"/>
          <a:ext cx="70854" cy="70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C9FF47-9E86-498E-8780-04BEBAAD78D4}">
      <dsp:nvSpPr>
        <dsp:cNvPr id="0" name=""/>
        <dsp:cNvSpPr/>
      </dsp:nvSpPr>
      <dsp:spPr>
        <a:xfrm>
          <a:off x="0" y="237265"/>
          <a:ext cx="1893911" cy="283417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31750">
          <a:solidFill>
            <a:schemeClr val="tx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ABF80D-7000-4FAE-86DC-8653FABAC519}">
      <dsp:nvSpPr>
        <dsp:cNvPr id="0" name=""/>
        <dsp:cNvSpPr/>
      </dsp:nvSpPr>
      <dsp:spPr>
        <a:xfrm>
          <a:off x="0" y="111643"/>
          <a:ext cx="1704519" cy="2834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solidFill>
              <a:schemeClr val="tx1"/>
            </a:solidFill>
          </a:endParaRPr>
        </a:p>
      </dsp:txBody>
      <dsp:txXfrm>
        <a:off x="0" y="111643"/>
        <a:ext cx="1704519" cy="283417"/>
      </dsp:txXfrm>
    </dsp:sp>
    <dsp:sp modelId="{6733BFA2-3BAE-4A19-B3F9-05E8634A348A}">
      <dsp:nvSpPr>
        <dsp:cNvPr id="0" name=""/>
        <dsp:cNvSpPr/>
      </dsp:nvSpPr>
      <dsp:spPr>
        <a:xfrm>
          <a:off x="885800" y="329819"/>
          <a:ext cx="70854" cy="70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11"/>
            <a:ext cx="2950477" cy="497046"/>
          </a:xfrm>
          <a:prstGeom prst="rect">
            <a:avLst/>
          </a:prstGeom>
        </p:spPr>
        <p:txBody>
          <a:bodyPr vert="horz" lIns="92220" tIns="46110" rIns="92220" bIns="4611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8" y="11"/>
            <a:ext cx="2950477" cy="497046"/>
          </a:xfrm>
          <a:prstGeom prst="rect">
            <a:avLst/>
          </a:prstGeom>
        </p:spPr>
        <p:txBody>
          <a:bodyPr vert="horz" lIns="92220" tIns="46110" rIns="92220" bIns="4611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10.09.2021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7713"/>
            <a:ext cx="5275262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20" tIns="46110" rIns="92220" bIns="4611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2" y="4721952"/>
            <a:ext cx="5447030" cy="4473416"/>
          </a:xfrm>
          <a:prstGeom prst="rect">
            <a:avLst/>
          </a:prstGeom>
        </p:spPr>
        <p:txBody>
          <a:bodyPr vert="horz" lIns="92220" tIns="46110" rIns="92220" bIns="4611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442163"/>
            <a:ext cx="2950477" cy="497046"/>
          </a:xfrm>
          <a:prstGeom prst="rect">
            <a:avLst/>
          </a:prstGeom>
        </p:spPr>
        <p:txBody>
          <a:bodyPr vert="horz" lIns="92220" tIns="46110" rIns="92220" bIns="4611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8" y="9442163"/>
            <a:ext cx="2950477" cy="497046"/>
          </a:xfrm>
          <a:prstGeom prst="rect">
            <a:avLst/>
          </a:prstGeom>
        </p:spPr>
        <p:txBody>
          <a:bodyPr vert="horz" lIns="92220" tIns="46110" rIns="92220" bIns="4611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3463" y="1243013"/>
            <a:ext cx="4741862" cy="3354387"/>
          </a:xfrm>
          <a:ln/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Высокий темп роста поступлений по НДС обусловлен, главным образом, переходом ПАО «Газпром» на заявительный порядок возмещения с 01.01.2018 и снижением возмещения на сумму </a:t>
            </a:r>
            <a:r>
              <a:rPr lang="ru-RU" altLang="ru-RU" b="1" smtClean="0"/>
              <a:t>43,7 млрд. рублей</a:t>
            </a:r>
            <a:r>
              <a:rPr lang="ru-RU" altLang="ru-RU" smtClean="0"/>
              <a:t> [</a:t>
            </a:r>
            <a:r>
              <a:rPr lang="ru-RU" altLang="ru-RU" i="1" smtClean="0"/>
              <a:t>в 1 квартале 2018 года возмещено по двум налоговым периодам - 3,4 кварталы 2017 года, в 1 квартале 2019 года возмещено НДС за 4 квартал 2018 года</a:t>
            </a:r>
            <a:r>
              <a:rPr lang="ru-RU" altLang="ru-RU" smtClean="0"/>
              <a:t>], а также ростом основной ставки НДС с 18% до 20% с 01.01.2019 (по оценке, дополнительно поступило </a:t>
            </a:r>
            <a:r>
              <a:rPr lang="ru-RU" altLang="ru-RU" b="1" smtClean="0"/>
              <a:t>43 млрд рублей</a:t>
            </a:r>
            <a:r>
              <a:rPr lang="ru-RU" altLang="ru-RU" smtClean="0"/>
              <a:t> </a:t>
            </a:r>
            <a:r>
              <a:rPr lang="ru-RU" altLang="ru-RU" i="1" smtClean="0"/>
              <a:t>[влияние на уплату налога со второго квартала 2019 года</a:t>
            </a:r>
            <a:r>
              <a:rPr lang="ru-RU" altLang="ru-RU" smtClean="0"/>
              <a:t>]).</a:t>
            </a:r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4064" indent="-286179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4715" indent="-228943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2600" indent="-228943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60486" indent="-228943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8372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6258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34144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92029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908D84D2-E056-4AD8-8129-BF2CC5DB8D7F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/>
              <a:t>8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4064" indent="-286179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4715" indent="-228943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2600" indent="-228943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60486" indent="-228943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8372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6258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34144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92029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94080FF5-ECA3-4CA2-B580-1FF73A52AE39}" type="slidenum">
              <a:rPr lang="ru-RU" altLang="ru-RU" smtClean="0"/>
              <a:pPr/>
              <a:t>10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5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9425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8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0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7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3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3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4" y="540273"/>
            <a:ext cx="8588251" cy="122413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4" y="1764295"/>
            <a:ext cx="8588251" cy="5331830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3"/>
            <a:ext cx="2495127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1" y="7008173"/>
            <a:ext cx="3386243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2" y="6660951"/>
            <a:ext cx="724718" cy="69662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77" r:id="rId13"/>
  </p:sldLayoutIdLst>
  <p:hf hdr="0" ftr="0" dt="0"/>
  <p:txStyles>
    <p:titleStyle>
      <a:lvl1pPr algn="l" defTabSz="1042688" rtl="0" eaLnBrk="1" latinLnBrk="0" hangingPunct="1">
        <a:lnSpc>
          <a:spcPts val="5198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410" indent="0" algn="l" defTabSz="1042688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10" indent="0" algn="l" defTabSz="1042688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537" indent="-260258" algn="l" defTabSz="1042688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235" algn="just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593" indent="0" algn="l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392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35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24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05412" y="6241543"/>
            <a:ext cx="7240323" cy="1093933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altLang="ru-RU" sz="1800" b="1" dirty="0" smtClean="0">
                <a:cs typeface="Arial" pitchFamily="34" charset="0"/>
              </a:rPr>
              <a:t>                Начальник </a:t>
            </a:r>
            <a:r>
              <a:rPr lang="ru-RU" altLang="ru-RU" sz="1800" b="1" dirty="0">
                <a:cs typeface="Arial" pitchFamily="34" charset="0"/>
              </a:rPr>
              <a:t>отдела камерального контроля </a:t>
            </a:r>
          </a:p>
          <a:p>
            <a:pPr>
              <a:defRPr/>
            </a:pPr>
            <a:r>
              <a:rPr lang="ru-RU" altLang="ru-RU" sz="1800" b="1" dirty="0">
                <a:cs typeface="Arial" pitchFamily="34" charset="0"/>
              </a:rPr>
              <a:t>специальных налоговых режимов  </a:t>
            </a:r>
          </a:p>
          <a:p>
            <a:pPr>
              <a:defRPr/>
            </a:pPr>
            <a:r>
              <a:rPr lang="ru-RU" altLang="ru-RU" sz="1800" b="1" dirty="0">
                <a:cs typeface="Arial" pitchFamily="34" charset="0"/>
              </a:rPr>
              <a:t>УФНС России по Республике </a:t>
            </a:r>
            <a:r>
              <a:rPr lang="ru-RU" altLang="ru-RU" sz="1800" b="1" dirty="0" smtClean="0">
                <a:cs typeface="Arial" pitchFamily="34" charset="0"/>
              </a:rPr>
              <a:t>Алтай</a:t>
            </a:r>
          </a:p>
          <a:p>
            <a:pPr algn="just">
              <a:defRPr/>
            </a:pPr>
            <a:r>
              <a:rPr lang="ru-RU" altLang="ru-RU" sz="1800" b="1" dirty="0" smtClean="0">
                <a:cs typeface="Arial" pitchFamily="34" charset="0"/>
              </a:rPr>
              <a:t>                                       </a:t>
            </a:r>
            <a:r>
              <a:rPr lang="ru-RU" altLang="ru-RU" sz="1800" b="1" dirty="0" err="1" smtClean="0">
                <a:cs typeface="Arial" pitchFamily="34" charset="0"/>
              </a:rPr>
              <a:t>Чурупова</a:t>
            </a:r>
            <a:r>
              <a:rPr lang="ru-RU" altLang="ru-RU" sz="1800" b="1" dirty="0" smtClean="0">
                <a:cs typeface="Arial" pitchFamily="34" charset="0"/>
              </a:rPr>
              <a:t> Ольга Михайловна</a:t>
            </a:r>
            <a:endParaRPr lang="ru-RU" altLang="ru-RU" sz="1800" b="1" dirty="0">
              <a:cs typeface="Arial" pitchFamily="34" charset="0"/>
            </a:endParaRPr>
          </a:p>
        </p:txBody>
      </p:sp>
      <p:sp>
        <p:nvSpPr>
          <p:cNvPr id="41987" name="TextBox 4"/>
          <p:cNvSpPr txBox="1">
            <a:spLocks noChangeArrowheads="1"/>
          </p:cNvSpPr>
          <p:nvPr/>
        </p:nvSpPr>
        <p:spPr bwMode="auto">
          <a:xfrm>
            <a:off x="462268" y="3525090"/>
            <a:ext cx="9937807" cy="2690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sz="2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правоприменительной практики УФНС России по Республике Алтай по отмене специального налогового режима ЕНВД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переход на альтернативные режимы налогообложения»</a:t>
            </a:r>
          </a:p>
          <a:p>
            <a:pPr marL="457200" indent="-457200" algn="ctr">
              <a:buAutoNum type="arabicPeriod"/>
            </a:pP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91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073" y="1240959"/>
            <a:ext cx="4099137" cy="383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7666" y="6638859"/>
            <a:ext cx="9178502" cy="57409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5300" name="Заголовок 7"/>
          <p:cNvSpPr>
            <a:spLocks noGrp="1"/>
          </p:cNvSpPr>
          <p:nvPr>
            <p:ph type="title"/>
          </p:nvPr>
        </p:nvSpPr>
        <p:spPr>
          <a:xfrm>
            <a:off x="714750" y="5527423"/>
            <a:ext cx="8673536" cy="952159"/>
          </a:xfrm>
        </p:spPr>
        <p:txBody>
          <a:bodyPr/>
          <a:lstStyle/>
          <a:p>
            <a:pPr algn="ctr" defTabSz="1039434" fontAlgn="base">
              <a:spcAft>
                <a:spcPct val="0"/>
              </a:spcAft>
            </a:pPr>
            <a:r>
              <a:rPr lang="ru-RU" smtClean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4496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10001297" y="6864637"/>
            <a:ext cx="724718" cy="696626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16" name="Текст 2"/>
          <p:cNvSpPr>
            <a:spLocks noGrp="1"/>
          </p:cNvSpPr>
          <p:nvPr>
            <p:ph type="body" idx="1"/>
          </p:nvPr>
        </p:nvSpPr>
        <p:spPr>
          <a:xfrm>
            <a:off x="8731076" y="6319110"/>
            <a:ext cx="1152127" cy="62625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62,93%</a:t>
            </a:r>
            <a:endParaRPr lang="ru-RU" dirty="0"/>
          </a:p>
        </p:txBody>
      </p:sp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3830115285"/>
              </p:ext>
            </p:extLst>
          </p:nvPr>
        </p:nvGraphicFramePr>
        <p:xfrm>
          <a:off x="1652588" y="6384455"/>
          <a:ext cx="1893912" cy="708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4" name="Заголовок 8"/>
          <p:cNvSpPr>
            <a:spLocks noGrp="1"/>
          </p:cNvSpPr>
          <p:nvPr>
            <p:ph type="title"/>
          </p:nvPr>
        </p:nvSpPr>
        <p:spPr>
          <a:xfrm>
            <a:off x="907356" y="-38671"/>
            <a:ext cx="9196705" cy="1219200"/>
          </a:xfrm>
        </p:spPr>
        <p:txBody>
          <a:bodyPr>
            <a:noAutofit/>
          </a:bodyPr>
          <a:lstStyle/>
          <a:p>
            <a:pPr algn="ctr">
              <a:lnSpc>
                <a:spcPts val="2500"/>
              </a:lnSpc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Результаты информационной кампании по переходу на иные режимы налогообложения в связи с отменой ЕНВД с 01.01.2021 г.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1271966" y="1092427"/>
            <a:ext cx="8302624" cy="468632"/>
          </a:xfrm>
          <a:prstGeom prst="wedgeRectCallout">
            <a:avLst>
              <a:gd name="adj1" fmla="val -54782"/>
              <a:gd name="adj2" fmla="val 14823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652588" y="1260351"/>
            <a:ext cx="4702224" cy="61264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8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90316" y="1404367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3116" y="989466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r>
              <a:rPr lang="ru-RU" sz="1300" b="1" dirty="0"/>
              <a:t>Количество НП, применяющих </a:t>
            </a:r>
            <a:r>
              <a:rPr lang="ru-RU" sz="1300" b="1" dirty="0" smtClean="0"/>
              <a:t>ЕНВД, без совмещения с другими специальными режимами налогообложения</a:t>
            </a:r>
            <a:endParaRPr lang="ru-RU" sz="1300" b="1" dirty="0"/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690516" y="2184088"/>
            <a:ext cx="576064" cy="51642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  <a:endParaRPr lang="ru-RU" dirty="0" smtClean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690516" y="3016752"/>
            <a:ext cx="720080" cy="591879"/>
          </a:xfrm>
          <a:prstGeom prst="roundRect">
            <a:avLst/>
          </a:prstGeom>
          <a:solidFill>
            <a:schemeClr val="bg1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24</a:t>
            </a:r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671391" y="3856701"/>
            <a:ext cx="811213" cy="591879"/>
          </a:xfrm>
          <a:prstGeom prst="roundRect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26</a:t>
            </a: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690516" y="4716735"/>
            <a:ext cx="1008112" cy="591879"/>
          </a:xfrm>
          <a:prstGeom prst="roundRect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39</a:t>
            </a:r>
            <a:endParaRPr lang="ru-RU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690516" y="5570010"/>
            <a:ext cx="2664296" cy="591879"/>
          </a:xfrm>
          <a:prstGeom prst="roundRect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447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690516" y="6357104"/>
            <a:ext cx="4896544" cy="591879"/>
          </a:xfrm>
          <a:prstGeom prst="round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915 (56 ЮЛ и 859 ИП) </a:t>
            </a:r>
            <a:endParaRPr lang="ru-RU" dirty="0"/>
          </a:p>
        </p:txBody>
      </p:sp>
      <p:graphicFrame>
        <p:nvGraphicFramePr>
          <p:cNvPr id="31" name="Схема 30"/>
          <p:cNvGraphicFramePr/>
          <p:nvPr>
            <p:extLst>
              <p:ext uri="{D42A27DB-BD31-4B8C-83A1-F6EECF244321}">
                <p14:modId xmlns:p14="http://schemas.microsoft.com/office/powerpoint/2010/main" val="1539085719"/>
              </p:ext>
            </p:extLst>
          </p:nvPr>
        </p:nvGraphicFramePr>
        <p:xfrm>
          <a:off x="1680940" y="5581100"/>
          <a:ext cx="1893912" cy="708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32" name="Схема 31"/>
          <p:cNvGraphicFramePr/>
          <p:nvPr>
            <p:extLst>
              <p:ext uri="{D42A27DB-BD31-4B8C-83A1-F6EECF244321}">
                <p14:modId xmlns:p14="http://schemas.microsoft.com/office/powerpoint/2010/main" val="3309682739"/>
              </p:ext>
            </p:extLst>
          </p:nvPr>
        </p:nvGraphicFramePr>
        <p:xfrm>
          <a:off x="1652588" y="4716735"/>
          <a:ext cx="1893911" cy="708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33" name="Схема 32"/>
          <p:cNvGraphicFramePr/>
          <p:nvPr>
            <p:extLst>
              <p:ext uri="{D42A27DB-BD31-4B8C-83A1-F6EECF244321}">
                <p14:modId xmlns:p14="http://schemas.microsoft.com/office/powerpoint/2010/main" val="1308447743"/>
              </p:ext>
            </p:extLst>
          </p:nvPr>
        </p:nvGraphicFramePr>
        <p:xfrm>
          <a:off x="1652588" y="3929999"/>
          <a:ext cx="1893911" cy="708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34" name="Схема 33"/>
          <p:cNvGraphicFramePr/>
          <p:nvPr>
            <p:extLst>
              <p:ext uri="{D42A27DB-BD31-4B8C-83A1-F6EECF244321}">
                <p14:modId xmlns:p14="http://schemas.microsoft.com/office/powerpoint/2010/main" val="300447765"/>
              </p:ext>
            </p:extLst>
          </p:nvPr>
        </p:nvGraphicFramePr>
        <p:xfrm>
          <a:off x="1652588" y="3077119"/>
          <a:ext cx="1893911" cy="708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35" name="Схема 34"/>
          <p:cNvGraphicFramePr/>
          <p:nvPr>
            <p:extLst>
              <p:ext uri="{D42A27DB-BD31-4B8C-83A1-F6EECF244321}">
                <p14:modId xmlns:p14="http://schemas.microsoft.com/office/powerpoint/2010/main" val="2273162758"/>
              </p:ext>
            </p:extLst>
          </p:nvPr>
        </p:nvGraphicFramePr>
        <p:xfrm>
          <a:off x="1652588" y="2216646"/>
          <a:ext cx="1893911" cy="708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sp>
        <p:nvSpPr>
          <p:cNvPr id="37" name="Текст 2"/>
          <p:cNvSpPr>
            <a:spLocks noGrp="1"/>
          </p:cNvSpPr>
          <p:nvPr>
            <p:ph type="body" idx="1"/>
          </p:nvPr>
        </p:nvSpPr>
        <p:spPr>
          <a:xfrm>
            <a:off x="6498828" y="5513463"/>
            <a:ext cx="1152128" cy="62625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30,74%</a:t>
            </a:r>
            <a:endParaRPr lang="ru-RU" dirty="0"/>
          </a:p>
        </p:txBody>
      </p:sp>
      <p:sp>
        <p:nvSpPr>
          <p:cNvPr id="38" name="Текст 2"/>
          <p:cNvSpPr>
            <a:spLocks noGrp="1"/>
          </p:cNvSpPr>
          <p:nvPr>
            <p:ph type="body" idx="1"/>
          </p:nvPr>
        </p:nvSpPr>
        <p:spPr>
          <a:xfrm>
            <a:off x="4842644" y="4573241"/>
            <a:ext cx="1008112" cy="62625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2,68%</a:t>
            </a:r>
            <a:endParaRPr lang="ru-RU" dirty="0"/>
          </a:p>
        </p:txBody>
      </p:sp>
      <p:sp>
        <p:nvSpPr>
          <p:cNvPr id="39" name="Текст 2"/>
          <p:cNvSpPr>
            <a:spLocks noGrp="1"/>
          </p:cNvSpPr>
          <p:nvPr>
            <p:ph type="body" idx="1"/>
          </p:nvPr>
        </p:nvSpPr>
        <p:spPr>
          <a:xfrm>
            <a:off x="4734632" y="3884675"/>
            <a:ext cx="1080120" cy="535929"/>
          </a:xfrm>
        </p:spPr>
        <p:txBody>
          <a:bodyPr>
            <a:normAutofit/>
          </a:bodyPr>
          <a:lstStyle/>
          <a:p>
            <a:r>
              <a:rPr lang="ru-RU" dirty="0" smtClean="0"/>
              <a:t>1,79%</a:t>
            </a:r>
            <a:endParaRPr lang="ru-RU" dirty="0"/>
          </a:p>
        </p:txBody>
      </p:sp>
      <p:sp>
        <p:nvSpPr>
          <p:cNvPr id="40" name="Текст 2"/>
          <p:cNvSpPr>
            <a:spLocks noGrp="1"/>
          </p:cNvSpPr>
          <p:nvPr>
            <p:ph type="body" idx="1"/>
          </p:nvPr>
        </p:nvSpPr>
        <p:spPr>
          <a:xfrm>
            <a:off x="4518608" y="2959684"/>
            <a:ext cx="1008112" cy="62625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1,65%</a:t>
            </a:r>
            <a:endParaRPr lang="ru-RU" dirty="0"/>
          </a:p>
        </p:txBody>
      </p:sp>
      <p:sp>
        <p:nvSpPr>
          <p:cNvPr id="41" name="Текст 2"/>
          <p:cNvSpPr>
            <a:spLocks noGrp="1"/>
          </p:cNvSpPr>
          <p:nvPr>
            <p:ph type="body" idx="1"/>
          </p:nvPr>
        </p:nvSpPr>
        <p:spPr>
          <a:xfrm>
            <a:off x="4448051" y="2124447"/>
            <a:ext cx="1008112" cy="62625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0,21%</a:t>
            </a:r>
            <a:endParaRPr lang="ru-RU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50156" y="2184087"/>
            <a:ext cx="914400" cy="490891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1454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178348" y="2022827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5885" y="1989644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70436" y="2503829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890316" y="1955487"/>
            <a:ext cx="914400" cy="457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Исключены </a:t>
            </a:r>
            <a:endParaRPr kumimoji="0" lang="ru-RU" sz="140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из ЕГРИП, ЕГРЮЛ </a:t>
            </a:r>
          </a:p>
        </p:txBody>
      </p:sp>
    </p:spTree>
    <p:extLst>
      <p:ext uri="{BB962C8B-B14F-4D97-AF65-F5344CB8AC3E}">
        <p14:creationId xmlns:p14="http://schemas.microsoft.com/office/powerpoint/2010/main" val="411005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799395" y="393234"/>
            <a:ext cx="9553537" cy="646450"/>
          </a:xfrm>
          <a:prstGeom prst="rect">
            <a:avLst/>
          </a:prstGeom>
        </p:spPr>
        <p:txBody>
          <a:bodyPr vert="horz" wrap="square" lIns="93115" tIns="46558" rIns="93115" bIns="46558" rtlCol="0" anchor="ctr">
            <a:noAutofit/>
          </a:bodyPr>
          <a:lstStyle/>
          <a:p>
            <a:pPr defTabSz="698258">
              <a:lnSpc>
                <a:spcPct val="80000"/>
              </a:lnSpc>
              <a:spcBef>
                <a:spcPct val="0"/>
              </a:spcBef>
            </a:pPr>
            <a:endParaRPr lang="ru-RU" sz="2700" b="1" cap="all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017673" y="551273"/>
            <a:ext cx="4357662" cy="561399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Autofit/>
          </a:bodyPr>
          <a:lstStyle/>
          <a:p>
            <a:pPr algn="ctr" defTabSz="1189814">
              <a:spcBef>
                <a:spcPct val="0"/>
              </a:spcBef>
            </a:pPr>
            <a:r>
              <a:rPr lang="ru-RU" b="1" u="sng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Закон РА от 03.07.2009 №26-РЗ (УСН) с учетом изменений </a:t>
            </a:r>
            <a:r>
              <a:rPr lang="ru-RU" b="1" u="sng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от </a:t>
            </a:r>
            <a:r>
              <a:rPr lang="ru-RU" b="1" u="sng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11.06.2020</a:t>
            </a:r>
            <a:endParaRPr lang="ru-RU" b="1" u="sng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1189814">
              <a:spcBef>
                <a:spcPct val="0"/>
              </a:spcBef>
            </a:pPr>
            <a:endParaRPr lang="ru-RU" b="1" u="sng" dirty="0">
              <a:solidFill>
                <a:schemeClr val="accent6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077148" y="1708505"/>
            <a:ext cx="3536793" cy="498571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Autofit/>
          </a:bodyPr>
          <a:lstStyle/>
          <a:p>
            <a:pPr algn="ctr" defTabSz="1189814">
              <a:spcBef>
                <a:spcPct val="0"/>
              </a:spcBef>
            </a:pPr>
            <a:endParaRPr lang="ru-RU" sz="14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375333" y="4160458"/>
            <a:ext cx="1684187" cy="395360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rmAutofit fontScale="40000" lnSpcReduction="20000"/>
          </a:bodyPr>
          <a:lstStyle/>
          <a:p>
            <a:pPr algn="ctr" defTabSz="1189814">
              <a:spcBef>
                <a:spcPct val="0"/>
              </a:spcBef>
            </a:pPr>
            <a:endParaRPr lang="ru-RU" sz="55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23212" y="749238"/>
            <a:ext cx="9364021" cy="740131"/>
          </a:xfrm>
          <a:prstGeom prst="rect">
            <a:avLst/>
          </a:prstGeom>
        </p:spPr>
        <p:txBody>
          <a:bodyPr vert="horz" wrap="square" lIns="89237" tIns="44618" rIns="89237" bIns="44618" rtlCol="0" anchor="ctr">
            <a:noAutofit/>
          </a:bodyPr>
          <a:lstStyle/>
          <a:p>
            <a:pPr defTabSz="892360">
              <a:lnSpc>
                <a:spcPct val="80000"/>
              </a:lnSpc>
              <a:spcBef>
                <a:spcPct val="0"/>
              </a:spcBef>
            </a:pPr>
            <a:endParaRPr lang="ru-RU" sz="2300" i="1" spc="46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826" y="4358137"/>
            <a:ext cx="8358877" cy="1825282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7212" y="3143341"/>
            <a:ext cx="3830019" cy="1344225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53726" y="2989021"/>
            <a:ext cx="1069340" cy="1344225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8396" y="3479397"/>
            <a:ext cx="1069340" cy="1344225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22542" y="3488345"/>
            <a:ext cx="1069340" cy="1344225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6784" y="2468375"/>
            <a:ext cx="1515768" cy="821856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 fontScale="92500" lnSpcReduction="10000"/>
          </a:bodyPr>
          <a:lstStyle/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5060" y="1958959"/>
            <a:ext cx="4413813" cy="1360176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Autofit/>
          </a:bodyPr>
          <a:lstStyle/>
          <a:p>
            <a:pPr defTabSz="1189814">
              <a:spcBef>
                <a:spcPct val="0"/>
              </a:spcBef>
            </a:pPr>
            <a:endParaRPr lang="ru-RU" b="1" u="sng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189814">
              <a:spcBef>
                <a:spcPct val="0"/>
              </a:spcBef>
            </a:pPr>
            <a:r>
              <a:rPr lang="ru-RU" sz="2300" b="1" u="sng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Статья </a:t>
            </a:r>
            <a:r>
              <a:rPr lang="ru-RU" sz="2300" b="1" u="sng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1.1 </a:t>
            </a:r>
            <a:endParaRPr lang="ru-RU" sz="2300" b="1" u="sng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189814">
              <a:spcBef>
                <a:spcPct val="0"/>
              </a:spcBef>
            </a:pPr>
            <a:endParaRPr lang="ru-RU" b="1" u="sng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189814"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Налоговая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ставка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: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189814">
              <a:spcBef>
                <a:spcPct val="0"/>
              </a:spcBef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2020 год - 5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% </a:t>
            </a:r>
          </a:p>
          <a:p>
            <a:pPr defTabSz="1189814">
              <a:spcBef>
                <a:spcPct val="0"/>
              </a:spcBef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2021 год – 5%</a:t>
            </a:r>
          </a:p>
          <a:p>
            <a:pPr defTabSz="1189814">
              <a:spcBef>
                <a:spcPct val="0"/>
              </a:spcBef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2022 год – 8%</a:t>
            </a:r>
          </a:p>
          <a:p>
            <a:pPr defTabSz="1189814">
              <a:spcBef>
                <a:spcPct val="0"/>
              </a:spcBef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2023 год – 11%</a:t>
            </a:r>
            <a:endParaRPr lang="ru-RU" dirty="0">
              <a:solidFill>
                <a:schemeClr val="tx2"/>
              </a:solidFill>
              <a:latin typeface="Arial Narrow" pitchFamily="34" charset="0"/>
              <a:cs typeface="Times New Roman" pitchFamily="18" charset="0"/>
            </a:endParaRPr>
          </a:p>
          <a:p>
            <a:pPr defTabSz="1189814">
              <a:spcBef>
                <a:spcPct val="0"/>
              </a:spcBef>
            </a:pPr>
            <a:endParaRPr lang="ru-RU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defTabSz="1189814">
              <a:spcBef>
                <a:spcPct val="0"/>
              </a:spcBef>
            </a:pPr>
            <a:endParaRPr lang="ru-RU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14859" y="4555818"/>
            <a:ext cx="3823568" cy="1335718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endParaRPr lang="ru-RU" sz="1400" b="1" dirty="0">
              <a:solidFill>
                <a:schemeClr val="tx2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3515" y="5897755"/>
            <a:ext cx="1069340" cy="1344225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57212" y="4555817"/>
            <a:ext cx="3957840" cy="1344225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51198" y="4632947"/>
            <a:ext cx="4134923" cy="1344225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lnSpc>
                <a:spcPct val="120000"/>
              </a:lnSpc>
              <a:spcBef>
                <a:spcPct val="0"/>
              </a:spcBef>
            </a:pPr>
            <a:endParaRPr lang="ru-RU" sz="1400" b="1" i="1" dirty="0">
              <a:solidFill>
                <a:srgbClr val="005AA9"/>
              </a:solidFill>
              <a:latin typeface="Arial Narrow" pitchFamily="34" charset="0"/>
            </a:endParaRPr>
          </a:p>
          <a:p>
            <a:pPr defTabSz="1189814">
              <a:spcBef>
                <a:spcPct val="0"/>
              </a:spcBef>
            </a:pPr>
            <a:endParaRPr lang="ru-RU" sz="1400" b="1" i="1" dirty="0">
              <a:solidFill>
                <a:srgbClr val="005AA9"/>
              </a:solidFill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41423" y="1708505"/>
            <a:ext cx="3621001" cy="759871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 fontScale="92500" lnSpcReduction="20000"/>
          </a:bodyPr>
          <a:lstStyle/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74260" y="1240083"/>
            <a:ext cx="2610490" cy="498571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r>
              <a:rPr lang="ru-RU" sz="1600" b="1" dirty="0">
                <a:solidFill>
                  <a:srgbClr val="FF0000"/>
                </a:solidFill>
                <a:latin typeface="Arial Narrow" pitchFamily="34" charset="0"/>
                <a:ea typeface="+mj-ea"/>
                <a:cs typeface="+mj-cs"/>
              </a:rPr>
              <a:t>ДОПОЛНЕН  СТАТЬЁЙ   !!!!</a:t>
            </a:r>
          </a:p>
          <a:p>
            <a:pPr defTabSz="1189814">
              <a:spcBef>
                <a:spcPct val="0"/>
              </a:spcBef>
            </a:pPr>
            <a:endParaRPr lang="ru-RU" sz="1600" b="1" dirty="0">
              <a:solidFill>
                <a:srgbClr val="005AA9"/>
              </a:solidFill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3334596" y="2468376"/>
            <a:ext cx="534670" cy="1169390"/>
          </a:xfrm>
          <a:prstGeom prst="rightBrace">
            <a:avLst>
              <a:gd name="adj1" fmla="val 22619"/>
              <a:gd name="adj2" fmla="val 50000"/>
            </a:avLst>
          </a:prstGeom>
          <a:ln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4306" tIns="52153" rIns="104306" bIns="52153" rtlCol="0" anchor="ctr"/>
          <a:lstStyle/>
          <a:p>
            <a:pPr algn="ctr"/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26637" y="2311472"/>
            <a:ext cx="1069340" cy="1344225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Доходы</a:t>
            </a:r>
          </a:p>
          <a:p>
            <a:pPr defTabSz="1189814"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-Расходы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37972" y="1796263"/>
            <a:ext cx="1069340" cy="1344225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Autofit/>
          </a:bodyPr>
          <a:lstStyle/>
          <a:p>
            <a:pPr defTabSz="1189814">
              <a:spcBef>
                <a:spcPct val="0"/>
              </a:spcBef>
            </a:pPr>
            <a:endParaRPr lang="ru-RU" sz="6800" b="1" dirty="0">
              <a:solidFill>
                <a:srgbClr val="005AA9"/>
              </a:solidFill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1068" y="3870803"/>
            <a:ext cx="1707354" cy="1344225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 fontScale="25000" lnSpcReduction="20000"/>
          </a:bodyPr>
          <a:lstStyle/>
          <a:p>
            <a:pPr defTabSz="1189814">
              <a:lnSpc>
                <a:spcPct val="120000"/>
              </a:lnSpc>
              <a:spcBef>
                <a:spcPct val="0"/>
              </a:spcBef>
            </a:pPr>
            <a:endParaRPr lang="ru-RU" sz="73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endParaRPr lang="ru-RU" sz="73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endParaRPr lang="ru-RU" sz="73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73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Налоговая ставка: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73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2020 год - 1% 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73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2021 год – 1%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73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2022 год – 2%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73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2023 год – 4%</a:t>
            </a:r>
            <a:endParaRPr lang="ru-RU" sz="7300" dirty="0">
              <a:solidFill>
                <a:schemeClr val="tx2"/>
              </a:solidFill>
              <a:latin typeface="Arial Narrow" pitchFamily="34" charset="0"/>
              <a:cs typeface="Times New Roman" pitchFamily="18" charset="0"/>
            </a:endParaRPr>
          </a:p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26641" y="4598664"/>
            <a:ext cx="1069340" cy="1344225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36143" y="4832570"/>
            <a:ext cx="1069340" cy="1344225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endParaRPr lang="ru-RU" sz="5500" b="1" u="sng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авая фигурная скобка 22"/>
          <p:cNvSpPr/>
          <p:nvPr/>
        </p:nvSpPr>
        <p:spPr>
          <a:xfrm>
            <a:off x="3391966" y="4487566"/>
            <a:ext cx="419929" cy="1119086"/>
          </a:xfrm>
          <a:prstGeom prst="rightBrace">
            <a:avLst>
              <a:gd name="adj1" fmla="val 8333"/>
              <a:gd name="adj2" fmla="val 517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34761" y="4487565"/>
            <a:ext cx="1069340" cy="1344225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  <a:latin typeface="Arial Narrow" pitchFamily="34" charset="0"/>
              </a:rPr>
              <a:t>Доходы</a:t>
            </a:r>
            <a:endParaRPr lang="ru-RU" sz="1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79505" y="1489370"/>
            <a:ext cx="4706615" cy="4455981"/>
          </a:xfrm>
          <a:prstGeom prst="rect">
            <a:avLst/>
          </a:prstGeom>
        </p:spPr>
        <p:txBody>
          <a:bodyPr vert="horz" wrap="none" lIns="118982" tIns="59491" rIns="118982" bIns="59491" rtlCol="0" anchor="ctr">
            <a:normAutofit fontScale="25000" lnSpcReduction="20000"/>
          </a:bodyPr>
          <a:lstStyle/>
          <a:p>
            <a:pPr defTabSz="1189814">
              <a:lnSpc>
                <a:spcPct val="120000"/>
              </a:lnSpc>
              <a:spcBef>
                <a:spcPct val="0"/>
              </a:spcBef>
            </a:pPr>
            <a:endParaRPr lang="ru-RU" sz="6400" b="1" dirty="0">
              <a:solidFill>
                <a:srgbClr val="FF0000"/>
              </a:solidFill>
              <a:latin typeface="Arial Narrow" pitchFamily="34" charset="0"/>
            </a:endParaRP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6400" b="1" dirty="0">
                <a:solidFill>
                  <a:srgbClr val="FF0000"/>
                </a:solidFill>
                <a:latin typeface="Arial Narrow" pitchFamily="34" charset="0"/>
              </a:rPr>
              <a:t>Категория налогоплательщиков!!!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endParaRPr lang="ru-RU" sz="6400" b="1" dirty="0">
              <a:solidFill>
                <a:srgbClr val="FF0000"/>
              </a:solidFill>
              <a:latin typeface="Arial Narrow" pitchFamily="34" charset="0"/>
            </a:endParaRP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59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1. Применявшие в 2020 году в отношении 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59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осуществляемых  видов деятельности систему 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59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налогообложения в виде ЕНВД, 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59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в том числе одновременно  с УСНО;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endParaRPr lang="ru-RU" sz="59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59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2. </a:t>
            </a:r>
            <a:r>
              <a:rPr lang="ru-RU" sz="59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Применявшие в 2019 году в отношении 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59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осуществляемой  розничной торговли 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59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предметами одежды, принадлежностями к 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59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одежде и прочими изделиями из натурального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59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меха, подлежащими обязательной маркировке 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59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средствами идентификации  систему 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59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налогообложения ЕНВД, в том числе 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59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одновременно с УСНО</a:t>
            </a:r>
          </a:p>
          <a:p>
            <a:pPr defTabSz="1189814">
              <a:lnSpc>
                <a:spcPct val="120000"/>
              </a:lnSpc>
              <a:spcBef>
                <a:spcPct val="0"/>
              </a:spcBef>
            </a:pPr>
            <a:r>
              <a:rPr lang="ru-RU" sz="59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в отношении иных видов деятельности</a:t>
            </a:r>
            <a:endParaRPr lang="ru-RU" sz="5900" b="1" i="1" dirty="0">
              <a:solidFill>
                <a:schemeClr val="tx2"/>
              </a:solidFill>
              <a:latin typeface="Arial Narrow" pitchFamily="34" charset="0"/>
              <a:cs typeface="Times New Roman" pitchFamily="18" charset="0"/>
            </a:endParaRPr>
          </a:p>
          <a:p>
            <a:pPr defTabSz="1189814">
              <a:spcBef>
                <a:spcPct val="0"/>
              </a:spcBef>
            </a:pPr>
            <a:endParaRPr lang="ru-RU" sz="6400" b="1" dirty="0">
              <a:solidFill>
                <a:srgbClr val="005AA9"/>
              </a:solidFill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1134870" y="5988750"/>
            <a:ext cx="8604318" cy="1074821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r>
              <a:rPr lang="ru-RU" b="1" dirty="0" smtClean="0"/>
              <a:t>Условие</a:t>
            </a:r>
            <a:r>
              <a:rPr lang="ru-RU" b="1" dirty="0"/>
              <a:t>:</a:t>
            </a:r>
            <a:r>
              <a:rPr lang="ru-RU" dirty="0"/>
              <a:t>  основным </a:t>
            </a:r>
            <a:r>
              <a:rPr lang="ru-RU" dirty="0" smtClean="0"/>
              <a:t>ОКВЭД в </a:t>
            </a:r>
            <a:r>
              <a:rPr lang="ru-RU" dirty="0"/>
              <a:t>соответствии </a:t>
            </a:r>
            <a:r>
              <a:rPr lang="ru-RU" dirty="0" smtClean="0"/>
              <a:t>с ЕГРН </a:t>
            </a:r>
            <a:r>
              <a:rPr lang="ru-RU" b="1" dirty="0" smtClean="0"/>
              <a:t>на </a:t>
            </a:r>
            <a:r>
              <a:rPr lang="ru-RU" b="1" dirty="0"/>
              <a:t>1 января 2020 года</a:t>
            </a:r>
            <a:r>
              <a:rPr lang="ru-RU" dirty="0"/>
              <a:t>, является вид экономической деятельности, в отношении которого применялась система налогообложения ЕНВД.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9769371" y="6780315"/>
            <a:ext cx="58356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20F3A22D-D1D4-4CEE-85B1-67AB46691395}" type="slidenum">
              <a:rPr lang="ru-RU" altLang="ru-RU" sz="2700">
                <a:solidFill>
                  <a:srgbClr val="FFFFFF"/>
                </a:solidFill>
              </a:rPr>
              <a:pPr algn="ctr"/>
              <a:t>3</a:t>
            </a:fld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274531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ъект 1"/>
          <p:cNvSpPr>
            <a:spLocks noGrp="1"/>
          </p:cNvSpPr>
          <p:nvPr>
            <p:ph idx="1"/>
          </p:nvPr>
        </p:nvSpPr>
        <p:spPr>
          <a:xfrm>
            <a:off x="800150" y="367562"/>
            <a:ext cx="9009560" cy="65881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700" dirty="0">
                <a:solidFill>
                  <a:schemeClr val="tx2">
                    <a:lumMod val="75000"/>
                  </a:schemeClr>
                </a:solidFill>
              </a:rPr>
              <a:t>Изменения, внесенные в Налоговый Кодекс РФ </a:t>
            </a:r>
          </a:p>
          <a:p>
            <a:pPr algn="ctr">
              <a:defRPr/>
            </a:pPr>
            <a:r>
              <a:rPr lang="ru-RU" sz="2700" dirty="0">
                <a:solidFill>
                  <a:schemeClr val="tx2">
                    <a:lumMod val="75000"/>
                  </a:schemeClr>
                </a:solidFill>
              </a:rPr>
              <a:t>Федеральным законом от 23.11.2020 №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373-ФЗ, в отношении патентной системы налогообложения</a:t>
            </a:r>
            <a:endParaRPr lang="ru-RU" sz="27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sz="1800" b="0" dirty="0"/>
          </a:p>
          <a:p>
            <a:pPr algn="just">
              <a:defRPr/>
            </a:pPr>
            <a:r>
              <a:rPr lang="ru-RU" sz="1600" b="0" dirty="0"/>
              <a:t>	</a:t>
            </a:r>
            <a:r>
              <a:rPr lang="ru-RU" sz="2100" b="0" dirty="0"/>
              <a:t>1. Плательщикам патентной системы налогообложения предоставлено право уменьшать сумму налога, исчисленную за налоговый период, на страховые взносы (пункт 5 статьи 1 Закона № 373-ФЗ);</a:t>
            </a:r>
          </a:p>
          <a:p>
            <a:pPr algn="just">
              <a:defRPr/>
            </a:pPr>
            <a:r>
              <a:rPr lang="ru-RU" sz="2100" b="0" dirty="0"/>
              <a:t>	2. Расширен перечень видов деятельности, в отношении которых может применятся </a:t>
            </a:r>
            <a:r>
              <a:rPr lang="ru-RU" sz="2100" b="0" dirty="0" smtClean="0"/>
              <a:t>ПСН. </a:t>
            </a:r>
            <a:r>
              <a:rPr lang="ru-RU" sz="2100" b="0" dirty="0"/>
              <a:t>Субъекты РФ </a:t>
            </a:r>
            <a:r>
              <a:rPr lang="ru-RU" sz="2100" b="0" dirty="0" smtClean="0"/>
              <a:t>получили </a:t>
            </a:r>
            <a:r>
              <a:rPr lang="ru-RU" sz="2100" b="0" dirty="0"/>
              <a:t>право вводить на своей территории ПСН в отношении любых видов деятельности, поименованных в ОКВЭД, устанавливать в отношении таких видов деятельности любые физические показатели для расчета налоговой базы по ПСН. </a:t>
            </a:r>
          </a:p>
          <a:p>
            <a:pPr algn="just">
              <a:defRPr/>
            </a:pPr>
            <a:r>
              <a:rPr lang="ru-RU" sz="2100" b="0" dirty="0"/>
              <a:t>	3. Увеличены ограничения по площади в отношении розничной торговли, осуществляемой через объекты стационарной торговой сети, и оказания услуг общественного питания, осуществляемых через объекты организации общественного питания, с 50 до 150 кв. м. </a:t>
            </a:r>
          </a:p>
          <a:p>
            <a:pPr algn="just">
              <a:defRPr/>
            </a:pPr>
            <a:r>
              <a:rPr lang="ru-RU" sz="1600" b="0" dirty="0"/>
              <a:t>		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3251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5450" y="6661613"/>
            <a:ext cx="724032" cy="696616"/>
          </a:xfrm>
          <a:prstGeom prst="rect">
            <a:avLst/>
          </a:prstGeom>
          <a:noFill/>
        </p:spPr>
        <p:txBody>
          <a:bodyPr lIns="104306" tIns="52153" rIns="104306" bIns="52153"/>
          <a:lstStyle>
            <a:lvl1pPr defTabSz="1041246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47483" indent="-325955" defTabSz="1041246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303820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825348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346876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868404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389932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911460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432988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2395"/>
              </a:lnSpc>
            </a:pPr>
            <a:fld id="{6D568AA1-D1FE-4850-9393-61DA3C31700A}" type="slidenum">
              <a:rPr lang="ru-RU" altLang="ru-RU" smtClean="0">
                <a:solidFill>
                  <a:srgbClr val="FFFFFF"/>
                </a:solidFill>
              </a:rPr>
              <a:pPr>
                <a:lnSpc>
                  <a:spcPts val="2395"/>
                </a:lnSpc>
              </a:pPr>
              <a:t>4</a:t>
            </a:fld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1207" y="5893236"/>
            <a:ext cx="8926019" cy="1668028"/>
          </a:xfrm>
          <a:prstGeom prst="rect">
            <a:avLst/>
          </a:prstGeom>
        </p:spPr>
        <p:txBody>
          <a:bodyPr lIns="118982" tIns="59491" rIns="118982" bIns="59491" anchor="ctr"/>
          <a:lstStyle/>
          <a:p>
            <a:pPr algn="ctr" defTabSz="1189814">
              <a:defRPr/>
            </a:pPr>
            <a:endParaRPr lang="ru-RU" sz="1800" b="1" dirty="0">
              <a:solidFill>
                <a:srgbClr val="005AA9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58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82204" y="972319"/>
            <a:ext cx="8856984" cy="5243762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04.03.2021 г.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Государственным собранием Эл -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Курултай Республики Алтай принят закон № 1-РЗ «О внесении изменений в закон Республики Алтай «О патентной системе налогообложения на территории Республики Алтай», которым внесены изменения по размерам потенциального к получению индивидуальными предпринимателем годового дохода по видам деятельности, в отношении которых применяется патентная система налогообложения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2000" dirty="0"/>
          </a:p>
        </p:txBody>
      </p:sp>
      <p:sp>
        <p:nvSpPr>
          <p:cNvPr id="4710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5450" y="6661613"/>
            <a:ext cx="724032" cy="696616"/>
          </a:xfrm>
          <a:prstGeom prst="rect">
            <a:avLst/>
          </a:prstGeom>
          <a:noFill/>
        </p:spPr>
        <p:txBody>
          <a:bodyPr lIns="104306" tIns="52153" rIns="104306" bIns="52153"/>
          <a:lstStyle>
            <a:lvl1pPr defTabSz="1041246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47483" indent="-325955" defTabSz="1041246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303820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825348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346876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868404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389932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911460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432988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2395"/>
              </a:lnSpc>
            </a:pPr>
            <a:fld id="{20F3A22D-D1D4-4CEE-85B1-67AB46691395}" type="slidenum">
              <a:rPr lang="ru-RU" altLang="ru-RU" smtClean="0">
                <a:solidFill>
                  <a:srgbClr val="FFFFFF"/>
                </a:solidFill>
              </a:rPr>
              <a:pPr>
                <a:lnSpc>
                  <a:spcPts val="2395"/>
                </a:lnSpc>
              </a:pPr>
              <a:t>5</a:t>
            </a:fld>
            <a:endParaRPr lang="ru-RU" altLang="ru-RU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40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1664" y="468264"/>
            <a:ext cx="8580711" cy="86409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РАСЧЕТ СУММЫ НАЛОГА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ПО ПАТЕНТНОЙ СИСТЕМЕ НАЛОГООБЛОЖЕНИЯ</a:t>
            </a:r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5450" y="6661613"/>
            <a:ext cx="724032" cy="696616"/>
          </a:xfrm>
          <a:prstGeom prst="rect">
            <a:avLst/>
          </a:prstGeom>
          <a:noFill/>
        </p:spPr>
        <p:txBody>
          <a:bodyPr lIns="104306" tIns="52153" rIns="104306" bIns="52153"/>
          <a:lstStyle>
            <a:lvl1pPr defTabSz="1041246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47483" indent="-325955" defTabSz="1041246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303820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825348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346876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868404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389932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911460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432988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2395"/>
              </a:lnSpc>
            </a:pPr>
            <a:fld id="{1BB09CB3-55A4-4384-A5D5-7B59A9FE088A}" type="slidenum">
              <a:rPr lang="ru-RU" altLang="ru-RU" smtClean="0">
                <a:solidFill>
                  <a:srgbClr val="FFFFFF"/>
                </a:solidFill>
              </a:rPr>
              <a:pPr>
                <a:lnSpc>
                  <a:spcPts val="2395"/>
                </a:lnSpc>
              </a:pPr>
              <a:t>6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700419"/>
              </p:ext>
            </p:extLst>
          </p:nvPr>
        </p:nvGraphicFramePr>
        <p:xfrm>
          <a:off x="522164" y="1620391"/>
          <a:ext cx="9073008" cy="545660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456428"/>
                <a:gridCol w="2789519"/>
                <a:gridCol w="1153680"/>
                <a:gridCol w="1075464"/>
                <a:gridCol w="625724"/>
                <a:gridCol w="615948"/>
                <a:gridCol w="791933"/>
                <a:gridCol w="752825"/>
                <a:gridCol w="811487"/>
              </a:tblGrid>
              <a:tr h="8150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N </a:t>
                      </a:r>
                      <a:r>
                        <a:rPr lang="ru-RU" sz="1100" u="none" strike="noStrike" dirty="0">
                          <a:effectLst/>
                        </a:rPr>
                        <a:t>п/п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Вид предпринимательской деятельности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Размер потенциально возможного к получению годового дохода (тыс. рублей)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Годовая стоимость патента (тыс. рублей)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Изменение годовой стоимости патента (тыс. рублей)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Уменьшено в два раза на сумму страховых взносов (тыс. рублей)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Сумма ЕНВД годовая (тыс. рублей)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15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2020 год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2021 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2020 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2021 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539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u="none" strike="noStrike" dirty="0">
                          <a:effectLst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u="none" strike="noStrike">
                          <a:effectLst/>
                        </a:rPr>
                        <a:t>Парикмахерские и косметические услуги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226.2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6.0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13.6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7.6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6.8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13.5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54862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u="none" strike="noStrike" dirty="0">
                          <a:effectLst/>
                        </a:rPr>
                        <a:t>Оказание автотранспортных услуг по перевозке грузов автомобильным транспортом индивидуальными предпринимателями, имеющими на праве собственности или ином праве (пользования, владения и (или) распоряжения) транспортные средства, предназначенные для оказания таких услуг на одно транспортное средство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371.7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9.36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22.302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12.9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11.2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21.7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97246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u="none" strike="noStrike" dirty="0">
                          <a:effectLst/>
                        </a:rPr>
                        <a:t>49.31 деятельность сухопутного пассажирского транспорта: перевозки пассажиров в городском и пригородном сообщении, на пассажирское место; 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49.39 деятельность прочего сухопутного пассажирского транспорта, не включенная в другие группировки, на пассажирское место.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Комментарий: в 2021 году расчет произведен на 20 пассажирских мест в автобусе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243.5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464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14.6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27.8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13.2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13.9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21.7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566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1664" y="324248"/>
            <a:ext cx="8580711" cy="7920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РАСЧЕТ СУММЫ НАЛОГА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ПО ПАТЕНТНОЙ СИСТЕМЕ НАЛОГООБЛОЖЕНИЯ</a:t>
            </a:r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5450" y="6661613"/>
            <a:ext cx="724032" cy="696616"/>
          </a:xfrm>
          <a:prstGeom prst="rect">
            <a:avLst/>
          </a:prstGeom>
          <a:noFill/>
        </p:spPr>
        <p:txBody>
          <a:bodyPr lIns="104306" tIns="52153" rIns="104306" bIns="52153"/>
          <a:lstStyle>
            <a:lvl1pPr defTabSz="1041246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47483" indent="-325955" defTabSz="1041246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303820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825348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346876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868404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389932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911460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432988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2395"/>
              </a:lnSpc>
            </a:pPr>
            <a:fld id="{1BB09CB3-55A4-4384-A5D5-7B59A9FE088A}" type="slidenum">
              <a:rPr lang="ru-RU" altLang="ru-RU" smtClean="0">
                <a:solidFill>
                  <a:srgbClr val="FFFFFF"/>
                </a:solidFill>
              </a:rPr>
              <a:pPr>
                <a:lnSpc>
                  <a:spcPts val="2395"/>
                </a:lnSpc>
              </a:pPr>
              <a:t>7</a:t>
            </a:fld>
            <a:endParaRPr lang="ru-RU" altLang="ru-RU" dirty="0" smtClean="0">
              <a:solidFill>
                <a:srgbClr val="FFFFFF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70292"/>
              </p:ext>
            </p:extLst>
          </p:nvPr>
        </p:nvGraphicFramePr>
        <p:xfrm>
          <a:off x="810196" y="1188343"/>
          <a:ext cx="9073009" cy="60549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0088"/>
                <a:gridCol w="2745859"/>
                <a:gridCol w="1153680"/>
                <a:gridCol w="1075464"/>
                <a:gridCol w="625724"/>
                <a:gridCol w="615949"/>
                <a:gridCol w="791933"/>
                <a:gridCol w="752825"/>
                <a:gridCol w="811487"/>
              </a:tblGrid>
              <a:tr h="5182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N </a:t>
                      </a:r>
                      <a:r>
                        <a:rPr lang="ru-RU" sz="1050" u="none" strike="noStrike" dirty="0">
                          <a:effectLst/>
                        </a:rPr>
                        <a:t>п/п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Вид предпринимательской деятельности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Размер потенциально возможного к получению годового дохода (тыс. рублей)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Годовая стоимость патента (тыс. рублей)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Изменение годовой стоимости патента (тыс. рублей)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Уменьшено в два раза на сумму страховых взносов (тыс. рублей)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Сумма ЕНВД годовая (тыс. рублей)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576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2020 год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2021 год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2020 год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2021 год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3022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>
                          <a:effectLst/>
                        </a:rPr>
                        <a:t>4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 dirty="0">
                          <a:effectLst/>
                        </a:rPr>
                        <a:t>49.32 деятельность легкового такси и арендованных легковых автомобилей с водителем, на пассажирское место</a:t>
                      </a:r>
                      <a:br>
                        <a:rPr lang="ru-RU" sz="1050" u="none" strike="noStrike" dirty="0">
                          <a:effectLst/>
                        </a:rPr>
                      </a:br>
                      <a:r>
                        <a:rPr lang="ru-RU" sz="1050" u="none" strike="noStrike" dirty="0">
                          <a:effectLst/>
                        </a:rPr>
                        <a:t>Комментарий: в 2021 году расчет произведен на 4 пассажирских места в автомобиле</a:t>
                      </a:r>
                      <a:br>
                        <a:rPr lang="ru-RU" sz="1050" u="none" strike="noStrike" dirty="0">
                          <a:effectLst/>
                        </a:rPr>
                      </a:b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134.5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334.4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8.1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20.1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12.0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10.0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21.7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23022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 dirty="0">
                          <a:effectLst/>
                        </a:rPr>
                        <a:t>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 dirty="0">
                          <a:effectLst/>
                        </a:rPr>
                        <a:t>Сдача в аренду (наем) собственных или арендованных жилых помещений, а также сдача в аренду собственных или арендованных нежилых помещений (включая выставочные залы, складские помещения), земельных участков, в том числе: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на один квадратный метр - расчеты произведены на 50 кв.м. объекта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effectLst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effectLst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1129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>
                          <a:effectLst/>
                        </a:rPr>
                        <a:t>6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 dirty="0">
                          <a:effectLst/>
                        </a:rPr>
                        <a:t>55.1 деятельность гостиниц и прочих мест для временного проживания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1170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0.0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70.2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70.2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35.1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72.2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23022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>
                          <a:effectLst/>
                        </a:rPr>
                        <a:t>7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>
                          <a:effectLst/>
                        </a:rPr>
                        <a:t>Розничная торговля, осуществляемая через объекты стационарной торговой сети, имеющие торговые залы, на один квадратный метр</a:t>
                      </a:r>
                      <a:br>
                        <a:rPr lang="ru-RU" sz="1050" u="none" strike="noStrike">
                          <a:effectLst/>
                        </a:rPr>
                      </a:br>
                      <a:r>
                        <a:rPr lang="ru-RU" sz="1050" u="none" strike="noStrike">
                          <a:effectLst/>
                        </a:rPr>
                        <a:t>Комментарий: расчет произведен на 50 кв.м. объекта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279.2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1645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16.8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98.7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81.9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49.4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92.9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7009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>
                          <a:effectLst/>
                        </a:rPr>
                        <a:t>8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>
                          <a:effectLst/>
                        </a:rPr>
                        <a:t>Услуги общественного питания, оказываемые через объекты организации общественного питания, в том числе: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на один квадратный метр - расчеты произведены на 50 кв.м. объекта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effectLst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5469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>
                          <a:effectLst/>
                        </a:rPr>
                        <a:t>9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>
                          <a:effectLst/>
                        </a:rPr>
                        <a:t>56.29.20.110 услуги столовых для рабочих и служащих; 56.29.20.120 услуги школьных столовых и кухонь; 56.29.20.130 услуги столовых для студентов учебных заведений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325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760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19.5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45.6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26.1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22.8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57.4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4550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>
                          <a:effectLst/>
                        </a:rPr>
                        <a:t>10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u="none" strike="noStrike">
                          <a:effectLst/>
                        </a:rPr>
                        <a:t>56.30.10.111 услуги пивных баров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1415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0.0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84.9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84.9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42.5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76.5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85" marR="5685" marT="56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720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563" y="180230"/>
            <a:ext cx="9356725" cy="1728193"/>
          </a:xfrm>
        </p:spPr>
        <p:txBody>
          <a:bodyPr rtlCol="0">
            <a:noAutofit/>
          </a:bodyPr>
          <a:lstStyle/>
          <a:p>
            <a:pPr algn="ctr" defTabSz="906372">
              <a:lnSpc>
                <a:spcPts val="2390"/>
              </a:lnSpc>
              <a:defRPr/>
            </a:pPr>
            <a:r>
              <a:rPr lang="ru-RU" sz="2700" cap="all" dirty="0" smtClean="0">
                <a:solidFill>
                  <a:srgbClr val="143976"/>
                </a:solidFill>
                <a:latin typeface="+mn-lt"/>
              </a:rPr>
              <a:t/>
            </a:r>
            <a:br>
              <a:rPr lang="ru-RU" sz="2700" cap="all" dirty="0" smtClean="0">
                <a:solidFill>
                  <a:srgbClr val="143976"/>
                </a:solidFill>
                <a:latin typeface="+mn-lt"/>
              </a:rPr>
            </a:br>
            <a:r>
              <a:rPr lang="ru-RU" sz="2700" cap="all" dirty="0" smtClean="0">
                <a:solidFill>
                  <a:srgbClr val="143976"/>
                </a:solidFill>
                <a:latin typeface="+mn-lt"/>
              </a:rPr>
              <a:t>Выданные </a:t>
            </a:r>
            <a:r>
              <a:rPr lang="ru-RU" sz="2700" cap="all" dirty="0">
                <a:solidFill>
                  <a:srgbClr val="143976"/>
                </a:solidFill>
                <a:latin typeface="+mn-lt"/>
              </a:rPr>
              <a:t>патенты на занятие предпринимательской деятельностью</a:t>
            </a:r>
            <a:br>
              <a:rPr lang="ru-RU" sz="2700" cap="all" dirty="0">
                <a:solidFill>
                  <a:srgbClr val="143976"/>
                </a:solidFill>
                <a:latin typeface="+mn-lt"/>
              </a:rPr>
            </a:br>
            <a:r>
              <a:rPr lang="ru-RU" sz="2200" cap="all" dirty="0" smtClean="0">
                <a:solidFill>
                  <a:srgbClr val="143976"/>
                </a:solidFill>
                <a:latin typeface="+mn-lt"/>
              </a:rPr>
              <a:t/>
            </a:r>
            <a:br>
              <a:rPr lang="ru-RU" sz="2200" cap="all" dirty="0" smtClean="0">
                <a:solidFill>
                  <a:srgbClr val="143976"/>
                </a:solidFill>
                <a:latin typeface="+mn-lt"/>
              </a:rPr>
            </a:br>
            <a:r>
              <a:rPr lang="ru-RU" sz="1600" cap="all" dirty="0" smtClean="0">
                <a:solidFill>
                  <a:srgbClr val="143976"/>
                </a:solidFill>
                <a:latin typeface="+mn-lt"/>
              </a:rPr>
              <a:t>По состоянию на 01.09.2021  года 1 908 ИП получили 2 797  </a:t>
            </a:r>
            <a:r>
              <a:rPr lang="ru-RU" sz="1600" cap="all" dirty="0">
                <a:solidFill>
                  <a:srgbClr val="143976"/>
                </a:solidFill>
                <a:latin typeface="+mn-lt"/>
              </a:rPr>
              <a:t>патентов, в т. ч. По видам деятельности: </a:t>
            </a:r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  <a:noFill/>
        </p:spPr>
        <p:txBody>
          <a:bodyPr lIns="104306" tIns="52153" rIns="104306" bIns="52153">
            <a:normAutofit fontScale="25000" lnSpcReduction="20000"/>
          </a:bodyPr>
          <a:lstStyle>
            <a:lvl1pPr defTabSz="885512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47483" indent="-325955" defTabSz="885512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303820" indent="-260764" defTabSz="885512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825348" indent="-260764" defTabSz="885512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346876" indent="-260764" defTabSz="885512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868404" indent="-260764" defTabSz="88551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389932" indent="-260764" defTabSz="88551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911460" indent="-260764" defTabSz="88551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432988" indent="-260764" defTabSz="88551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2395"/>
              </a:lnSpc>
            </a:pPr>
            <a:fld id="{66D1AB49-0862-420E-890E-E67B40397695}" type="slidenum">
              <a:rPr lang="ru-RU" altLang="ru-RU" sz="2400">
                <a:solidFill>
                  <a:srgbClr val="FFFFFF"/>
                </a:solidFill>
                <a:latin typeface="Calibri" pitchFamily="34" charset="0"/>
              </a:rPr>
              <a:pPr>
                <a:lnSpc>
                  <a:spcPts val="2395"/>
                </a:lnSpc>
              </a:pPr>
              <a:t>8</a:t>
            </a:fld>
            <a:endParaRPr lang="ru-RU" altLang="ru-RU" sz="24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61193" y="2416278"/>
            <a:ext cx="3540860" cy="533839"/>
          </a:xfrm>
          <a:prstGeom prst="rect">
            <a:avLst/>
          </a:prstGeom>
          <a:solidFill>
            <a:srgbClr val="143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337" tIns="39670" rIns="79337" bIns="39670" anchor="ctr"/>
          <a:lstStyle/>
          <a:p>
            <a:pPr algn="r" defTabSz="906372">
              <a:defRPr/>
            </a:pPr>
            <a:r>
              <a:rPr lang="ru-RU" sz="26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1 741</a:t>
            </a:r>
            <a:endParaRPr lang="ru-RU" sz="2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3014" name="TextBox 26"/>
          <p:cNvSpPr txBox="1">
            <a:spLocks noChangeArrowheads="1"/>
          </p:cNvSpPr>
          <p:nvPr/>
        </p:nvSpPr>
        <p:spPr bwMode="auto">
          <a:xfrm>
            <a:off x="863270" y="6624858"/>
            <a:ext cx="863269" cy="575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502" tIns="45250" rIns="90502" bIns="45250" anchor="ctr"/>
          <a:lstStyle>
            <a:lvl1pPr defTabSz="10414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0414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endParaRPr lang="ru-RU" altLang="ru-RU" sz="1700">
              <a:solidFill>
                <a:srgbClr val="595959"/>
              </a:solidFill>
              <a:latin typeface="Arial Narrow" pitchFamily="34" charset="0"/>
            </a:endParaRPr>
          </a:p>
        </p:txBody>
      </p:sp>
      <p:sp>
        <p:nvSpPr>
          <p:cNvPr id="43015" name="TextBox 28"/>
          <p:cNvSpPr txBox="1">
            <a:spLocks noChangeArrowheads="1"/>
          </p:cNvSpPr>
          <p:nvPr/>
        </p:nvSpPr>
        <p:spPr bwMode="auto">
          <a:xfrm>
            <a:off x="735035" y="2416279"/>
            <a:ext cx="2547108" cy="65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502" tIns="45250" rIns="90502" bIns="45250" anchor="ctr"/>
          <a:lstStyle>
            <a:lvl1pPr defTabSz="10414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0414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sz="1400" dirty="0">
                <a:solidFill>
                  <a:srgbClr val="595959"/>
                </a:solidFill>
                <a:latin typeface="Arial Narrow" pitchFamily="34" charset="0"/>
              </a:rPr>
              <a:t>Розничная </a:t>
            </a:r>
            <a:r>
              <a:rPr lang="ru-RU" altLang="ru-RU" sz="1400" dirty="0" smtClean="0">
                <a:solidFill>
                  <a:srgbClr val="595959"/>
                </a:solidFill>
                <a:latin typeface="Arial Narrow" pitchFamily="34" charset="0"/>
              </a:rPr>
              <a:t>торговля</a:t>
            </a:r>
            <a:endParaRPr lang="ru-RU" altLang="ru-RU" sz="1400" dirty="0">
              <a:solidFill>
                <a:srgbClr val="595959"/>
              </a:solidFill>
              <a:latin typeface="Arial Narrow" pitchFamily="34" charset="0"/>
            </a:endParaRPr>
          </a:p>
        </p:txBody>
      </p:sp>
      <p:sp>
        <p:nvSpPr>
          <p:cNvPr id="43016" name="TextBox 30"/>
          <p:cNvSpPr txBox="1">
            <a:spLocks noChangeArrowheads="1"/>
          </p:cNvSpPr>
          <p:nvPr/>
        </p:nvSpPr>
        <p:spPr bwMode="auto">
          <a:xfrm>
            <a:off x="-800583" y="4268442"/>
            <a:ext cx="2207371" cy="575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502" tIns="45250" rIns="90502" bIns="45250" anchor="ctr"/>
          <a:lstStyle>
            <a:lvl1pPr defTabSz="10414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0414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endParaRPr lang="ru-RU" altLang="ru-RU" sz="1400" dirty="0">
              <a:solidFill>
                <a:srgbClr val="595959"/>
              </a:solidFill>
              <a:latin typeface="Arial Narrow" pitchFamily="34" charset="0"/>
            </a:endParaRPr>
          </a:p>
        </p:txBody>
      </p:sp>
      <p:sp>
        <p:nvSpPr>
          <p:cNvPr id="43017" name="TextBox 31"/>
          <p:cNvSpPr txBox="1">
            <a:spLocks noChangeArrowheads="1"/>
          </p:cNvSpPr>
          <p:nvPr/>
        </p:nvSpPr>
        <p:spPr bwMode="auto">
          <a:xfrm>
            <a:off x="7547409" y="2397772"/>
            <a:ext cx="1234891" cy="549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2157" tIns="56069" rIns="112157" bIns="56069" anchor="ctr"/>
          <a:lstStyle>
            <a:lvl1pPr defTabSz="982663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82663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ru-RU" sz="2600" dirty="0" smtClean="0">
                <a:solidFill>
                  <a:srgbClr val="E46C0A"/>
                </a:solidFill>
                <a:latin typeface="Arial Narrow" pitchFamily="34" charset="0"/>
              </a:rPr>
              <a:t>62,2%</a:t>
            </a:r>
            <a:endParaRPr lang="ru-RU" sz="2600" dirty="0">
              <a:solidFill>
                <a:srgbClr val="E46C0A"/>
              </a:solidFill>
              <a:latin typeface="Arial Narrow" pitchFamily="34" charset="0"/>
            </a:endParaRPr>
          </a:p>
        </p:txBody>
      </p:sp>
      <p:sp>
        <p:nvSpPr>
          <p:cNvPr id="43019" name="TextBox 33"/>
          <p:cNvSpPr txBox="1">
            <a:spLocks noChangeArrowheads="1"/>
          </p:cNvSpPr>
          <p:nvPr/>
        </p:nvSpPr>
        <p:spPr bwMode="auto">
          <a:xfrm>
            <a:off x="7908660" y="6831439"/>
            <a:ext cx="1433213" cy="549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2157" tIns="56069" rIns="112157" bIns="56069" anchor="ctr"/>
          <a:lstStyle>
            <a:lvl1pPr defTabSz="982663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82663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>
              <a:lnSpc>
                <a:spcPct val="75000"/>
              </a:lnSpc>
            </a:pPr>
            <a:endParaRPr lang="ru-RU" sz="2600">
              <a:solidFill>
                <a:srgbClr val="E46C0A"/>
              </a:solidFill>
              <a:latin typeface="Arial Narrow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61193" y="3524672"/>
            <a:ext cx="1714609" cy="533839"/>
          </a:xfrm>
          <a:prstGeom prst="rect">
            <a:avLst/>
          </a:prstGeom>
          <a:solidFill>
            <a:srgbClr val="143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337" tIns="39670" rIns="79337" bIns="39670" anchor="ctr"/>
          <a:lstStyle/>
          <a:p>
            <a:pPr algn="r" defTabSz="906372">
              <a:defRPr/>
            </a:pPr>
            <a:r>
              <a:rPr lang="ru-RU" sz="26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289</a:t>
            </a:r>
            <a:endParaRPr lang="ru-RU" sz="2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3021" name="TextBox 55"/>
          <p:cNvSpPr txBox="1">
            <a:spLocks noChangeArrowheads="1"/>
          </p:cNvSpPr>
          <p:nvPr/>
        </p:nvSpPr>
        <p:spPr bwMode="auto">
          <a:xfrm>
            <a:off x="874706" y="3492719"/>
            <a:ext cx="2372598" cy="575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502" tIns="45250" rIns="90502" bIns="45250" anchor="ctr"/>
          <a:lstStyle>
            <a:lvl1pPr defTabSz="10414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0414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ru-RU" altLang="ru-RU" sz="1400" dirty="0">
                <a:solidFill>
                  <a:srgbClr val="595959"/>
                </a:solidFill>
                <a:latin typeface="Arial Narrow" pitchFamily="34" charset="0"/>
              </a:rPr>
              <a:t>Оказание автотранспортных услуг</a:t>
            </a:r>
          </a:p>
        </p:txBody>
      </p:sp>
      <p:sp>
        <p:nvSpPr>
          <p:cNvPr id="43022" name="TextBox 56"/>
          <p:cNvSpPr txBox="1">
            <a:spLocks noChangeArrowheads="1"/>
          </p:cNvSpPr>
          <p:nvPr/>
        </p:nvSpPr>
        <p:spPr bwMode="auto">
          <a:xfrm>
            <a:off x="7523564" y="3466117"/>
            <a:ext cx="1234891" cy="551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2157" tIns="56069" rIns="112157" bIns="56069" anchor="ctr"/>
          <a:lstStyle>
            <a:lvl1pPr defTabSz="982663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82663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ru-RU" sz="2600" dirty="0">
                <a:solidFill>
                  <a:srgbClr val="E46C0A"/>
                </a:solidFill>
                <a:latin typeface="Arial Narrow" pitchFamily="34" charset="0"/>
              </a:rPr>
              <a:t>10,3%</a:t>
            </a:r>
          </a:p>
        </p:txBody>
      </p:sp>
      <p:sp>
        <p:nvSpPr>
          <p:cNvPr id="43026" name="Прямоугольник 2"/>
          <p:cNvSpPr>
            <a:spLocks noChangeArrowheads="1"/>
          </p:cNvSpPr>
          <p:nvPr/>
        </p:nvSpPr>
        <p:spPr bwMode="auto">
          <a:xfrm>
            <a:off x="8829482" y="1004668"/>
            <a:ext cx="169764" cy="638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4029" tIns="42014" rIns="84029" bIns="42014">
            <a:spAutoFit/>
          </a:bodyPr>
          <a:lstStyle/>
          <a:p>
            <a:pPr defTabSz="905431"/>
            <a:endParaRPr lang="ru-RU" sz="1800" i="1">
              <a:solidFill>
                <a:srgbClr val="595959"/>
              </a:solidFill>
              <a:latin typeface="Arial Narrow" pitchFamily="34" charset="0"/>
            </a:endParaRPr>
          </a:p>
          <a:p>
            <a:pPr defTabSz="905431"/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76107" y="5634510"/>
            <a:ext cx="2160059" cy="532089"/>
          </a:xfrm>
          <a:prstGeom prst="rect">
            <a:avLst/>
          </a:prstGeom>
          <a:solidFill>
            <a:srgbClr val="143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337" tIns="39670" rIns="79337" bIns="39670" anchor="ctr"/>
          <a:lstStyle/>
          <a:p>
            <a:pPr algn="r" defTabSz="906372">
              <a:defRPr/>
            </a:pPr>
            <a:r>
              <a:rPr lang="ru-RU" sz="26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552</a:t>
            </a:r>
            <a:endParaRPr lang="ru-RU" sz="2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3028" name="TextBox 26"/>
          <p:cNvSpPr txBox="1">
            <a:spLocks noChangeArrowheads="1"/>
          </p:cNvSpPr>
          <p:nvPr/>
        </p:nvSpPr>
        <p:spPr bwMode="auto">
          <a:xfrm>
            <a:off x="765876" y="5587175"/>
            <a:ext cx="2125684" cy="575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502" tIns="45250" rIns="90502" bIns="45250" anchor="ctr"/>
          <a:lstStyle>
            <a:lvl1pPr defTabSz="10414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0414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ru-RU" altLang="ru-RU" sz="1400" dirty="0">
                <a:solidFill>
                  <a:srgbClr val="595959"/>
                </a:solidFill>
                <a:latin typeface="Arial Narrow" pitchFamily="34" charset="0"/>
              </a:rPr>
              <a:t>Прочие виды деятельности </a:t>
            </a:r>
          </a:p>
        </p:txBody>
      </p:sp>
      <p:sp>
        <p:nvSpPr>
          <p:cNvPr id="43029" name="TextBox 29"/>
          <p:cNvSpPr txBox="1">
            <a:spLocks noChangeArrowheads="1"/>
          </p:cNvSpPr>
          <p:nvPr/>
        </p:nvSpPr>
        <p:spPr bwMode="auto">
          <a:xfrm>
            <a:off x="7617190" y="5724847"/>
            <a:ext cx="1095331" cy="551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2157" tIns="56069" rIns="112157" bIns="56069" anchor="ctr"/>
          <a:lstStyle>
            <a:lvl1pPr defTabSz="982663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82663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>
              <a:lnSpc>
                <a:spcPct val="75000"/>
              </a:lnSpc>
            </a:pPr>
            <a:r>
              <a:rPr lang="ru-RU" sz="2600" dirty="0" smtClean="0">
                <a:solidFill>
                  <a:srgbClr val="E46C0A"/>
                </a:solidFill>
                <a:latin typeface="Arial Narrow" pitchFamily="34" charset="0"/>
              </a:rPr>
              <a:t>19,8%</a:t>
            </a:r>
            <a:endParaRPr lang="ru-RU" sz="2600" dirty="0">
              <a:solidFill>
                <a:srgbClr val="E46C0A"/>
              </a:solidFill>
              <a:latin typeface="Arial Narrow" pitchFamily="34" charset="0"/>
            </a:endParaRPr>
          </a:p>
        </p:txBody>
      </p:sp>
      <p:sp>
        <p:nvSpPr>
          <p:cNvPr id="19" name="TextBox 55"/>
          <p:cNvSpPr txBox="1">
            <a:spLocks noChangeArrowheads="1"/>
          </p:cNvSpPr>
          <p:nvPr/>
        </p:nvSpPr>
        <p:spPr bwMode="auto">
          <a:xfrm>
            <a:off x="735035" y="4524835"/>
            <a:ext cx="2372598" cy="575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502" tIns="45250" rIns="90502" bIns="45250" anchor="ctr"/>
          <a:lstStyle>
            <a:lvl1pPr defTabSz="10414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0414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0414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sz="1400" dirty="0" smtClean="0">
                <a:solidFill>
                  <a:srgbClr val="595959"/>
                </a:solidFill>
                <a:latin typeface="Arial Narrow" pitchFamily="34" charset="0"/>
              </a:rPr>
              <a:t>Услуги общественного питания</a:t>
            </a:r>
            <a:endParaRPr lang="ru-RU" altLang="ru-RU" sz="1400" dirty="0">
              <a:solidFill>
                <a:srgbClr val="595959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750056" y="4595251"/>
            <a:ext cx="1436707" cy="533839"/>
          </a:xfrm>
          <a:prstGeom prst="rect">
            <a:avLst/>
          </a:prstGeom>
          <a:solidFill>
            <a:srgbClr val="143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337" tIns="39670" rIns="79337" bIns="39670" anchor="ctr"/>
          <a:lstStyle/>
          <a:p>
            <a:pPr algn="r" defTabSz="906372">
              <a:defRPr/>
            </a:pPr>
            <a:r>
              <a:rPr lang="ru-RU" sz="26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215</a:t>
            </a:r>
            <a:endParaRPr lang="ru-RU" sz="2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TextBox 56"/>
          <p:cNvSpPr txBox="1">
            <a:spLocks noChangeArrowheads="1"/>
          </p:cNvSpPr>
          <p:nvPr/>
        </p:nvSpPr>
        <p:spPr bwMode="auto">
          <a:xfrm>
            <a:off x="7571887" y="4568618"/>
            <a:ext cx="1113326" cy="551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2157" tIns="56069" rIns="112157" bIns="56069" anchor="ctr"/>
          <a:lstStyle>
            <a:lvl1pPr defTabSz="982663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82663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82663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ru-RU" sz="2600" dirty="0" smtClean="0">
                <a:solidFill>
                  <a:srgbClr val="E46C0A"/>
                </a:solidFill>
                <a:latin typeface="Arial Narrow" pitchFamily="34" charset="0"/>
              </a:rPr>
              <a:t>7,7%</a:t>
            </a:r>
            <a:endParaRPr lang="ru-RU" sz="2600" dirty="0">
              <a:solidFill>
                <a:srgbClr val="E46C0A"/>
              </a:solidFill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55212" y="6912781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88743" y="6747515"/>
            <a:ext cx="648072" cy="54025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7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408036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3244404"/>
              </p:ext>
            </p:extLst>
          </p:nvPr>
        </p:nvGraphicFramePr>
        <p:xfrm>
          <a:off x="882204" y="1456370"/>
          <a:ext cx="8928992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500" dirty="0" smtClean="0"/>
              <a:t>Поступление налогов в бюджет, тыс. руб.</a:t>
            </a:r>
            <a:endParaRPr lang="ru-RU" sz="2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538388" y="6660951"/>
            <a:ext cx="1512168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01.08.2020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34732" y="6664937"/>
            <a:ext cx="1512168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01.08.202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8441841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22746</TotalTime>
  <Words>913</Words>
  <Application>Microsoft Office PowerPoint</Application>
  <PresentationFormat>Произвольный</PresentationFormat>
  <Paragraphs>221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Present_FNS2012_A4</vt:lpstr>
      <vt:lpstr>Презентация PowerPoint</vt:lpstr>
      <vt:lpstr>Результаты информационной кампании по переходу на иные режимы налогообложения в связи с отменой ЕНВД с 01.01.2021 г.</vt:lpstr>
      <vt:lpstr>Презентация PowerPoint</vt:lpstr>
      <vt:lpstr>Презентация PowerPoint</vt:lpstr>
      <vt:lpstr>04.03.2021 г. Государственным собранием Эл - Курултай Республики Алтай принят закон № 1-РЗ «О внесении изменений в закон Республики Алтай «О патентной системе налогообложения на территории Республики Алтай», которым внесены изменения по размерам потенциального к получению индивидуальными предпринимателем годового дохода по видам деятельности, в отношении которых применяется патентная система налогообложения. </vt:lpstr>
      <vt:lpstr>РАСЧЕТ СУММЫ НАЛОГА  ПО ПАТЕНТНОЙ СИСТЕМЕ НАЛОГООБЛОЖЕНИЯ</vt:lpstr>
      <vt:lpstr>РАСЧЕТ СУММЫ НАЛОГА  ПО ПАТЕНТНОЙ СИСТЕМЕ НАЛОГООБЛОЖЕНИЯ</vt:lpstr>
      <vt:lpstr> Выданные патенты на занятие предпринимательской деятельностью  По состоянию на 01.09.2021  года 1 908 ИП получили 2 797  патентов, в т. ч. По видам деятельности: </vt:lpstr>
      <vt:lpstr>Поступление налогов в бюджет, тыс. руб.</vt:lpstr>
      <vt:lpstr>Спасибо за внимание!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Ретунцева Елена Александровна</cp:lastModifiedBy>
  <cp:revision>1865</cp:revision>
  <cp:lastPrinted>2021-09-10T02:52:52Z</cp:lastPrinted>
  <dcterms:created xsi:type="dcterms:W3CDTF">2013-04-18T07:19:29Z</dcterms:created>
  <dcterms:modified xsi:type="dcterms:W3CDTF">2021-09-10T02:59:53Z</dcterms:modified>
</cp:coreProperties>
</file>