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40" r:id="rId2"/>
    <p:sldId id="460" r:id="rId3"/>
    <p:sldId id="486" r:id="rId4"/>
    <p:sldId id="472" r:id="rId5"/>
    <p:sldId id="480" r:id="rId6"/>
    <p:sldId id="481" r:id="rId7"/>
    <p:sldId id="482" r:id="rId8"/>
    <p:sldId id="484" r:id="rId9"/>
    <p:sldId id="485" r:id="rId10"/>
    <p:sldId id="479" r:id="rId11"/>
  </p:sldIdLst>
  <p:sldSz cx="13442950" cy="7561263"/>
  <p:notesSz cx="6797675" cy="9926638"/>
  <p:defaultTextStyle>
    <a:defPPr>
      <a:defRPr lang="ru-RU"/>
    </a:defPPr>
    <a:lvl1pPr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20700" indent="-635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41400" indent="-1270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63688" indent="-192088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84388" indent="-255588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orient="horz" pos="657">
          <p15:clr>
            <a:srgbClr val="A4A3A4"/>
          </p15:clr>
        </p15:guide>
        <p15:guide id="6" orient="horz" pos="4468">
          <p15:clr>
            <a:srgbClr val="A4A3A4"/>
          </p15:clr>
        </p15:guide>
        <p15:guide id="7" pos="4234">
          <p15:clr>
            <a:srgbClr val="A4A3A4"/>
          </p15:clr>
        </p15:guide>
        <p15:guide id="8" pos="1041">
          <p15:clr>
            <a:srgbClr val="A4A3A4"/>
          </p15:clr>
        </p15:guide>
        <p15:guide id="9" pos="2293">
          <p15:clr>
            <a:srgbClr val="A4A3A4"/>
          </p15:clr>
        </p15:guide>
        <p15:guide id="10" pos="7557">
          <p15:clr>
            <a:srgbClr val="A4A3A4"/>
          </p15:clr>
        </p15:guide>
        <p15:guide id="11" pos="8117">
          <p15:clr>
            <a:srgbClr val="A4A3A4"/>
          </p15:clr>
        </p15:guide>
        <p15:guide id="12" pos="762">
          <p15:clr>
            <a:srgbClr val="A4A3A4"/>
          </p15:clr>
        </p15:guide>
        <p15:guide id="13" pos="2296">
          <p15:clr>
            <a:srgbClr val="A4A3A4"/>
          </p15:clr>
        </p15:guide>
        <p15:guide id="14" pos="81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1">
          <p15:clr>
            <a:srgbClr val="A4A3A4"/>
          </p15:clr>
        </p15:guide>
        <p15:guide id="2" pos="2142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006600"/>
    <a:srgbClr val="008000"/>
    <a:srgbClr val="B7DEE8"/>
    <a:srgbClr val="618DC2"/>
    <a:srgbClr val="FDEADA"/>
    <a:srgbClr val="CACACA"/>
    <a:srgbClr val="6479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76" autoAdjust="0"/>
    <p:restoredTop sz="94535" autoAdjust="0"/>
  </p:normalViewPr>
  <p:slideViewPr>
    <p:cSldViewPr>
      <p:cViewPr varScale="1">
        <p:scale>
          <a:sx n="106" d="100"/>
          <a:sy n="106" d="100"/>
        </p:scale>
        <p:origin x="-408" y="-96"/>
      </p:cViewPr>
      <p:guideLst>
        <p:guide orient="horz" pos="2382"/>
        <p:guide orient="horz" pos="1116"/>
        <p:guide orient="horz" pos="348"/>
        <p:guide orient="horz" pos="4470"/>
        <p:guide orient="horz" pos="657"/>
        <p:guide orient="horz" pos="4468"/>
        <p:guide pos="4234"/>
        <p:guide pos="1041"/>
        <p:guide pos="2293"/>
        <p:guide pos="7557"/>
        <p:guide pos="8117"/>
        <p:guide pos="762"/>
        <p:guide pos="2296"/>
        <p:guide pos="81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214" y="-114"/>
      </p:cViewPr>
      <p:guideLst>
        <p:guide orient="horz" pos="3111"/>
        <p:guide orient="horz" pos="3127"/>
        <p:guide pos="2142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12" cy="496253"/>
          </a:xfrm>
          <a:prstGeom prst="rect">
            <a:avLst/>
          </a:prstGeom>
        </p:spPr>
        <p:txBody>
          <a:bodyPr vert="horz" lIns="91152" tIns="45576" rIns="91152" bIns="45576" rtlCol="0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375" y="0"/>
            <a:ext cx="2945712" cy="496253"/>
          </a:xfrm>
          <a:prstGeom prst="rect">
            <a:avLst/>
          </a:prstGeom>
        </p:spPr>
        <p:txBody>
          <a:bodyPr vert="horz" lIns="91152" tIns="45576" rIns="91152" bIns="45576" rtlCol="0"/>
          <a:lstStyle>
            <a:lvl1pPr algn="r" defTabSz="104268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CB187DB-A7C8-4518-83BF-968BEA47D1EE}" type="datetimeFigureOut">
              <a:rPr lang="ru-RU"/>
              <a:pPr>
                <a:defRPr/>
              </a:pPr>
              <a:t>24.12.2021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90"/>
            <a:ext cx="2945712" cy="496252"/>
          </a:xfrm>
          <a:prstGeom prst="rect">
            <a:avLst/>
          </a:prstGeom>
        </p:spPr>
        <p:txBody>
          <a:bodyPr vert="horz" lIns="91152" tIns="45576" rIns="91152" bIns="45576" rtlCol="0" anchor="b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375" y="9428790"/>
            <a:ext cx="2945712" cy="496252"/>
          </a:xfrm>
          <a:prstGeom prst="rect">
            <a:avLst/>
          </a:prstGeom>
        </p:spPr>
        <p:txBody>
          <a:bodyPr vert="horz" lIns="91152" tIns="45576" rIns="91152" bIns="45576" rtlCol="0" anchor="b"/>
          <a:lstStyle>
            <a:lvl1pPr algn="r" defTabSz="104268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8B2B508-8BB1-4E0C-BDEC-4BC1FF613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57778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12" cy="496253"/>
          </a:xfrm>
          <a:prstGeom prst="rect">
            <a:avLst/>
          </a:prstGeom>
        </p:spPr>
        <p:txBody>
          <a:bodyPr vert="horz" lIns="91687" tIns="45844" rIns="91687" bIns="45844" rtlCol="0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75" y="0"/>
            <a:ext cx="2945712" cy="496253"/>
          </a:xfrm>
          <a:prstGeom prst="rect">
            <a:avLst/>
          </a:prstGeom>
        </p:spPr>
        <p:txBody>
          <a:bodyPr vert="horz" lIns="91687" tIns="45844" rIns="91687" bIns="45844" rtlCol="0"/>
          <a:lstStyle>
            <a:lvl1pPr algn="r" defTabSz="104268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134558-EDA7-4F9E-8696-CB6D3F081C8C}" type="datetimeFigureOut">
              <a:rPr lang="ru-RU"/>
              <a:pPr>
                <a:defRPr/>
              </a:pPr>
              <a:t>24.12.2021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7" tIns="45844" rIns="91687" bIns="45844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92" y="4715193"/>
            <a:ext cx="5439092" cy="4466268"/>
          </a:xfrm>
          <a:prstGeom prst="rect">
            <a:avLst/>
          </a:prstGeom>
        </p:spPr>
        <p:txBody>
          <a:bodyPr vert="horz" lIns="91687" tIns="45844" rIns="91687" bIns="4584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790"/>
            <a:ext cx="2945712" cy="496252"/>
          </a:xfrm>
          <a:prstGeom prst="rect">
            <a:avLst/>
          </a:prstGeom>
        </p:spPr>
        <p:txBody>
          <a:bodyPr vert="horz" lIns="91687" tIns="45844" rIns="91687" bIns="45844" rtlCol="0" anchor="b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75" y="9428790"/>
            <a:ext cx="2945712" cy="496252"/>
          </a:xfrm>
          <a:prstGeom prst="rect">
            <a:avLst/>
          </a:prstGeom>
        </p:spPr>
        <p:txBody>
          <a:bodyPr vert="horz" lIns="91687" tIns="45844" rIns="91687" bIns="45844" rtlCol="0" anchor="b"/>
          <a:lstStyle>
            <a:lvl1pPr algn="r" defTabSz="104268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58D5F3B-37C5-4F16-B992-FDE81D24AD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91633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400"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388"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69930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69930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344136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8221" y="3708630"/>
            <a:ext cx="11426508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6443" y="5364808"/>
            <a:ext cx="9410065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4912" y="5292885"/>
            <a:ext cx="806577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34912" y="675613"/>
            <a:ext cx="8065770" cy="4536758"/>
          </a:xfrm>
        </p:spPr>
        <p:txBody>
          <a:bodyPr lIns="104269" tIns="52135" rIns="104269" bIns="52135" rtlCol="0">
            <a:normAutofit/>
          </a:bodyPr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4912" y="5917739"/>
            <a:ext cx="806577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598EC-5D18-46C9-9FA1-683C42F3F0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3D91DE-4348-4D69-AF5F-E5664696AC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398501" y="334306"/>
            <a:ext cx="3535777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86507" y="334306"/>
            <a:ext cx="10387946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398F55-1704-4E9A-81DD-03BDB7D678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344136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8712200" y="5653088"/>
            <a:ext cx="13589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5" tIns="45698" rIns="91395" bIns="45698"/>
          <a:lstStyle/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396" y="1771657"/>
            <a:ext cx="1076242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209388" y="552459"/>
            <a:ext cx="10786691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90FC06-8802-42B7-A49A-60510B473A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44136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396" y="1771657"/>
            <a:ext cx="1076242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08346" y="552459"/>
            <a:ext cx="10787734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8A5981-D5A5-48A8-8E28-61782A2E71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44136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96" y="1116335"/>
            <a:ext cx="1076242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396" y="3781425"/>
            <a:ext cx="1076242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88EE3CA-FA4C-48B7-A14A-DC012BB419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344136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88" y="552451"/>
            <a:ext cx="10786691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09390" y="1771650"/>
            <a:ext cx="5323026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37580" y="1771650"/>
            <a:ext cx="5358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F6FD590-750A-4CC0-9E7E-84E25BED13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93" y="552450"/>
            <a:ext cx="11561416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395" y="1771650"/>
            <a:ext cx="5402397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09395" y="2397901"/>
            <a:ext cx="5402397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21479" y="1771650"/>
            <a:ext cx="5274601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721479" y="2412479"/>
            <a:ext cx="5274601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1246-C6F1-432D-A1B7-DB84FF2016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344136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93" y="552451"/>
            <a:ext cx="11561416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4ED34D-149F-4CC8-A133-532394DF065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2041188" y="6475413"/>
            <a:ext cx="835025" cy="717550"/>
          </a:xfrm>
        </p:spPr>
        <p:txBody>
          <a:bodyPr/>
          <a:lstStyle>
            <a:lvl1pPr>
              <a:defRPr/>
            </a:lvl1pPr>
          </a:lstStyle>
          <a:p>
            <a:fld id="{EC48EBF6-3076-4977-A2DB-FE808DA78E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152" y="301050"/>
            <a:ext cx="4422638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5820" y="301051"/>
            <a:ext cx="7514983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2152" y="1582265"/>
            <a:ext cx="4422638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7CB4B-FA96-4B37-AADE-B7EF19BF75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200150" y="539750"/>
            <a:ext cx="1079658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200150" y="1763713"/>
            <a:ext cx="10796588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71513" y="7008813"/>
            <a:ext cx="31369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ctr" anchorCtr="0" compatLnSpc="1">
            <a:prstTxWarp prst="textNoShape">
              <a:avLst/>
            </a:prstTxWarp>
          </a:bodyPr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592638" y="7008813"/>
            <a:ext cx="425767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ctr" anchorCtr="0" compatLnSpc="1">
            <a:prstTxWarp prst="textNoShape">
              <a:avLst/>
            </a:prstTxWarp>
          </a:bodyPr>
          <a:lstStyle>
            <a:lvl1pPr algn="ctr" defTabSz="1042688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12238038" y="6661150"/>
            <a:ext cx="911225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400"/>
              </a:lnSpc>
              <a:defRPr sz="26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fld id="{C4A745C1-82BB-433D-9083-0F0D430EA7F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66" r:id="rId7"/>
    <p:sldLayoutId id="2147483667" r:id="rId8"/>
    <p:sldLayoutId id="2147483659" r:id="rId9"/>
    <p:sldLayoutId id="2147483658" r:id="rId10"/>
    <p:sldLayoutId id="2147483657" r:id="rId11"/>
    <p:sldLayoutId id="2147483656" r:id="rId12"/>
  </p:sldLayoutIdLst>
  <p:transition spd="med">
    <p:fade/>
  </p:transition>
  <p:hf hdr="0" ftr="0" dt="0"/>
  <p:txStyles>
    <p:titleStyle>
      <a:lvl1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950" algn="l" defTabSz="1041400" rtl="0" fontAlgn="base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950" algn="l" defTabSz="1041400" rtl="0" fontAlgn="base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200" indent="-260350" algn="l" defTabSz="10414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58775" algn="just" defTabSz="1041400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algn="l" defTabSz="1041400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6125" y="3708623"/>
            <a:ext cx="9410700" cy="3589115"/>
          </a:xfrm>
        </p:spPr>
        <p:txBody>
          <a:bodyPr>
            <a:normAutofit/>
          </a:bodyPr>
          <a:lstStyle/>
          <a:p>
            <a:pPr defTabSz="1042688" fontAlgn="auto">
              <a:spcAft>
                <a:spcPts val="0"/>
              </a:spcAft>
              <a:defRPr/>
            </a:pPr>
            <a:r>
              <a:rPr lang="ru-RU" sz="5400" dirty="0" smtClean="0">
                <a:latin typeface="Arial Narrow" panose="020B0606020202030204" pitchFamily="34" charset="0"/>
              </a:rPr>
              <a:t>Изменения в НК РФ по зачету налогов и </a:t>
            </a:r>
            <a:r>
              <a:rPr lang="ru-RU" sz="5400" dirty="0" smtClean="0">
                <a:latin typeface="Arial Narrow" panose="020B0606020202030204" pitchFamily="34" charset="0"/>
              </a:rPr>
              <a:t> </a:t>
            </a:r>
            <a:r>
              <a:rPr lang="ru-RU" sz="5400" dirty="0" smtClean="0">
                <a:latin typeface="Arial Narrow" panose="020B0606020202030204" pitchFamily="34" charset="0"/>
              </a:rPr>
              <a:t>единому налоговому платежу</a:t>
            </a:r>
            <a:endParaRPr lang="ru-RU" sz="5400" b="1" dirty="0">
              <a:latin typeface="Arial Narrow" panose="020B0606020202030204" pitchFamily="34" charset="0"/>
            </a:endParaRPr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3"/>
          <a:srcRect l="41290" t="26093" r="46210" b="55412"/>
          <a:stretch>
            <a:fillRect/>
          </a:stretch>
        </p:blipFill>
        <p:spPr bwMode="auto">
          <a:xfrm>
            <a:off x="5497513" y="971550"/>
            <a:ext cx="2289175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6125" y="3708623"/>
            <a:ext cx="9410700" cy="3589115"/>
          </a:xfrm>
        </p:spPr>
        <p:txBody>
          <a:bodyPr>
            <a:normAutofit/>
          </a:bodyPr>
          <a:lstStyle/>
          <a:p>
            <a:pPr defTabSz="1042688" fontAlgn="auto">
              <a:spcAft>
                <a:spcPts val="0"/>
              </a:spcAft>
              <a:defRPr/>
            </a:pPr>
            <a:r>
              <a:rPr lang="ru-RU" sz="5400" dirty="0" smtClean="0">
                <a:latin typeface="Arial Narrow" panose="020B0606020202030204" pitchFamily="34" charset="0"/>
              </a:rPr>
              <a:t>Спасибо за внимание</a:t>
            </a:r>
            <a:endParaRPr lang="ru-RU" sz="5400" b="1" dirty="0">
              <a:latin typeface="Arial Narrow" panose="020B0606020202030204" pitchFamily="34" charset="0"/>
            </a:endParaRPr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3"/>
          <a:srcRect l="41290" t="26093" r="46210" b="55412"/>
          <a:stretch>
            <a:fillRect/>
          </a:stretch>
        </p:blipFill>
        <p:spPr bwMode="auto">
          <a:xfrm>
            <a:off x="5497513" y="971550"/>
            <a:ext cx="2289175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48476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2</a:t>
            </a:fld>
            <a:endParaRPr lang="ru-RU"/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1104900" y="468263"/>
            <a:ext cx="11449223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72" tIns="45736" rIns="91472" bIns="45736" anchor="ctr"/>
          <a:lstStyle/>
          <a:p>
            <a:pPr algn="ctr" defTabSz="914864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  <a:ea typeface="+mj-ea"/>
                <a:cs typeface="+mj-cs"/>
              </a:rPr>
              <a:t>Федеральный закон № 379-ФЗ от 29.11.2021 вносит изменения в п.1 ст.78 НК РФ </a:t>
            </a:r>
          </a:p>
          <a:p>
            <a:pPr algn="ctr" defTabSz="914864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70C0"/>
              </a:solidFill>
              <a:latin typeface="Arial Narrow" pitchFamily="34" charset="0"/>
              <a:ea typeface="+mj-ea"/>
              <a:cs typeface="+mj-cs"/>
            </a:endParaRP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с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 01.01.2022 меняется </a:t>
            </a: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порядок зачета излишне уплаченных 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сумм</a:t>
            </a: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  <a:p>
            <a:pPr algn="ctr" defTabSz="914864" fontAlgn="auto">
              <a:spcAft>
                <a:spcPts val="0"/>
              </a:spcAft>
              <a:defRPr/>
            </a:pPr>
            <a:endParaRPr lang="ru-RU" sz="40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Сумма излишне </a:t>
            </a: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уплаченного налога может быть 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зачтена </a:t>
            </a: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в счет  предстоящих платежей и погашения недоимки по страховым 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взносам.</a:t>
            </a:r>
          </a:p>
          <a:p>
            <a:pPr algn="ctr" defTabSz="914864" fontAlgn="auto">
              <a:spcAft>
                <a:spcPts val="0"/>
              </a:spcAft>
              <a:defRPr/>
            </a:pPr>
            <a:endParaRPr lang="ru-RU" sz="4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7" name="Рисунок 16"/>
          <p:cNvPicPr>
            <a:picLocks noChangeAspect="1"/>
          </p:cNvPicPr>
          <p:nvPr/>
        </p:nvPicPr>
        <p:blipFill>
          <a:blip r:embed="rId2"/>
          <a:srcRect l="19922" r="17917"/>
          <a:stretch>
            <a:fillRect/>
          </a:stretch>
        </p:blipFill>
        <p:spPr bwMode="auto">
          <a:xfrm>
            <a:off x="11013946" y="684287"/>
            <a:ext cx="218546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3</a:t>
            </a:fld>
            <a:endParaRPr lang="ru-RU"/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1104900" y="468263"/>
            <a:ext cx="11449223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72" tIns="45736" rIns="91472" bIns="45736" anchor="ctr"/>
          <a:lstStyle/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  <a:ea typeface="+mj-ea"/>
                <a:cs typeface="+mj-cs"/>
              </a:rPr>
              <a:t>Федеральный закон № 379-ФЗ от 29.11.2021 дополняет положения НК РФ </a:t>
            </a:r>
          </a:p>
          <a:p>
            <a:pPr algn="ctr" defTabSz="914864" fontAlgn="auto">
              <a:spcAft>
                <a:spcPts val="0"/>
              </a:spcAft>
              <a:defRPr/>
            </a:pPr>
            <a:endParaRPr lang="ru-RU" sz="4400" b="1" dirty="0">
              <a:solidFill>
                <a:srgbClr val="0070C0"/>
              </a:solidFill>
              <a:latin typeface="Arial Narrow" pitchFamily="34" charset="0"/>
              <a:ea typeface="+mj-ea"/>
              <a:cs typeface="+mj-cs"/>
            </a:endParaRP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  <a:ea typeface="+mj-ea"/>
                <a:cs typeface="+mj-cs"/>
              </a:rPr>
              <a:t>ст.45.2 </a:t>
            </a: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sz="4400" b="1" dirty="0">
                <a:solidFill>
                  <a:srgbClr val="0070C0"/>
                </a:solidFill>
                <a:latin typeface="Arial Narrow" pitchFamily="34" charset="0"/>
              </a:rPr>
              <a:t>Единый налоговый платеж организации, индивидуального предпринимателя. </a:t>
            </a:r>
            <a:endParaRPr lang="ru-RU" sz="4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Особый </a:t>
            </a:r>
            <a:r>
              <a:rPr lang="ru-RU" sz="4400" b="1" dirty="0">
                <a:solidFill>
                  <a:srgbClr val="0070C0"/>
                </a:solidFill>
                <a:latin typeface="Arial Narrow" pitchFamily="34" charset="0"/>
              </a:rPr>
              <a:t>порядок уплаты (перечисления) налогов, сборов, страховых взносов, пеней, штрафов, процентов</a:t>
            </a:r>
          </a:p>
          <a:p>
            <a:pPr algn="ctr" defTabSz="914864" fontAlgn="auto">
              <a:spcAft>
                <a:spcPts val="0"/>
              </a:spcAft>
              <a:defRPr/>
            </a:pPr>
            <a:endParaRPr lang="ru-RU" sz="4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7" name="Рисунок 16"/>
          <p:cNvPicPr>
            <a:picLocks noChangeAspect="1"/>
          </p:cNvPicPr>
          <p:nvPr/>
        </p:nvPicPr>
        <p:blipFill>
          <a:blip r:embed="rId2"/>
          <a:srcRect l="19922" r="17917"/>
          <a:stretch>
            <a:fillRect/>
          </a:stretch>
        </p:blipFill>
        <p:spPr bwMode="auto">
          <a:xfrm>
            <a:off x="10938639" y="684287"/>
            <a:ext cx="2236044" cy="221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11398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4</a:t>
            </a:fld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20875" y="684287"/>
            <a:ext cx="11449223" cy="482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72" tIns="45736" rIns="91472" bIns="45736" anchor="ctr"/>
          <a:lstStyle/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+mj-cs"/>
              </a:rPr>
              <a:t>Организации и ИП </a:t>
            </a: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+mj-cs"/>
              </a:rPr>
              <a:t>смогут</a:t>
            </a:r>
            <a:r>
              <a:rPr lang="ru-RU" sz="4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ru-RU" sz="4400" b="1" dirty="0">
                <a:solidFill>
                  <a:srgbClr val="0070C0"/>
                </a:solidFill>
                <a:latin typeface="Arial Narrow" panose="020B0606020202030204" pitchFamily="34" charset="0"/>
              </a:rPr>
              <a:t>применять </a:t>
            </a:r>
            <a:r>
              <a:rPr lang="ru-RU" sz="4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порядок ЕНП </a:t>
            </a: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С 1 июля по 31 декабря 2022 года  </a:t>
            </a:r>
            <a:endParaRPr lang="ru-RU" sz="4400" dirty="0">
              <a:solidFill>
                <a:srgbClr val="0070C0"/>
              </a:solidFill>
            </a:endParaRPr>
          </a:p>
          <a:p>
            <a:pPr algn="ctr" defTabSz="914864" fontAlgn="auto">
              <a:spcAft>
                <a:spcPts val="0"/>
              </a:spcAft>
              <a:defRPr/>
            </a:pPr>
            <a:endParaRPr lang="ru-RU" sz="4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14" name="Picture 2" descr="https://catherineasquithgallery.com/uploads/posts/2021-02/1613545883_15-p-belii-chelovechek-dlya-prezentatsii-prozra-1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03" y="3688210"/>
            <a:ext cx="4392488" cy="351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393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5</a:t>
            </a:fld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13887" y="468263"/>
            <a:ext cx="11579763" cy="500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72" tIns="45736" rIns="91472" bIns="45736" anchor="ctr"/>
          <a:lstStyle/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+mj-cs"/>
              </a:rPr>
              <a:t>Условия перехода на ЕНП:</a:t>
            </a:r>
          </a:p>
          <a:p>
            <a:pPr defTabSz="914864" fontAlgn="auto">
              <a:spcAft>
                <a:spcPts val="0"/>
              </a:spcAft>
              <a:defRPr/>
            </a:pPr>
            <a:endParaRPr lang="ru-RU" sz="4400" b="1" dirty="0" smtClean="0">
              <a:solidFill>
                <a:srgbClr val="0070C0"/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571500" indent="-571500" defTabSz="9148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+mj-lt"/>
              </a:rPr>
              <a:t>01 по 30 апреля подать заявление </a:t>
            </a:r>
            <a:r>
              <a:rPr lang="ru-RU" sz="4400" b="1" dirty="0">
                <a:solidFill>
                  <a:srgbClr val="0070C0"/>
                </a:solidFill>
                <a:latin typeface="+mj-lt"/>
              </a:rPr>
              <a:t>о применении особого порядка </a:t>
            </a:r>
            <a:r>
              <a:rPr lang="ru-RU" sz="4400" b="1" dirty="0" smtClean="0">
                <a:solidFill>
                  <a:srgbClr val="0070C0"/>
                </a:solidFill>
                <a:latin typeface="+mj-lt"/>
              </a:rPr>
              <a:t>уплаты</a:t>
            </a:r>
          </a:p>
          <a:p>
            <a:pPr defTabSz="914864" fontAlgn="auto">
              <a:spcAft>
                <a:spcPts val="0"/>
              </a:spcAft>
              <a:defRPr/>
            </a:pPr>
            <a:endParaRPr lang="ru-RU" sz="4400" b="1" dirty="0" smtClean="0">
              <a:solidFill>
                <a:srgbClr val="0070C0"/>
              </a:solidFill>
              <a:latin typeface="+mj-lt"/>
            </a:endParaRPr>
          </a:p>
          <a:p>
            <a:pPr marL="571500" indent="-571500" defTabSz="9148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провести сверку расчетов </a:t>
            </a:r>
          </a:p>
          <a:p>
            <a:pPr defTabSz="914864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   без разногласий </a:t>
            </a:r>
            <a:endParaRPr lang="ru-RU" sz="4400" b="1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://kamdetsad32.ucoz.net/blanki_obrazc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9827" y="2563912"/>
            <a:ext cx="2640570" cy="479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9242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6</a:t>
            </a:fld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21498" y="0"/>
            <a:ext cx="8314837" cy="72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72" tIns="45736" rIns="91472" bIns="45736" anchor="ctr"/>
          <a:lstStyle/>
          <a:p>
            <a:pPr algn="ctr" defTabSz="914864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  <a:ea typeface="+mj-ea"/>
                <a:cs typeface="+mj-cs"/>
              </a:rPr>
              <a:t>Налогоплательщики применяющие ЕНП обязаны </a:t>
            </a: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предоставить уведомление об исчисленных 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суммах</a:t>
            </a:r>
            <a:r>
              <a:rPr lang="ru-RU" sz="4000" b="1" dirty="0" smtClean="0"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+mj-cs"/>
              </a:rPr>
              <a:t>:</a:t>
            </a:r>
          </a:p>
          <a:p>
            <a:pPr algn="ctr" defTabSz="914864" fontAlgn="auto">
              <a:spcAft>
                <a:spcPts val="0"/>
              </a:spcAft>
              <a:defRPr/>
            </a:pPr>
            <a:endParaRPr lang="ru-RU" sz="4000" b="1" dirty="0" smtClean="0">
              <a:solidFill>
                <a:srgbClr val="0070C0"/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571500" indent="-571500" algn="just" defTabSz="9148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rgbClr val="0070C0"/>
                </a:solidFill>
                <a:latin typeface="+mj-lt"/>
              </a:rPr>
              <a:t>за 5 дней до срока уплаты налога, аванса или взноса</a:t>
            </a:r>
          </a:p>
          <a:p>
            <a:pPr marL="571500" indent="-571500" algn="just" defTabSz="914864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н</a:t>
            </a:r>
            <a:r>
              <a:rPr lang="ru-RU" sz="40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е позднее 5-го числа месяца, следующего за месяцем выплаты дохода (по НДФЛ)</a:t>
            </a:r>
            <a:endParaRPr lang="ru-RU" sz="4000" b="1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108" name="Picture 12" descr="https://sun9-25.userapi.com/impf/Q_KPDFn9Kg2nEr5YP3NcGkLthBqgb0Bbv57xrA/e0BvLMoNQAw.jpg?size=604x604&amp;quality=96&amp;sign=4eb11e6db9117aba6f9d211f96bab2d9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72" y="2916535"/>
            <a:ext cx="3536726" cy="434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2473003" y="4500711"/>
            <a:ext cx="7920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5</a:t>
            </a:r>
            <a:endParaRPr lang="ru-RU" sz="8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32421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7</a:t>
            </a:fld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63383" y="1188343"/>
            <a:ext cx="815038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72" tIns="45736" rIns="91472" bIns="45736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ЕНП  в счет </a:t>
            </a: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исполнения обязанностей по уплате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:</a:t>
            </a:r>
          </a:p>
          <a:p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налогов</a:t>
            </a: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,</a:t>
            </a: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авансовых налоговых платежей,</a:t>
            </a: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сборов</a:t>
            </a: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, кроме госпошлины, в отношении уплаты которой суд не выдал исполнительный документ, </a:t>
            </a: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страховых 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взносов,</a:t>
            </a: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пеней, штрафов, процентов.</a:t>
            </a:r>
          </a:p>
        </p:txBody>
      </p:sp>
      <p:pic>
        <p:nvPicPr>
          <p:cNvPr id="5130" name="Picture 10" descr="https://www.rea.ru/ru/org/buisschools/bizschoolmarkent/PublishingImages/%D0%9F%D1%80%D0%B5%D0%B8%D0%BC%D1%83%D1%89%D0%B5%D1%81%D1%82%D0%B2%D0%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2047" y="468263"/>
            <a:ext cx="377091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7690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8</a:t>
            </a:fld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05251" y="396255"/>
            <a:ext cx="849694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72" tIns="45736" rIns="91472" bIns="45736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Последовательность зачета ЕНП:</a:t>
            </a:r>
          </a:p>
          <a:p>
            <a:endParaRPr lang="ru-RU" sz="40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в счет погашения недоимки,</a:t>
            </a: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у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платы налогов, взносов, сборов,</a:t>
            </a: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пеней, </a:t>
            </a: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п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роцентов,</a:t>
            </a: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штрафов.</a:t>
            </a: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Picture 10" descr="https://www.rea.ru/ru/org/buisschools/bizschoolmarkent/PublishingImages/%D0%9F%D1%80%D0%B5%D0%B8%D0%BC%D1%83%D1%89%D0%B5%D1%81%D1%82%D0%B2%D0%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03" y="2556495"/>
            <a:ext cx="4190813" cy="48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5572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9</a:t>
            </a:fld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69147" y="1044327"/>
            <a:ext cx="9211424" cy="485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72" tIns="45736" rIns="91472" bIns="45736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Возврат ЕНП:</a:t>
            </a:r>
          </a:p>
          <a:p>
            <a:endParaRPr lang="ru-RU" sz="40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в пределах остатка ЕНП, по которому </a:t>
            </a:r>
          </a:p>
          <a:p>
            <a:pPr lvl="0"/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    не произведен зачет</a:t>
            </a:r>
          </a:p>
          <a:p>
            <a:pPr marL="571500" lvl="0" indent="-571500">
              <a:buFont typeface="Arial" pitchFamily="34" charset="0"/>
              <a:buChar char="•"/>
            </a:pP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  <a:p>
            <a:pPr lvl="0"/>
            <a:endParaRPr lang="ru-RU" sz="40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marL="571500" lvl="0" indent="-571500"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иное лицо не вправе требовать </a:t>
            </a:r>
            <a:endParaRPr lang="ru-RU" sz="40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lvl="0"/>
            <a:r>
              <a:rPr lang="ru-RU" sz="4000" b="1" dirty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    </a:t>
            </a:r>
            <a:r>
              <a:rPr lang="ru-RU" sz="4000" b="1" dirty="0" smtClean="0">
                <a:solidFill>
                  <a:srgbClr val="0070C0"/>
                </a:solidFill>
                <a:latin typeface="Arial Narrow" pitchFamily="34" charset="0"/>
              </a:rPr>
              <a:t>возврат</a:t>
            </a: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3074" name="Picture 2" descr="https://catherineasquithgallery.com/uploads/posts/2021-02/1613545883_15-p-belii-chelovechek-dlya-prezentatsii-prozra-1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43" y="1260352"/>
            <a:ext cx="2697166" cy="215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uprostim.com/wp-content/uploads/2021/05/image007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437" y="3924647"/>
            <a:ext cx="2514065" cy="251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5797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30561</TotalTime>
  <Words>253</Words>
  <Application>Microsoft Office PowerPoint</Application>
  <PresentationFormat>Произвольный</PresentationFormat>
  <Paragraphs>55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Пальчикова Наталья Александровна</cp:lastModifiedBy>
  <cp:revision>1449</cp:revision>
  <cp:lastPrinted>2019-06-10T07:27:20Z</cp:lastPrinted>
  <dcterms:created xsi:type="dcterms:W3CDTF">2013-04-18T07:19:29Z</dcterms:created>
  <dcterms:modified xsi:type="dcterms:W3CDTF">2021-12-24T01:22:06Z</dcterms:modified>
</cp:coreProperties>
</file>