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handoutMasterIdLst>
    <p:handoutMasterId r:id="rId11"/>
  </p:handoutMasterIdLst>
  <p:sldIdLst>
    <p:sldId id="256" r:id="rId2"/>
    <p:sldId id="288" r:id="rId3"/>
    <p:sldId id="290" r:id="rId4"/>
    <p:sldId id="291" r:id="rId5"/>
    <p:sldId id="289" r:id="rId6"/>
    <p:sldId id="292" r:id="rId7"/>
    <p:sldId id="293" r:id="rId8"/>
    <p:sldId id="294" r:id="rId9"/>
    <p:sldId id="272" r:id="rId10"/>
  </p:sldIdLst>
  <p:sldSz cx="12192000" cy="6858000"/>
  <p:notesSz cx="9940925" cy="68087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7D00"/>
    <a:srgbClr val="F265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900F3E-09FE-41E2-A82D-8E2AF68EE0F4}" v="1592" dt="2020-12-08T14:54:12.191"/>
    <p1510:client id="{3B256B03-585B-46D2-B720-65FFC8CC6835}" v="5" dt="2020-12-03T13:14:41.428"/>
    <p1510:client id="{53B2DECE-BD92-4ED9-BA3C-1484946A8783}" v="188" dt="2020-12-03T13:12:42.730"/>
    <p1510:client id="{96695736-E284-4A12-918B-127A94C0B3D2}" v="766" dt="2020-12-07T13:56:52.691"/>
    <p1510:client id="{B946CBE8-E0CD-4D78-8E2D-E0F3B7D69151}" v="383" dt="2020-12-03T13:45:11.3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10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7734" cy="3404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0891" y="0"/>
            <a:ext cx="4307734" cy="3404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6CD15-595C-46D7-A9D6-C7B4B6AF09B4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67167"/>
            <a:ext cx="4307734" cy="3404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0891" y="6467167"/>
            <a:ext cx="4307734" cy="3404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83F60-6B8F-4EFE-8400-CF3D71B31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810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344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971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3229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60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374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766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760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371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369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018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34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724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399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049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380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195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270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46F533D0-572A-4F42-AC23-54D8FD8D9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673" y="4178823"/>
            <a:ext cx="3929604" cy="21233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6673" y="1673678"/>
            <a:ext cx="9320135" cy="18941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/>
            <a:r>
              <a:rPr lang="ru-RU" sz="3500" b="1" dirty="0" smtClean="0">
                <a:solidFill>
                  <a:srgbClr val="FA7D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Новые формы отчетности по </a:t>
            </a:r>
            <a:r>
              <a:rPr lang="ru-RU" sz="3500" b="1" dirty="0" smtClean="0">
                <a:solidFill>
                  <a:srgbClr val="FA7D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зарплатным налогам с 1 января 2022 года</a:t>
            </a:r>
            <a:endParaRPr lang="en-US" sz="3500" b="1" dirty="0">
              <a:solidFill>
                <a:srgbClr val="FA7D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1498" y="4050833"/>
            <a:ext cx="5212505" cy="2179285"/>
          </a:xfrm>
        </p:spPr>
        <p:txBody>
          <a:bodyPr>
            <a:normAutofit fontScale="92500"/>
          </a:bodyPr>
          <a:lstStyle/>
          <a:p>
            <a:endParaRPr lang="en-US" dirty="0"/>
          </a:p>
          <a:p>
            <a:endParaRPr lang="en-US" b="1" dirty="0"/>
          </a:p>
          <a:p>
            <a:r>
              <a:rPr lang="en-US" sz="2000" b="1" dirty="0" err="1" smtClean="0">
                <a:solidFill>
                  <a:srgbClr val="0070C0"/>
                </a:solidFill>
              </a:rPr>
              <a:t>Доклад</a:t>
            </a:r>
            <a:r>
              <a:rPr lang="ru-RU" sz="2000" b="1" dirty="0" smtClean="0">
                <a:solidFill>
                  <a:srgbClr val="0070C0"/>
                </a:solidFill>
              </a:rPr>
              <a:t> начальника отдела камерального контроля по администрированию НФДЛ налоговых агентов и страховых взносов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Казанцевой Л.Е.</a:t>
            </a:r>
            <a:endParaRPr lang="en-US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040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C47CFD96-8329-4440-AE81-B53409A27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093" y="95999"/>
            <a:ext cx="4701250" cy="6658547"/>
          </a:xfrm>
          <a:prstGeom prst="rect">
            <a:avLst/>
          </a:prstGeom>
        </p:spPr>
      </p:pic>
      <p:sp>
        <p:nvSpPr>
          <p:cNvPr id="3" name="Стрелка: вправо 3">
            <a:extLst>
              <a:ext uri="{FF2B5EF4-FFF2-40B4-BE49-F238E27FC236}">
                <a16:creationId xmlns:a16="http://schemas.microsoft.com/office/drawing/2014/main" xmlns="" id="{E4B3D489-4587-4396-8387-AA2BD76144FB}"/>
              </a:ext>
            </a:extLst>
          </p:cNvPr>
          <p:cNvSpPr/>
          <p:nvPr/>
        </p:nvSpPr>
        <p:spPr>
          <a:xfrm>
            <a:off x="1265464" y="1894114"/>
            <a:ext cx="1254365" cy="661307"/>
          </a:xfrm>
          <a:prstGeom prst="rightArrow">
            <a:avLst/>
          </a:prstGeom>
          <a:solidFill>
            <a:srgbClr val="F26507"/>
          </a:solidFill>
          <a:ln>
            <a:solidFill>
              <a:srgbClr val="FA7D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58093" y="2081893"/>
            <a:ext cx="2350625" cy="29391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19306" y="685797"/>
            <a:ext cx="4212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Расчет по страховым взносам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за период 2021 год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Срок представления – 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не позднее 30 января 2022 года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19306" y="2375807"/>
            <a:ext cx="3967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ea typeface="+mn-lt"/>
                <a:cs typeface="+mn-lt"/>
              </a:rPr>
              <a:t>Форма утверждена приказом </a:t>
            </a:r>
          </a:p>
          <a:p>
            <a:r>
              <a:rPr lang="ru-RU" dirty="0" smtClean="0">
                <a:solidFill>
                  <a:srgbClr val="002060"/>
                </a:solidFill>
                <a:ea typeface="+mn-lt"/>
                <a:cs typeface="+mn-lt"/>
              </a:rPr>
              <a:t>ФНС </a:t>
            </a:r>
            <a:r>
              <a:rPr lang="ru-RU" dirty="0">
                <a:solidFill>
                  <a:srgbClr val="002060"/>
                </a:solidFill>
                <a:ea typeface="+mn-lt"/>
                <a:cs typeface="+mn-lt"/>
              </a:rPr>
              <a:t>России </a:t>
            </a:r>
            <a:endParaRPr lang="ru-RU" dirty="0" smtClean="0">
              <a:solidFill>
                <a:srgbClr val="002060"/>
              </a:solidFill>
              <a:ea typeface="+mn-lt"/>
              <a:cs typeface="+mn-lt"/>
            </a:endParaRPr>
          </a:p>
          <a:p>
            <a:r>
              <a:rPr lang="ru-RU" dirty="0" smtClean="0">
                <a:solidFill>
                  <a:srgbClr val="0070C0"/>
                </a:solidFill>
                <a:ea typeface="+mn-lt"/>
                <a:cs typeface="+mn-lt"/>
              </a:rPr>
              <a:t>от</a:t>
            </a:r>
            <a:r>
              <a:rPr lang="ru-RU" dirty="0">
                <a:solidFill>
                  <a:srgbClr val="0070C0"/>
                </a:solidFill>
                <a:ea typeface="+mn-lt"/>
                <a:cs typeface="+mn-lt"/>
              </a:rPr>
              <a:t> 15.10.2020 № ЕД-7-11/751@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432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E5BE07-246E-45C1-8F71-A74F5B31C65F}"/>
              </a:ext>
            </a:extLst>
          </p:cNvPr>
          <p:cNvSpPr txBox="1">
            <a:spLocks/>
          </p:cNvSpPr>
          <p:nvPr/>
        </p:nvSpPr>
        <p:spPr>
          <a:xfrm>
            <a:off x="720630" y="618259"/>
            <a:ext cx="8596668" cy="91382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400" b="1" dirty="0" smtClean="0">
                <a:solidFill>
                  <a:srgbClr val="F26507"/>
                </a:solidFill>
              </a:rPr>
              <a:t>Новая форма Расчета по страховым взносам </a:t>
            </a:r>
          </a:p>
          <a:p>
            <a:r>
              <a:rPr lang="ru-RU" sz="3000" b="1" dirty="0" smtClean="0">
                <a:solidFill>
                  <a:srgbClr val="F26507"/>
                </a:solidFill>
              </a:rPr>
              <a:t>(действует начиная с Расчета </a:t>
            </a:r>
            <a:r>
              <a:rPr lang="ru-RU" sz="3000" b="1" u="sng" dirty="0" smtClean="0">
                <a:solidFill>
                  <a:srgbClr val="F26507"/>
                </a:solidFill>
              </a:rPr>
              <a:t>за 1 квартал 2022 года</a:t>
            </a:r>
            <a:r>
              <a:rPr lang="ru-RU" sz="3000" b="1" dirty="0" smtClean="0">
                <a:solidFill>
                  <a:srgbClr val="F26507"/>
                </a:solidFill>
              </a:rPr>
              <a:t>)</a:t>
            </a:r>
            <a:endParaRPr lang="ru-RU" sz="3000" b="1" dirty="0">
              <a:solidFill>
                <a:srgbClr val="F26507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820F63-2D1B-4B30-9318-B15FEDBDBA3A}"/>
              </a:ext>
            </a:extLst>
          </p:cNvPr>
          <p:cNvSpPr txBox="1">
            <a:spLocks/>
          </p:cNvSpPr>
          <p:nvPr/>
        </p:nvSpPr>
        <p:spPr>
          <a:xfrm>
            <a:off x="772584" y="1453244"/>
            <a:ext cx="8596668" cy="4604656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ea typeface="+mn-lt"/>
                <a:cs typeface="+mn-lt"/>
              </a:rPr>
              <a:t>Приказ ФНС России </a:t>
            </a:r>
            <a:r>
              <a:rPr lang="ru-RU" dirty="0" smtClean="0">
                <a:solidFill>
                  <a:srgbClr val="0070C0"/>
                </a:solidFill>
                <a:ea typeface="+mn-lt"/>
                <a:cs typeface="+mn-lt"/>
              </a:rPr>
              <a:t>от 06.10.2021 № ЕД-7-11/875@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  <a:ea typeface="+mn-lt"/>
                <a:cs typeface="+mn-lt"/>
              </a:rPr>
              <a:t>В связи с переходом </a:t>
            </a:r>
            <a:r>
              <a:rPr lang="ru-RU" u="sng" dirty="0" smtClean="0">
                <a:solidFill>
                  <a:srgbClr val="0070C0"/>
                </a:solidFill>
                <a:ea typeface="+mn-lt"/>
                <a:cs typeface="+mn-lt"/>
              </a:rPr>
              <a:t>всех субъектов РФ </a:t>
            </a:r>
            <a:r>
              <a:rPr lang="ru-RU" dirty="0" smtClean="0">
                <a:solidFill>
                  <a:srgbClr val="0070C0"/>
                </a:solidFill>
                <a:ea typeface="+mn-lt"/>
                <a:cs typeface="+mn-lt"/>
              </a:rPr>
              <a:t>на прямые выплаты из ФСС страхового обеспечения:</a:t>
            </a:r>
          </a:p>
          <a:p>
            <a:r>
              <a:rPr lang="ru-RU" dirty="0" smtClean="0">
                <a:ea typeface="+mn-lt"/>
                <a:cs typeface="+mn-lt"/>
              </a:rPr>
              <a:t>Внесены изменения в раздел 1 Расчета (исключены строки 120-123 – суммы превышения произведенных расходов на выплату страхового обеспечения над исчисленными страховыми взносами)</a:t>
            </a:r>
          </a:p>
          <a:p>
            <a:r>
              <a:rPr lang="ru-RU" dirty="0" smtClean="0">
                <a:ea typeface="+mn-lt"/>
                <a:cs typeface="+mn-lt"/>
              </a:rPr>
              <a:t>Внесены изменения в Приложение 2 Расчета: </a:t>
            </a:r>
          </a:p>
          <a:p>
            <a:pPr lvl="1"/>
            <a:r>
              <a:rPr lang="ru-RU" dirty="0" smtClean="0">
                <a:ea typeface="+mn-lt"/>
                <a:cs typeface="+mn-lt"/>
              </a:rPr>
              <a:t>Исключена строка 02 (признак выплат)</a:t>
            </a:r>
          </a:p>
          <a:p>
            <a:pPr lvl="1"/>
            <a:r>
              <a:rPr lang="ru-RU" dirty="0" smtClean="0">
                <a:ea typeface="+mn-lt"/>
                <a:cs typeface="+mn-lt"/>
              </a:rPr>
              <a:t>исключены строки 070 (сумма произведенных расходов на выплату страхового обеспечения) и 090 (сумма </a:t>
            </a:r>
            <a:r>
              <a:rPr lang="ru-RU" dirty="0">
                <a:ea typeface="+mn-lt"/>
                <a:cs typeface="+mn-lt"/>
              </a:rPr>
              <a:t>превышения произведенных расходов на выплату страхового обеспечения над исчисленными страховыми взносами</a:t>
            </a:r>
            <a:r>
              <a:rPr lang="ru-RU" dirty="0" smtClean="0">
                <a:ea typeface="+mn-lt"/>
                <a:cs typeface="+mn-lt"/>
              </a:rPr>
              <a:t> </a:t>
            </a:r>
            <a:endParaRPr lang="ru-RU" dirty="0" smtClean="0"/>
          </a:p>
          <a:p>
            <a:r>
              <a:rPr lang="ru-RU" dirty="0" smtClean="0">
                <a:ea typeface="+mn-lt"/>
                <a:cs typeface="+mn-lt"/>
              </a:rPr>
              <a:t>Исключены приложения 3 и 4 Расчета, касающиеся расходов по обязательному социальному страхованию на </a:t>
            </a:r>
            <a:r>
              <a:rPr lang="ru-RU" dirty="0" err="1" smtClean="0">
                <a:ea typeface="+mn-lt"/>
                <a:cs typeface="+mn-lt"/>
              </a:rPr>
              <a:t>ВНиМ</a:t>
            </a:r>
            <a:r>
              <a:rPr lang="ru-RU" dirty="0" smtClean="0">
                <a:ea typeface="+mn-lt"/>
                <a:cs typeface="+mn-lt"/>
              </a:rPr>
              <a:t>)</a:t>
            </a:r>
          </a:p>
          <a:p>
            <a:r>
              <a:rPr lang="ru-RU" dirty="0" smtClean="0">
                <a:ea typeface="+mn-lt"/>
                <a:cs typeface="+mn-lt"/>
              </a:rPr>
              <a:t>Изменена нумерация прочих приложений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48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0BE74F7E-0BD2-47F7-9C2C-2D1A0D77C557}"/>
              </a:ext>
            </a:extLst>
          </p:cNvPr>
          <p:cNvSpPr txBox="1">
            <a:spLocks/>
          </p:cNvSpPr>
          <p:nvPr/>
        </p:nvSpPr>
        <p:spPr>
          <a:xfrm>
            <a:off x="677334" y="297873"/>
            <a:ext cx="8596668" cy="192281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600" b="1" dirty="0" smtClean="0">
                <a:solidFill>
                  <a:srgbClr val="F26507"/>
                </a:solidFill>
              </a:rPr>
              <a:t>Новая форма </a:t>
            </a:r>
            <a:r>
              <a:rPr lang="ru-RU" sz="2600" b="1" dirty="0" smtClean="0">
                <a:solidFill>
                  <a:srgbClr val="F26507"/>
                </a:solidFill>
                <a:ea typeface="+mj-lt"/>
                <a:cs typeface="+mj-lt"/>
              </a:rPr>
              <a:t>Расчета сумм налога на доходы физлиц, исчисленных и </a:t>
            </a:r>
            <a:br>
              <a:rPr lang="ru-RU" sz="2600" b="1" dirty="0" smtClean="0">
                <a:solidFill>
                  <a:srgbClr val="F26507"/>
                </a:solidFill>
                <a:ea typeface="+mj-lt"/>
                <a:cs typeface="+mj-lt"/>
              </a:rPr>
            </a:br>
            <a:r>
              <a:rPr lang="ru-RU" sz="2600" b="1" dirty="0" smtClean="0">
                <a:solidFill>
                  <a:srgbClr val="F26507"/>
                </a:solidFill>
                <a:ea typeface="+mj-lt"/>
                <a:cs typeface="+mj-lt"/>
              </a:rPr>
              <a:t>удержанных налоговым агентом (форма 6-НДФЛ)</a:t>
            </a:r>
          </a:p>
          <a:p>
            <a:r>
              <a:rPr lang="ru-RU" sz="2300" b="1" dirty="0">
                <a:solidFill>
                  <a:srgbClr val="F26507"/>
                </a:solidFill>
              </a:rPr>
              <a:t>(действует начиная с Расчета </a:t>
            </a:r>
            <a:r>
              <a:rPr lang="ru-RU" sz="2300" b="1" u="sng" dirty="0">
                <a:solidFill>
                  <a:srgbClr val="F26507"/>
                </a:solidFill>
              </a:rPr>
              <a:t>за </a:t>
            </a:r>
            <a:r>
              <a:rPr lang="ru-RU" sz="2300" b="1" u="sng" dirty="0" smtClean="0">
                <a:solidFill>
                  <a:srgbClr val="F26507"/>
                </a:solidFill>
              </a:rPr>
              <a:t>период 2021 год</a:t>
            </a:r>
            <a:r>
              <a:rPr lang="ru-RU" sz="2300" b="1" dirty="0" smtClean="0">
                <a:solidFill>
                  <a:srgbClr val="F26507"/>
                </a:solidFill>
              </a:rPr>
              <a:t>)</a:t>
            </a:r>
            <a:endParaRPr lang="ru-RU" sz="2300" b="1" dirty="0">
              <a:solidFill>
                <a:srgbClr val="F26507"/>
              </a:solidFill>
            </a:endParaRPr>
          </a:p>
          <a:p>
            <a:endParaRPr lang="ru-RU" sz="2600" b="1" dirty="0">
              <a:solidFill>
                <a:srgbClr val="F26507"/>
              </a:solidFill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xmlns="" id="{FC05C88A-77BC-40FA-8AA5-687DDD60D42D}"/>
              </a:ext>
            </a:extLst>
          </p:cNvPr>
          <p:cNvSpPr txBox="1">
            <a:spLocks/>
          </p:cNvSpPr>
          <p:nvPr/>
        </p:nvSpPr>
        <p:spPr>
          <a:xfrm>
            <a:off x="677333" y="1951264"/>
            <a:ext cx="9021837" cy="42546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900" dirty="0" smtClean="0">
                <a:ea typeface="+mn-lt"/>
                <a:cs typeface="+mn-lt"/>
              </a:rPr>
              <a:t>Приказ ФНС России </a:t>
            </a:r>
            <a:r>
              <a:rPr lang="ru-RU" sz="1900" dirty="0" smtClean="0">
                <a:solidFill>
                  <a:srgbClr val="0070C0"/>
                </a:solidFill>
                <a:ea typeface="+mn-lt"/>
                <a:cs typeface="+mn-lt"/>
              </a:rPr>
              <a:t>от 28.09.2021 №ЕД-7-11/845@</a:t>
            </a:r>
          </a:p>
          <a:p>
            <a:r>
              <a:rPr lang="ru-RU" sz="1900" b="1" u="sng" dirty="0" smtClean="0">
                <a:ea typeface="+mn-lt"/>
                <a:cs typeface="+mn-lt"/>
              </a:rPr>
              <a:t>Состав расчета:</a:t>
            </a:r>
          </a:p>
          <a:p>
            <a:r>
              <a:rPr lang="ru-RU" sz="1900" b="1" dirty="0" smtClean="0">
                <a:solidFill>
                  <a:srgbClr val="0070C0"/>
                </a:solidFill>
                <a:ea typeface="+mn-lt"/>
                <a:cs typeface="+mn-lt"/>
              </a:rPr>
              <a:t>Титульный</a:t>
            </a:r>
            <a:r>
              <a:rPr lang="ru-RU" sz="1900" dirty="0" smtClean="0">
                <a:solidFill>
                  <a:srgbClr val="0070C0"/>
                </a:solidFill>
                <a:ea typeface="+mn-lt"/>
                <a:cs typeface="+mn-lt"/>
              </a:rPr>
              <a:t> </a:t>
            </a:r>
            <a:r>
              <a:rPr lang="ru-RU" sz="1900" b="1" dirty="0" smtClean="0">
                <a:solidFill>
                  <a:srgbClr val="0070C0"/>
                </a:solidFill>
                <a:ea typeface="+mn-lt"/>
                <a:cs typeface="+mn-lt"/>
              </a:rPr>
              <a:t>лист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sz="1900" b="1" dirty="0" smtClean="0">
                <a:solidFill>
                  <a:srgbClr val="0070C0"/>
                </a:solidFill>
                <a:ea typeface="+mn-lt"/>
                <a:cs typeface="+mn-lt"/>
              </a:rPr>
              <a:t>Раздел 1</a:t>
            </a:r>
            <a:r>
              <a:rPr lang="ru-RU" sz="1900" dirty="0" smtClean="0">
                <a:ea typeface="+mn-lt"/>
                <a:cs typeface="+mn-lt"/>
              </a:rPr>
              <a:t> «Данные об обязательствах налогового агента» </a:t>
            </a:r>
          </a:p>
          <a:p>
            <a:r>
              <a:rPr lang="ru-RU" sz="1900" b="1" dirty="0" smtClean="0">
                <a:solidFill>
                  <a:srgbClr val="0070C0"/>
                </a:solidFill>
                <a:ea typeface="+mn-lt"/>
                <a:cs typeface="+mn-lt"/>
              </a:rPr>
              <a:t>Раздел 2</a:t>
            </a:r>
            <a:r>
              <a:rPr lang="ru-RU" sz="1900" dirty="0" smtClean="0">
                <a:ea typeface="+mn-lt"/>
                <a:cs typeface="+mn-lt"/>
              </a:rPr>
              <a:t> «Расчет исчисленных, удержанных и перечисленных сумм налога на доходы физических лиц» </a:t>
            </a:r>
          </a:p>
          <a:p>
            <a:r>
              <a:rPr lang="ru-RU" sz="1900" b="1" dirty="0" smtClean="0">
                <a:solidFill>
                  <a:srgbClr val="0070C0"/>
                </a:solidFill>
                <a:ea typeface="+mn-lt"/>
                <a:cs typeface="+mn-lt"/>
              </a:rPr>
              <a:t>Приложение №1</a:t>
            </a:r>
            <a:r>
              <a:rPr lang="ru-RU" sz="1900" dirty="0" smtClean="0">
                <a:ea typeface="+mn-lt"/>
                <a:cs typeface="+mn-lt"/>
              </a:rPr>
              <a:t>. Справка о доходах и суммах налога физического лица – заполнять данное приложение необходимо </a:t>
            </a:r>
            <a:r>
              <a:rPr lang="ru-RU" sz="1900" b="1" u="sng" dirty="0" smtClean="0">
                <a:ea typeface="+mn-lt"/>
                <a:cs typeface="+mn-lt"/>
              </a:rPr>
              <a:t>только в годовом расчете</a:t>
            </a:r>
            <a:endParaRPr lang="ru-RU" sz="1900" b="1" u="sng" dirty="0" smtClean="0"/>
          </a:p>
          <a:p>
            <a:endParaRPr lang="ru-RU" sz="19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50" y="5331279"/>
            <a:ext cx="9788979" cy="87460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Расчете по форме 6-НДФЛ налоговым агентом отражаются суммы доходов, которые начислены и фактически выплачены физическому лицу (получены физическим лицом) на дату представления Расчета (письмо ФНС России от 13.09.2021 №БС-4-11/12938</a:t>
            </a:r>
            <a:r>
              <a:rPr lang="en-US" dirty="0" smtClean="0"/>
              <a:t>@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1886" y="5331279"/>
            <a:ext cx="195943" cy="61232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91886" y="6103831"/>
            <a:ext cx="195943" cy="20410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124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422" y="187779"/>
            <a:ext cx="8059693" cy="299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386309"/>
              </p:ext>
            </p:extLst>
          </p:nvPr>
        </p:nvGraphicFramePr>
        <p:xfrm>
          <a:off x="2215558" y="4287560"/>
          <a:ext cx="5749290" cy="20111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4510"/>
                <a:gridCol w="522478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 квартал при снятии с учета в качестве индивидуального предпринимателя (главы крестьянского (фермерского) хозяйства)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полугодие при снятии с учета в качестве индивидуального предпринимателя (главы крестьянского (фермерского) хозяйства)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9 месяцев при снятии с учета в качестве индивидуального предпринимателя (главы крестьянского (фермерского) хозяйства)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год при снятии с учета в качестве индивидуального предпринимателя (главы крестьянского (фермерского) хозяйства)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3861706" y="2367643"/>
            <a:ext cx="1845130" cy="36739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низ 2"/>
          <p:cNvSpPr/>
          <p:nvPr/>
        </p:nvSpPr>
        <p:spPr>
          <a:xfrm>
            <a:off x="4384222" y="3282043"/>
            <a:ext cx="1102178" cy="506186"/>
          </a:xfrm>
          <a:prstGeom prst="down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84121" y="3910693"/>
            <a:ext cx="32167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КОДЫ ОТЧЕТНЫХ ПЕРИОДОВ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14380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507" y="588509"/>
            <a:ext cx="7992836" cy="588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828798" y="4212772"/>
            <a:ext cx="6743702" cy="97971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28797" y="5592535"/>
            <a:ext cx="5445581" cy="96338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>
            <a:off x="8466364" y="4816929"/>
            <a:ext cx="1690007" cy="963385"/>
          </a:xfrm>
          <a:prstGeom prst="lef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ВКС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3743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88" y="869343"/>
            <a:ext cx="8916010" cy="2317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48827" y="1147082"/>
            <a:ext cx="8017331" cy="48169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477736" y="368626"/>
            <a:ext cx="8139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Раздел 2. Расчет исчисленных и перечисленных сумм налога на доходы физических лиц</a:t>
            </a:r>
            <a:endParaRPr lang="ru-RU" sz="14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32806" y="3186720"/>
            <a:ext cx="8245930" cy="116718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НДФЛ с доходов от участия в организации (дивидендов) уменьшается на </a:t>
            </a:r>
            <a:r>
              <a:rPr lang="ru-RU" u="sng" dirty="0" smtClean="0"/>
              <a:t>уплаченный</a:t>
            </a:r>
            <a:r>
              <a:rPr lang="ru-RU" dirty="0" smtClean="0"/>
              <a:t> налог на прибыль с дивидендов, полученных от </a:t>
            </a:r>
            <a:r>
              <a:rPr lang="ru-RU" dirty="0" err="1" smtClean="0"/>
              <a:t>юрлица</a:t>
            </a:r>
            <a:r>
              <a:rPr lang="ru-RU" dirty="0" smtClean="0"/>
              <a:t>, пропорционально доле участия физического лица в данной организации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3545" y="3186720"/>
            <a:ext cx="195943" cy="61232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03545" y="3913341"/>
            <a:ext cx="195943" cy="20410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337" y="4846969"/>
            <a:ext cx="5792867" cy="1901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01536" y="4353904"/>
            <a:ext cx="8139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Приложение 1. Справка о доходах и суммах налога физического лица</a:t>
            </a:r>
            <a:endParaRPr lang="ru-RU" sz="1400" b="1" dirty="0"/>
          </a:p>
        </p:txBody>
      </p:sp>
      <p:sp>
        <p:nvSpPr>
          <p:cNvPr id="10" name="Стрелка влево 9"/>
          <p:cNvSpPr/>
          <p:nvPr/>
        </p:nvSpPr>
        <p:spPr>
          <a:xfrm>
            <a:off x="8368393" y="5940404"/>
            <a:ext cx="1583872" cy="808264"/>
          </a:xfrm>
          <a:prstGeom prst="lef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54336" y="6275716"/>
            <a:ext cx="2969127" cy="47295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847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722" y="1011588"/>
            <a:ext cx="7757886" cy="5149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722" y="457200"/>
            <a:ext cx="755196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Приложение</a:t>
            </a:r>
            <a:r>
              <a:rPr lang="ru-RU" sz="1700" dirty="0" smtClean="0">
                <a:solidFill>
                  <a:srgbClr val="002060"/>
                </a:solidFill>
              </a:rPr>
              <a:t> </a:t>
            </a:r>
            <a:r>
              <a:rPr lang="ru-RU" sz="1400" b="1" dirty="0"/>
              <a:t>1. </a:t>
            </a:r>
            <a:r>
              <a:rPr lang="ru-RU" sz="1400" b="1" dirty="0"/>
              <a:t>Справка о доходах и суммах налога физического лица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57397" y="4482191"/>
            <a:ext cx="6841674" cy="114300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/>
          <p:cNvSpPr/>
          <p:nvPr/>
        </p:nvSpPr>
        <p:spPr>
          <a:xfrm>
            <a:off x="9021536" y="4797879"/>
            <a:ext cx="1583872" cy="808264"/>
          </a:xfrm>
          <a:prstGeom prst="leftArrow">
            <a:avLst/>
          </a:prstGeom>
          <a:solidFill>
            <a:srgbClr val="F26507"/>
          </a:solidFill>
          <a:ln>
            <a:solidFill>
              <a:srgbClr val="FA7D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8778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46F533D0-572A-4F42-AC23-54D8FD8D9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488565"/>
            <a:ext cx="3929604" cy="21233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sz="5000" b="1" dirty="0" smtClean="0">
                <a:solidFill>
                  <a:srgbClr val="FA7D00"/>
                </a:solidFill>
              </a:rPr>
              <a:t>Спасибо за внимание!</a:t>
            </a:r>
            <a:endParaRPr lang="en-US" sz="5000" b="1" dirty="0">
              <a:solidFill>
                <a:srgbClr val="FA7D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1498" y="4050833"/>
            <a:ext cx="5212505" cy="2179285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39242" y="5902778"/>
            <a:ext cx="6387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УФНС России по Республике Алтай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68925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7284</TotalTime>
  <Words>269</Words>
  <Application>Microsoft Office PowerPoint</Application>
  <PresentationFormat>Произвольный</PresentationFormat>
  <Paragraphs>47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Facet</vt:lpstr>
      <vt:lpstr>Новые формы отчетности по зарплатным налогам с 1 января 2022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Казанцева Лариса Евгеньевна</cp:lastModifiedBy>
  <cp:revision>737</cp:revision>
  <cp:lastPrinted>2021-12-22T01:16:43Z</cp:lastPrinted>
  <dcterms:created xsi:type="dcterms:W3CDTF">2020-12-03T13:05:43Z</dcterms:created>
  <dcterms:modified xsi:type="dcterms:W3CDTF">2021-12-23T10:23:37Z</dcterms:modified>
</cp:coreProperties>
</file>