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"/>
  </p:notesMasterIdLst>
  <p:sldIdLst>
    <p:sldId id="256" r:id="rId2"/>
    <p:sldId id="268" r:id="rId3"/>
    <p:sldId id="264" r:id="rId4"/>
  </p:sldIdLst>
  <p:sldSz cx="9144000" cy="5143500" type="screen16x9"/>
  <p:notesSz cx="6797675" cy="9926638"/>
  <p:defaultTextStyle>
    <a:defPPr>
      <a:defRPr lang="ru-RU"/>
    </a:defPPr>
    <a:lvl1pPr marL="0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D8C90"/>
    <a:srgbClr val="504F53"/>
    <a:srgbClr val="005A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6835" autoAdjust="0"/>
  </p:normalViewPr>
  <p:slideViewPr>
    <p:cSldViewPr showGuides="1">
      <p:cViewPr>
        <p:scale>
          <a:sx n="150" d="100"/>
          <a:sy n="150" d="100"/>
        </p:scale>
        <p:origin x="-1236" y="-192"/>
      </p:cViewPr>
      <p:guideLst>
        <p:guide orient="horz" pos="1620"/>
        <p:guide orient="horz" pos="2968"/>
        <p:guide orient="horz" pos="352"/>
        <p:guide orient="horz" pos="948"/>
        <p:guide pos="2880"/>
        <p:guide pos="385"/>
        <p:guide pos="1565"/>
        <p:guide pos="5193"/>
        <p:guide pos="40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\\10.104.220.17\f\!&#1053;&#1040;_&#1055;&#1054;&#1044;&#1055;&#1048;&#1057;&#1068;\&#1051;&#1072;&#1088;&#1100;&#1082;&#1080;&#1085;&#1072;\!!!&#1055;&#1091;&#1073;&#1083;&#1080;&#1095;&#1085;&#1099;&#1077;%20&#1089;&#1083;&#1091;&#1096;&#1072;&#1085;&#1080;&#1103;\&#1053;&#1054;&#1071;&#1041;&#1056;&#1068;\&#1055;&#1054;&#1057;&#1058;&#1059;&#1055;&#1051;&#1045;&#1053;&#1048;&#1071;%20%20&#1055;&#1054;%20&#1053;&#1044;&#1060;&#1051;%20&#1048;%20&#1057;&#1058;&#1056;&#1040;&#1061;.&#1042;&#1047;&#1053;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9313312166094607E-2"/>
          <c:y val="3.059599280635485E-2"/>
          <c:w val="0.74987611025675505"/>
          <c:h val="0.88051219135373848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Лист1!$B$4</c:f>
              <c:strCache>
                <c:ptCount val="1"/>
                <c:pt idx="0">
                  <c:v>Поступление 9 месяцев 2017 г. 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50800"/>
            </a:sp3d>
          </c:spPr>
          <c:invertIfNegative val="0"/>
          <c:dLbls>
            <c:dLbl>
              <c:idx val="0"/>
              <c:layout>
                <c:manualLayout>
                  <c:x val="1.7325128125860411E-2"/>
                  <c:y val="0.1892246347628041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2430623650512318E-2"/>
                  <c:y val="5.51154038440173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0941981105413238E-3"/>
                  <c:y val="7.99173355738251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" sourceLinked="0"/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Лист1!$A$5:$A$7</c:f>
              <c:strCache>
                <c:ptCount val="3"/>
                <c:pt idx="0">
                  <c:v>Страховые взносы в ПФР</c:v>
                </c:pt>
                <c:pt idx="1">
                  <c:v>Страховые взносы в ФСС</c:v>
                </c:pt>
                <c:pt idx="2">
                  <c:v>Страховые взносы в ФФОМС</c:v>
                </c:pt>
              </c:strCache>
            </c:strRef>
          </c:cat>
          <c:val>
            <c:numRef>
              <c:f>Лист1!$B$5:$B$7</c:f>
              <c:numCache>
                <c:formatCode>0</c:formatCode>
                <c:ptCount val="3"/>
                <c:pt idx="0">
                  <c:v>2545127</c:v>
                </c:pt>
                <c:pt idx="1">
                  <c:v>124166</c:v>
                </c:pt>
                <c:pt idx="2">
                  <c:v>591134</c:v>
                </c:pt>
              </c:numCache>
            </c:numRef>
          </c:val>
        </c:ser>
        <c:ser>
          <c:idx val="1"/>
          <c:order val="1"/>
          <c:tx>
            <c:strRef>
              <c:f>Лист1!$C$4</c:f>
              <c:strCache>
                <c:ptCount val="1"/>
                <c:pt idx="0">
                  <c:v>Поступление  9 месяцев 2018 г. 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50800"/>
            </a:sp3d>
          </c:spPr>
          <c:invertIfNegative val="0"/>
          <c:dLbls>
            <c:dLbl>
              <c:idx val="0"/>
              <c:layout>
                <c:manualLayout>
                  <c:x val="1.3829743555063931E-2"/>
                  <c:y val="9.09404163426286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2296097535056491E-2"/>
                  <c:y val="6.61384846128207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6.1883962210826475E-3"/>
                  <c:y val="7.16498080074436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ln>
                <a:noFill/>
              </a:ln>
            </c:spPr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Лист1!$A$5:$A$7</c:f>
              <c:strCache>
                <c:ptCount val="3"/>
                <c:pt idx="0">
                  <c:v>Страховые взносы в ПФР</c:v>
                </c:pt>
                <c:pt idx="1">
                  <c:v>Страховые взносы в ФСС</c:v>
                </c:pt>
                <c:pt idx="2">
                  <c:v>Страховые взносы в ФФОМС</c:v>
                </c:pt>
              </c:strCache>
            </c:strRef>
          </c:cat>
          <c:val>
            <c:numRef>
              <c:f>Лист1!$C$5:$C$7</c:f>
              <c:numCache>
                <c:formatCode>#,##0</c:formatCode>
                <c:ptCount val="3"/>
                <c:pt idx="0">
                  <c:v>2843333</c:v>
                </c:pt>
                <c:pt idx="1">
                  <c:v>323733</c:v>
                </c:pt>
                <c:pt idx="2">
                  <c:v>662590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8"/>
        <c:shape val="box"/>
        <c:axId val="67517440"/>
        <c:axId val="67524480"/>
        <c:axId val="67507072"/>
      </c:bar3DChart>
      <c:catAx>
        <c:axId val="6751744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67524480"/>
        <c:crosses val="autoZero"/>
        <c:auto val="1"/>
        <c:lblAlgn val="ctr"/>
        <c:lblOffset val="100"/>
        <c:noMultiLvlLbl val="0"/>
      </c:catAx>
      <c:valAx>
        <c:axId val="67524480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crossAx val="67517440"/>
        <c:crosses val="autoZero"/>
        <c:crossBetween val="between"/>
      </c:valAx>
      <c:serAx>
        <c:axId val="67507072"/>
        <c:scaling>
          <c:orientation val="minMax"/>
        </c:scaling>
        <c:delete val="1"/>
        <c:axPos val="b"/>
        <c:majorTickMark val="out"/>
        <c:minorTickMark val="none"/>
        <c:tickLblPos val="nextTo"/>
        <c:crossAx val="67524480"/>
        <c:crosses val="autoZero"/>
      </c:serAx>
    </c:plotArea>
    <c:legend>
      <c:legendPos val="r"/>
      <c:layout>
        <c:manualLayout>
          <c:xMode val="edge"/>
          <c:yMode val="edge"/>
          <c:x val="0.81656651676383785"/>
          <c:y val="0.21692858779580046"/>
          <c:w val="0.16011968849857525"/>
          <c:h val="0.55774279011837447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4180646594822791E-2"/>
          <c:y val="4.8965344846741164E-2"/>
          <c:w val="0.73425402228035264"/>
          <c:h val="0.85661123859801014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Лист1!$B$12</c:f>
              <c:strCache>
                <c:ptCount val="1"/>
                <c:pt idx="0">
                  <c:v>Поступление 9 месяцев 2017 г. 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50800"/>
            </a:sp3d>
          </c:spPr>
          <c:invertIfNegative val="0"/>
          <c:dLbls>
            <c:dLbl>
              <c:idx val="0"/>
              <c:layout>
                <c:manualLayout>
                  <c:x val="1.6076117805092365E-2"/>
                  <c:y val="0.2394389306537956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9.7903263273777658E-3"/>
                  <c:y val="0.1438209540503730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" sourceLinked="0"/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Лист1!$A$13:$A$14</c:f>
              <c:strCache>
                <c:ptCount val="2"/>
                <c:pt idx="0">
                  <c:v>Страховые взносы</c:v>
                </c:pt>
                <c:pt idx="1">
                  <c:v>НДФЛ </c:v>
                </c:pt>
              </c:strCache>
            </c:strRef>
          </c:cat>
          <c:val>
            <c:numRef>
              <c:f>Лист1!$B$13:$B$14</c:f>
              <c:numCache>
                <c:formatCode>General</c:formatCode>
                <c:ptCount val="2"/>
                <c:pt idx="0" formatCode="0">
                  <c:v>3260427</c:v>
                </c:pt>
                <c:pt idx="1">
                  <c:v>1610930</c:v>
                </c:pt>
              </c:numCache>
            </c:numRef>
          </c:val>
        </c:ser>
        <c:ser>
          <c:idx val="1"/>
          <c:order val="1"/>
          <c:tx>
            <c:strRef>
              <c:f>Лист1!$C$12</c:f>
              <c:strCache>
                <c:ptCount val="1"/>
                <c:pt idx="0">
                  <c:v>Поступление  9 месяцев 2018 г. 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50800"/>
            </a:sp3d>
          </c:spPr>
          <c:invertIfNegative val="0"/>
          <c:dLbls>
            <c:dLbl>
              <c:idx val="0"/>
              <c:layout>
                <c:manualLayout>
                  <c:x val="9.6201432164102971E-3"/>
                  <c:y val="0.1526054718200035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8100716082052075E-3"/>
                  <c:y val="0.1173542445901072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" sourceLinked="0"/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Лист1!$A$13:$A$14</c:f>
              <c:strCache>
                <c:ptCount val="2"/>
                <c:pt idx="0">
                  <c:v>Страховые взносы</c:v>
                </c:pt>
                <c:pt idx="1">
                  <c:v>НДФЛ </c:v>
                </c:pt>
              </c:strCache>
            </c:strRef>
          </c:cat>
          <c:val>
            <c:numRef>
              <c:f>Лист1!$C$13:$C$14</c:f>
              <c:numCache>
                <c:formatCode>General</c:formatCode>
                <c:ptCount val="2"/>
                <c:pt idx="0" formatCode="#,##0">
                  <c:v>3829655</c:v>
                </c:pt>
                <c:pt idx="1">
                  <c:v>1887642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00583296"/>
        <c:axId val="109896832"/>
        <c:axId val="75288576"/>
      </c:bar3DChart>
      <c:catAx>
        <c:axId val="10058329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09896832"/>
        <c:crosses val="autoZero"/>
        <c:auto val="1"/>
        <c:lblAlgn val="ctr"/>
        <c:lblOffset val="100"/>
        <c:noMultiLvlLbl val="0"/>
      </c:catAx>
      <c:valAx>
        <c:axId val="109896832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crossAx val="100583296"/>
        <c:crosses val="autoZero"/>
        <c:crossBetween val="between"/>
      </c:valAx>
      <c:serAx>
        <c:axId val="75288576"/>
        <c:scaling>
          <c:orientation val="minMax"/>
        </c:scaling>
        <c:delete val="1"/>
        <c:axPos val="b"/>
        <c:majorTickMark val="out"/>
        <c:minorTickMark val="none"/>
        <c:tickLblPos val="nextTo"/>
        <c:crossAx val="109896832"/>
        <c:crosses val="autoZero"/>
      </c:serAx>
    </c:plotArea>
    <c:legend>
      <c:legendPos val="r"/>
      <c:layout>
        <c:manualLayout>
          <c:xMode val="edge"/>
          <c:yMode val="edge"/>
          <c:x val="0.83418168183333163"/>
          <c:y val="9.8355841120533929E-2"/>
          <c:w val="0.1590359183296251"/>
          <c:h val="0.74123296999921817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0.3913</cdr:x>
      <cdr:y>0</cdr:y>
    </cdr:from>
    <cdr:to>
      <cdr:x>0.49656</cdr:x>
      <cdr:y>0.14062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240360" y="-627534"/>
          <a:ext cx="871650" cy="324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rPr>
            <a:t>+11.7%</a:t>
          </a:r>
        </a:p>
      </cdr:txBody>
    </cdr:sp>
  </cdr:relSizeAnchor>
  <cdr:relSizeAnchor xmlns:cdr="http://schemas.openxmlformats.org/drawingml/2006/chartDrawing">
    <cdr:from>
      <cdr:x>0.49565</cdr:x>
      <cdr:y>0.21875</cdr:y>
    </cdr:from>
    <cdr:to>
      <cdr:x>0.60092</cdr:x>
      <cdr:y>0.35937</cdr:y>
    </cdr:to>
    <cdr:sp macro="" textlink="">
      <cdr:nvSpPr>
        <cdr:cNvPr id="7" name="TextBox 1"/>
        <cdr:cNvSpPr txBox="1"/>
      </cdr:nvSpPr>
      <cdr:spPr>
        <a:xfrm xmlns:a="http://schemas.openxmlformats.org/drawingml/2006/main">
          <a:off x="4104456" y="504056"/>
          <a:ext cx="871733" cy="324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104306" tIns="52153" rIns="104306" bIns="52153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rPr>
            <a:t>+160.7%</a:t>
          </a:r>
        </a:p>
      </cdr:txBody>
    </cdr:sp>
  </cdr:relSizeAnchor>
  <cdr:relSizeAnchor xmlns:cdr="http://schemas.openxmlformats.org/drawingml/2006/chartDrawing">
    <cdr:from>
      <cdr:x>0.64348</cdr:x>
      <cdr:y>0.21875</cdr:y>
    </cdr:from>
    <cdr:to>
      <cdr:x>0.74875</cdr:x>
      <cdr:y>0.35938</cdr:y>
    </cdr:to>
    <cdr:sp macro="" textlink="">
      <cdr:nvSpPr>
        <cdr:cNvPr id="8" name="TextBox 1"/>
        <cdr:cNvSpPr txBox="1"/>
      </cdr:nvSpPr>
      <cdr:spPr>
        <a:xfrm xmlns:a="http://schemas.openxmlformats.org/drawingml/2006/main">
          <a:off x="5328592" y="504056"/>
          <a:ext cx="871732" cy="324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104306" tIns="52153" rIns="104306" bIns="52153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rPr>
            <a:t>+12.1%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0.45455</cdr:x>
      <cdr:y>0.03644</cdr:y>
    </cdr:from>
    <cdr:to>
      <cdr:x>0.56075</cdr:x>
      <cdr:y>0.19161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600400" y="70842"/>
          <a:ext cx="841198" cy="30168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104306" tIns="52153" rIns="104306" bIns="52153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rPr>
            <a:t>+17.5%</a:t>
          </a:r>
        </a:p>
      </cdr:txBody>
    </cdr:sp>
  </cdr:relSizeAnchor>
  <cdr:relSizeAnchor xmlns:cdr="http://schemas.openxmlformats.org/drawingml/2006/chartDrawing">
    <cdr:from>
      <cdr:x>0.58182</cdr:x>
      <cdr:y>0.12167</cdr:y>
    </cdr:from>
    <cdr:to>
      <cdr:x>0.68802</cdr:x>
      <cdr:y>0.27684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4608512" y="236562"/>
          <a:ext cx="841197" cy="30168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104306" tIns="52153" rIns="104306" bIns="52153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rPr>
            <a:t>+17.2%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28.11.2018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52317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8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4987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5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EE4C3-B3F9-4492-AC4E-AEB8AB203703}" type="datetime1">
              <a:rPr lang="ru-RU" smtClean="0"/>
              <a:pPr/>
              <a:t>28.11.2018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C1266-D9B9-4642-A506-7317DD4ADF73}" type="datetime1">
              <a:rPr lang="ru-RU" smtClean="0"/>
              <a:pPr/>
              <a:t>28.11.2018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78A2D-CC43-4DD9-8CF9-DF5286C3CC1D}" type="datetime1">
              <a:rPr lang="ru-RU" smtClean="0"/>
              <a:pPr/>
              <a:t>28.11.2018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8524-75FA-4DFF-9D30-F97C17CE17A5}" type="datetime1">
              <a:rPr lang="ru-RU" smtClean="0"/>
              <a:pPr/>
              <a:t>28.11.2018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B2CD-5EDF-45E0-A730-F2C3E6027E1D}" type="datetime1">
              <a:rPr lang="ru-RU" smtClean="0"/>
              <a:pPr/>
              <a:t>28.11.2018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66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00"/>
            <a:ext cx="7548638" cy="946151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6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6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799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504950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0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5A173-E5E4-4B86-BADB-BBB422306F42}" type="datetime1">
              <a:rPr lang="ru-RU" smtClean="0"/>
              <a:pPr/>
              <a:t>28.11.2018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7" cstate="print"/>
          <a:stretch>
            <a:fillRect/>
          </a:stretch>
        </p:blipFill>
        <p:spPr bwMode="auto">
          <a:xfrm>
            <a:off x="1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58800"/>
            <a:ext cx="7632700" cy="925984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89" y="1491630"/>
            <a:ext cx="7632699" cy="3220070"/>
          </a:xfrm>
          <a:prstGeom prst="rect">
            <a:avLst/>
          </a:prstGeom>
        </p:spPr>
        <p:txBody>
          <a:bodyPr vert="horz" lIns="81630" tIns="40815" rIns="81630" bIns="40815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3"/>
            <a:ext cx="2133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EDECA-DAED-49E8-AB44-A10369DCE766}" type="datetime1">
              <a:rPr lang="ru-RU" smtClean="0"/>
              <a:pPr/>
              <a:t>28.11.2018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3"/>
            <a:ext cx="2895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31" y="4398169"/>
            <a:ext cx="503585" cy="513582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2" r:id="rId4"/>
    <p:sldLayoutId id="2147483661" r:id="rId5"/>
    <p:sldLayoutId id="2147483663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hf hdr="0" ftr="0" dt="0"/>
  <p:txStyles>
    <p:titleStyle>
      <a:lvl1pPr algn="l" defTabSz="816296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505" indent="0" algn="l" defTabSz="816296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505" indent="0" algn="l" defTabSz="816296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828" indent="-203750" algn="l" defTabSz="816296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2020" algn="just" defTabSz="816296" rtl="0" eaLnBrk="1" latinLnBrk="0" hangingPunct="1">
        <a:lnSpc>
          <a:spcPts val="19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3109" indent="0" algn="l" defTabSz="81629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500" dirty="0" smtClean="0"/>
              <a:t>Поступления по НДФЛ и страховым взносам</a:t>
            </a:r>
            <a:endParaRPr lang="ru-RU" sz="25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sz="1400" dirty="0" smtClean="0"/>
              <a:t>Заместитель руководителя УФНС России по Республике Алтай</a:t>
            </a:r>
          </a:p>
          <a:p>
            <a:pPr algn="r"/>
            <a:r>
              <a:rPr lang="ru-RU" sz="1400" dirty="0" smtClean="0"/>
              <a:t>Л.С. </a:t>
            </a:r>
            <a:r>
              <a:rPr lang="ru-RU" sz="1400" dirty="0" err="1" smtClean="0"/>
              <a:t>Ларькина</a:t>
            </a:r>
            <a:endParaRPr lang="ru-RU" sz="1400" dirty="0" smtClean="0"/>
          </a:p>
          <a:p>
            <a:r>
              <a:rPr lang="ru-RU" sz="1200" dirty="0" smtClean="0"/>
              <a:t>2018 год</a:t>
            </a:r>
            <a:endParaRPr lang="ru-RU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2283074" y="1923678"/>
            <a:ext cx="4176464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ФЕДЕРАЛЬНАЯ НАЛОГОВАЯ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СЛУЖБА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1</a:t>
            </a:r>
            <a:endParaRPr lang="ru-RU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1464142"/>
              </p:ext>
            </p:extLst>
          </p:nvPr>
        </p:nvGraphicFramePr>
        <p:xfrm>
          <a:off x="251520" y="627534"/>
          <a:ext cx="8280920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456582" y="123478"/>
            <a:ext cx="4392488" cy="55436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Динамика роста страховых взносов</a:t>
            </a: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8557524"/>
              </p:ext>
            </p:extLst>
          </p:nvPr>
        </p:nvGraphicFramePr>
        <p:xfrm>
          <a:off x="395536" y="3075806"/>
          <a:ext cx="7920880" cy="1944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835696" y="2720082"/>
            <a:ext cx="6696744" cy="55436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Динамика роста страховых взносов и НДФЛ</a:t>
            </a:r>
          </a:p>
        </p:txBody>
      </p:sp>
    </p:spTree>
    <p:extLst>
      <p:ext uri="{BB962C8B-B14F-4D97-AF65-F5344CB8AC3E}">
        <p14:creationId xmlns:p14="http://schemas.microsoft.com/office/powerpoint/2010/main" val="1780964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/>
              <a:t>Спасибо за внимание!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3477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лайды для публичных слушаний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Слайды для публичных слушаний</Template>
  <TotalTime>598</TotalTime>
  <Words>77</Words>
  <Application>Microsoft Office PowerPoint</Application>
  <PresentationFormat>Экран (16:9)</PresentationFormat>
  <Paragraphs>24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Слайды для публичных слушаний</vt:lpstr>
      <vt:lpstr>Поступления по НДФЛ и страховым взносам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Проблемные вопросы декларирования страховых взносов</dc:title>
  <dc:creator>Казанцева Лариса Евгеньевна</dc:creator>
  <cp:lastModifiedBy>Лорей Алексей Анатольевич</cp:lastModifiedBy>
  <cp:revision>111</cp:revision>
  <cp:lastPrinted>2018-11-27T08:36:51Z</cp:lastPrinted>
  <dcterms:created xsi:type="dcterms:W3CDTF">2018-11-23T06:16:36Z</dcterms:created>
  <dcterms:modified xsi:type="dcterms:W3CDTF">2018-11-28T02:18:54Z</dcterms:modified>
</cp:coreProperties>
</file>