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1"/>
    <p:sldMasterId id="2147483696" r:id="rId2"/>
    <p:sldMasterId id="2147483720" r:id="rId3"/>
    <p:sldMasterId id="2147483732" r:id="rId4"/>
    <p:sldMasterId id="2147483748" r:id="rId5"/>
    <p:sldMasterId id="2147483760" r:id="rId6"/>
    <p:sldMasterId id="2147483772" r:id="rId7"/>
    <p:sldMasterId id="2147483784" r:id="rId8"/>
    <p:sldMasterId id="2147483941" r:id="rId9"/>
  </p:sldMasterIdLst>
  <p:notesMasterIdLst>
    <p:notesMasterId r:id="rId20"/>
  </p:notesMasterIdLst>
  <p:handoutMasterIdLst>
    <p:handoutMasterId r:id="rId21"/>
  </p:handoutMasterIdLst>
  <p:sldIdLst>
    <p:sldId id="356" r:id="rId10"/>
    <p:sldId id="394" r:id="rId11"/>
    <p:sldId id="415" r:id="rId12"/>
    <p:sldId id="444" r:id="rId13"/>
    <p:sldId id="442" r:id="rId14"/>
    <p:sldId id="447" r:id="rId15"/>
    <p:sldId id="449" r:id="rId16"/>
    <p:sldId id="450" r:id="rId17"/>
    <p:sldId id="451" r:id="rId18"/>
    <p:sldId id="413" r:id="rId19"/>
  </p:sldIdLst>
  <p:sldSz cx="9144000" cy="6858000" type="screen4x3"/>
  <p:notesSz cx="9947275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втор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66"/>
    <a:srgbClr val="D4E5F4"/>
    <a:srgbClr val="4FD1FF"/>
    <a:srgbClr val="75DBFF"/>
    <a:srgbClr val="32FECD"/>
    <a:srgbClr val="3FCDFF"/>
    <a:srgbClr val="21C5FF"/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7331" autoAdjust="0"/>
  </p:normalViewPr>
  <p:slideViewPr>
    <p:cSldViewPr snapToGrid="0">
      <p:cViewPr>
        <p:scale>
          <a:sx n="100" d="100"/>
          <a:sy n="100" d="100"/>
        </p:scale>
        <p:origin x="-1998" y="-486"/>
      </p:cViewPr>
      <p:guideLst>
        <p:guide orient="horz" pos="2160"/>
        <p:guide orient="horz" pos="2168"/>
        <p:guide pos="2880"/>
      </p:guideLst>
    </p:cSldViewPr>
  </p:slideViewPr>
  <p:outlineViewPr>
    <p:cViewPr>
      <p:scale>
        <a:sx n="33" d="100"/>
        <a:sy n="33" d="100"/>
      </p:scale>
      <p:origin x="0" y="-129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063" cy="342900"/>
          </a:xfrm>
          <a:prstGeom prst="rect">
            <a:avLst/>
          </a:prstGeom>
        </p:spPr>
        <p:txBody>
          <a:bodyPr vert="horz" lIns="93401" tIns="46700" rIns="93401" bIns="4670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5625" y="0"/>
            <a:ext cx="4310063" cy="342900"/>
          </a:xfrm>
          <a:prstGeom prst="rect">
            <a:avLst/>
          </a:prstGeom>
        </p:spPr>
        <p:txBody>
          <a:bodyPr vert="horz" lIns="93401" tIns="46700" rIns="93401" bIns="4670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0C4AE36-8A86-415A-AC3D-28A1BE38CA2A}" type="datetimeFigureOut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4310063" cy="342900"/>
          </a:xfrm>
          <a:prstGeom prst="rect">
            <a:avLst/>
          </a:prstGeom>
        </p:spPr>
        <p:txBody>
          <a:bodyPr vert="horz" lIns="93401" tIns="46700" rIns="93401" bIns="4670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5625" y="6513513"/>
            <a:ext cx="4310063" cy="342900"/>
          </a:xfrm>
          <a:prstGeom prst="rect">
            <a:avLst/>
          </a:prstGeom>
        </p:spPr>
        <p:txBody>
          <a:bodyPr vert="horz" lIns="93401" tIns="46700" rIns="93401" bIns="4670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1236781-1F33-443B-897D-3DDF8098DD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063" cy="344488"/>
          </a:xfrm>
          <a:prstGeom prst="rect">
            <a:avLst/>
          </a:prstGeom>
        </p:spPr>
        <p:txBody>
          <a:bodyPr vert="horz" lIns="91722" tIns="45861" rIns="91722" bIns="4586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4038" y="0"/>
            <a:ext cx="4311650" cy="344488"/>
          </a:xfrm>
          <a:prstGeom prst="rect">
            <a:avLst/>
          </a:prstGeom>
        </p:spPr>
        <p:txBody>
          <a:bodyPr vert="horz" lIns="91722" tIns="45861" rIns="91722" bIns="4586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9D081A3-3CF0-4008-848B-8C0E02740B45}" type="datetimeFigureOut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0588" y="857250"/>
            <a:ext cx="3086100" cy="2316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22" tIns="45861" rIns="91722" bIns="45861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5363" y="3300413"/>
            <a:ext cx="7956550" cy="2700337"/>
          </a:xfrm>
          <a:prstGeom prst="rect">
            <a:avLst/>
          </a:prstGeom>
        </p:spPr>
        <p:txBody>
          <a:bodyPr vert="horz" lIns="91722" tIns="45861" rIns="91722" bIns="45861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10063" cy="344487"/>
          </a:xfrm>
          <a:prstGeom prst="rect">
            <a:avLst/>
          </a:prstGeom>
        </p:spPr>
        <p:txBody>
          <a:bodyPr vert="horz" lIns="91722" tIns="45861" rIns="91722" bIns="4586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4038" y="6513513"/>
            <a:ext cx="4311650" cy="344487"/>
          </a:xfrm>
          <a:prstGeom prst="rect">
            <a:avLst/>
          </a:prstGeom>
        </p:spPr>
        <p:txBody>
          <a:bodyPr vert="horz" lIns="91722" tIns="45861" rIns="91722" bIns="4586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CE7C72C-6780-431A-A69B-87514326E9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3A275-6E20-4674-A370-434CCB893BF9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7EAE4-274A-4F84-AC5C-191440426C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6740B-3F9B-4996-9042-8118282B32CE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77C78-F7CE-4855-A20B-C7909642AF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64174-94B1-4E79-9798-2A6F32D05C7A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AA21E018-1EEE-469B-9A1A-06F633008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FCDB7-81F2-461B-8AB7-2629630AFDDD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D8450B6-B176-49E1-A8EB-B88F7468EE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B6869-C80B-48CE-AC40-EE43ADA16FC8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1C849A6-374F-4ACB-BBEA-B86663C9BB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31D51-CBDE-4F45-B12D-EAB455535D82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6977D5B-3821-423D-BE05-007DCADC5B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4BB38-A021-41A2-9037-AAF6EDF923D4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2ABA06F5-7B42-4EBB-85DD-DF4CA2064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D6864-B698-468D-B151-2C38FDF08CF7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30D45879-98F9-4D46-BAE6-7A1E7BDE67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BE434-FDA1-45B4-85BB-DE09B06057CA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4BC1643-040A-4793-B180-1E44AD954E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2E4B0-86FA-4E94-86AC-DCBB8B106D4D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4908E-FFEA-4192-BA24-88CA866C569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68BEF-4A41-4B08-85EE-B03FDB16B9E2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A84EC87-7928-446B-A80A-696B82E436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E0647-260C-4D83-8DF0-AD3AB373B94D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47203528-2F67-4454-83BE-8E73806730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A4B89-790D-4B96-B2D8-E508001C6B00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4957F99F-FFCF-4DED-8619-44C5125286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BC44E-02C6-43E9-8185-1FD9A3705C25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D794086-72D3-42F0-BD2F-C48254B824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7FFE4-061F-4D72-87BE-A2A1B4F82F67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819CF9D1-B56B-4556-BA24-F816E17E3C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4075B-4063-4C2A-BE38-369E0A236C64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15F0F03-C659-4BE9-9CCE-21542022B0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414B3-A80F-4853-9854-4EE41069465E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4BE34D8-6E01-4AC2-A104-99EA3D52AD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2E51C-39A0-4579-AD84-E24CFA70CD42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3A07F82-94CA-4F15-9C42-EE87C41C43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AE8A0-57BB-40DF-A025-6541D50F9AAD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5C67F15-005E-4E82-A3F4-D4F79BCC21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B3DF1-11F5-4FA4-86A4-23F9726E89C2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CB892-6C3E-4C26-B6D6-450BBB73CA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395F8-A28B-4820-851F-7ABF5C66C4F0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9592CED-8322-4735-A55A-C83DC1165A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5AF43-7DB6-473F-BB0E-321FFD37DF55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7EE968F-1EB1-4079-A5ED-EC1A94D60C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01400-0988-4E67-A65F-96805D7D8952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62850E7-ECEE-4226-9CF1-8F2029AF1F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8DE3B-5C93-412B-8031-D76821C1D1DD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B3263-3865-4A18-A553-EFEE5CDA63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6C7AA-8149-4832-A480-6070FE05E5B5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95E4A-15ED-4AB7-9355-055A314B42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69F6E-06B1-4843-9792-E0C0A5EDA1C7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35ECE-69E0-41E1-9EB2-DDDB54446B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0622B-AC69-495B-A64A-F607B5248620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E5DF-C17A-45DC-B8FA-3ADD9B0BF4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D5C70-D9FD-4C64-AA1F-E8C5A44D00DA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42E23-CE91-4B4D-8AD3-4119F7AC16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F7730-A82E-43A5-8239-DF70F6D6DD6C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FCB9D-9896-4C64-ADA2-26F1113C18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4A721-6A0A-45FA-97F7-7D70691E5A8D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A68E3-BD5B-4DF8-B5D2-B011FD6A2F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F361E-8AB5-434B-B0C4-43854D7FA91D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FA3BF-6DC3-408A-8EF2-B67B7EB9304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B8D7D-D97F-4E11-A9F2-BDF70BCC7A0D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1970F-A778-4044-B2CE-A128E6EF91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1465B-C3DC-43A7-8842-777C31BF88B9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5EFA1-14B4-4A3C-9CA0-36F068DB16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E5325-9844-4C5F-BCA5-3BAD1124EE50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5FAFF-9DC2-4C9F-9FE9-465B645D42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9473C-2A81-458B-AFC7-3CD0B3EA6736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A3803A56-173D-443B-8288-4CA0D45EFB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7726C-37CE-4EBE-98EE-95A23AA32599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A66EDD4-E4A1-4E8A-816D-03F85656D9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0A02F-A4A4-435B-87D8-21E63C370DE9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A7F103F2-8817-4B30-BFB9-CFD724966F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4EDEF-0411-413C-BFBE-4D0647DCF97E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0B31FA0-1B7E-45D7-90C5-FE77B83E4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48803-E675-4D5B-96AF-C5FB9ADC7798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BCE9A21-85AC-45DD-BF53-C10F01A42B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4B7A5-F6F0-4818-9F76-1DC6AD6F89D3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B29BD-97B0-4068-9CA5-8F09F92153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BE6E0-6773-4653-970F-862D1AE41FB5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9F88B09-9AED-4FF9-AAD4-31043ADD3B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23D44-96EB-4AB9-8820-F5E236D4CBE5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FFDAB28-E2F4-4D82-9AC0-E190D9DDF8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23342-03C3-4730-A8FE-2473E719A7EC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3649BF5-23F4-47D8-A13A-FFCDB1A444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D0DFA-2336-4F96-BDB8-338A0F2399CA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5E0457E-5FC1-4440-A4CA-6159E566C6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5089E-9C8C-4B85-859D-72BC42069F81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CD45E66A-367B-4C3A-99D3-4F39F50134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C2787-624A-4233-A39C-CD49E9CFB340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CC1E8A0-0E80-4D64-9D60-40B329529E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EC5C7-357F-461F-A185-FF8C6F3A11F5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2A85A75-C572-4901-A458-4C3B1758BF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D1AC6-F585-43F8-89FA-50DFA39D51E0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FCEF7FB-E257-4AC5-8ACA-EBE53FB9E2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1AF3E-9045-4231-AA25-382418752C5C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D53486B-2DB7-42FF-AC30-9E7A96BEBA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98DF5-E8A0-49A8-AF10-BE72FFDCB674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6BC9A-1C2A-4861-A881-E613D65931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ED180-79B2-489A-97C8-361FDA948472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3107ED7-D1B1-48DB-A103-71B13CEC84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B9DF4-9DAA-492E-A46A-E2BBE56FC167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4C912658-3B77-45EA-9333-78A598B6F9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2E9CC-B8ED-4878-A824-E7C0ECD0BA39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3C5023E-67F8-4DB4-AF0D-691C56CFC1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6A61D-2CD9-4053-A3C4-C25515CFE869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8C61CDDC-C120-473E-8057-CCED5CBB11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19B29-C593-48D8-B548-92EB4F8499EE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89EBA9F-3097-4AEC-B931-1F7F137390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32029-DC29-4020-95D8-60776395BE3F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391821C-F878-4F80-971E-14BDA2470C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07DF0-C050-417C-931E-00A177925AB5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A35DB44-0F1A-48B2-A53F-8FF47FCE48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21140-A5FF-4680-AE57-73C316B6762F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2A69EB6-71FC-4480-89F7-29BD430168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14173-597F-4EDB-B154-6881B3F9C646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C68BA01D-50ED-4A39-BE03-FF1F0FAD51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10400-8B5C-4BBE-B5D2-A58B00AB424D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2061B-1FB1-4830-8FE5-94E37E996DA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0AA2A-614F-4728-95F4-19BBE272DE53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AA1C4419-E64B-42CF-82DE-DF514CFFAC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23F6F-7967-4CFA-B0F5-32B38B3BDFF7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17BB2FD-0E3D-4403-B042-1906C12958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719F4-AC22-42E0-94A7-B8A9B95FE96C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24D020D6-A923-4B04-A98F-4A3293C597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6F25E-C8BD-4F46-955C-3E4A94113C65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39254EB-22F4-45D1-8F47-99DFE3CF4D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CF3AA-1D53-46D4-A673-E983708FB903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AAA5BE4-02A9-4506-AC3C-99688163B0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4EE26-7827-4560-83F7-F2078604A2A9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42F6B4DA-6E08-48B7-84C2-5E02C6DD57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A2D8B-29A9-466E-A6ED-236CAEBA6052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876E01BB-79BE-40CC-B055-1AA65638A4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EF58D-3DEC-4293-B470-1C8E4F050F63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F08B558-12E2-4036-AB7F-1B01049CED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0A7E2-E580-42F3-A55E-A5CF58CB2F5B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0DC3A64-9012-456C-81F5-E7257D6D2A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A045D-F040-4765-A77B-1BDA922D3D95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30753-1EA0-4BE7-AC43-27D4C091C6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B2B3B-692B-4BD5-AB08-A180E7E61AA2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9D09332-65FC-40FD-AF75-94940DBF16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77F7A-D202-498F-8FB7-2DEA7CED2E57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8679ABD-4DE4-40A8-B0FF-71BC5F41AB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3BFB9-EC93-4033-9929-4AC84C12114C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54E2B0B-0F54-4A6F-AEE5-2678ACAC62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5473B-BD63-4D8C-B6EE-4ACAFC43099F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71C3917-B66A-4A3E-AB55-7BAD25F54A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C7B72-0C5C-45F9-A377-8FBD294CDB83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A7FBD0C3-97E5-42BC-9E3E-F4BC5C4855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8"/>
          <p:cNvCxnSpPr/>
          <p:nvPr/>
        </p:nvCxnSpPr>
        <p:spPr>
          <a:xfrm>
            <a:off x="0" y="649922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C7AAE-A71F-47CC-9159-6BD062A81AE8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03E9F-5D23-4042-904F-CCFA16BE94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0" y="1128713"/>
            <a:ext cx="91440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992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A89C2B-D6B1-44A8-9ABF-D330F8661D0C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9922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992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Impact" panose="020B0806030902050204" pitchFamily="34" charset="0"/>
                <a:cs typeface="+mn-cs"/>
              </a:defRPr>
            </a:lvl1pPr>
          </a:lstStyle>
          <a:p>
            <a:pPr>
              <a:defRPr/>
            </a:pPr>
            <a:fld id="{2CBCAABB-74B1-4667-9DA4-3AEDFA267A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649922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16" r:id="rId2"/>
    <p:sldLayoutId id="2147484015" r:id="rId3"/>
    <p:sldLayoutId id="2147484014" r:id="rId4"/>
    <p:sldLayoutId id="2147484013" r:id="rId5"/>
    <p:sldLayoutId id="2147484012" r:id="rId6"/>
    <p:sldLayoutId id="2147484011" r:id="rId7"/>
    <p:sldLayoutId id="2147484010" r:id="rId8"/>
    <p:sldLayoutId id="2147484009" r:id="rId9"/>
    <p:sldLayoutId id="2147484008" r:id="rId10"/>
    <p:sldLayoutId id="214748400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Impact" panose="020B080603090205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6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itle Placeholder 1"/>
          <p:cNvSpPr>
            <a:spLocks noGrp="1"/>
          </p:cNvSpPr>
          <p:nvPr>
            <p:ph type="title"/>
          </p:nvPr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331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0" y="1128713"/>
            <a:ext cx="91440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992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956BB1-6A5E-4A56-A7E0-0F1AAA8CB1D9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9922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99225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5B9BD5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62C3F4DE-2DA2-4792-A00F-6C0DDB6094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649922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30" r:id="rId3"/>
    <p:sldLayoutId id="2147484031" r:id="rId4"/>
    <p:sldLayoutId id="2147484032" r:id="rId5"/>
    <p:sldLayoutId id="2147484033" r:id="rId6"/>
    <p:sldLayoutId id="2147484034" r:id="rId7"/>
    <p:sldLayoutId id="2147484035" r:id="rId8"/>
    <p:sldLayoutId id="2147484036" r:id="rId9"/>
    <p:sldLayoutId id="2147484037" r:id="rId10"/>
    <p:sldLayoutId id="214748403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Impact" panose="020B080603090205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6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itle Placeholder 1"/>
          <p:cNvSpPr>
            <a:spLocks noGrp="1"/>
          </p:cNvSpPr>
          <p:nvPr>
            <p:ph type="title"/>
          </p:nvPr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2560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0" y="1128713"/>
            <a:ext cx="91440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992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1F1AC7-BB57-4286-B26D-7913D2114376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9922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99225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5B9BD5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A52C125C-A55F-4373-BD34-6EFF74025F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649922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Impact" panose="020B080603090205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Рисунок 6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itle Placeholder 1"/>
          <p:cNvSpPr>
            <a:spLocks noGrp="1"/>
          </p:cNvSpPr>
          <p:nvPr>
            <p:ph type="title"/>
          </p:nvPr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686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0" y="1128713"/>
            <a:ext cx="91440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992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E4A969-2B94-4BB8-B4B2-616DD22F7A26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9922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992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5B9BD5"/>
                </a:solidFill>
                <a:latin typeface="Impact" panose="020B0806030902050204" pitchFamily="34" charset="0"/>
                <a:cs typeface="+mn-cs"/>
              </a:defRPr>
            </a:lvl1pPr>
          </a:lstStyle>
          <a:p>
            <a:pPr>
              <a:defRPr/>
            </a:pPr>
            <a:fld id="{D5D66A5F-36D1-4AA0-ACA0-64F0CD2E09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649922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26" r:id="rId2"/>
    <p:sldLayoutId id="2147484025" r:id="rId3"/>
    <p:sldLayoutId id="2147484024" r:id="rId4"/>
    <p:sldLayoutId id="2147484023" r:id="rId5"/>
    <p:sldLayoutId id="2147484022" r:id="rId6"/>
    <p:sldLayoutId id="2147484021" r:id="rId7"/>
    <p:sldLayoutId id="2147484020" r:id="rId8"/>
    <p:sldLayoutId id="2147484019" r:id="rId9"/>
    <p:sldLayoutId id="2147484018" r:id="rId10"/>
    <p:sldLayoutId id="214748401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Impact" panose="020B080603090205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Рисунок 6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Title Placeholder 1"/>
          <p:cNvSpPr>
            <a:spLocks noGrp="1"/>
          </p:cNvSpPr>
          <p:nvPr>
            <p:ph type="title"/>
          </p:nvPr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9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0" y="1128713"/>
            <a:ext cx="91440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992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952BC5-8F04-4360-8F1E-5D3D8F56F190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9922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99225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5B9BD5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69102050-64D3-4C7E-876F-0FE2DEAFDE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649922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Impact" panose="020B080603090205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Рисунок 6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Title Placeholder 1"/>
          <p:cNvSpPr>
            <a:spLocks noGrp="1"/>
          </p:cNvSpPr>
          <p:nvPr>
            <p:ph type="title"/>
          </p:nvPr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6144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0" y="1128713"/>
            <a:ext cx="91440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992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3E80EB-72ED-42E3-BA60-7A36F6F34B3C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9922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99225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5B9BD5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17603790-2255-4E1C-B307-4B7B013936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649922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Impact" panose="020B080603090205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Рисунок 6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Title Placeholder 1"/>
          <p:cNvSpPr>
            <a:spLocks noGrp="1"/>
          </p:cNvSpPr>
          <p:nvPr>
            <p:ph type="title"/>
          </p:nvPr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7270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0" y="1128713"/>
            <a:ext cx="91440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992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3983D5-98CE-4AB3-978D-95EDC9A2734C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9922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99225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5B9BD5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8384D86D-3ECC-4B45-A993-2347049BF8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649922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Impact" panose="020B080603090205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Рисунок 6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1" name="Title Placeholder 1"/>
          <p:cNvSpPr>
            <a:spLocks noGrp="1"/>
          </p:cNvSpPr>
          <p:nvPr>
            <p:ph type="title"/>
          </p:nvPr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8397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0" y="1128713"/>
            <a:ext cx="91440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992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DD60DB-3FDA-4172-93D1-E728E4412B01}" type="datetime1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9922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499225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5B9BD5"/>
                </a:solidFill>
                <a:latin typeface="Impact" pitchFamily="34" charset="0"/>
              </a:defRPr>
            </a:lvl1pPr>
          </a:lstStyle>
          <a:p>
            <a:pPr>
              <a:defRPr/>
            </a:pPr>
            <a:fld id="{7061E8E9-2760-4106-94F5-000A2E1891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6499225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Impact" panose="020B080603090205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Placeholder 1"/>
          <p:cNvSpPr>
            <a:spLocks noGrp="1"/>
          </p:cNvSpPr>
          <p:nvPr>
            <p:ph type="title"/>
          </p:nvPr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52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0" y="1128713"/>
            <a:ext cx="91440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Impac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suslugi.ru/" TargetMode="External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ro4.fss.ru" TargetMode="Externa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1600" b="1" smtClean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Республике Алтай</a:t>
            </a:r>
          </a:p>
        </p:txBody>
      </p:sp>
      <p:sp>
        <p:nvSpPr>
          <p:cNvPr id="99330" name="TextBox 5"/>
          <p:cNvSpPr txBox="1">
            <a:spLocks noChangeArrowheads="1"/>
          </p:cNvSpPr>
          <p:nvPr/>
        </p:nvSpPr>
        <p:spPr bwMode="auto">
          <a:xfrm>
            <a:off x="141288" y="1585913"/>
            <a:ext cx="8877300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 b="1">
                <a:solidFill>
                  <a:srgbClr val="0033CC"/>
                </a:solidFill>
                <a:latin typeface="Times New Roman" pitchFamily="18" charset="0"/>
              </a:rPr>
              <a:t>Проблемные вопросы при передаче информации из расчетов по страховым взносам, по обязательному социальному страхованию на случай временной нетрудоспособности и в связи с материнством представленных Плательщиками, в ФСС РФ</a:t>
            </a:r>
            <a:r>
              <a:rPr lang="ru-RU" altLang="ru-RU" sz="2400">
                <a:solidFill>
                  <a:srgbClr val="0033CC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2" descr="C:\My\Прямые выплаты\Документы\семинары\044b45c7741f12830d5b49b59d75bf3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" y="733425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6" name="Заголовок 1"/>
          <p:cNvSpPr txBox="1">
            <a:spLocks/>
          </p:cNvSpPr>
          <p:nvPr/>
        </p:nvSpPr>
        <p:spPr bwMode="auto">
          <a:xfrm>
            <a:off x="611188" y="3084513"/>
            <a:ext cx="8297862" cy="229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5" tIns="45695" rIns="91385" bIns="45695" anchor="ctr"/>
          <a:lstStyle/>
          <a:p>
            <a:pPr algn="ctr">
              <a:lnSpc>
                <a:spcPts val="2400"/>
              </a:lnSpc>
            </a:pPr>
            <a:r>
              <a:rPr lang="ru-RU" sz="3200" b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3200" b="1">
                <a:solidFill>
                  <a:srgbClr val="0000CC"/>
                </a:solidFill>
                <a:latin typeface="Arial Unicode MS" pitchFamily="34" charset="-128"/>
              </a:rPr>
              <a:t>Следите за новостями на сайте ГУ-РО Фонда социального страхования Российской Федерации</a:t>
            </a:r>
            <a:endParaRPr lang="ru-RU" sz="3200" b="1">
              <a:solidFill>
                <a:srgbClr val="0000CC"/>
              </a:solidFill>
            </a:endParaRPr>
          </a:p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3200" b="1">
                <a:solidFill>
                  <a:srgbClr val="0000CC"/>
                </a:solidFill>
                <a:latin typeface="Arial Unicode MS" pitchFamily="34" charset="-128"/>
              </a:rPr>
              <a:t>по Республике Алтай:</a:t>
            </a:r>
          </a:p>
          <a:p>
            <a:pPr algn="ctr"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2800">
                <a:latin typeface="Arial Unicode MS" pitchFamily="34" charset="-128"/>
              </a:rPr>
              <a:t> </a:t>
            </a:r>
            <a:r>
              <a:rPr lang="ru-RU" sz="2800" b="1">
                <a:solidFill>
                  <a:srgbClr val="A50021"/>
                </a:solidFill>
                <a:latin typeface="Arial Unicode MS" pitchFamily="34" charset="-128"/>
              </a:rPr>
              <a:t>www.fss04.ru</a:t>
            </a:r>
          </a:p>
        </p:txBody>
      </p:sp>
      <p:sp>
        <p:nvSpPr>
          <p:cNvPr id="108547" name="Заголовок 1"/>
          <p:cNvSpPr>
            <a:spLocks/>
          </p:cNvSpPr>
          <p:nvPr/>
        </p:nvSpPr>
        <p:spPr bwMode="auto">
          <a:xfrm>
            <a:off x="914400" y="782638"/>
            <a:ext cx="8229600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5" tIns="45695" rIns="91385" bIns="45695" anchor="ctr"/>
          <a:lstStyle/>
          <a:p>
            <a:pPr algn="ctr">
              <a:lnSpc>
                <a:spcPct val="90000"/>
              </a:lnSpc>
            </a:pPr>
            <a:r>
              <a:rPr lang="ru-RU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Телефон</a:t>
            </a:r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для справок:</a:t>
            </a:r>
            <a:br>
              <a:rPr lang="ru-RU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8 (388 22) 4-83-00, 4-83-21</a:t>
            </a:r>
          </a:p>
          <a:p>
            <a:pPr algn="ctr">
              <a:lnSpc>
                <a:spcPct val="90000"/>
              </a:lnSpc>
            </a:pPr>
            <a:r>
              <a:rPr lang="ru-RU" sz="3200" b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4-83-25, 4-83-22, 4-83-82</a:t>
            </a:r>
          </a:p>
          <a:p>
            <a:pPr algn="ctr">
              <a:lnSpc>
                <a:spcPct val="90000"/>
              </a:lnSpc>
            </a:pPr>
            <a:r>
              <a:rPr lang="ru-RU" sz="3200" b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257300" y="53975"/>
            <a:ext cx="7886700" cy="97313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Impact" panose="020B0806030902050204" pitchFamily="34" charset="0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1800" b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Государственное учреждение – региональное отделение Фонда </a:t>
            </a:r>
            <a:r>
              <a:rPr lang="ru-RU" sz="2000" b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социального</a:t>
            </a:r>
            <a:r>
              <a:rPr lang="ru-RU" sz="1800" b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страхования Российской Федерации по Республике Алтай</a:t>
            </a:r>
            <a:endParaRPr lang="ru-RU" sz="1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231775"/>
            <a:ext cx="7481888" cy="581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Республике Алтай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3225" y="1452563"/>
            <a:ext cx="8275638" cy="3940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28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Два вида обязательного социального страхования: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8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на случай временной нетрудоспособности и в связи с материнством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ru-RU" sz="28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от несчастных случаев на производстве и профессиональных заболеваний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8875" y="231775"/>
            <a:ext cx="7742238" cy="581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Республике Алтай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36800" y="1560513"/>
            <a:ext cx="6542088" cy="4483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3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Форма Расчета страховых взносов и порядок его заполнения утверждены приказом ФНС России от 10.10.2016 года № ММВ-7-11/551@.</a:t>
            </a:r>
          </a:p>
        </p:txBody>
      </p:sp>
      <p:pic>
        <p:nvPicPr>
          <p:cNvPr id="101380" name="Picture 9" descr="C:\Users\AbramenkoEV\Desktop\доклад_Пилот\offer_empl_min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350" y="1668463"/>
            <a:ext cx="23495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600" b="1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Республике Алтай</a:t>
            </a:r>
          </a:p>
        </p:txBody>
      </p:sp>
      <p:sp>
        <p:nvSpPr>
          <p:cNvPr id="102402" name="Rectangle 8"/>
          <p:cNvSpPr>
            <a:spLocks noChangeArrowheads="1"/>
          </p:cNvSpPr>
          <p:nvPr/>
        </p:nvSpPr>
        <p:spPr bwMode="auto">
          <a:xfrm>
            <a:off x="3560763" y="2217738"/>
            <a:ext cx="5259387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b="1">
                <a:solidFill>
                  <a:srgbClr val="17375E"/>
                </a:solidFill>
              </a:rPr>
              <a:t> </a:t>
            </a:r>
            <a:r>
              <a:rPr lang="ru-RU" sz="2000" b="1">
                <a:solidFill>
                  <a:srgbClr val="17375E"/>
                </a:solidFill>
              </a:rPr>
              <a:t>на банковский счет с указанием банковских реквизитов </a:t>
            </a:r>
            <a:r>
              <a:rPr lang="ru-RU" sz="2000">
                <a:solidFill>
                  <a:srgbClr val="17375E"/>
                </a:solidFill>
              </a:rPr>
              <a:t>(номер расчетного счета, БИК и наименование банка)</a:t>
            </a:r>
          </a:p>
          <a:p>
            <a:pPr algn="just">
              <a:buFont typeface="Wingdings" pitchFamily="2" charset="2"/>
              <a:buChar char="Ø"/>
            </a:pPr>
            <a:endParaRPr lang="ru-RU" sz="2000">
              <a:solidFill>
                <a:srgbClr val="17375E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b="1">
                <a:solidFill>
                  <a:srgbClr val="17375E"/>
                </a:solidFill>
              </a:rPr>
              <a:t> на банковский счет с указанием ТОЛЬКО НОМЕРА карты «МИР» (дополнительные банковские реквизиты не обязательны)</a:t>
            </a:r>
          </a:p>
          <a:p>
            <a:pPr algn="just">
              <a:buFont typeface="Wingdings" pitchFamily="2" charset="2"/>
              <a:buChar char="Ø"/>
            </a:pPr>
            <a:endParaRPr lang="ru-RU" sz="2000" b="1">
              <a:solidFill>
                <a:srgbClr val="17375E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b="1">
                <a:solidFill>
                  <a:srgbClr val="17375E"/>
                </a:solidFill>
              </a:rPr>
              <a:t> почтовым переводом </a:t>
            </a:r>
            <a:r>
              <a:rPr lang="ru-RU" sz="2000">
                <a:solidFill>
                  <a:srgbClr val="17375E"/>
                </a:solidFill>
              </a:rPr>
              <a:t>(адрес получения почтового перевода)</a:t>
            </a:r>
          </a:p>
        </p:txBody>
      </p:sp>
      <p:sp>
        <p:nvSpPr>
          <p:cNvPr id="102403" name="Rectangle 7"/>
          <p:cNvSpPr>
            <a:spLocks noChangeArrowheads="1"/>
          </p:cNvSpPr>
          <p:nvPr/>
        </p:nvSpPr>
        <p:spPr bwMode="auto">
          <a:xfrm>
            <a:off x="315913" y="1157288"/>
            <a:ext cx="85105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CC"/>
                </a:solidFill>
                <a:latin typeface="Times New Roman" pitchFamily="18" charset="0"/>
              </a:rPr>
              <a:t>Застрахованное лицо</a:t>
            </a:r>
          </a:p>
          <a:p>
            <a:pPr algn="ctr"/>
            <a:r>
              <a:rPr lang="ru-RU" b="1">
                <a:solidFill>
                  <a:srgbClr val="0033CC"/>
                </a:solidFill>
                <a:latin typeface="Times New Roman" pitchFamily="18" charset="0"/>
              </a:rPr>
              <a:t>имеет право выбора наиболее удобного способа получения причитающего ему пособия.</a:t>
            </a:r>
          </a:p>
        </p:txBody>
      </p:sp>
      <p:pic>
        <p:nvPicPr>
          <p:cNvPr id="102404" name="Рисунок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525" y="2198688"/>
            <a:ext cx="3032125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Рисунок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1150"/>
            <a:ext cx="4824413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6" name="Рисунок 6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1475"/>
            <a:ext cx="6127750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/>
          </p:cNvSpPr>
          <p:nvPr/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endParaRPr lang="ru-RU" altLang="ru-RU" sz="2800" b="1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defRPr/>
            </a:pPr>
            <a:endParaRPr lang="ru-RU" altLang="ru-RU" b="1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defRPr/>
            </a:pPr>
            <a:endParaRPr lang="ru-RU" altLang="ru-RU" b="1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28" name="Rectangle 5"/>
          <p:cNvSpPr>
            <a:spLocks noChangeArrowheads="1"/>
          </p:cNvSpPr>
          <p:nvPr/>
        </p:nvSpPr>
        <p:spPr bwMode="auto">
          <a:xfrm flipV="1">
            <a:off x="4359275" y="2014538"/>
            <a:ext cx="4657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anchor="ctr">
            <a:spAutoFit/>
          </a:bodyPr>
          <a:lstStyle/>
          <a:p>
            <a:pPr algn="ctr" eaLnBrk="0" hangingPunct="0"/>
            <a:endParaRPr lang="ru-RU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Tx/>
              <a:buChar char="-"/>
            </a:pPr>
            <a:endParaRPr lang="ru-RU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29" name="Rectangle 7"/>
          <p:cNvSpPr>
            <a:spLocks noChangeArrowheads="1"/>
          </p:cNvSpPr>
          <p:nvPr/>
        </p:nvSpPr>
        <p:spPr bwMode="auto">
          <a:xfrm>
            <a:off x="4572000" y="4022725"/>
            <a:ext cx="457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ru-RU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32" name="Прямоугольник 2"/>
          <p:cNvSpPr>
            <a:spLocks noChangeArrowheads="1"/>
          </p:cNvSpPr>
          <p:nvPr/>
        </p:nvSpPr>
        <p:spPr bwMode="auto">
          <a:xfrm>
            <a:off x="914400" y="236538"/>
            <a:ext cx="7959725" cy="5334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600" b="1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Республике Алтай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19588" y="1138238"/>
            <a:ext cx="4713287" cy="3381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dist="38100" dir="3000000" algn="ctr" rotWithShape="0">
              <a:schemeClr val="accent4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b="1" dirty="0">
                <a:solidFill>
                  <a:prstClr val="black"/>
                </a:solidFill>
                <a:latin typeface="+mn-lt"/>
                <a:cs typeface="Arial" pitchFamily="34" charset="0"/>
              </a:rPr>
              <a:t>Особенности технологии:</a:t>
            </a:r>
          </a:p>
        </p:txBody>
      </p:sp>
      <p:sp>
        <p:nvSpPr>
          <p:cNvPr id="103432" name="TextBox 16"/>
          <p:cNvSpPr txBox="1">
            <a:spLocks noChangeArrowheads="1"/>
          </p:cNvSpPr>
          <p:nvPr/>
        </p:nvSpPr>
        <p:spPr bwMode="auto">
          <a:xfrm>
            <a:off x="4297363" y="1563688"/>
            <a:ext cx="471328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 algn="just">
              <a:spcAft>
                <a:spcPts val="300"/>
              </a:spcAft>
              <a:buFontTx/>
              <a:buBlip>
                <a:blip r:embed="rId4"/>
              </a:buBlip>
            </a:pPr>
            <a:r>
              <a:rPr lang="ru-RU" sz="1400">
                <a:solidFill>
                  <a:srgbClr val="000000"/>
                </a:solidFill>
                <a:latin typeface="Calibri" pitchFamily="34" charset="0"/>
              </a:rPr>
              <a:t>Выплата по номеру платежной карты «Мир»</a:t>
            </a:r>
          </a:p>
          <a:p>
            <a:pPr marL="171450" indent="-171450" algn="just">
              <a:spcAft>
                <a:spcPts val="300"/>
              </a:spcAft>
              <a:buFontTx/>
              <a:buBlip>
                <a:blip r:embed="rId4"/>
              </a:buBlip>
            </a:pPr>
            <a:r>
              <a:rPr lang="ru-RU" sz="1400">
                <a:solidFill>
                  <a:srgbClr val="000000"/>
                </a:solidFill>
                <a:latin typeface="Calibri" pitchFamily="34" charset="0"/>
              </a:rPr>
              <a:t>Возможность использования средств физическим лицом в день осуществления выплаты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30713" y="2357438"/>
            <a:ext cx="4713287" cy="3381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dist="38100" dir="3000000" algn="ctr" rotWithShape="0">
              <a:schemeClr val="accent4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b="1" dirty="0">
                <a:solidFill>
                  <a:prstClr val="black"/>
                </a:solidFill>
                <a:latin typeface="+mn-lt"/>
                <a:cs typeface="Arial" pitchFamily="34" charset="0"/>
              </a:rPr>
              <a:t>Преимущества технологии:</a:t>
            </a:r>
          </a:p>
        </p:txBody>
      </p:sp>
      <p:sp>
        <p:nvSpPr>
          <p:cNvPr id="103434" name="TextBox 18"/>
          <p:cNvSpPr txBox="1">
            <a:spLocks noChangeArrowheads="1"/>
          </p:cNvSpPr>
          <p:nvPr/>
        </p:nvSpPr>
        <p:spPr bwMode="auto">
          <a:xfrm>
            <a:off x="4430713" y="2784475"/>
            <a:ext cx="471328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 algn="just">
              <a:spcAft>
                <a:spcPts val="300"/>
              </a:spcAft>
              <a:buFontTx/>
              <a:buBlip>
                <a:blip r:embed="rId4"/>
              </a:buBlip>
            </a:pPr>
            <a:r>
              <a:rPr lang="ru-RU" sz="1400">
                <a:solidFill>
                  <a:srgbClr val="000000"/>
                </a:solidFill>
                <a:latin typeface="Calibri" pitchFamily="34" charset="0"/>
              </a:rPr>
              <a:t>Сокращение перечня реквизитов получателей, необходимых для осуществления выплат, и снижение риска возникновения ошибок при их указании получателем</a:t>
            </a:r>
          </a:p>
          <a:p>
            <a:pPr marL="171450" indent="-171450" algn="just">
              <a:spcAft>
                <a:spcPts val="300"/>
              </a:spcAft>
              <a:buFontTx/>
              <a:buBlip>
                <a:blip r:embed="rId4"/>
              </a:buBlip>
            </a:pPr>
            <a:r>
              <a:rPr lang="ru-RU" sz="1400">
                <a:solidFill>
                  <a:srgbClr val="000000"/>
                </a:solidFill>
                <a:latin typeface="Calibri" pitchFamily="34" charset="0"/>
              </a:rPr>
              <a:t>Исключение случаев выплаты физическим лицам за счет средств бюджетов по недействительным (устаревшим) реквизитам</a:t>
            </a:r>
          </a:p>
          <a:p>
            <a:pPr marL="171450" indent="-171450" algn="just">
              <a:spcAft>
                <a:spcPts val="300"/>
              </a:spcAft>
              <a:buFontTx/>
              <a:buBlip>
                <a:blip r:embed="rId4"/>
              </a:buBlip>
            </a:pPr>
            <a:r>
              <a:rPr lang="ru-RU" sz="1400">
                <a:solidFill>
                  <a:srgbClr val="000000"/>
                </a:solidFill>
                <a:latin typeface="Calibri" pitchFamily="34" charset="0"/>
              </a:rPr>
              <a:t>Сокращение срока доведения денежных средств до получателей выплат</a:t>
            </a:r>
          </a:p>
          <a:p>
            <a:pPr marL="171450" indent="-171450" algn="just">
              <a:spcAft>
                <a:spcPts val="300"/>
              </a:spcAft>
              <a:buFontTx/>
              <a:buBlip>
                <a:blip r:embed="rId4"/>
              </a:buBlip>
            </a:pPr>
            <a:r>
              <a:rPr lang="ru-RU" sz="1400">
                <a:solidFill>
                  <a:srgbClr val="000000"/>
                </a:solidFill>
                <a:latin typeface="Calibri" pitchFamily="34" charset="0"/>
              </a:rPr>
              <a:t>Оптимизация взаиморасчетов, исключение множества операций по расчетам с банками</a:t>
            </a:r>
          </a:p>
          <a:p>
            <a:pPr marL="171450" indent="-171450" algn="just">
              <a:spcAft>
                <a:spcPts val="300"/>
              </a:spcAft>
              <a:buFontTx/>
              <a:buBlip>
                <a:blip r:embed="rId4"/>
              </a:buBlip>
            </a:pPr>
            <a:r>
              <a:rPr lang="ru-RU" sz="1400">
                <a:solidFill>
                  <a:srgbClr val="000000"/>
                </a:solidFill>
                <a:latin typeface="Calibri" pitchFamily="34" charset="0"/>
              </a:rPr>
              <a:t>Создание условий для реализации части 5 статьи 30.5 Федерального закона от 27 июня 2011 г. № 161-ФЗ «О национальной платежной системе» в части полномасштабного внедрения платежных карт «Мир»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600" b="1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Республике Алтай</a:t>
            </a:r>
            <a:endParaRPr lang="ru-RU" altLang="ru-RU" sz="1600" b="1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4450" name="AutoShape 7"/>
          <p:cNvSpPr>
            <a:spLocks noChangeArrowheads="1"/>
          </p:cNvSpPr>
          <p:nvPr/>
        </p:nvSpPr>
        <p:spPr bwMode="auto">
          <a:xfrm>
            <a:off x="282575" y="1384300"/>
            <a:ext cx="8105775" cy="4017963"/>
          </a:xfrm>
          <a:prstGeom prst="flowChart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2400" b="1">
                <a:solidFill>
                  <a:srgbClr val="0033CC"/>
                </a:solidFill>
                <a:latin typeface="Times New Roman" pitchFamily="18" charset="0"/>
              </a:rPr>
              <a:t>Порядок подтверждения основного вида экономической деятельности страхователя по обязательному социальному страхованию от несчастных случаев на производстве и профессиональных заболеваний - юридического лица, а также видов экономической деятельности подразделений страхователя, являющихся самостоятельными классификационными единицами, утвержден Приказом Минздравсоцразвития РФ от 31.01.2006 № 55</a:t>
            </a:r>
            <a:r>
              <a:rPr lang="ru-RU" sz="2400" b="1">
                <a:latin typeface="Times New Roman" pitchFamily="18" charset="0"/>
              </a:rPr>
              <a:t>.</a:t>
            </a:r>
            <a:endParaRPr lang="ru-RU" sz="2400" b="1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b="1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257300" y="0"/>
            <a:ext cx="7886700" cy="97313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1096963" y="68263"/>
            <a:ext cx="8047037" cy="777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600" b="1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Государственное учреждение – региональное отделение Фонда социального страхования Российской Федерации по Республике Алтай</a:t>
            </a:r>
            <a:endParaRPr lang="ru-RU" altLang="ru-RU" sz="1600" b="1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ru-RU" sz="1600">
              <a:solidFill>
                <a:srgbClr val="A5002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5475" name="Rectangle 15"/>
          <p:cNvSpPr>
            <a:spLocks noChangeArrowheads="1"/>
          </p:cNvSpPr>
          <p:nvPr/>
        </p:nvSpPr>
        <p:spPr bwMode="auto">
          <a:xfrm>
            <a:off x="427038" y="1763713"/>
            <a:ext cx="8223250" cy="405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rgbClr val="0000CC"/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ru-RU" sz="3200" b="1">
                <a:solidFill>
                  <a:srgbClr val="0033CC"/>
                </a:solidFill>
                <a:latin typeface="Times New Roman" pitchFamily="18" charset="0"/>
              </a:rPr>
              <a:t>СТРАХОВАТЕЛЬ ДОЛЖЕН В СРОК </a:t>
            </a:r>
            <a:r>
              <a:rPr lang="ru-RU" sz="3200" b="1">
                <a:solidFill>
                  <a:srgbClr val="FF0066"/>
                </a:solidFill>
                <a:latin typeface="Times New Roman" pitchFamily="18" charset="0"/>
              </a:rPr>
              <a:t>НЕ ПОЗДНЕЕ 15 АПРЕЛЯ</a:t>
            </a:r>
            <a:r>
              <a:rPr lang="ru-RU" sz="3200" b="1">
                <a:solidFill>
                  <a:srgbClr val="0033CC"/>
                </a:solidFill>
                <a:latin typeface="Times New Roman" pitchFamily="18" charset="0"/>
              </a:rPr>
              <a:t> ТЕКУЩЕГО ГОДА ПРЕДСТАВИТЬ в территориальный орган Фонда по месту своей регистрации Заявление</a:t>
            </a:r>
            <a:r>
              <a:rPr lang="ru-RU" sz="3200">
                <a:solidFill>
                  <a:srgbClr val="0033CC"/>
                </a:solidFill>
                <a:latin typeface="Times New Roman" pitchFamily="18" charset="0"/>
              </a:rPr>
              <a:t> </a:t>
            </a:r>
            <a:r>
              <a:rPr lang="ru-RU" sz="3200" b="1">
                <a:solidFill>
                  <a:srgbClr val="0033CC"/>
                </a:solidFill>
                <a:latin typeface="Times New Roman" pitchFamily="18" charset="0"/>
              </a:rPr>
              <a:t>и документы, подтверждающие основной вид деятельности.</a:t>
            </a:r>
            <a:endParaRPr lang="ru-RU" sz="320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solidFill>
                  <a:srgbClr val="0000CC"/>
                </a:solidFill>
                <a:latin typeface="Calibri" pitchFamily="34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257300" y="-26988"/>
            <a:ext cx="7886700" cy="97313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altLang="ru-RU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106498" name="Rectangle 9"/>
          <p:cNvSpPr>
            <a:spLocks noChangeArrowheads="1"/>
          </p:cNvSpPr>
          <p:nvPr/>
        </p:nvSpPr>
        <p:spPr bwMode="auto">
          <a:xfrm>
            <a:off x="246063" y="1577975"/>
            <a:ext cx="86804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000" b="1">
                <a:solidFill>
                  <a:srgbClr val="0033CC"/>
                </a:solidFill>
                <a:latin typeface="Times New Roman" pitchFamily="18" charset="0"/>
              </a:rPr>
              <a:t>Заполнить и направить заявление через сайт электронного правительства (портал госуслуг)</a:t>
            </a:r>
            <a:r>
              <a:rPr lang="ru-RU" sz="4000" b="1">
                <a:latin typeface="Times New Roman" pitchFamily="18" charset="0"/>
              </a:rPr>
              <a:t> </a:t>
            </a:r>
          </a:p>
          <a:p>
            <a:pPr algn="ctr"/>
            <a:r>
              <a:rPr lang="ru-RU" sz="4000" b="1">
                <a:latin typeface="Times New Roman" pitchFamily="18" charset="0"/>
              </a:rPr>
              <a:t>  </a:t>
            </a:r>
            <a:r>
              <a:rPr lang="ru-RU" sz="4000" b="1" u="sng">
                <a:latin typeface="Times New Roman" pitchFamily="18" charset="0"/>
                <a:hlinkClick r:id="rId2"/>
              </a:rPr>
              <a:t>www.gosuslugi.ru</a:t>
            </a:r>
            <a:r>
              <a:rPr lang="ru-RU"/>
              <a:t>  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96963" y="192088"/>
            <a:ext cx="8047037" cy="533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600" b="1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Республике Алтай</a:t>
            </a:r>
            <a:endParaRPr lang="ru-RU" altLang="ru-RU" sz="1600" b="1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257300" y="-26988"/>
            <a:ext cx="7886700" cy="973138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altLang="ru-RU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107522" name="Прямоугольник 3"/>
          <p:cNvSpPr>
            <a:spLocks noChangeArrowheads="1"/>
          </p:cNvSpPr>
          <p:nvPr/>
        </p:nvSpPr>
        <p:spPr bwMode="auto">
          <a:xfrm>
            <a:off x="5892800" y="3848100"/>
            <a:ext cx="3167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>
              <a:solidFill>
                <a:srgbClr val="00005E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7523" name="Rectangle 10"/>
          <p:cNvSpPr>
            <a:spLocks noChangeArrowheads="1"/>
          </p:cNvSpPr>
          <p:nvPr/>
        </p:nvSpPr>
        <p:spPr bwMode="auto">
          <a:xfrm>
            <a:off x="0" y="969963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FF0066"/>
                </a:solidFill>
                <a:latin typeface="Calibri" pitchFamily="34" charset="0"/>
                <a:cs typeface="Times New Roman" pitchFamily="18" charset="0"/>
              </a:rPr>
              <a:t>«Информирование страхователей </a:t>
            </a:r>
          </a:p>
          <a:p>
            <a:pPr algn="ctr"/>
            <a:r>
              <a:rPr lang="ru-RU" sz="2800" b="1">
                <a:solidFill>
                  <a:srgbClr val="FF0066"/>
                </a:solidFill>
                <a:latin typeface="Calibri" pitchFamily="34" charset="0"/>
                <a:cs typeface="Times New Roman" pitchFamily="18" charset="0"/>
              </a:rPr>
              <a:t>по электронной почте»</a:t>
            </a:r>
          </a:p>
        </p:txBody>
      </p:sp>
      <p:sp>
        <p:nvSpPr>
          <p:cNvPr id="107524" name="Rectangle 12"/>
          <p:cNvSpPr>
            <a:spLocks noChangeArrowheads="1"/>
          </p:cNvSpPr>
          <p:nvPr/>
        </p:nvSpPr>
        <p:spPr bwMode="auto">
          <a:xfrm>
            <a:off x="784225" y="1962150"/>
            <a:ext cx="7883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>
                <a:solidFill>
                  <a:srgbClr val="0033CC"/>
                </a:solidFill>
              </a:rPr>
              <a:t>Для получения информации страхователю необходимо выразить согласие на получение электронных рассылок по форме, приведенной ниже, и направить его по адресу  </a:t>
            </a:r>
            <a:r>
              <a:rPr lang="en-US" sz="2400" b="1">
                <a:solidFill>
                  <a:srgbClr val="0033CC"/>
                </a:solidFill>
                <a:hlinkClick r:id="rId2"/>
              </a:rPr>
              <a:t>info</a:t>
            </a:r>
            <a:r>
              <a:rPr lang="ru-RU" sz="2400" b="1">
                <a:solidFill>
                  <a:srgbClr val="0033CC"/>
                </a:solidFill>
                <a:hlinkClick r:id="rId2"/>
              </a:rPr>
              <a:t>@</a:t>
            </a:r>
            <a:r>
              <a:rPr lang="en-US" sz="2400" b="1">
                <a:solidFill>
                  <a:srgbClr val="0033CC"/>
                </a:solidFill>
                <a:hlinkClick r:id="rId2"/>
              </a:rPr>
              <a:t>ro</a:t>
            </a:r>
            <a:r>
              <a:rPr lang="ru-RU" sz="2400" b="1">
                <a:solidFill>
                  <a:srgbClr val="0033CC"/>
                </a:solidFill>
                <a:hlinkClick r:id="rId2"/>
              </a:rPr>
              <a:t>4.</a:t>
            </a:r>
            <a:r>
              <a:rPr lang="en-US" sz="2400" b="1">
                <a:solidFill>
                  <a:srgbClr val="0033CC"/>
                </a:solidFill>
                <a:hlinkClick r:id="rId2"/>
              </a:rPr>
              <a:t>fss</a:t>
            </a:r>
            <a:r>
              <a:rPr lang="ru-RU" sz="2400" b="1">
                <a:solidFill>
                  <a:srgbClr val="0033CC"/>
                </a:solidFill>
                <a:hlinkClick r:id="rId2"/>
              </a:rPr>
              <a:t>.</a:t>
            </a:r>
            <a:r>
              <a:rPr lang="en-US" sz="2400" b="1">
                <a:solidFill>
                  <a:srgbClr val="0033CC"/>
                </a:solidFill>
                <a:hlinkClick r:id="rId2"/>
              </a:rPr>
              <a:t>ru</a:t>
            </a:r>
            <a:r>
              <a:rPr lang="ru-RU">
                <a:solidFill>
                  <a:srgbClr val="0033CC"/>
                </a:solidFill>
              </a:rPr>
              <a:t> </a:t>
            </a:r>
          </a:p>
        </p:txBody>
      </p:sp>
      <p:sp>
        <p:nvSpPr>
          <p:cNvPr id="107525" name="Rectangle 13"/>
          <p:cNvSpPr>
            <a:spLocks noChangeArrowheads="1"/>
          </p:cNvSpPr>
          <p:nvPr/>
        </p:nvSpPr>
        <p:spPr bwMode="auto">
          <a:xfrm>
            <a:off x="0" y="357346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 i="1" u="sng">
                <a:solidFill>
                  <a:srgbClr val="0033CC"/>
                </a:solidFill>
              </a:rPr>
              <a:t>Форма согласия на получение электронных рассылок.</a:t>
            </a:r>
          </a:p>
        </p:txBody>
      </p:sp>
      <p:sp>
        <p:nvSpPr>
          <p:cNvPr id="107526" name="Rectangle 14"/>
          <p:cNvSpPr>
            <a:spLocks noChangeArrowheads="1"/>
          </p:cNvSpPr>
          <p:nvPr/>
        </p:nvSpPr>
        <p:spPr bwMode="auto">
          <a:xfrm>
            <a:off x="322263" y="4175125"/>
            <a:ext cx="8437562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200" i="1" u="sng">
                <a:latin typeface="Times New Roman" pitchFamily="18" charset="0"/>
              </a:rPr>
              <a:t>Ф.И.О.</a:t>
            </a:r>
            <a:r>
              <a:rPr lang="ru-RU" sz="2200" i="1">
                <a:latin typeface="Times New Roman" pitchFamily="18" charset="0"/>
              </a:rPr>
              <a:t>- руководитель (представитель, индивидуальный предприниматель) </a:t>
            </a:r>
            <a:r>
              <a:rPr lang="ru-RU" sz="2200" i="1" u="sng">
                <a:latin typeface="Times New Roman" pitchFamily="18" charset="0"/>
              </a:rPr>
              <a:t>наименование организации, (регистрационный	 номер) </a:t>
            </a:r>
            <a:r>
              <a:rPr lang="ru-RU" sz="2200" i="1">
                <a:latin typeface="Times New Roman" pitchFamily="18" charset="0"/>
              </a:rPr>
              <a:t>выражаю согласие на участие в пилотном проекте «Информирование страхователей по электронной почте» и прошу направлять электронные рассылки по адресу </a:t>
            </a:r>
            <a:r>
              <a:rPr lang="ru-RU" sz="2200" i="1" u="sng">
                <a:latin typeface="Times New Roman" pitchFamily="18" charset="0"/>
              </a:rPr>
              <a:t>адрес электронной почты</a:t>
            </a:r>
            <a:r>
              <a:rPr lang="ru-RU" sz="2200" i="1">
                <a:latin typeface="Times New Roman" pitchFamily="18" charset="0"/>
              </a:rPr>
              <a:t>.</a:t>
            </a:r>
          </a:p>
        </p:txBody>
      </p:sp>
      <p:sp>
        <p:nvSpPr>
          <p:cNvPr id="109578" name="Rectangle 10"/>
          <p:cNvSpPr>
            <a:spLocks noChangeArrowheads="1"/>
          </p:cNvSpPr>
          <p:nvPr/>
        </p:nvSpPr>
        <p:spPr bwMode="auto">
          <a:xfrm>
            <a:off x="1203325" y="239713"/>
            <a:ext cx="75755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600" b="1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Государственное учреждение – региональное отделение Фонда социального страхования Российской Федерации по Республике Алтай</a:t>
            </a:r>
            <a:endParaRPr lang="ru-RU" altLang="ru-RU" sz="1600" b="1">
              <a:solidFill>
                <a:srgbClr val="2F559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ФСС.potx" id="{AD6630AC-A86A-4463-B373-87F6DB55F0F7}" vid="{286DCDA3-3B8D-437F-AA0F-560130DD60B2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ФСС.potx" id="{AD6630AC-A86A-4463-B373-87F6DB55F0F7}" vid="{286DCDA3-3B8D-437F-AA0F-560130DD60B2}"/>
    </a:ext>
  </a:extLst>
</a:theme>
</file>

<file path=ppt/theme/theme3.xml><?xml version="1.0" encoding="utf-8"?>
<a:theme xmlns:a="http://schemas.openxmlformats.org/drawingml/2006/main" name="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ФСС.potx" id="{AD6630AC-A86A-4463-B373-87F6DB55F0F7}" vid="{286DCDA3-3B8D-437F-AA0F-560130DD60B2}"/>
    </a:ext>
  </a:extLst>
</a:theme>
</file>

<file path=ppt/theme/theme4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ФСС.potx" id="{AD6630AC-A86A-4463-B373-87F6DB55F0F7}" vid="{286DCDA3-3B8D-437F-AA0F-560130DD60B2}"/>
    </a:ext>
  </a:extLst>
</a:theme>
</file>

<file path=ppt/theme/theme5.xml><?xml version="1.0" encoding="utf-8"?>
<a:theme xmlns:a="http://schemas.openxmlformats.org/drawingml/2006/main" name="5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ФСС.potx" id="{AD6630AC-A86A-4463-B373-87F6DB55F0F7}" vid="{286DCDA3-3B8D-437F-AA0F-560130DD60B2}"/>
    </a:ext>
  </a:extLst>
</a:theme>
</file>

<file path=ppt/theme/theme6.xml><?xml version="1.0" encoding="utf-8"?>
<a:theme xmlns:a="http://schemas.openxmlformats.org/drawingml/2006/main" name="6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ФСС.potx" id="{AD6630AC-A86A-4463-B373-87F6DB55F0F7}" vid="{286DCDA3-3B8D-437F-AA0F-560130DD60B2}"/>
    </a:ext>
  </a:extLst>
</a:theme>
</file>

<file path=ppt/theme/theme7.xml><?xml version="1.0" encoding="utf-8"?>
<a:theme xmlns:a="http://schemas.openxmlformats.org/drawingml/2006/main" name="7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ФСС.potx" id="{AD6630AC-A86A-4463-B373-87F6DB55F0F7}" vid="{286DCDA3-3B8D-437F-AA0F-560130DD60B2}"/>
    </a:ext>
  </a:extLst>
</a:theme>
</file>

<file path=ppt/theme/theme8.xml><?xml version="1.0" encoding="utf-8"?>
<a:theme xmlns:a="http://schemas.openxmlformats.org/drawingml/2006/main" name="8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ФСС.potx" id="{AD6630AC-A86A-4463-B373-87F6DB55F0F7}" vid="{286DCDA3-3B8D-437F-AA0F-560130DD60B2}"/>
    </a:ext>
  </a:extLst>
</a:theme>
</file>

<file path=ppt/theme/theme9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_Тема Office">
      <a:majorFont>
        <a:latin typeface="Impact"/>
        <a:ea typeface=""/>
        <a:cs typeface=""/>
      </a:majorFont>
      <a:minorFont>
        <a:latin typeface="Verdana"/>
        <a:ea typeface="Verdana"/>
        <a:cs typeface="Verdan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ФСС.potx" id="{AD6630AC-A86A-4463-B373-87F6DB55F0F7}" vid="{286DCDA3-3B8D-437F-AA0F-560130DD60B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</TotalTime>
  <Words>496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74</vt:i4>
      </vt:variant>
      <vt:variant>
        <vt:lpstr>Заголовки слайдов</vt:lpstr>
      </vt:variant>
      <vt:variant>
        <vt:i4>10</vt:i4>
      </vt:variant>
    </vt:vector>
  </HeadingPairs>
  <TitlesOfParts>
    <vt:vector size="91" baseType="lpstr">
      <vt:lpstr>Arial</vt:lpstr>
      <vt:lpstr>Impact</vt:lpstr>
      <vt:lpstr>Verdana</vt:lpstr>
      <vt:lpstr>Calibri</vt:lpstr>
      <vt:lpstr>Times New Roman</vt:lpstr>
      <vt:lpstr>Wingdings</vt:lpstr>
      <vt:lpstr>Arial Unicode MS</vt:lpstr>
      <vt:lpstr>Тема Office</vt:lpstr>
      <vt:lpstr>3_Тема Office</vt:lpstr>
      <vt:lpstr>4_Тема Office</vt:lpstr>
      <vt:lpstr>2_Тема Office</vt:lpstr>
      <vt:lpstr>5_Тема Office</vt:lpstr>
      <vt:lpstr>6_Тема Office</vt:lpstr>
      <vt:lpstr>7_Тема Office</vt:lpstr>
      <vt:lpstr>8_Тема Office</vt:lpstr>
      <vt:lpstr>1_Тема Office</vt:lpstr>
      <vt:lpstr>Тема Office</vt:lpstr>
      <vt:lpstr>3_Тема Office</vt:lpstr>
      <vt:lpstr>3_Тема Office</vt:lpstr>
      <vt:lpstr>3_Тема Office</vt:lpstr>
      <vt:lpstr>3_Тема Office</vt:lpstr>
      <vt:lpstr>3_Тема Office</vt:lpstr>
      <vt:lpstr>3_Тема Office</vt:lpstr>
      <vt:lpstr>3_Тема Office</vt:lpstr>
      <vt:lpstr>3_Тема Office</vt:lpstr>
      <vt:lpstr>3_Тема Office</vt:lpstr>
      <vt:lpstr>3_Тема Office</vt:lpstr>
      <vt:lpstr>3_Тема Office</vt:lpstr>
      <vt:lpstr>4_Тема Office</vt:lpstr>
      <vt:lpstr>4_Тема Office</vt:lpstr>
      <vt:lpstr>4_Тема Office</vt:lpstr>
      <vt:lpstr>4_Тема Office</vt:lpstr>
      <vt:lpstr>4_Тема Office</vt:lpstr>
      <vt:lpstr>4_Тема Office</vt:lpstr>
      <vt:lpstr>4_Тема Office</vt:lpstr>
      <vt:lpstr>4_Тема Office</vt:lpstr>
      <vt:lpstr>4_Тема Office</vt:lpstr>
      <vt:lpstr>4_Тема Office</vt:lpstr>
      <vt:lpstr>2_Тема Office</vt:lpstr>
      <vt:lpstr>5_Тема Office</vt:lpstr>
      <vt:lpstr>5_Тема Office</vt:lpstr>
      <vt:lpstr>5_Тема Office</vt:lpstr>
      <vt:lpstr>5_Тема Office</vt:lpstr>
      <vt:lpstr>5_Тема Office</vt:lpstr>
      <vt:lpstr>5_Тема Office</vt:lpstr>
      <vt:lpstr>5_Тема Office</vt:lpstr>
      <vt:lpstr>5_Тема Office</vt:lpstr>
      <vt:lpstr>5_Тема Office</vt:lpstr>
      <vt:lpstr>5_Тема Office</vt:lpstr>
      <vt:lpstr>5_Тема Office</vt:lpstr>
      <vt:lpstr>6_Тема Office</vt:lpstr>
      <vt:lpstr>6_Тема Office</vt:lpstr>
      <vt:lpstr>6_Тема Office</vt:lpstr>
      <vt:lpstr>6_Тема Office</vt:lpstr>
      <vt:lpstr>6_Тема Office</vt:lpstr>
      <vt:lpstr>6_Тема Office</vt:lpstr>
      <vt:lpstr>6_Тема Office</vt:lpstr>
      <vt:lpstr>6_Тема Office</vt:lpstr>
      <vt:lpstr>6_Тема Office</vt:lpstr>
      <vt:lpstr>6_Тема Office</vt:lpstr>
      <vt:lpstr>7_Тема Office</vt:lpstr>
      <vt:lpstr>7_Тема Office</vt:lpstr>
      <vt:lpstr>7_Тема Office</vt:lpstr>
      <vt:lpstr>7_Тема Office</vt:lpstr>
      <vt:lpstr>7_Тема Office</vt:lpstr>
      <vt:lpstr>7_Тема Office</vt:lpstr>
      <vt:lpstr>7_Тема Office</vt:lpstr>
      <vt:lpstr>7_Тема Office</vt:lpstr>
      <vt:lpstr>7_Тема Office</vt:lpstr>
      <vt:lpstr>7_Тема Office</vt:lpstr>
      <vt:lpstr>8_Тема Office</vt:lpstr>
      <vt:lpstr>8_Тема Office</vt:lpstr>
      <vt:lpstr>8_Тема Office</vt:lpstr>
      <vt:lpstr>8_Тема Office</vt:lpstr>
      <vt:lpstr>8_Тема Office</vt:lpstr>
      <vt:lpstr>8_Тема Office</vt:lpstr>
      <vt:lpstr>8_Тема Office</vt:lpstr>
      <vt:lpstr>8_Тема Office</vt:lpstr>
      <vt:lpstr>8_Тема Office</vt:lpstr>
      <vt:lpstr>8_Тема Office</vt:lpstr>
      <vt:lpstr>1_Тема Office</vt:lpstr>
      <vt:lpstr>Государственное учреждение – региональное отделение Фонда социального страхования Российской Федерации по Республике Алтай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учреждение – региональное отделение Фонда социального страхования Российской Федерации по Республике Алтай</dc:title>
  <dc:creator/>
  <cp:lastModifiedBy/>
  <cp:revision>37</cp:revision>
  <dcterms:created xsi:type="dcterms:W3CDTF">2015-07-22T18:15:39Z</dcterms:created>
  <dcterms:modified xsi:type="dcterms:W3CDTF">2018-11-27T14:11:36Z</dcterms:modified>
</cp:coreProperties>
</file>