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0"/>
  </p:notesMasterIdLst>
  <p:sldIdLst>
    <p:sldId id="256" r:id="rId2"/>
    <p:sldId id="258" r:id="rId3"/>
    <p:sldId id="273" r:id="rId4"/>
    <p:sldId id="267" r:id="rId5"/>
    <p:sldId id="275" r:id="rId6"/>
    <p:sldId id="272" r:id="rId7"/>
    <p:sldId id="270" r:id="rId8"/>
    <p:sldId id="271" r:id="rId9"/>
  </p:sldIdLst>
  <p:sldSz cx="9144000" cy="5143500" type="screen16x9"/>
  <p:notesSz cx="6797675" cy="9926638"/>
  <p:defaultTextStyle>
    <a:defPPr>
      <a:defRPr lang="ru-RU"/>
    </a:defPPr>
    <a:lvl1pPr marL="0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AA9"/>
    <a:srgbClr val="504F53"/>
    <a:srgbClr val="8D8C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150" d="100"/>
          <a:sy n="150" d="100"/>
        </p:scale>
        <p:origin x="1548" y="-36"/>
      </p:cViewPr>
      <p:guideLst>
        <p:guide orient="horz" pos="1620"/>
        <p:guide orient="horz" pos="2968"/>
        <p:guide orient="horz" pos="352"/>
        <p:guide orient="horz" pos="948"/>
        <p:guide pos="2880"/>
        <p:guide pos="385"/>
        <p:guide pos="1565"/>
        <p:guide pos="5193"/>
        <p:guide pos="40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налоговых агентов, представивших сведения по форме 2-НДФЛ за 2017 год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3.9555580373579986E-2"/>
                  <c:y val="-2.916829776059947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5576 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" sourceLinked="0"/>
            <c:txPr>
              <a:bodyPr/>
              <a:lstStyle/>
              <a:p>
                <a:pPr algn="ctr" rtl="0">
                  <a:defRPr lang="ru-RU" sz="1600" b="1" i="0" u="none" strike="noStrike" kern="1200" baseline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Справки 2-НДФЛ</c:v>
                </c:pt>
              </c:strCache>
            </c:strRef>
          </c:cat>
          <c:val>
            <c:numRef>
              <c:f>Лист1!$B$2</c:f>
              <c:numCache>
                <c:formatCode>#,##0.0</c:formatCode>
                <c:ptCount val="1"/>
                <c:pt idx="0">
                  <c:v>5576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количество налоговых агентов, у которых выявлены ошибки в  сведениях по форме 2-НДФЛ за 2017 год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7.2601397882641847E-2"/>
                  <c:y val="-4.239610803549600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</a:p>
                  <a:p>
                    <a:r>
                      <a:rPr lang="ru-RU" dirty="0" smtClean="0"/>
                      <a:t>2254</a:t>
                    </a:r>
                  </a:p>
                  <a:p>
                    <a:r>
                      <a:rPr lang="ru-RU" i="1" dirty="0" smtClean="0">
                        <a:solidFill>
                          <a:srgbClr val="005AA9"/>
                        </a:solidFill>
                      </a:rPr>
                      <a:t>40%</a:t>
                    </a:r>
                    <a:endParaRPr lang="en-US" i="1" dirty="0">
                      <a:solidFill>
                        <a:srgbClr val="005AA9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8992212433017292E-2"/>
                  <c:y val="-1.98415453838463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449610621650858E-2"/>
                  <c:y val="-2.86600099988890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7.2480531082543343E-3"/>
                  <c:y val="-1.76369292300855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1.6912123919260114E-2"/>
                  <c:y val="-2.20461615376069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1.6912123919260114E-2"/>
                  <c:y val="-1.10230807688035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7.2480531082543343E-3"/>
                  <c:y val="-1.32276969225641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Справки 2-НДФЛ</c:v>
                </c:pt>
              </c:strCache>
            </c:strRef>
          </c:cat>
          <c:val>
            <c:numRef>
              <c:f>Лист1!$C$2</c:f>
              <c:numCache>
                <c:formatCode>#,##0.0</c:formatCode>
                <c:ptCount val="1"/>
                <c:pt idx="0">
                  <c:v>2254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544192"/>
        <c:axId val="5640192"/>
        <c:axId val="0"/>
      </c:bar3DChart>
      <c:catAx>
        <c:axId val="554419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640192"/>
        <c:crosses val="autoZero"/>
        <c:auto val="1"/>
        <c:lblAlgn val="ctr"/>
        <c:lblOffset val="100"/>
        <c:noMultiLvlLbl val="0"/>
      </c:catAx>
      <c:valAx>
        <c:axId val="56401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>
              <a:outerShdw blurRad="76200" dist="12700" dir="2700000" sy="-23000" kx="-800400" algn="bl" rotWithShape="0">
                <a:prstClr val="black">
                  <a:alpha val="20000"/>
                </a:prstClr>
              </a:outerShdw>
            </a:effectLst>
          </c:spPr>
        </c:majorGridlines>
        <c:numFmt formatCode="#,##0.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5441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5830943674976916"/>
          <c:y val="9.6241160041985699E-2"/>
          <c:w val="0.26091582640812555"/>
          <c:h val="0.7753361793578269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40"/>
    </mc:Choice>
    <mc:Fallback>
      <c:style val="40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400" dirty="0" smtClean="0"/>
              <a:t>Виды</a:t>
            </a:r>
            <a:r>
              <a:rPr lang="ru-RU" sz="1400" baseline="0" dirty="0" smtClean="0"/>
              <a:t> ошибок</a:t>
            </a:r>
            <a:r>
              <a:rPr lang="ru-RU" sz="1400" dirty="0" smtClean="0"/>
              <a:t>:</a:t>
            </a:r>
            <a:endParaRPr lang="ru-RU" sz="1400" dirty="0"/>
          </a:p>
        </c:rich>
      </c:tx>
      <c:layout>
        <c:manualLayout>
          <c:xMode val="edge"/>
          <c:yMode val="edge"/>
          <c:x val="0.36122126536935878"/>
          <c:y val="0"/>
        </c:manualLayout>
      </c:layout>
      <c:overlay val="0"/>
    </c:title>
    <c:autoTitleDeleted val="0"/>
    <c:view3D>
      <c:rotX val="30"/>
      <c:rotY val="0"/>
      <c:depthPercent val="10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30824638196415954"/>
          <c:y val="7.8464428832145217E-2"/>
          <c:w val="0.55750731878850535"/>
          <c:h val="0.6145008496507647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2254 ошибок, в том числе по видам:</c:v>
                </c:pt>
              </c:strCache>
            </c:strRef>
          </c:tx>
          <c:explosion val="27"/>
          <c:dPt>
            <c:idx val="0"/>
            <c:bubble3D val="0"/>
            <c:spPr>
              <a:solidFill>
                <a:srgbClr val="C00000"/>
              </a:solidFill>
            </c:spPr>
          </c:dPt>
          <c:dPt>
            <c:idx val="1"/>
            <c:bubble3D val="0"/>
            <c:spPr>
              <a:solidFill>
                <a:srgbClr val="0070C0"/>
              </a:solidFill>
            </c:spPr>
          </c:dPt>
          <c:dPt>
            <c:idx val="2"/>
            <c:bubble3D val="0"/>
            <c:spPr>
              <a:solidFill>
                <a:srgbClr val="FFC000"/>
              </a:solidFill>
            </c:spPr>
          </c:dPt>
          <c:dPt>
            <c:idx val="3"/>
            <c:bubble3D val="0"/>
            <c:spPr>
              <a:solidFill>
                <a:srgbClr val="00B050"/>
              </a:solidFill>
            </c:spPr>
          </c:dPt>
          <c:dPt>
            <c:idx val="4"/>
            <c:bubble3D val="0"/>
            <c:spPr>
              <a:solidFill>
                <a:schemeClr val="tx1"/>
              </a:solidFill>
            </c:spPr>
          </c:dPt>
          <c:dLbls>
            <c:dLbl>
              <c:idx val="1"/>
              <c:layout>
                <c:manualLayout>
                  <c:x val="-1.4671945268646232E-2"/>
                  <c:y val="-9.2830322888780362E-3"/>
                </c:manualLayout>
              </c:layout>
              <c:tx>
                <c:rich>
                  <a:bodyPr/>
                  <a:lstStyle/>
                  <a:p>
                    <a:r>
                      <a:rPr lang="ru-RU" smtClean="0"/>
                      <a:t>7,9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2.4550295227219816E-2"/>
                  <c:y val="-6.6140060482885298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8.1472188603679812E-3"/>
                  <c:y val="-1.856740768677408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7.1166662556714902E-2"/>
                  <c:y val="-3.2156716109195838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0</a:t>
                    </a:r>
                    <a:r>
                      <a:rPr lang="ru-RU" dirty="0" smtClean="0"/>
                      <a:t>,1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Лист1!$A$2:$A$6</c:f>
              <c:strCache>
                <c:ptCount val="5"/>
                <c:pt idx="0">
                  <c:v>ошибки в персональных данных-85%</c:v>
                </c:pt>
                <c:pt idx="1">
                  <c:v>в справке с признаком "1" указанна сумма не удержанного налога, но не представлена справка с признаком "2"; -7.9%</c:v>
                </c:pt>
                <c:pt idx="2">
                  <c:v>ошибки форматно-логические-6%</c:v>
                </c:pt>
                <c:pt idx="3">
                  <c:v>ошибки в уведомлениях на имущественный вычет- 1%</c:v>
                </c:pt>
                <c:pt idx="4">
                  <c:v>ошибки в ставке/статус  ФЛ-0.1%</c:v>
                </c:pt>
              </c:strCache>
            </c:strRef>
          </c:cat>
          <c:val>
            <c:numRef>
              <c:f>Лист1!$B$2:$B$6</c:f>
              <c:numCache>
                <c:formatCode>0.00</c:formatCode>
                <c:ptCount val="5"/>
                <c:pt idx="0">
                  <c:v>1916</c:v>
                </c:pt>
                <c:pt idx="1">
                  <c:v>176</c:v>
                </c:pt>
                <c:pt idx="2">
                  <c:v>129</c:v>
                </c:pt>
                <c:pt idx="3">
                  <c:v>23</c:v>
                </c:pt>
                <c:pt idx="4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1.2812175916549986E-2"/>
          <c:y val="0.67646518419665691"/>
          <c:w val="0.88066855387884624"/>
          <c:h val="0.30306583436887041"/>
        </c:manualLayout>
      </c:layout>
      <c:overlay val="0"/>
      <c:txPr>
        <a:bodyPr/>
        <a:lstStyle/>
        <a:p>
          <a:pPr>
            <a:defRPr sz="8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28.11.2018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31" tIns="45715" rIns="91431" bIns="45715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6149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53712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8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87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5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EE4C3-B3F9-4492-AC4E-AEB8AB203703}" type="datetime1">
              <a:rPr lang="ru-RU" smtClean="0"/>
              <a:pPr/>
              <a:t>28.11.2018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C1266-D9B9-4642-A506-7317DD4ADF73}" type="datetime1">
              <a:rPr lang="ru-RU" smtClean="0"/>
              <a:pPr/>
              <a:t>28.11.2018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78A2D-CC43-4DD9-8CF9-DF5286C3CC1D}" type="datetime1">
              <a:rPr lang="ru-RU" smtClean="0"/>
              <a:pPr/>
              <a:t>28.11.2018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8524-75FA-4DFF-9D30-F97C17CE17A5}" type="datetime1">
              <a:rPr lang="ru-RU" smtClean="0"/>
              <a:pPr/>
              <a:t>28.11.2018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B2CD-5EDF-45E0-A730-F2C3E6027E1D}" type="datetime1">
              <a:rPr lang="ru-RU" smtClean="0"/>
              <a:pPr/>
              <a:t>28.11.2018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66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00"/>
            <a:ext cx="7548638" cy="94615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6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6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799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0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0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5A173-E5E4-4B86-BADB-BBB422306F42}" type="datetime1">
              <a:rPr lang="ru-RU" smtClean="0"/>
              <a:pPr/>
              <a:t>28.11.2018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7" cstate="print"/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89" y="1491630"/>
            <a:ext cx="7632699" cy="3220070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3"/>
            <a:ext cx="2133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EDECA-DAED-49E8-AB44-A10369DCE766}" type="datetime1">
              <a:rPr lang="ru-RU" smtClean="0"/>
              <a:pPr/>
              <a:t>28.11.2018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31" y="4398169"/>
            <a:ext cx="503585" cy="51358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61" r:id="rId5"/>
    <p:sldLayoutId id="2147483663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hf hdr="0" ftr="0" dt="0"/>
  <p:txStyles>
    <p:titleStyle>
      <a:lvl1pPr algn="l" defTabSz="816296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9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794987"/>
            <a:ext cx="7772400" cy="1432947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/>
              <a:t>МОНИТОРИНГ НАРУШЕНИЙ ПО НДФЛ, ДОПУСКАЕМЫХ</a:t>
            </a:r>
            <a:br>
              <a:rPr lang="ru-RU" sz="2000" dirty="0" smtClean="0"/>
            </a:br>
            <a:r>
              <a:rPr lang="ru-RU" sz="2000" dirty="0" smtClean="0"/>
              <a:t> НАЛОГОВЫМИ АГЕНТАМИ</a:t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начальник отдела камерального контроля Горожанина А.С.</a:t>
            </a:r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2283074" y="1851670"/>
            <a:ext cx="4176464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ФЕДЕРАЛЬНАЯ НАЛОГОВАЯ СЛУЖБА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2655305"/>
              </p:ext>
            </p:extLst>
          </p:nvPr>
        </p:nvGraphicFramePr>
        <p:xfrm>
          <a:off x="611188" y="1504950"/>
          <a:ext cx="7632699" cy="3327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524"/>
                <a:gridCol w="3096344"/>
                <a:gridCol w="3167831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6-НДФЛ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2-НДФЛ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Реквизиты нормативных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документов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indent="-285750" algn="l" defTabSz="816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Приказ ФНС России от 14.10.15 </a:t>
                      </a:r>
                    </a:p>
                    <a:p>
                      <a:pPr marL="0" marR="0" indent="0" algn="l" defTabSz="816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№ ММВ-7-11/450@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816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Приказ ФНС России от 30.10.2015 N ММВ-7-11/485@</a:t>
                      </a:r>
                    </a:p>
                    <a:p>
                      <a:pPr marL="0" marR="0" indent="0" algn="l" defTabSz="816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Приказ ФНС России от 16.09.2011 N ММВ-7-3/576@ </a:t>
                      </a:r>
                      <a:endParaRPr lang="ru-RU" sz="1400" b="0" i="0" u="none" strike="noStrike" kern="1200" baseline="0" dirty="0" smtClean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l" defTabSz="816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Приказ от 2 октября 2018 г. N ММВ-7-11/566@ </a:t>
                      </a:r>
                      <a:endParaRPr lang="ru-RU" sz="1400" b="0" kern="1200" dirty="0" smtClean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Сроки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представления отчетности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п.2 ст. 230 НК РФ</a:t>
                      </a:r>
                    </a:p>
                    <a:p>
                      <a:pPr lvl="0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 I квартал - не позднее 30 апреля;</a:t>
                      </a:r>
                    </a:p>
                    <a:p>
                      <a:pPr lvl="0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 полугодие - не позднее 31 июля;</a:t>
                      </a:r>
                    </a:p>
                    <a:p>
                      <a:pPr lvl="0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 9 месяцев - не позднее 31 октября;</a:t>
                      </a:r>
                    </a:p>
                    <a:p>
                      <a:pPr lvl="0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 год - не позднее 1 апреля следующего года.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п.2 ст.230 НК РФ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Справка с признаком 1 - до 01 апреля </a:t>
                      </a:r>
                    </a:p>
                    <a:p>
                      <a:pPr marL="0" marR="0" indent="0" algn="l" defTabSz="816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Справка с признаком 2 - до 01 марта 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следующего за истекшим налоговым периодом (ежегодно)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Сроки представления отчетности для налоговых агентов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90732872"/>
              </p:ext>
            </p:extLst>
          </p:nvPr>
        </p:nvGraphicFramePr>
        <p:xfrm>
          <a:off x="755576" y="1059582"/>
          <a:ext cx="7344814" cy="384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936104"/>
                <a:gridCol w="915530"/>
                <a:gridCol w="1049259"/>
                <a:gridCol w="1049259"/>
                <a:gridCol w="1049259"/>
                <a:gridCol w="1049259"/>
              </a:tblGrid>
              <a:tr h="296270">
                <a:tc rowSpan="2">
                  <a:txBody>
                    <a:bodyPr/>
                    <a:lstStyle/>
                    <a:p>
                      <a:r>
                        <a:rPr lang="ru-RU" sz="1400" dirty="0" smtClean="0"/>
                        <a:t>Вид нарушения</a:t>
                      </a:r>
                      <a:endParaRPr lang="ru-RU" sz="14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2017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За 9 месяцев 2018 года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8616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нарушений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сумма</a:t>
                      </a:r>
                      <a:r>
                        <a:rPr lang="ru-RU" sz="1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штрафа,</a:t>
                      </a:r>
                      <a:endParaRPr lang="ru-RU" sz="1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доля,</a:t>
                      </a:r>
                    </a:p>
                    <a:p>
                      <a:pPr algn="l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привлеченных налоговых</a:t>
                      </a:r>
                      <a:r>
                        <a:rPr lang="ru-RU" sz="1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агентов, 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816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нарушений</a:t>
                      </a:r>
                    </a:p>
                    <a:p>
                      <a:pPr algn="l"/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сумма</a:t>
                      </a:r>
                      <a:r>
                        <a:rPr lang="ru-RU" sz="1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l"/>
                      <a:r>
                        <a:rPr lang="ru-RU" sz="1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штрафа, </a:t>
                      </a:r>
                      <a:endParaRPr lang="ru-RU" sz="1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816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smtClean="0">
                          <a:latin typeface="Times New Roman" pitchFamily="18" charset="0"/>
                          <a:cs typeface="Times New Roman" pitchFamily="18" charset="0"/>
                        </a:rPr>
                        <a:t>доля,</a:t>
                      </a:r>
                    </a:p>
                    <a:p>
                      <a:pPr marL="0" marR="0" indent="0" algn="l" defTabSz="816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smtClean="0">
                          <a:latin typeface="Times New Roman" pitchFamily="18" charset="0"/>
                          <a:cs typeface="Times New Roman" pitchFamily="18" charset="0"/>
                        </a:rPr>
                        <a:t>привлеченных 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налоговых</a:t>
                      </a:r>
                      <a:r>
                        <a:rPr lang="ru-RU" sz="1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агентов, 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  <a:p>
                      <a:pPr algn="l"/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72513">
                <a:tc>
                  <a:txBody>
                    <a:bodyPr/>
                    <a:lstStyle/>
                    <a:p>
                      <a:pPr marL="0" marR="0" indent="0" algn="l" defTabSz="816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ст.126 НК РФ Нарушение сроков представления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отчетности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338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303,34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5,88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182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201,25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3,26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34410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ст.123 НК РФ </a:t>
                      </a:r>
                    </a:p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Неперечисление (неполное) перечисление сумм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налога в бюджет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4654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11896,90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80,96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1555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4677,17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27,79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1188" y="339503"/>
            <a:ext cx="7632699" cy="576063"/>
          </a:xfrm>
        </p:spPr>
        <p:txBody>
          <a:bodyPr/>
          <a:lstStyle/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Мониторинг налоговых нарушений по Расчетам 6-НДФЛ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за 2017 год 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 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9 месяцев  2018 года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48015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61782" y="248087"/>
            <a:ext cx="9144000" cy="349258"/>
          </a:xfrm>
          <a:prstGeom prst="rect">
            <a:avLst/>
          </a:prstGeom>
        </p:spPr>
        <p:txBody>
          <a:bodyPr wrap="square" lIns="71561" tIns="35780" rIns="71561" bIns="35780">
            <a:spAutoFit/>
          </a:bodyPr>
          <a:lstStyle/>
          <a:p>
            <a:pPr algn="ctr"/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Статистика ошибок в справках 2-НДФЛ за 2017 год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3" name="Диаграмма 22"/>
          <p:cNvGraphicFramePr/>
          <p:nvPr>
            <p:extLst>
              <p:ext uri="{D42A27DB-BD31-4B8C-83A1-F6EECF244321}">
                <p14:modId xmlns:p14="http://schemas.microsoft.com/office/powerpoint/2010/main" val="353542899"/>
              </p:ext>
            </p:extLst>
          </p:nvPr>
        </p:nvGraphicFramePr>
        <p:xfrm>
          <a:off x="539553" y="1059582"/>
          <a:ext cx="3384375" cy="37746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5" name="Диаграмма 24"/>
          <p:cNvGraphicFramePr/>
          <p:nvPr>
            <p:extLst>
              <p:ext uri="{D42A27DB-BD31-4B8C-83A1-F6EECF244321}">
                <p14:modId xmlns:p14="http://schemas.microsoft.com/office/powerpoint/2010/main" val="463005282"/>
              </p:ext>
            </p:extLst>
          </p:nvPr>
        </p:nvGraphicFramePr>
        <p:xfrm>
          <a:off x="3707904" y="989812"/>
          <a:ext cx="5150101" cy="37227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5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16416" y="4371950"/>
            <a:ext cx="619711" cy="473875"/>
          </a:xfrm>
        </p:spPr>
        <p:txBody>
          <a:bodyPr/>
          <a:lstStyle/>
          <a:p>
            <a:r>
              <a:rPr lang="ru-RU" sz="1900" dirty="0" smtClean="0">
                <a:solidFill>
                  <a:schemeClr val="bg1">
                    <a:lumMod val="50000"/>
                  </a:schemeClr>
                </a:solidFill>
              </a:rPr>
              <a:t>5</a:t>
            </a:r>
            <a:endParaRPr lang="ru-RU" sz="19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6462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0" y="1203598"/>
            <a:ext cx="7632700" cy="3206749"/>
          </a:xfrm>
        </p:spPr>
        <p:txBody>
          <a:bodyPr/>
          <a:lstStyle/>
          <a:p>
            <a:pPr marL="570255" indent="-285750" algn="just">
              <a:buFont typeface="Arial" pitchFamily="34" charset="0"/>
              <a:buChar char="•"/>
            </a:pPr>
            <a:endPara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70255" indent="-285750"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персональные данные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физическом лице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(ИНН физического лица, фамилия, имя, отчество, дата рождения,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серия и номер документа, удостоверяющего личность), которые не позволяют идентифицировать физическое лицо-получателя дохода;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70255" indent="-285750" algn="just">
              <a:buFont typeface="Arial" pitchFamily="34" charset="0"/>
              <a:buChar char="•"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оды доходов и вычетов;</a:t>
            </a:r>
          </a:p>
          <a:p>
            <a:pPr marL="570255" indent="-285750" algn="just">
              <a:buFont typeface="Arial" pitchFamily="34" charset="0"/>
              <a:buChar char="•"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искажения суммовых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показателей сведений о доходах;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70255" indent="-285750" algn="just">
              <a:buFont typeface="Arial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иные арифметические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ошибки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которые повлекли неблагоприятные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последствия для бюджета в виде не исчисления и (или) неполного исчисления, не перечисления налога, нарушения прав физических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лиц.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Письмо ФНС России от 09.12.2016 N СА-4-9/23659@)</a:t>
            </a:r>
          </a:p>
          <a:p>
            <a:endParaRPr lang="ru-RU" sz="1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189" y="558801"/>
            <a:ext cx="7548638" cy="500781"/>
          </a:xfrm>
        </p:spPr>
        <p:txBody>
          <a:bodyPr/>
          <a:lstStyle/>
          <a:p>
            <a:pPr algn="ctr"/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Недостоверные сведения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8311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457200" algn="just"/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соответствии с пунктом 3 статьи 55 НК РФ если организация была ликвидирована (реорганизована) до конца календарного года, последним налоговым периодом для нее является период времени от начала этого года до дня завершения ликвидации (реорганизации).</a:t>
            </a:r>
          </a:p>
          <a:p>
            <a:pPr marL="0" indent="457200" algn="just"/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1 января 2018 года при реорганизации ЮЛ обязанности налогового агента переходят к правопреемнику ст. 230 НК РФ ( в ред. Федерального закона от 27.11.2017 г. № 335-ФЗ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57200" algn="just"/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 наличии нескольких правопреемников обязанность каждого из правопреемников при исполнении обязанностей, предусмотренных ст. 230 НК РФ, определяется на основании передаточного акта или разделительного баланса.</a:t>
            </a:r>
          </a:p>
          <a:p>
            <a:pPr marL="0" indent="457200" algn="just"/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Независимо от формы реорганизации правопреемники налоговых агентов должны выдавать работникам реорганизованных организаций справки 2-НДФЛ и представлять отчетность по НДФЛ в налоговые органы уже в 2018 году, если такая отчетность не была представлена ЮЛ до реорганизации.</a:t>
            </a:r>
          </a:p>
          <a:p>
            <a:endParaRPr lang="ru-RU" sz="1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Представление отчетности  налоговыми агентами по форме  2-НДФЛ в случае ликвидации (реорганизации)</a:t>
            </a:r>
            <a:endParaRPr lang="ru-RU" sz="1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0238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11560" y="339502"/>
            <a:ext cx="8075612" cy="500783"/>
          </a:xfrm>
        </p:spPr>
        <p:txBody>
          <a:bodyPr/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Формы   2-НДФЛ за 2018 год (с 01.01.2019г.) для представления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в налоговый орган                                          физическим лицам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131590"/>
            <a:ext cx="2542817" cy="3364086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7</a:t>
            </a:fld>
            <a:endParaRPr lang="ru-RU" dirty="0"/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131590"/>
            <a:ext cx="2304256" cy="3312368"/>
          </a:xfrm>
        </p:spPr>
      </p:pic>
    </p:spTree>
    <p:extLst>
      <p:ext uri="{BB962C8B-B14F-4D97-AF65-F5344CB8AC3E}">
        <p14:creationId xmlns:p14="http://schemas.microsoft.com/office/powerpoint/2010/main" val="301821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/>
              <a:t>Спасибо </a:t>
            </a:r>
            <a:r>
              <a:rPr lang="ru-RU" sz="2000" dirty="0"/>
              <a:t>за внимание!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294967295"/>
          </p:nvPr>
        </p:nvSpPr>
        <p:spPr>
          <a:xfrm>
            <a:off x="8639175" y="4398963"/>
            <a:ext cx="504825" cy="512762"/>
          </a:xfrm>
        </p:spPr>
        <p:txBody>
          <a:bodyPr/>
          <a:lstStyle/>
          <a:p>
            <a:fld id="{E20E89E6-FE54-4E13-859C-1FA908D70D39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7601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ФН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ФНС</Template>
  <TotalTime>472</TotalTime>
  <Words>496</Words>
  <Application>Microsoft Office PowerPoint</Application>
  <PresentationFormat>Экран (16:9)</PresentationFormat>
  <Paragraphs>82</Paragraphs>
  <Slides>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Шаблон ФНС</vt:lpstr>
      <vt:lpstr>МОНИТОРИНГ НАРУШЕНИЙ ПО НДФЛ, ДОПУСКАЕМЫХ  НАЛОГОВЫМИ АГЕНТАМИ  начальник отдела камерального контроля Горожанина А.С.</vt:lpstr>
      <vt:lpstr>Сроки представления отчетности для налоговых агентов</vt:lpstr>
      <vt:lpstr>Мониторинг налоговых нарушений по Расчетам 6-НДФЛ за 2017 год  и  9 месяцев  2018 года</vt:lpstr>
      <vt:lpstr>Презентация PowerPoint</vt:lpstr>
      <vt:lpstr>Недостоверные сведения</vt:lpstr>
      <vt:lpstr>Представление отчетности  налоговыми агентами по форме  2-НДФЛ в случае ликвидации (реорганизации)</vt:lpstr>
      <vt:lpstr>              Формы   2-НДФЛ за 2018 год (с 01.01.2019г.) для представления               в налоговый орган                                          физическим лицам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МОНИТОРИНГ НАРУШЕНИЙ ПО НДФЛ ДОПУЩЕННЫХ  НАЛОГОВЫМИ АГЕНТАМИ</dc:title>
  <dc:creator>Ткалич Галина Сергеевна</dc:creator>
  <cp:lastModifiedBy>Горожанина Анна Сергеевна</cp:lastModifiedBy>
  <cp:revision>51</cp:revision>
  <cp:lastPrinted>2018-11-28T01:04:12Z</cp:lastPrinted>
  <dcterms:created xsi:type="dcterms:W3CDTF">2018-11-27T00:54:10Z</dcterms:created>
  <dcterms:modified xsi:type="dcterms:W3CDTF">2018-11-28T01:33:26Z</dcterms:modified>
</cp:coreProperties>
</file>