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15" r:id="rId2"/>
    <p:sldId id="310" r:id="rId3"/>
    <p:sldId id="297" r:id="rId4"/>
    <p:sldId id="312" r:id="rId5"/>
    <p:sldId id="314" r:id="rId6"/>
    <p:sldId id="309" r:id="rId7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3237" autoAdjust="0"/>
  </p:normalViewPr>
  <p:slideViewPr>
    <p:cSldViewPr>
      <p:cViewPr>
        <p:scale>
          <a:sx n="90" d="100"/>
          <a:sy n="90" d="100"/>
        </p:scale>
        <p:origin x="-2430" y="-516"/>
      </p:cViewPr>
      <p:guideLst>
        <p:guide orient="horz" pos="21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U0400-APP08\F\20_&#1054;&#1058;&#1044;&#1045;&#1051;%20&#1055;&#1054;%20&#1056;&#1040;&#1041;&#1054;&#1058;&#1045;%20&#1057;%20&#1047;&#1040;&#1044;&#1054;&#1051;&#1046;&#1045;&#1053;&#1053;&#1054;&#1057;&#1058;&#1068;&#1070;\!!!!&#1076;&#1083;&#1103;%20&#1052;&#1054;&#1057;&#1050;&#1042;&#1067;!!!!\&#1057;&#1090;&#1088;&#1091;&#1082;&#1090;&#1091;&#1088;&#1072;%20&#1085;&#1072;%2001.04.2019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69857487488063"/>
          <c:y val="1.4312781860490794E-3"/>
          <c:w val="0.89530142512511934"/>
          <c:h val="0.7800708467803293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9.0802007038647894E-2"/>
          <c:y val="0.81732388714568571"/>
          <c:w val="0.8183957703439021"/>
          <c:h val="0.16262598754103105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0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66D6EB77-532F-46FA-8ADB-EFC56091FF45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1"/>
            <a:ext cx="5447030" cy="4473416"/>
          </a:xfrm>
          <a:prstGeom prst="rect">
            <a:avLst/>
          </a:prstGeom>
        </p:spPr>
        <p:txBody>
          <a:bodyPr vert="horz" lIns="91567" tIns="45785" rIns="91567" bIns="4578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3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42153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BA791F4B-1F99-4B3D-BFCF-0049E4186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483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91F4B-1F99-4B3D-BFCF-0049E4186A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74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91F4B-1F99-4B3D-BFCF-0049E4186A5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502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20"/>
            <a:ext cx="9142412" cy="685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7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44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0C6B-1D2D-46ED-8670-1114D656880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96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D7F5-8FEA-4948-96CD-89AE6DE0D64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021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AB20C-FF52-4A5D-82EB-970D8C4BD33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3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49" y="5126567"/>
            <a:ext cx="923925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24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148B-240A-4FBA-AAF8-7AD6146266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4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2413" cy="685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69"/>
            <a:ext cx="7337901" cy="1105803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6E103-2F6F-49FA-AB7E-62A79B851EF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06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2413" cy="685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7"/>
            <a:ext cx="7320689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3"/>
            <a:ext cx="7320689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7C75-B194-4FF7-A909-9D8CF3D9C8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0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2"/>
            <a:ext cx="3644897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E361E-E115-4B8D-9BDC-BAEC3F0B3FE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0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2"/>
            <a:ext cx="367475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2" y="1606872"/>
            <a:ext cx="3587825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2" y="2188097"/>
            <a:ext cx="3587825" cy="424802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AC039-53C1-4499-AB7F-E17F867639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6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8EB00-BC67-4126-A894-660DAB0B3D7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054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2"/>
            <a:ext cx="566738" cy="651933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E658D694-515F-4ADC-92B1-E5BF586ADCF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3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8F4E3-0C50-4199-AE84-DB64FFBA349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7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1"/>
            <a:ext cx="7343775" cy="111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406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406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6040967"/>
            <a:ext cx="619125" cy="632884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900CBD-5EEB-42AF-BCBE-A40645E6F49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4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73025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0950" indent="-96996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307975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hart" Target="../charts/chart1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Меры, применяемые по взысканию задолженности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768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709860" cy="76765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1600" dirty="0" smtClean="0"/>
              <a:t>Взыскание задолженности по налогам, страховым взносам, пеням, штрафам физических лиц, не являющихся </a:t>
            </a:r>
            <a:r>
              <a:rPr lang="ru-RU" sz="1600" dirty="0"/>
              <a:t>индивидуальными </a:t>
            </a:r>
            <a:r>
              <a:rPr lang="ru-RU" sz="1600" dirty="0" smtClean="0"/>
              <a:t>предпринимателями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E361E-E115-4B8D-9BDC-BAEC3F0B3FE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30447166"/>
              </p:ext>
            </p:extLst>
          </p:nvPr>
        </p:nvGraphicFramePr>
        <p:xfrm>
          <a:off x="5264339" y="1212111"/>
          <a:ext cx="3240723" cy="5033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4" descr="\\c0020-app008.dmz.tax.nalog.ru\DavWWWRoot\inetdata\0000-08-925\Мои документы\My Pictures\bdc5ce0d-ea40-44ee-80e7-70a730be18fd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748" y="1910653"/>
            <a:ext cx="1080135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D:\ОТДЕЛ УРЕГУЛИРОВАНИЯ ЗАДОЛЖЕННОСТИ\СЕМИНАР\2019\СЕМИНАР ФНС АПРЕЛЬ 2019\1\ce5a90e759e6e136127a80d546625866_L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90056" y="1299196"/>
            <a:ext cx="1440180" cy="980774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/>
        </p:spPr>
      </p:pic>
      <p:sp>
        <p:nvSpPr>
          <p:cNvPr id="6" name="TextBox 5"/>
          <p:cNvSpPr txBox="1"/>
          <p:nvPr/>
        </p:nvSpPr>
        <p:spPr>
          <a:xfrm>
            <a:off x="1990056" y="2215197"/>
            <a:ext cx="1440180" cy="36004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Налоговый орган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63008" y="2990788"/>
            <a:ext cx="1440180" cy="2275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Должник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6"/>
          <a:stretch>
            <a:fillRect/>
          </a:stretch>
        </p:blipFill>
        <p:spPr>
          <a:xfrm>
            <a:off x="4576900" y="2480041"/>
            <a:ext cx="1440180" cy="1249051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 bwMode="auto">
          <a:xfrm>
            <a:off x="6533078" y="4052750"/>
            <a:ext cx="1178566" cy="908567"/>
            <a:chOff x="0" y="0"/>
            <a:chExt cx="1438888" cy="1807220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8888" cy="1542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26"/>
            <p:cNvSpPr txBox="1"/>
            <p:nvPr/>
          </p:nvSpPr>
          <p:spPr>
            <a:xfrm>
              <a:off x="3300" y="1542860"/>
              <a:ext cx="1366284" cy="26436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algn="ctr">
                <a:spcAft>
                  <a:spcPts val="0"/>
                </a:spcAft>
              </a:pPr>
              <a:r>
                <a:rPr lang="ru-RU" sz="2000" b="1" kern="1200">
                  <a:solidFill>
                    <a:srgbClr val="005AA9"/>
                  </a:solidFill>
                  <a:effectLst/>
                  <a:latin typeface="Arial"/>
                  <a:ea typeface="Times New Roman"/>
                </a:rPr>
                <a:t>ФССП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22" name="Прямоугольный треугольник 21"/>
          <p:cNvSpPr/>
          <p:nvPr/>
        </p:nvSpPr>
        <p:spPr>
          <a:xfrm>
            <a:off x="486334" y="1511766"/>
            <a:ext cx="7734766" cy="4860607"/>
          </a:xfrm>
          <a:prstGeom prst="rtTriangle">
            <a:avLst/>
          </a:prstGeom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10800000">
            <a:off x="3550631" y="1299197"/>
            <a:ext cx="5214451" cy="3240405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383007" y="6309360"/>
            <a:ext cx="1800225" cy="1800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Документы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87780" y="1268730"/>
            <a:ext cx="2458491" cy="36004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Дополнительные расходы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2411730" y="2494169"/>
            <a:ext cx="1165211" cy="3600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5556166" y="2355873"/>
            <a:ext cx="3433960" cy="1800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Госпошлина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 рассмотрение в суде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22354" y="1628775"/>
            <a:ext cx="3433960" cy="1800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Начисление пени в соответствии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 ст. 75 НК РФ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73478" y="3813545"/>
            <a:ext cx="1460320" cy="39565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Исполнительский сбор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1505" y="2535895"/>
            <a:ext cx="1800225" cy="19790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Требования об уплате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Выгнутая влево стрелка 35"/>
          <p:cNvSpPr/>
          <p:nvPr/>
        </p:nvSpPr>
        <p:spPr>
          <a:xfrm rot="17912051">
            <a:off x="3515221" y="2306180"/>
            <a:ext cx="270350" cy="2147197"/>
          </a:xfrm>
          <a:prstGeom prst="curvedRightArrow">
            <a:avLst>
              <a:gd name="adj1" fmla="val 24334"/>
              <a:gd name="adj2" fmla="val 37677"/>
              <a:gd name="adj3" fmla="val 257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93979" y="3610092"/>
            <a:ext cx="2138057" cy="2936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Заявление на выдачу судебного приказа</a:t>
            </a:r>
          </a:p>
        </p:txBody>
      </p:sp>
      <p:sp>
        <p:nvSpPr>
          <p:cNvPr id="38" name="Выгнутая влево стрелка 37"/>
          <p:cNvSpPr/>
          <p:nvPr/>
        </p:nvSpPr>
        <p:spPr>
          <a:xfrm rot="17912051">
            <a:off x="4431215" y="1686452"/>
            <a:ext cx="503858" cy="4514113"/>
          </a:xfrm>
          <a:prstGeom prst="curvedRightArrow">
            <a:avLst>
              <a:gd name="adj1" fmla="val 24334"/>
              <a:gd name="adj2" fmla="val 47200"/>
              <a:gd name="adj3" fmla="val 339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27384" y="4653538"/>
            <a:ext cx="1460396" cy="2936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Судебный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приказ</a:t>
            </a:r>
          </a:p>
        </p:txBody>
      </p:sp>
      <p:sp>
        <p:nvSpPr>
          <p:cNvPr id="40" name="Прямоугольный треугольник 39"/>
          <p:cNvSpPr/>
          <p:nvPr/>
        </p:nvSpPr>
        <p:spPr>
          <a:xfrm>
            <a:off x="611505" y="2674192"/>
            <a:ext cx="5760720" cy="3815189"/>
          </a:xfrm>
          <a:prstGeom prst="rt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611503" y="2733796"/>
            <a:ext cx="1440181" cy="2855473"/>
          </a:xfrm>
          <a:prstGeom prst="rect">
            <a:avLst/>
          </a:prstGeom>
          <a:ln cap="sq">
            <a:solidFill>
              <a:schemeClr val="bg1"/>
            </a:solidFill>
          </a:ln>
        </p:spPr>
        <p:txBody>
          <a:bodyPr vert="horz" wrap="square" lIns="104306" tIns="52153" rIns="104306" bIns="52153" rtlCol="0" anchor="t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800" b="1" dirty="0" smtClean="0"/>
              <a:t>Направляется:</a:t>
            </a:r>
          </a:p>
          <a:p>
            <a:pPr defTabSz="1043056">
              <a:spcBef>
                <a:spcPct val="0"/>
              </a:spcBef>
            </a:pPr>
            <a:endParaRPr lang="ru-RU" sz="500" b="1" dirty="0" smtClean="0"/>
          </a:p>
          <a:p>
            <a:pPr defTabSz="1043056">
              <a:spcBef>
                <a:spcPct val="0"/>
              </a:spcBef>
            </a:pPr>
            <a:r>
              <a:rPr lang="ru-RU" sz="800" b="1" dirty="0" smtClean="0"/>
              <a:t> - не </a:t>
            </a:r>
            <a:r>
              <a:rPr lang="ru-RU" sz="800" b="1" dirty="0"/>
              <a:t>позднее </a:t>
            </a:r>
            <a:r>
              <a:rPr lang="ru-RU" sz="800" b="1" dirty="0" smtClean="0"/>
              <a:t>трех </a:t>
            </a:r>
            <a:r>
              <a:rPr lang="ru-RU" sz="800" b="1" dirty="0"/>
              <a:t>месяцев со дня выявления </a:t>
            </a:r>
            <a:r>
              <a:rPr lang="ru-RU" sz="800" b="1" dirty="0" smtClean="0"/>
              <a:t>недоимки,  если  сумма </a:t>
            </a:r>
            <a:r>
              <a:rPr lang="ru-RU" sz="800" b="1" dirty="0"/>
              <a:t>недоимки </a:t>
            </a:r>
            <a:r>
              <a:rPr lang="ru-RU" sz="800" b="1" dirty="0" smtClean="0"/>
              <a:t>превышает 3000 руб.;</a:t>
            </a:r>
          </a:p>
          <a:p>
            <a:pPr defTabSz="1043056">
              <a:spcBef>
                <a:spcPct val="0"/>
              </a:spcBef>
            </a:pPr>
            <a:endParaRPr lang="ru-RU" sz="800" b="1" dirty="0" smtClean="0"/>
          </a:p>
          <a:p>
            <a:pPr defTabSz="1043056">
              <a:spcBef>
                <a:spcPct val="0"/>
              </a:spcBef>
            </a:pPr>
            <a:r>
              <a:rPr lang="ru-RU" sz="800" dirty="0" smtClean="0"/>
              <a:t>- </a:t>
            </a:r>
            <a:r>
              <a:rPr lang="ru-RU" sz="800" b="1" dirty="0" smtClean="0"/>
              <a:t>не </a:t>
            </a:r>
            <a:r>
              <a:rPr lang="ru-RU" sz="800" b="1" dirty="0"/>
              <a:t>позднее одного года со дня выявления недоимки</a:t>
            </a:r>
            <a:r>
              <a:rPr lang="ru-RU" sz="800" b="1" dirty="0" smtClean="0"/>
              <a:t>, </a:t>
            </a:r>
            <a:r>
              <a:rPr lang="ru-RU" sz="800" b="1" dirty="0"/>
              <a:t>если  сумма недоимки </a:t>
            </a:r>
            <a:r>
              <a:rPr lang="ru-RU" sz="800" b="1" dirty="0" smtClean="0"/>
              <a:t>не превышает </a:t>
            </a:r>
            <a:r>
              <a:rPr lang="ru-RU" sz="800" b="1" dirty="0"/>
              <a:t>3000 руб</a:t>
            </a:r>
            <a:r>
              <a:rPr lang="ru-RU" sz="800" b="1" dirty="0" smtClean="0"/>
              <a:t>.;</a:t>
            </a:r>
          </a:p>
          <a:p>
            <a:pPr defTabSz="1043056">
              <a:spcBef>
                <a:spcPct val="0"/>
              </a:spcBef>
            </a:pPr>
            <a:endParaRPr lang="ru-RU" sz="800" b="1" dirty="0"/>
          </a:p>
          <a:p>
            <a:pPr defTabSz="1043056">
              <a:spcBef>
                <a:spcPct val="0"/>
              </a:spcBef>
            </a:pPr>
            <a:r>
              <a:rPr lang="ru-RU" sz="800" dirty="0" smtClean="0"/>
              <a:t> -  </a:t>
            </a:r>
            <a:r>
              <a:rPr lang="ru-RU" sz="800" b="1" dirty="0" smtClean="0"/>
              <a:t>в течение 20 дней с даты вступления в силу соответствующего решения о привлечении к налоговой ответственности за совершение налогового правонарушения</a:t>
            </a:r>
            <a:endParaRPr lang="ru-RU" sz="800" b="1" dirty="0"/>
          </a:p>
          <a:p>
            <a:pPr defTabSz="1043056">
              <a:spcBef>
                <a:spcPct val="0"/>
              </a:spcBef>
            </a:pPr>
            <a:endParaRPr lang="ru-RU" sz="800" b="1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505" y="6309360"/>
            <a:ext cx="1800225" cy="1800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Мероприятия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90056" y="3903692"/>
            <a:ext cx="2395175" cy="2489128"/>
          </a:xfrm>
          <a:prstGeom prst="rect">
            <a:avLst/>
          </a:prstGeom>
        </p:spPr>
        <p:txBody>
          <a:bodyPr vert="horz" wrap="square" lIns="104306" tIns="52153" rIns="104306" bIns="52153" rtlCol="0" anchor="t">
            <a:normAutofit lnSpcReduction="10000"/>
          </a:bodyPr>
          <a:lstStyle/>
          <a:p>
            <a:pPr marL="171450" indent="-171450" defTabSz="1043056">
              <a:spcBef>
                <a:spcPct val="0"/>
              </a:spcBef>
              <a:buFontTx/>
              <a:buChar char="-"/>
            </a:pPr>
            <a:r>
              <a:rPr lang="ru-RU" sz="800" b="1" dirty="0" smtClean="0">
                <a:latin typeface="+mj-lt"/>
              </a:rPr>
              <a:t>подается в </a:t>
            </a:r>
            <a:r>
              <a:rPr lang="ru-RU" sz="800" b="1" dirty="0">
                <a:latin typeface="+mj-lt"/>
              </a:rPr>
              <a:t>течение </a:t>
            </a:r>
            <a:r>
              <a:rPr lang="ru-RU" sz="800" b="1" dirty="0" smtClean="0">
                <a:latin typeface="+mj-lt"/>
              </a:rPr>
              <a:t>шести месяцев </a:t>
            </a:r>
            <a:r>
              <a:rPr lang="ru-RU" sz="800" b="1" dirty="0">
                <a:latin typeface="+mj-lt"/>
              </a:rPr>
              <a:t>со дня истечения </a:t>
            </a:r>
            <a:r>
              <a:rPr lang="ru-RU" sz="800" b="1" dirty="0" smtClean="0">
                <a:latin typeface="+mj-lt"/>
              </a:rPr>
              <a:t> срока исполнения требования,  если сумма задолженности превышает 10 000 руб.;</a:t>
            </a:r>
          </a:p>
          <a:p>
            <a:pPr marL="171450" indent="-171450" defTabSz="1043056">
              <a:spcBef>
                <a:spcPct val="0"/>
              </a:spcBef>
              <a:buFontTx/>
              <a:buChar char="-"/>
            </a:pPr>
            <a:endParaRPr lang="ru-RU" sz="800" b="1" dirty="0" smtClean="0">
              <a:latin typeface="+mj-lt"/>
            </a:endParaRPr>
          </a:p>
          <a:p>
            <a:pPr marL="171450" indent="-171450" defTabSz="1043056">
              <a:spcBef>
                <a:spcPct val="0"/>
              </a:spcBef>
              <a:buFontTx/>
              <a:buChar char="-"/>
            </a:pPr>
            <a:r>
              <a:rPr lang="ru-RU" sz="800" b="1" dirty="0" smtClean="0"/>
              <a:t>если </a:t>
            </a:r>
            <a:r>
              <a:rPr lang="ru-RU" sz="800" b="1" dirty="0"/>
              <a:t>в течение </a:t>
            </a:r>
            <a:r>
              <a:rPr lang="ru-RU" sz="800" b="1" dirty="0" smtClean="0"/>
              <a:t>3-х </a:t>
            </a:r>
            <a:r>
              <a:rPr lang="ru-RU" sz="800" b="1" dirty="0"/>
              <a:t>лет со дня истечения срока исполнения самого раннего требования об уплате </a:t>
            </a:r>
            <a:r>
              <a:rPr lang="ru-RU" sz="800" b="1" dirty="0" smtClean="0"/>
              <a:t>совокупная сумма задолженности по требованиям </a:t>
            </a:r>
            <a:r>
              <a:rPr lang="ru-RU" sz="800" b="1" dirty="0"/>
              <a:t>превысила </a:t>
            </a:r>
            <a:r>
              <a:rPr lang="ru-RU" sz="800" b="1" dirty="0" smtClean="0"/>
              <a:t>10000 руб., налоговый орган обращается в суд в </a:t>
            </a:r>
            <a:r>
              <a:rPr lang="ru-RU" sz="800" b="1" dirty="0"/>
              <a:t>течение шести месяцев со дня, когда указанная сумма превысила 10 000 </a:t>
            </a:r>
            <a:r>
              <a:rPr lang="ru-RU" sz="800" b="1" dirty="0" smtClean="0"/>
              <a:t>руб.;</a:t>
            </a:r>
          </a:p>
          <a:p>
            <a:pPr defTabSz="1043056">
              <a:spcBef>
                <a:spcPct val="0"/>
              </a:spcBef>
            </a:pPr>
            <a:endParaRPr lang="ru-RU" sz="800" b="1" dirty="0" smtClean="0"/>
          </a:p>
          <a:p>
            <a:pPr marL="171450" indent="-171450" defTabSz="1043056">
              <a:spcBef>
                <a:spcPct val="0"/>
              </a:spcBef>
              <a:buFontTx/>
              <a:buChar char="-"/>
            </a:pPr>
            <a:r>
              <a:rPr lang="ru-RU" sz="800" b="1" dirty="0" smtClean="0"/>
              <a:t>если </a:t>
            </a:r>
            <a:r>
              <a:rPr lang="ru-RU" sz="800" b="1" dirty="0"/>
              <a:t>в течение </a:t>
            </a:r>
            <a:r>
              <a:rPr lang="ru-RU" sz="800" b="1" dirty="0" smtClean="0"/>
              <a:t>3-х </a:t>
            </a:r>
            <a:r>
              <a:rPr lang="ru-RU" sz="800" b="1" dirty="0"/>
              <a:t>лет со дня истечения срока исполнения самого раннего требования об уплате </a:t>
            </a:r>
            <a:r>
              <a:rPr lang="ru-RU" sz="800" b="1" dirty="0" smtClean="0"/>
              <a:t>совокупная задолженности  по требованиям не </a:t>
            </a:r>
            <a:r>
              <a:rPr lang="ru-RU" sz="800" b="1" dirty="0"/>
              <a:t>превысила </a:t>
            </a:r>
            <a:r>
              <a:rPr lang="ru-RU" sz="800" b="1" dirty="0" smtClean="0"/>
              <a:t>10000 руб., </a:t>
            </a:r>
            <a:r>
              <a:rPr lang="ru-RU" sz="800" b="1" dirty="0"/>
              <a:t>налоговый орган </a:t>
            </a:r>
            <a:r>
              <a:rPr lang="ru-RU" sz="800" b="1" dirty="0" smtClean="0"/>
              <a:t>обращается в </a:t>
            </a:r>
            <a:r>
              <a:rPr lang="ru-RU" sz="800" b="1" dirty="0"/>
              <a:t>течение шести месяцев со дня истечения указанного трехлетнего срока</a:t>
            </a:r>
            <a:r>
              <a:rPr lang="ru-RU" sz="800" b="1" dirty="0" smtClean="0"/>
              <a:t>.</a:t>
            </a:r>
            <a:endParaRPr kumimoji="0" lang="ru-RU" sz="8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Выгнутая влево стрелка 43"/>
          <p:cNvSpPr/>
          <p:nvPr/>
        </p:nvSpPr>
        <p:spPr>
          <a:xfrm rot="17349321">
            <a:off x="4044664" y="1821262"/>
            <a:ext cx="677989" cy="3574908"/>
          </a:xfrm>
          <a:prstGeom prst="curvedRightArrow">
            <a:avLst>
              <a:gd name="adj1" fmla="val 24334"/>
              <a:gd name="adj2" fmla="val 47200"/>
              <a:gd name="adj3" fmla="val 339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5" name="Picture 31" descr="D:\ОТДЕЛ УРЕГУЛИРОВАНИЯ ЗАДОЛЖЕННОСТИ\СЕМИНАР\2019\СЕМИНАР ФНС АПРЕЛЬ 2019\1\ir.bankdari.apk_512x512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328" y="3194128"/>
            <a:ext cx="1079500" cy="81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Выгнутая влево стрелка 45"/>
          <p:cNvSpPr/>
          <p:nvPr/>
        </p:nvSpPr>
        <p:spPr>
          <a:xfrm rot="17991588">
            <a:off x="4794128" y="1568965"/>
            <a:ext cx="450122" cy="5501517"/>
          </a:xfrm>
          <a:prstGeom prst="curvedRightArrow">
            <a:avLst>
              <a:gd name="adj1" fmla="val 24334"/>
              <a:gd name="adj2" fmla="val 47200"/>
              <a:gd name="adj3" fmla="val 339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3" name="Picture 28" descr="http://www.sociologydiscussion.com/wp-content/uploads/2013/10/1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62" y="4800338"/>
            <a:ext cx="801344" cy="78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7122361" y="5589269"/>
            <a:ext cx="1440180" cy="2275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Работодатель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68452" y="5013523"/>
            <a:ext cx="2454395" cy="6710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Ходатайство об установлении временного ограничения на выезд из Российской Федерации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6900" y="5684577"/>
            <a:ext cx="1679819" cy="6693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3200" b="1" dirty="0" smtClean="0"/>
              <a:t>- выносится  если </a:t>
            </a:r>
            <a:r>
              <a:rPr lang="ru-RU" sz="3200" b="1" dirty="0"/>
              <a:t>сумма задолженности </a:t>
            </a:r>
            <a:r>
              <a:rPr lang="ru-RU" sz="3200" b="1" dirty="0" smtClean="0"/>
              <a:t>исполнительному документу превышает 30 </a:t>
            </a:r>
            <a:r>
              <a:rPr lang="ru-RU" sz="3200" b="1" dirty="0"/>
              <a:t>000 рублей;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839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907C75-B194-4FF7-A909-9D8CF3D9C87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714375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33791" y="1334683"/>
            <a:ext cx="1210627" cy="5881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550" y="354330"/>
            <a:ext cx="7018868" cy="36004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endParaRPr lang="ru-RU" sz="2000" dirty="0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709860" cy="76765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1600" dirty="0" smtClean="0"/>
              <a:t>Взыскание задолженности по налогам, страховым взносам, пеням, штрафам с индивидуальных предпринимателей и юридических лиц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40" y="1187637"/>
            <a:ext cx="1800225" cy="2940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Требование об уплате</a:t>
            </a:r>
          </a:p>
        </p:txBody>
      </p:sp>
      <p:pic>
        <p:nvPicPr>
          <p:cNvPr id="25" name="Picture 6" descr="D:\ОТДЕЛ УРЕГУЛИРОВАНИЯ ЗАДОЛЖЕННОСТИ\СЕМИНАР\2019\СЕМИНАР ФНС АПРЕЛЬ 2019\1\ce5a90e759e6e136127a80d546625866_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" y="1138388"/>
            <a:ext cx="982980" cy="655247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/>
        </p:spPr>
      </p:pic>
      <p:sp>
        <p:nvSpPr>
          <p:cNvPr id="31" name="TextBox 30"/>
          <p:cNvSpPr txBox="1"/>
          <p:nvPr/>
        </p:nvSpPr>
        <p:spPr>
          <a:xfrm>
            <a:off x="674291" y="1793636"/>
            <a:ext cx="982981" cy="1800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Налоговый орган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91864" y="1270586"/>
            <a:ext cx="5400675" cy="841709"/>
          </a:xfrm>
          <a:prstGeom prst="rect">
            <a:avLst/>
          </a:prstGeom>
          <a:ln cap="sq">
            <a:solidFill>
              <a:schemeClr val="bg1"/>
            </a:solidFill>
          </a:ln>
        </p:spPr>
        <p:txBody>
          <a:bodyPr vert="horz" wrap="square" lIns="104306" tIns="52153" rIns="104306" bIns="52153" rtlCol="0" anchor="t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800" b="1" dirty="0" smtClean="0"/>
              <a:t> - не </a:t>
            </a:r>
            <a:r>
              <a:rPr lang="ru-RU" sz="800" b="1" dirty="0"/>
              <a:t>позднее </a:t>
            </a:r>
            <a:r>
              <a:rPr lang="ru-RU" sz="800" b="1" dirty="0" smtClean="0"/>
              <a:t>трех </a:t>
            </a:r>
            <a:r>
              <a:rPr lang="ru-RU" sz="800" b="1" dirty="0"/>
              <a:t>месяцев со дня выявления </a:t>
            </a:r>
            <a:r>
              <a:rPr lang="ru-RU" sz="800" b="1" dirty="0" smtClean="0"/>
              <a:t>недоимки,  если  сумма </a:t>
            </a:r>
            <a:r>
              <a:rPr lang="ru-RU" sz="800" b="1" dirty="0"/>
              <a:t>недоимки </a:t>
            </a:r>
            <a:r>
              <a:rPr lang="ru-RU" sz="800" b="1" dirty="0" smtClean="0"/>
              <a:t>превышает 3000 руб.;</a:t>
            </a:r>
          </a:p>
          <a:p>
            <a:pPr defTabSz="1043056">
              <a:spcBef>
                <a:spcPct val="0"/>
              </a:spcBef>
            </a:pPr>
            <a:endParaRPr lang="ru-RU" sz="800" b="1" dirty="0" smtClean="0"/>
          </a:p>
          <a:p>
            <a:pPr defTabSz="1043056">
              <a:spcBef>
                <a:spcPct val="0"/>
              </a:spcBef>
            </a:pPr>
            <a:r>
              <a:rPr lang="ru-RU" sz="800" dirty="0" smtClean="0"/>
              <a:t>- </a:t>
            </a:r>
            <a:r>
              <a:rPr lang="ru-RU" sz="800" b="1" dirty="0" smtClean="0"/>
              <a:t>не </a:t>
            </a:r>
            <a:r>
              <a:rPr lang="ru-RU" sz="800" b="1" dirty="0"/>
              <a:t>позднее одного года со дня выявления недоимки</a:t>
            </a:r>
            <a:r>
              <a:rPr lang="ru-RU" sz="800" b="1" dirty="0" smtClean="0"/>
              <a:t>, </a:t>
            </a:r>
            <a:r>
              <a:rPr lang="ru-RU" sz="800" b="1" dirty="0"/>
              <a:t>если  сумма недоимки </a:t>
            </a:r>
            <a:r>
              <a:rPr lang="ru-RU" sz="800" b="1" dirty="0" smtClean="0"/>
              <a:t>не превышает </a:t>
            </a:r>
            <a:r>
              <a:rPr lang="ru-RU" sz="800" b="1" dirty="0"/>
              <a:t>3000 руб</a:t>
            </a:r>
            <a:r>
              <a:rPr lang="ru-RU" sz="800" b="1" dirty="0" smtClean="0"/>
              <a:t>.;</a:t>
            </a:r>
          </a:p>
          <a:p>
            <a:pPr defTabSz="1043056">
              <a:spcBef>
                <a:spcPct val="0"/>
              </a:spcBef>
            </a:pPr>
            <a:endParaRPr lang="ru-RU" sz="800" b="1" dirty="0"/>
          </a:p>
          <a:p>
            <a:pPr defTabSz="1043056">
              <a:spcBef>
                <a:spcPct val="0"/>
              </a:spcBef>
            </a:pPr>
            <a:r>
              <a:rPr lang="ru-RU" sz="800" dirty="0" smtClean="0"/>
              <a:t> -  </a:t>
            </a:r>
            <a:r>
              <a:rPr lang="ru-RU" sz="800" b="1" dirty="0" smtClean="0"/>
              <a:t>в течение 20 дней с даты вступления в силу соответствующего решения о привлечении к налоговой ответственности за совершение налогового правонарушения</a:t>
            </a:r>
            <a:endParaRPr lang="ru-RU" sz="800" b="1" dirty="0"/>
          </a:p>
          <a:p>
            <a:pPr defTabSz="1043056">
              <a:spcBef>
                <a:spcPct val="0"/>
              </a:spcBef>
            </a:pPr>
            <a:endParaRPr lang="ru-RU" sz="800" b="1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Стрелка углом 14"/>
          <p:cNvSpPr/>
          <p:nvPr/>
        </p:nvSpPr>
        <p:spPr>
          <a:xfrm rot="5400000">
            <a:off x="2153724" y="1010727"/>
            <a:ext cx="155964" cy="1080135"/>
          </a:xfrm>
          <a:prstGeom prst="bentArrow">
            <a:avLst>
              <a:gd name="adj1" fmla="val 25000"/>
              <a:gd name="adj2" fmla="val 29123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5" name="Picture 4" descr="\\c0020-app008.dmz.tax.nalog.ru\DavWWWRoot\inetdata\0000-08-925\Мои документы\My Pictures\bdc5ce0d-ea40-44ee-80e7-70a730be18fd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84" y="1654998"/>
            <a:ext cx="578692" cy="45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2278087" y="2105863"/>
            <a:ext cx="1128773" cy="2275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Должник</a:t>
            </a:r>
          </a:p>
        </p:txBody>
      </p:sp>
      <p:sp>
        <p:nvSpPr>
          <p:cNvPr id="37" name="Стрелка углом 36"/>
          <p:cNvSpPr/>
          <p:nvPr/>
        </p:nvSpPr>
        <p:spPr>
          <a:xfrm rot="10800000">
            <a:off x="1691640" y="1481728"/>
            <a:ext cx="135015" cy="2996583"/>
          </a:xfrm>
          <a:prstGeom prst="bentArrow">
            <a:avLst>
              <a:gd name="adj1" fmla="val 25000"/>
              <a:gd name="adj2" fmla="val 29123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8" name="Picture 31" descr="D:\ОТДЕЛ УРЕГУЛИРОВАНИЯ ЗАДОЛЖЕННОСТИ\СЕМИНАР\2019\СЕМИНАР ФНС АПРЕЛЬ 2019\1\ir.bankdari.apk_512x512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08" y="3830103"/>
            <a:ext cx="972475" cy="8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885950" y="2708910"/>
            <a:ext cx="1965960" cy="5632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Решение о взыскании за счет 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денежных средств;</a:t>
            </a:r>
          </a:p>
          <a:p>
            <a:pPr defTabSz="1043056">
              <a:spcBef>
                <a:spcPct val="0"/>
              </a:spcBef>
            </a:pPr>
            <a:r>
              <a:rPr lang="ru-RU" sz="1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1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Поручение на списание денежных </a:t>
            </a:r>
            <a:r>
              <a:rPr lang="ru-RU" sz="1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средств;</a:t>
            </a:r>
          </a:p>
          <a:p>
            <a:pPr defTabSz="1043056">
              <a:spcBef>
                <a:spcPct val="0"/>
              </a:spcBef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Решение о приостановление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операций по счетам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07405" y="2511634"/>
            <a:ext cx="5085134" cy="1628284"/>
          </a:xfrm>
          <a:prstGeom prst="rect">
            <a:avLst/>
          </a:prstGeom>
          <a:ln cap="sq">
            <a:solidFill>
              <a:schemeClr val="bg1"/>
            </a:solidFill>
          </a:ln>
        </p:spPr>
        <p:txBody>
          <a:bodyPr vert="horz" wrap="square" lIns="104306" tIns="52153" rIns="104306" bIns="52153" rtlCol="0" anchor="t">
            <a:normAutofit/>
          </a:bodyPr>
          <a:lstStyle/>
          <a:p>
            <a:pPr lvl="0"/>
            <a:r>
              <a:rPr lang="ru-RU" sz="800" b="1" dirty="0" smtClean="0"/>
              <a:t>-  не </a:t>
            </a:r>
            <a:r>
              <a:rPr lang="ru-RU" sz="800" b="1" dirty="0"/>
              <a:t>позднее </a:t>
            </a:r>
            <a:r>
              <a:rPr lang="ru-RU" sz="800" b="1" dirty="0" smtClean="0"/>
              <a:t>2-х </a:t>
            </a:r>
            <a:r>
              <a:rPr lang="ru-RU" sz="800" b="1" dirty="0"/>
              <a:t>месяцев после того, как истек срок исполнения требования об уплате, </a:t>
            </a:r>
            <a:r>
              <a:rPr lang="ru-RU" sz="800" b="1" dirty="0" smtClean="0"/>
              <a:t> </a:t>
            </a:r>
            <a:r>
              <a:rPr lang="ru-RU" sz="800" b="1" dirty="0"/>
              <a:t>если общая сумма недоимки, пеней и штрафов, указанная в требовании, превышает 3 000 руб. </a:t>
            </a:r>
            <a:r>
              <a:rPr lang="ru-RU" sz="800" b="1" dirty="0" smtClean="0"/>
              <a:t>;</a:t>
            </a:r>
            <a:endParaRPr lang="ru-RU" sz="800" b="1" dirty="0"/>
          </a:p>
          <a:p>
            <a:pPr lvl="0"/>
            <a:r>
              <a:rPr lang="ru-RU" sz="800" b="1" dirty="0" smtClean="0"/>
              <a:t>- не </a:t>
            </a:r>
            <a:r>
              <a:rPr lang="ru-RU" sz="800" b="1" dirty="0"/>
              <a:t>позднее </a:t>
            </a:r>
            <a:r>
              <a:rPr lang="ru-RU" sz="800" b="1" dirty="0" smtClean="0"/>
              <a:t>2-х </a:t>
            </a:r>
            <a:r>
              <a:rPr lang="ru-RU" sz="800" b="1" dirty="0"/>
              <a:t>месяцев со дня, когда общая сумма недоимки, пеней и штрафов превысила 3 000 руб., если изначально требование было выставлено на сумму менее 3 000 руб., но в течение </a:t>
            </a:r>
            <a:r>
              <a:rPr lang="ru-RU" sz="800" b="1" dirty="0" smtClean="0"/>
              <a:t>3-х </a:t>
            </a:r>
            <a:r>
              <a:rPr lang="ru-RU" sz="800" b="1" dirty="0"/>
              <a:t>лет со дня окончания срока его исполнения общая сумма, подлежащая взысканию с организации, превысила 3 000 руб.;</a:t>
            </a:r>
          </a:p>
          <a:p>
            <a:pPr lvl="0"/>
            <a:r>
              <a:rPr lang="ru-RU" sz="800" b="1" dirty="0" smtClean="0"/>
              <a:t>- не </a:t>
            </a:r>
            <a:r>
              <a:rPr lang="ru-RU" sz="800" b="1" dirty="0"/>
              <a:t>позднее </a:t>
            </a:r>
            <a:r>
              <a:rPr lang="ru-RU" sz="800" b="1" dirty="0" smtClean="0"/>
              <a:t>2-х </a:t>
            </a:r>
            <a:r>
              <a:rPr lang="ru-RU" sz="800" b="1" dirty="0"/>
              <a:t>месяцев со дня, когда прошло </a:t>
            </a:r>
            <a:r>
              <a:rPr lang="ru-RU" sz="800" b="1" dirty="0" smtClean="0"/>
              <a:t>3 года </a:t>
            </a:r>
            <a:r>
              <a:rPr lang="ru-RU" sz="800" b="1" dirty="0"/>
              <a:t>с окончания срока исполнения самого раннего требования об уплате, </a:t>
            </a:r>
            <a:r>
              <a:rPr lang="ru-RU" sz="800" b="1" dirty="0" smtClean="0"/>
              <a:t> </a:t>
            </a:r>
            <a:r>
              <a:rPr lang="ru-RU" sz="800" b="1" dirty="0"/>
              <a:t>если сумма недоимки, пеней и штрафов, подлежащая взысканию с организации, не превысила 3 000 руб. в течение указанного срока.</a:t>
            </a:r>
          </a:p>
          <a:p>
            <a:pPr defTabSz="1043056">
              <a:spcBef>
                <a:spcPct val="0"/>
              </a:spcBef>
            </a:pPr>
            <a:endParaRPr lang="ru-RU" sz="800" b="1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Стрелка углом 42"/>
          <p:cNvSpPr/>
          <p:nvPr/>
        </p:nvSpPr>
        <p:spPr>
          <a:xfrm rot="5400000">
            <a:off x="2658306" y="3414034"/>
            <a:ext cx="161420" cy="1810805"/>
          </a:xfrm>
          <a:prstGeom prst="bentArrow">
            <a:avLst>
              <a:gd name="adj1" fmla="val 25000"/>
              <a:gd name="adj2" fmla="val 29123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25636" y="3992872"/>
            <a:ext cx="2520315" cy="2940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Постановление об аресте имущества</a:t>
            </a:r>
          </a:p>
        </p:txBody>
      </p:sp>
      <p:pic>
        <p:nvPicPr>
          <p:cNvPr id="45" name="Рисунок 4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517" y="3977149"/>
            <a:ext cx="989119" cy="534019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1811001" y="4054305"/>
            <a:ext cx="3105389" cy="85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" name="Группа 45"/>
          <p:cNvGrpSpPr/>
          <p:nvPr/>
        </p:nvGrpSpPr>
        <p:grpSpPr bwMode="auto">
          <a:xfrm>
            <a:off x="3104351" y="4457533"/>
            <a:ext cx="1080135" cy="881670"/>
            <a:chOff x="0" y="0"/>
            <a:chExt cx="1438888" cy="1807220"/>
          </a:xfrm>
        </p:grpSpPr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38888" cy="1542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26"/>
            <p:cNvSpPr txBox="1"/>
            <p:nvPr/>
          </p:nvSpPr>
          <p:spPr>
            <a:xfrm>
              <a:off x="3300" y="1542860"/>
              <a:ext cx="1366284" cy="26436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algn="ctr">
                <a:spcAft>
                  <a:spcPts val="0"/>
                </a:spcAft>
              </a:pPr>
              <a:r>
                <a:rPr lang="ru-RU" sz="2000" b="1" kern="1200" dirty="0">
                  <a:solidFill>
                    <a:srgbClr val="005AA9"/>
                  </a:solidFill>
                  <a:effectLst/>
                  <a:latin typeface="Arial"/>
                  <a:ea typeface="Times New Roman"/>
                </a:rPr>
                <a:t>ФССП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359486" y="5448587"/>
            <a:ext cx="2520315" cy="2940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Постановление о взыскании  за счет имущества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43320" y="5744516"/>
            <a:ext cx="2160272" cy="5648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lvl="0" defTabSz="1043056">
              <a:spcBef>
                <a:spcPct val="0"/>
              </a:spcBef>
            </a:pPr>
            <a:r>
              <a:rPr lang="ru-RU" sz="800" b="1" dirty="0" smtClean="0"/>
              <a:t>- в </a:t>
            </a:r>
            <a:r>
              <a:rPr lang="ru-RU" sz="800" b="1" dirty="0"/>
              <a:t>течение одного года с даты окончания </a:t>
            </a:r>
            <a:r>
              <a:rPr lang="ru-RU" sz="800" b="1" dirty="0" smtClean="0"/>
              <a:t> срока исполнения требования  </a:t>
            </a:r>
            <a:r>
              <a:rPr lang="ru-RU" sz="800" b="1" dirty="0"/>
              <a:t>об </a:t>
            </a:r>
            <a:r>
              <a:rPr lang="ru-RU" sz="800" b="1" dirty="0" smtClean="0"/>
              <a:t>уплате</a:t>
            </a: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6917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E361E-E115-4B8D-9BDC-BAEC3F0B3FE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" y="677273"/>
            <a:ext cx="7920990" cy="618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460" y="184588"/>
            <a:ext cx="8641080" cy="351671"/>
          </a:xfrm>
        </p:spPr>
        <p:txBody>
          <a:bodyPr anchor="t">
            <a:no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Оплата налогов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индивидуальными предпринимателями и юридическими лицами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96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E361E-E115-4B8D-9BDC-BAEC3F0B3FE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65139" y="548640"/>
            <a:ext cx="7927402" cy="360045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Оплата налогов физических лиц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85" y="908685"/>
            <a:ext cx="8451556" cy="5163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220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4E361E-E115-4B8D-9BDC-BAEC3F0B3FE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11505" y="2708910"/>
            <a:ext cx="7337192" cy="1105804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2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7255</TotalTime>
  <Words>533</Words>
  <Application>Microsoft Office PowerPoint</Application>
  <PresentationFormat>Экран (4:3)</PresentationFormat>
  <Paragraphs>58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Present_FNS2012_A4</vt:lpstr>
      <vt:lpstr>Меры, применяемые по взысканию задолженности</vt:lpstr>
      <vt:lpstr>Взыскание задолженности по налогам, страховым взносам, пеням, штрафам физических лиц, не являющихся индивидуальными предпринимателями</vt:lpstr>
      <vt:lpstr>Взыскание задолженности по налогам, страховым взносам, пеням, штрафам с индивидуальных предпринимателей и юридических лиц</vt:lpstr>
      <vt:lpstr>Оплата налогов индивидуальными предпринимателями и юридическими лицами</vt:lpstr>
      <vt:lpstr>Оплата налогов физических лиц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работы по исчислению имущественных налогов физических лиц и рассмотрению заявлений (обращений) граждан в 2017 году</dc:title>
  <dc:creator>Табакаева Наталья Николаевна</dc:creator>
  <cp:lastModifiedBy>Майдурова Наталья Владимировна</cp:lastModifiedBy>
  <cp:revision>351</cp:revision>
  <cp:lastPrinted>2020-09-17T10:08:52Z</cp:lastPrinted>
  <dcterms:created xsi:type="dcterms:W3CDTF">2018-08-23T03:52:21Z</dcterms:created>
  <dcterms:modified xsi:type="dcterms:W3CDTF">2022-02-08T04:08:32Z</dcterms:modified>
</cp:coreProperties>
</file>