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9"/>
  </p:notesMasterIdLst>
  <p:handoutMasterIdLst>
    <p:handoutMasterId r:id="rId10"/>
  </p:handoutMasterIdLst>
  <p:sldIdLst>
    <p:sldId id="256" r:id="rId2"/>
    <p:sldId id="309" r:id="rId3"/>
    <p:sldId id="308" r:id="rId4"/>
    <p:sldId id="307" r:id="rId5"/>
    <p:sldId id="310" r:id="rId6"/>
    <p:sldId id="311" r:id="rId7"/>
    <p:sldId id="293" r:id="rId8"/>
  </p:sldIdLst>
  <p:sldSz cx="9144000" cy="6858000" type="screen4x3"/>
  <p:notesSz cx="6805613" cy="99441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acheslav kuznetcov" initials="vk" lastIdx="1" clrIdx="0">
    <p:extLst>
      <p:ext uri="{19B8F6BF-5375-455C-9EA6-DF929625EA0E}">
        <p15:presenceInfo xmlns="" xmlns:p15="http://schemas.microsoft.com/office/powerpoint/2012/main" userId="7e9f2e74bf6622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34D8D4"/>
    <a:srgbClr val="47C56E"/>
    <a:srgbClr val="23E965"/>
    <a:srgbClr val="D7D9DB"/>
    <a:srgbClr val="EDE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 autoAdjust="0"/>
  </p:normalViewPr>
  <p:slideViewPr>
    <p:cSldViewPr snapToGrid="0" showGuides="1">
      <p:cViewPr>
        <p:scale>
          <a:sx n="95" d="100"/>
          <a:sy n="95" d="100"/>
        </p:scale>
        <p:origin x="-2022" y="-492"/>
      </p:cViewPr>
      <p:guideLst>
        <p:guide orient="horz" pos="238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33164-FDF7-4928-9861-A7CAA2AB89D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9DA10-125E-41C2-A48D-B9D126532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823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12C14-760C-479D-896A-315AA46C5DA3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8F4EF-9CAA-41BF-A6A8-31238A902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199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8F4EF-9CAA-41BF-A6A8-31238A9029E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294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4064" indent="-286179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4715" indent="-22894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2600" indent="-22894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60486" indent="-22894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88F3D678-E987-4E5E-B3FE-645379F531D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5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1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7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320728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164"/>
            </a:lvl1pPr>
            <a:lvl2pPr marL="445959" indent="0">
              <a:buNone/>
              <a:defRPr sz="2736"/>
            </a:lvl2pPr>
            <a:lvl3pPr marL="891917" indent="0">
              <a:buNone/>
              <a:defRPr sz="2309"/>
            </a:lvl3pPr>
            <a:lvl4pPr marL="1337876" indent="0">
              <a:buNone/>
              <a:defRPr sz="1967"/>
            </a:lvl4pPr>
            <a:lvl5pPr marL="1783834" indent="0">
              <a:buNone/>
              <a:defRPr sz="1967"/>
            </a:lvl5pPr>
            <a:lvl6pPr marL="2229793" indent="0">
              <a:buNone/>
              <a:defRPr sz="1967"/>
            </a:lvl6pPr>
            <a:lvl7pPr marL="2675752" indent="0">
              <a:buNone/>
              <a:defRPr sz="1967"/>
            </a:lvl7pPr>
            <a:lvl8pPr marL="3121710" indent="0">
              <a:buNone/>
              <a:defRPr sz="1967"/>
            </a:lvl8pPr>
            <a:lvl9pPr marL="3567669" indent="0">
              <a:buNone/>
              <a:defRPr sz="1967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68"/>
            </a:lvl1pPr>
            <a:lvl2pPr marL="445959" indent="0">
              <a:buNone/>
              <a:defRPr sz="1197"/>
            </a:lvl2pPr>
            <a:lvl3pPr marL="891917" indent="0">
              <a:buNone/>
              <a:defRPr sz="941"/>
            </a:lvl3pPr>
            <a:lvl4pPr marL="1337876" indent="0">
              <a:buNone/>
              <a:defRPr sz="855"/>
            </a:lvl4pPr>
            <a:lvl5pPr marL="1783834" indent="0">
              <a:buNone/>
              <a:defRPr sz="855"/>
            </a:lvl5pPr>
            <a:lvl6pPr marL="2229793" indent="0">
              <a:buNone/>
              <a:defRPr sz="855"/>
            </a:lvl6pPr>
            <a:lvl7pPr marL="2675752" indent="0">
              <a:buNone/>
              <a:defRPr sz="855"/>
            </a:lvl7pPr>
            <a:lvl8pPr marL="3121710" indent="0">
              <a:buNone/>
              <a:defRPr sz="855"/>
            </a:lvl8pPr>
            <a:lvl9pPr marL="3567669" indent="0">
              <a:buNone/>
              <a:defRPr sz="85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84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528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31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0861" indent="0">
              <a:buFontTx/>
              <a:buNone/>
              <a:defRPr b="1">
                <a:latin typeface="+mj-lt"/>
              </a:defRPr>
            </a:lvl1pPr>
            <a:lvl2pPr marL="308146" indent="2715">
              <a:defRPr>
                <a:latin typeface="+mj-lt"/>
              </a:defRPr>
            </a:lvl2pPr>
            <a:lvl3pPr marL="537559" indent="-222625">
              <a:tabLst/>
              <a:defRPr>
                <a:latin typeface="+mj-lt"/>
              </a:defRPr>
            </a:lvl3pPr>
            <a:lvl4pPr marL="0" indent="308146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sz="1796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891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38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0861" indent="0">
              <a:buFontTx/>
              <a:buNone/>
              <a:defRPr b="1">
                <a:latin typeface="+mj-lt"/>
              </a:defRPr>
            </a:lvl1pPr>
            <a:lvl2pPr marL="310861" indent="0">
              <a:defRPr>
                <a:latin typeface="+mj-lt"/>
              </a:defRPr>
            </a:lvl2pPr>
            <a:lvl3pPr marL="537559" indent="-222625">
              <a:defRPr>
                <a:latin typeface="+mj-lt"/>
              </a:defRPr>
            </a:lvl3pPr>
            <a:lvl4pPr marL="0" indent="308146">
              <a:defRPr>
                <a:latin typeface="+mj-lt"/>
              </a:defRPr>
            </a:lvl4pPr>
            <a:lvl5pPr marL="122715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891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316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 anchor="t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959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917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876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83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793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5752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1710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766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30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2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959" indent="0">
              <a:buNone/>
              <a:defRPr sz="1967" b="1"/>
            </a:lvl2pPr>
            <a:lvl3pPr marL="891917" indent="0">
              <a:buNone/>
              <a:defRPr sz="1796" b="1"/>
            </a:lvl3pPr>
            <a:lvl4pPr marL="1337876" indent="0">
              <a:buNone/>
              <a:defRPr sz="1539" b="1"/>
            </a:lvl4pPr>
            <a:lvl5pPr marL="1783834" indent="0">
              <a:buNone/>
              <a:defRPr sz="1539" b="1"/>
            </a:lvl5pPr>
            <a:lvl6pPr marL="2229793" indent="0">
              <a:buNone/>
              <a:defRPr sz="1539" b="1"/>
            </a:lvl6pPr>
            <a:lvl7pPr marL="2675752" indent="0">
              <a:buNone/>
              <a:defRPr sz="1539" b="1"/>
            </a:lvl7pPr>
            <a:lvl8pPr marL="3121710" indent="0">
              <a:buNone/>
              <a:defRPr sz="1539" b="1"/>
            </a:lvl8pPr>
            <a:lvl9pPr marL="3567669" indent="0">
              <a:buNone/>
              <a:defRPr sz="153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959" indent="0">
              <a:buNone/>
              <a:defRPr sz="1967" b="1"/>
            </a:lvl2pPr>
            <a:lvl3pPr marL="891917" indent="0">
              <a:buNone/>
              <a:defRPr sz="1796" b="1"/>
            </a:lvl3pPr>
            <a:lvl4pPr marL="1337876" indent="0">
              <a:buNone/>
              <a:defRPr sz="1539" b="1"/>
            </a:lvl4pPr>
            <a:lvl5pPr marL="1783834" indent="0">
              <a:buNone/>
              <a:defRPr sz="1539" b="1"/>
            </a:lvl5pPr>
            <a:lvl6pPr marL="2229793" indent="0">
              <a:buNone/>
              <a:defRPr sz="1539" b="1"/>
            </a:lvl6pPr>
            <a:lvl7pPr marL="2675752" indent="0">
              <a:buNone/>
              <a:defRPr sz="1539" b="1"/>
            </a:lvl7pPr>
            <a:lvl8pPr marL="3121710" indent="0">
              <a:buNone/>
              <a:defRPr sz="1539" b="1"/>
            </a:lvl8pPr>
            <a:lvl9pPr marL="3567669" indent="0">
              <a:buNone/>
              <a:defRPr sz="153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01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9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309" i="0">
                <a:solidFill>
                  <a:schemeClr val="bg1"/>
                </a:solidFill>
                <a:latin typeface="+mj-lt"/>
              </a:defRPr>
            </a:lvl1pPr>
          </a:lstStyle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105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959" indent="0">
              <a:buNone/>
              <a:defRPr sz="1197"/>
            </a:lvl2pPr>
            <a:lvl3pPr marL="891917" indent="0">
              <a:buNone/>
              <a:defRPr sz="941"/>
            </a:lvl3pPr>
            <a:lvl4pPr marL="1337876" indent="0">
              <a:buNone/>
              <a:defRPr sz="855"/>
            </a:lvl4pPr>
            <a:lvl5pPr marL="1783834" indent="0">
              <a:buNone/>
              <a:defRPr sz="855"/>
            </a:lvl5pPr>
            <a:lvl6pPr marL="2229793" indent="0">
              <a:buNone/>
              <a:defRPr sz="855"/>
            </a:lvl6pPr>
            <a:lvl7pPr marL="2675752" indent="0">
              <a:buNone/>
              <a:defRPr sz="855"/>
            </a:lvl7pPr>
            <a:lvl8pPr marL="3121710" indent="0">
              <a:buNone/>
              <a:defRPr sz="855"/>
            </a:lvl8pPr>
            <a:lvl9pPr marL="3567669" indent="0">
              <a:buNone/>
              <a:defRPr sz="85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95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600200"/>
            <a:ext cx="7343873" cy="483592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052"/>
              </a:lnSpc>
              <a:defRPr sz="2309">
                <a:solidFill>
                  <a:schemeClr val="bg1"/>
                </a:solidFill>
              </a:defRPr>
            </a:lvl1pPr>
          </a:lstStyle>
          <a:p>
            <a:fld id="{212D8295-7C58-4D91-8FE2-906429ED2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14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sldNum="0" hdr="0" ftr="0" dt="0"/>
  <p:txStyles>
    <p:titleStyle>
      <a:lvl1pPr algn="l" defTabSz="891917" rtl="0" eaLnBrk="1" latinLnBrk="0" hangingPunct="1">
        <a:lnSpc>
          <a:spcPts val="4447"/>
        </a:lnSpc>
        <a:spcBef>
          <a:spcPct val="0"/>
        </a:spcBef>
        <a:buNone/>
        <a:defRPr sz="3591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861" indent="0" algn="l" defTabSz="891917" rtl="0" eaLnBrk="1" latinLnBrk="0" hangingPunct="1">
        <a:spcBef>
          <a:spcPct val="20000"/>
        </a:spcBef>
        <a:buFont typeface="+mj-lt"/>
        <a:buNone/>
        <a:defRPr sz="3078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861" indent="0" algn="l" defTabSz="891917" rtl="0" eaLnBrk="1" latinLnBrk="0" hangingPunct="1">
        <a:spcBef>
          <a:spcPct val="20000"/>
        </a:spcBef>
        <a:buFont typeface="Arial" pitchFamily="34" charset="0"/>
        <a:buNone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9505" indent="-222625" algn="l" defTabSz="891917" rtl="0" eaLnBrk="1" latinLnBrk="0" hangingPunct="1">
        <a:spcBef>
          <a:spcPct val="20000"/>
        </a:spcBef>
        <a:buFont typeface="Arial" pitchFamily="34" charset="0"/>
        <a:buChar char="•"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8146" algn="just" defTabSz="891917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36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7154" indent="0" algn="l" defTabSz="891917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19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52772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8731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4689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90648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959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917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876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834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793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5752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1710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7669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3EB91E6-8D47-48CB-A966-A68E100D224C}"/>
              </a:ext>
            </a:extLst>
          </p:cNvPr>
          <p:cNvSpPr txBox="1"/>
          <p:nvPr/>
        </p:nvSpPr>
        <p:spPr>
          <a:xfrm>
            <a:off x="362746" y="2819222"/>
            <a:ext cx="86797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Заявительный порядок предоставления налоговых льгот для налогоплательщиков – организаций по транспортному и земельному налогам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5D1A3E7-C8BD-4064-882B-14BA2196FD08}"/>
              </a:ext>
            </a:extLst>
          </p:cNvPr>
          <p:cNvSpPr txBox="1"/>
          <p:nvPr/>
        </p:nvSpPr>
        <p:spPr>
          <a:xfrm>
            <a:off x="0" y="619618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 2021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3EB91E6-8D47-48CB-A966-A68E100D224C}"/>
              </a:ext>
            </a:extLst>
          </p:cNvPr>
          <p:cNvSpPr txBox="1"/>
          <p:nvPr/>
        </p:nvSpPr>
        <p:spPr>
          <a:xfrm>
            <a:off x="5164853" y="5428572"/>
            <a:ext cx="3637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УФНС России по Республике Алтай</a:t>
            </a:r>
          </a:p>
        </p:txBody>
      </p:sp>
    </p:spTree>
    <p:extLst>
      <p:ext uri="{BB962C8B-B14F-4D97-AF65-F5344CB8AC3E}">
        <p14:creationId xmlns:p14="http://schemas.microsoft.com/office/powerpoint/2010/main" val="3116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Заявительный порядок предоставления налоговых льгот для налогоплательщиков – организаций по транспортному и земельному налогам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924448" y="1617786"/>
            <a:ext cx="3054699" cy="562708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772964" y="1617786"/>
            <a:ext cx="3235569" cy="562709"/>
          </a:xfrm>
          <a:prstGeom prst="flowChartAlternateProcess">
            <a:avLst/>
          </a:prstGeom>
          <a:solidFill>
            <a:schemeClr val="accent5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Транспортный налог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607736" y="2733151"/>
            <a:ext cx="5747657" cy="834013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1 января 2020 года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закон от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15.04.2019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ru-RU" sz="20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29.09.2019 г.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325 – ФЗ)</a:t>
            </a:r>
            <a:endParaRPr lang="ru-RU" sz="20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2472520" y="3672665"/>
            <a:ext cx="3893740" cy="371789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Льготы предусмотрены: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24448" y="4762919"/>
            <a:ext cx="3054699" cy="1828801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Налоговый кодекс Российской Федерации (Глава 28 «Транспортный налог» и 31 «Земельный налог»)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4772965" y="4762919"/>
            <a:ext cx="3235569" cy="1828801"/>
          </a:xfrm>
          <a:prstGeom prst="flowChartAlternateProcess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Органы государственной власти субъекта Российской Федерации (Закон РА 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 7-12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27.11.2002 г., НПА органов местного самоуправления)              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682" y="4164042"/>
            <a:ext cx="219619" cy="54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611437" y="640080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90374" y="6079254"/>
            <a:ext cx="482321" cy="51246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19" y="4150022"/>
            <a:ext cx="2190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94" y="2210650"/>
            <a:ext cx="2190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427" y="2210650"/>
            <a:ext cx="2190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93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Информация о ставках и льготах (официальный сайт ФНС России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www.nalog.ru)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0400-00-051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24" y="1537398"/>
            <a:ext cx="7918101" cy="505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7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0400-00-051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557" y="1090311"/>
            <a:ext cx="5787851" cy="544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C1E0F52-059F-42FA-82AB-5A34CCEB462A}"/>
              </a:ext>
            </a:extLst>
          </p:cNvPr>
          <p:cNvSpPr/>
          <p:nvPr/>
        </p:nvSpPr>
        <p:spPr>
          <a:xfrm>
            <a:off x="998052" y="300503"/>
            <a:ext cx="71394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Форма заявления на льготу</a:t>
            </a:r>
          </a:p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(Приказ </a:t>
            </a: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ФНС России от 25.07.2019 N ММВ-7-21/377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@)</a:t>
            </a:r>
            <a:endParaRPr lang="ru-RU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89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рассмотрения заявлений налогоплательщиков о предоставлении льгот по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земельному и транспортному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налогам юридических лиц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0400-00-051\Desktop\11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01" y="1818752"/>
            <a:ext cx="7656844" cy="428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612949" y="1828801"/>
            <a:ext cx="2220686" cy="1225898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Заявление налогоплательщика на льготу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0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Способы направления заявления о предоставлении льготы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42127" y="1798654"/>
            <a:ext cx="3074796" cy="4210259"/>
          </a:xfrm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ЗАЯВЛЕНИЕ налогоплательщика - организации о предоставлении налоговый льготы по транспортному налогу и (или) земельному налогу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597311" y="2391502"/>
            <a:ext cx="904352" cy="2059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622244" y="2014691"/>
            <a:ext cx="3969097" cy="909377"/>
          </a:xfrm>
          <a:prstGeom prst="flowChartAlternateProcess">
            <a:avLst/>
          </a:prstGeom>
          <a:solidFill>
            <a:srgbClr val="34D8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 в любой налоговый орган по выбору налогоплательщика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622243" y="3352165"/>
            <a:ext cx="3969097" cy="846717"/>
          </a:xfrm>
          <a:prstGeom prst="flowChartAlternateProcess">
            <a:avLst/>
          </a:prstGeom>
          <a:solidFill>
            <a:srgbClr val="34D8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почте России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622240" y="4622243"/>
            <a:ext cx="3969100" cy="954592"/>
          </a:xfrm>
          <a:prstGeom prst="flowChartAlternateProcess">
            <a:avLst/>
          </a:prstGeom>
          <a:solidFill>
            <a:srgbClr val="34D8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телекоммуникационным каналам связи (ТКС)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762" y="3641379"/>
            <a:ext cx="93345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311" y="4965395"/>
            <a:ext cx="93345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45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863" y="1125538"/>
            <a:ext cx="3505200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067" name="Заголовок 7"/>
          <p:cNvSpPr>
            <a:spLocks noGrp="1"/>
          </p:cNvSpPr>
          <p:nvPr>
            <p:ph type="title"/>
          </p:nvPr>
        </p:nvSpPr>
        <p:spPr>
          <a:xfrm>
            <a:off x="755650" y="5013325"/>
            <a:ext cx="7416800" cy="863600"/>
          </a:xfrm>
        </p:spPr>
        <p:txBody>
          <a:bodyPr/>
          <a:lstStyle/>
          <a:p>
            <a:pPr algn="ctr" defTabSz="911225" fontAlgn="base"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0791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2562</TotalTime>
  <Words>192</Words>
  <Application>Microsoft Office PowerPoint</Application>
  <PresentationFormat>Экран (4:3)</PresentationFormat>
  <Paragraphs>25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1_Present_FNS2012_A4</vt:lpstr>
      <vt:lpstr>Презентация PowerPoint</vt:lpstr>
      <vt:lpstr>Заявительный порядок предоставления налоговых льгот для налогоплательщиков – организаций по транспортному и земельному налогам </vt:lpstr>
      <vt:lpstr>Информация о ставках и льготах (официальный сайт ФНС России www.nalog.ru)</vt:lpstr>
      <vt:lpstr>Презентация PowerPoint</vt:lpstr>
      <vt:lpstr>Порядок рассмотрения заявлений налогоплательщиков о предоставлении льгот по земельному и транспортному налогам юридических лиц</vt:lpstr>
      <vt:lpstr>Способы направления заявления о предоставлении льготы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viacheslav kuznetcov</dc:creator>
  <cp:lastModifiedBy>Чинарова Алла Витальевна</cp:lastModifiedBy>
  <cp:revision>149</cp:revision>
  <cp:lastPrinted>2021-01-27T11:33:42Z</cp:lastPrinted>
  <dcterms:created xsi:type="dcterms:W3CDTF">2018-10-24T09:15:48Z</dcterms:created>
  <dcterms:modified xsi:type="dcterms:W3CDTF">2021-01-28T00:58:01Z</dcterms:modified>
</cp:coreProperties>
</file>