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76" r:id="rId2"/>
    <p:sldId id="319" r:id="rId3"/>
    <p:sldId id="314" r:id="rId4"/>
    <p:sldId id="316" r:id="rId5"/>
    <p:sldId id="318" r:id="rId6"/>
    <p:sldId id="301" r:id="rId7"/>
    <p:sldId id="310" r:id="rId8"/>
  </p:sldIdLst>
  <p:sldSz cx="12192000" cy="6858000"/>
  <p:notesSz cx="6692900" cy="98679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BF2E1F"/>
    <a:srgbClr val="FDFDFD"/>
    <a:srgbClr val="F15A22"/>
    <a:srgbClr val="EDEEEF"/>
    <a:srgbClr val="8A8C8E"/>
    <a:srgbClr val="666666"/>
    <a:srgbClr val="4F81BD"/>
    <a:srgbClr val="3B689F"/>
    <a:srgbClr val="6B95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8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-17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00468" cy="4943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0852" y="1"/>
            <a:ext cx="2900468" cy="4943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4B3C-BF67-4CFD-9F0E-C577E9BD8483}" type="datetimeFigureOut">
              <a:rPr lang="ru-RU" smtClean="0"/>
              <a:t>10.03.2020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1233488"/>
            <a:ext cx="591820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8974" y="4749563"/>
            <a:ext cx="5354953" cy="38848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3552"/>
            <a:ext cx="2900468" cy="49434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0852" y="9373552"/>
            <a:ext cx="2900468" cy="49434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76A87-A690-40B1-B161-BCAFD50FC9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790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76A87-A690-40B1-B161-BCAFD50FC92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01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1" y="472"/>
            <a:ext cx="12190189" cy="6857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363689"/>
            <a:ext cx="10363200" cy="1470025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30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  <p:extLst>
      <p:ext uri="{BB962C8B-B14F-4D97-AF65-F5344CB8AC3E}">
        <p14:creationId xmlns:p14="http://schemas.microsoft.com/office/powerpoint/2010/main" val="352534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356"/>
            </a:lvl1pPr>
            <a:lvl2pPr marL="473026" indent="0">
              <a:buNone/>
              <a:defRPr sz="2902"/>
            </a:lvl2pPr>
            <a:lvl3pPr marL="946052" indent="0">
              <a:buNone/>
              <a:defRPr sz="2449"/>
            </a:lvl3pPr>
            <a:lvl4pPr marL="1419078" indent="0">
              <a:buNone/>
              <a:defRPr sz="2086"/>
            </a:lvl4pPr>
            <a:lvl5pPr marL="1892104" indent="0">
              <a:buNone/>
              <a:defRPr sz="2086"/>
            </a:lvl5pPr>
            <a:lvl6pPr marL="2365129" indent="0">
              <a:buNone/>
              <a:defRPr sz="2086"/>
            </a:lvl6pPr>
            <a:lvl7pPr marL="2838155" indent="0">
              <a:buNone/>
              <a:defRPr sz="2086"/>
            </a:lvl7pPr>
            <a:lvl8pPr marL="3311181" indent="0">
              <a:buNone/>
              <a:defRPr sz="2086"/>
            </a:lvl8pPr>
            <a:lvl9pPr marL="3784207" indent="0">
              <a:buNone/>
              <a:defRPr sz="2086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51"/>
            </a:lvl1pPr>
            <a:lvl2pPr marL="473026" indent="0">
              <a:buNone/>
              <a:defRPr sz="1270"/>
            </a:lvl2pPr>
            <a:lvl3pPr marL="946052" indent="0">
              <a:buNone/>
              <a:defRPr sz="998"/>
            </a:lvl3pPr>
            <a:lvl4pPr marL="1419078" indent="0">
              <a:buNone/>
              <a:defRPr sz="907"/>
            </a:lvl4pPr>
            <a:lvl5pPr marL="1892104" indent="0">
              <a:buNone/>
              <a:defRPr sz="907"/>
            </a:lvl5pPr>
            <a:lvl6pPr marL="2365129" indent="0">
              <a:buNone/>
              <a:defRPr sz="907"/>
            </a:lvl6pPr>
            <a:lvl7pPr marL="2838155" indent="0">
              <a:buNone/>
              <a:defRPr sz="907"/>
            </a:lvl7pPr>
            <a:lvl8pPr marL="3311181" indent="0">
              <a:buNone/>
              <a:defRPr sz="907"/>
            </a:lvl8pPr>
            <a:lvl9pPr marL="3784207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862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489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0" y="303213"/>
            <a:ext cx="3206751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321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0" y="1913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6" y="1606871"/>
            <a:ext cx="9760919" cy="4829253"/>
          </a:xfrm>
        </p:spPr>
        <p:txBody>
          <a:bodyPr/>
          <a:lstStyle>
            <a:lvl1pPr marL="329729" indent="0">
              <a:buFontTx/>
              <a:buNone/>
              <a:defRPr b="1">
                <a:latin typeface="+mj-lt"/>
              </a:defRPr>
            </a:lvl1pPr>
            <a:lvl2pPr marL="326849" indent="2880">
              <a:defRPr>
                <a:latin typeface="+mj-lt"/>
              </a:defRPr>
            </a:lvl2pPr>
            <a:lvl3pPr marL="570186" indent="-236137">
              <a:tabLst/>
              <a:defRPr>
                <a:latin typeface="+mj-lt"/>
              </a:defRPr>
            </a:lvl3pPr>
            <a:lvl4pPr marL="0" indent="326849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902186" y="5127076"/>
            <a:ext cx="1231491" cy="3768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sz="1633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69"/>
            <a:ext cx="9782922" cy="1105803"/>
          </a:xfrm>
        </p:spPr>
        <p:txBody>
          <a:bodyPr/>
          <a:lstStyle>
            <a:lvl1pPr marL="0" marR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154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6" y="1606871"/>
            <a:ext cx="9760919" cy="4829253"/>
          </a:xfrm>
        </p:spPr>
        <p:txBody>
          <a:bodyPr/>
          <a:lstStyle>
            <a:lvl1pPr marL="329729" indent="0">
              <a:buFontTx/>
              <a:buNone/>
              <a:defRPr b="1">
                <a:latin typeface="+mj-lt"/>
              </a:defRPr>
            </a:lvl1pPr>
            <a:lvl2pPr marL="329729" indent="0">
              <a:defRPr>
                <a:latin typeface="+mj-lt"/>
              </a:defRPr>
            </a:lvl2pPr>
            <a:lvl3pPr marL="570186" indent="-236137">
              <a:defRPr>
                <a:latin typeface="+mj-lt"/>
              </a:defRPr>
            </a:lvl3pPr>
            <a:lvl4pPr marL="0" indent="326849">
              <a:defRPr>
                <a:latin typeface="+mj-lt"/>
              </a:defRPr>
            </a:lvl4pPr>
            <a:lvl5pPr marL="13016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1" y="501069"/>
            <a:ext cx="9783867" cy="1105803"/>
          </a:xfrm>
        </p:spPr>
        <p:txBody>
          <a:bodyPr/>
          <a:lstStyle>
            <a:lvl1pPr marL="0" marR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60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06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1012506"/>
            <a:ext cx="9760919" cy="2024630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3429720"/>
            <a:ext cx="9760919" cy="3006404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3026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6052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9078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210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5129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8155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118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420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55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0" y="1913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1"/>
            <a:ext cx="4827685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5" y="1606871"/>
            <a:ext cx="4859863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645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1"/>
            <a:ext cx="4899671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3026" indent="0">
              <a:buNone/>
              <a:defRPr sz="2086" b="1"/>
            </a:lvl2pPr>
            <a:lvl3pPr marL="946052" indent="0">
              <a:buNone/>
              <a:defRPr sz="1905" b="1"/>
            </a:lvl3pPr>
            <a:lvl4pPr marL="1419078" indent="0">
              <a:buNone/>
              <a:defRPr sz="1633" b="1"/>
            </a:lvl4pPr>
            <a:lvl5pPr marL="1892104" indent="0">
              <a:buNone/>
              <a:defRPr sz="1633" b="1"/>
            </a:lvl5pPr>
            <a:lvl6pPr marL="2365129" indent="0">
              <a:buNone/>
              <a:defRPr sz="1633" b="1"/>
            </a:lvl6pPr>
            <a:lvl7pPr marL="2838155" indent="0">
              <a:buNone/>
              <a:defRPr sz="1633" b="1"/>
            </a:lvl7pPr>
            <a:lvl8pPr marL="3311181" indent="0">
              <a:buNone/>
              <a:defRPr sz="1633" b="1"/>
            </a:lvl8pPr>
            <a:lvl9pPr marL="3784207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1" y="1606871"/>
            <a:ext cx="4783767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3026" indent="0">
              <a:buNone/>
              <a:defRPr sz="2086" b="1"/>
            </a:lvl2pPr>
            <a:lvl3pPr marL="946052" indent="0">
              <a:buNone/>
              <a:defRPr sz="1905" b="1"/>
            </a:lvl3pPr>
            <a:lvl4pPr marL="1419078" indent="0">
              <a:buNone/>
              <a:defRPr sz="1633" b="1"/>
            </a:lvl4pPr>
            <a:lvl5pPr marL="1892104" indent="0">
              <a:buNone/>
              <a:defRPr sz="1633" b="1"/>
            </a:lvl5pPr>
            <a:lvl6pPr marL="2365129" indent="0">
              <a:buNone/>
              <a:defRPr sz="1633" b="1"/>
            </a:lvl6pPr>
            <a:lvl7pPr marL="2838155" indent="0">
              <a:buNone/>
              <a:defRPr sz="1633" b="1"/>
            </a:lvl7pPr>
            <a:lvl8pPr marL="3311181" indent="0">
              <a:buNone/>
              <a:defRPr sz="1633" b="1"/>
            </a:lvl8pPr>
            <a:lvl9pPr marL="3784207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1" y="2188098"/>
            <a:ext cx="4783767" cy="424802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156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810" y="1913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07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21397" y="5872591"/>
            <a:ext cx="756570" cy="65310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964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0"/>
            <a:ext cx="4011084" cy="4691063"/>
          </a:xfrm>
        </p:spPr>
        <p:txBody>
          <a:bodyPr/>
          <a:lstStyle>
            <a:lvl1pPr marL="0" indent="0">
              <a:buNone/>
              <a:defRPr sz="1451"/>
            </a:lvl1pPr>
            <a:lvl2pPr marL="473026" indent="0">
              <a:buNone/>
              <a:defRPr sz="1270"/>
            </a:lvl2pPr>
            <a:lvl3pPr marL="946052" indent="0">
              <a:buNone/>
              <a:defRPr sz="998"/>
            </a:lvl3pPr>
            <a:lvl4pPr marL="1419078" indent="0">
              <a:buNone/>
              <a:defRPr sz="907"/>
            </a:lvl4pPr>
            <a:lvl5pPr marL="1892104" indent="0">
              <a:buNone/>
              <a:defRPr sz="907"/>
            </a:lvl5pPr>
            <a:lvl6pPr marL="2365129" indent="0">
              <a:buNone/>
              <a:defRPr sz="907"/>
            </a:lvl6pPr>
            <a:lvl7pPr marL="2838155" indent="0">
              <a:buNone/>
              <a:defRPr sz="907"/>
            </a:lvl7pPr>
            <a:lvl8pPr marL="3311181" indent="0">
              <a:buNone/>
              <a:defRPr sz="907"/>
            </a:lvl8pPr>
            <a:lvl9pPr marL="3784207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25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938" y="490021"/>
            <a:ext cx="9791830" cy="111028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7938" y="1600200"/>
            <a:ext cx="9791830" cy="483592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1" y="6356351"/>
            <a:ext cx="28448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8774" y="6041425"/>
            <a:ext cx="826282" cy="63183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fld id="{BC7779C1-1859-4A93-AA84-EEF930EF0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363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46052" rtl="0" eaLnBrk="1" latinLnBrk="0" hangingPunct="1">
        <a:lnSpc>
          <a:spcPts val="4716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729" indent="0" algn="l" defTabSz="946052" rtl="0" eaLnBrk="1" latinLnBrk="0" hangingPunct="1">
        <a:spcBef>
          <a:spcPct val="20000"/>
        </a:spcBef>
        <a:buFont typeface="+mj-lt"/>
        <a:buNone/>
        <a:defRPr sz="3265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729" indent="0" algn="l" defTabSz="946052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499" indent="-236137" algn="l" defTabSz="946052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849" algn="just" defTabSz="946052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636" indent="0" algn="l" defTabSz="946052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1642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8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4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20" indent="-236513" algn="l" defTabSz="946052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3026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6052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8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4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9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5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1181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7" algn="l" defTabSz="946052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23628" y="3340318"/>
            <a:ext cx="103632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Главного государственного налогового </a:t>
            </a:r>
            <a:r>
              <a:rPr lang="ru-RU" sz="310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инспектора правового </a:t>
            </a:r>
            <a:r>
              <a:rPr lang="ru-RU" sz="3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отдела Управления </a:t>
            </a:r>
            <a:r>
              <a:rPr lang="ru-RU" sz="31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ФНС </a:t>
            </a:r>
            <a:r>
              <a:rPr lang="ru-RU" sz="3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России по Республике Алтай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ru-RU" dirty="0" err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Кубашевой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Марины Сергеевны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66748" y="5080199"/>
            <a:ext cx="65721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DFDFD"/>
                </a:solidFill>
              </a:rPr>
              <a:t>Обзор судебной практики</a:t>
            </a:r>
            <a:endParaRPr lang="ru-RU" sz="4400" b="1" dirty="0">
              <a:solidFill>
                <a:srgbClr val="FDFDF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40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331" y="3595178"/>
            <a:ext cx="1206815" cy="244624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6847" y="1071085"/>
            <a:ext cx="9782922" cy="2726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Вы владелец большого </a:t>
            </a:r>
            <a:br>
              <a:rPr lang="ru-RU" dirty="0" smtClean="0"/>
            </a:br>
            <a:r>
              <a:rPr lang="ru-RU" dirty="0" smtClean="0"/>
              <a:t>количества участков?</a:t>
            </a:r>
            <a:br>
              <a:rPr lang="ru-RU" dirty="0" smtClean="0"/>
            </a:br>
            <a:r>
              <a:rPr lang="ru-RU" dirty="0" smtClean="0">
                <a:solidFill>
                  <a:schemeClr val="accent3"/>
                </a:solidFill>
              </a:rPr>
              <a:t>Задайте себе вопрос-</a:t>
            </a:r>
            <a:br>
              <a:rPr lang="ru-RU" dirty="0" smtClean="0">
                <a:solidFill>
                  <a:schemeClr val="accent3"/>
                </a:solidFill>
              </a:rPr>
            </a:br>
            <a:r>
              <a:rPr lang="ru-RU" dirty="0" smtClean="0">
                <a:solidFill>
                  <a:schemeClr val="accent3"/>
                </a:solidFill>
              </a:rPr>
              <a:t>КТО Я???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96847" y="1724194"/>
            <a:ext cx="10567358" cy="45817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R="0" algn="l" defTabSz="1043056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5601" y="3358458"/>
            <a:ext cx="2525127" cy="87877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3925" y="4119498"/>
            <a:ext cx="2180743" cy="80752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ИП?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88212" y="4015052"/>
            <a:ext cx="1401289" cy="101641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ФЛ?</a:t>
            </a:r>
          </a:p>
        </p:txBody>
      </p:sp>
    </p:spTree>
    <p:extLst>
      <p:ext uri="{BB962C8B-B14F-4D97-AF65-F5344CB8AC3E}">
        <p14:creationId xmlns:p14="http://schemas.microsoft.com/office/powerpoint/2010/main" val="327106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3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647" y="4138017"/>
            <a:ext cx="2219325" cy="2219325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361" y="1760930"/>
            <a:ext cx="3294944" cy="2965450"/>
          </a:xfr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Межевать ли участок?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85" y="1756999"/>
            <a:ext cx="3299312" cy="296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62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Межевать!!! Я продам участки!!!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06043" y="4654245"/>
            <a:ext cx="615666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СДЕЛКА</a:t>
            </a:r>
          </a:p>
          <a:p>
            <a:pPr algn="ctr"/>
            <a:endParaRPr lang="ru-RU" sz="9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808" y="1720858"/>
            <a:ext cx="4762500" cy="2819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608" y="5035613"/>
            <a:ext cx="552450" cy="952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975" y="5035613"/>
            <a:ext cx="552450" cy="952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229" y="1421938"/>
            <a:ext cx="2926391" cy="292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6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63639" y="2441277"/>
            <a:ext cx="9057736" cy="3174520"/>
          </a:xfrm>
        </p:spPr>
        <p:txBody>
          <a:bodyPr/>
          <a:lstStyle/>
          <a:p>
            <a:pPr marL="844079" indent="-514350">
              <a:buAutoNum type="arabicPeriod"/>
            </a:pPr>
            <a:r>
              <a:rPr lang="ru-RU" dirty="0" smtClean="0">
                <a:solidFill>
                  <a:srgbClr val="E46C0A"/>
                </a:solidFill>
              </a:rPr>
              <a:t>ФЛ занимается не законной предпринимательской деятельностью</a:t>
            </a:r>
          </a:p>
          <a:p>
            <a:pPr marL="844079" indent="-514350">
              <a:buAutoNum type="arabicPeriod"/>
            </a:pPr>
            <a:r>
              <a:rPr lang="ru-RU" dirty="0" smtClean="0">
                <a:solidFill>
                  <a:srgbClr val="E46C0A"/>
                </a:solidFill>
              </a:rPr>
              <a:t>Необходимо увеличить ставку налога</a:t>
            </a:r>
            <a:endParaRPr lang="ru-RU" dirty="0">
              <a:solidFill>
                <a:srgbClr val="E46C0A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6846" y="501069"/>
            <a:ext cx="9927711" cy="1396742"/>
          </a:xfrm>
        </p:spPr>
        <p:txBody>
          <a:bodyPr>
            <a:noAutofit/>
          </a:bodyPr>
          <a:lstStyle/>
          <a:p>
            <a:r>
              <a:rPr lang="ru-RU" sz="4000" dirty="0" smtClean="0"/>
              <a:t>Налоговый инспектор делает выводы: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5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82" y="2015649"/>
            <a:ext cx="1969626" cy="328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94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8850" y="1918603"/>
            <a:ext cx="9760919" cy="4829253"/>
          </a:xfrm>
        </p:spPr>
        <p:txBody>
          <a:bodyPr>
            <a:normAutofit/>
          </a:bodyPr>
          <a:lstStyle/>
          <a:p>
            <a:pPr fontAlgn="base"/>
            <a:r>
              <a:rPr lang="ru-RU" dirty="0">
                <a:solidFill>
                  <a:srgbClr val="00B050"/>
                </a:solidFill>
              </a:rPr>
              <a:t>Определение Верховного Суда РФ от 15.01.2018 N 305-КГ17-20424 по делу N </a:t>
            </a:r>
            <a:r>
              <a:rPr lang="ru-RU" dirty="0" smtClean="0">
                <a:solidFill>
                  <a:srgbClr val="00B050"/>
                </a:solidFill>
              </a:rPr>
              <a:t>А41-90821/2016</a:t>
            </a:r>
          </a:p>
          <a:p>
            <a:pPr fontAlgn="base"/>
            <a:r>
              <a:rPr lang="ru-RU" dirty="0">
                <a:solidFill>
                  <a:srgbClr val="00B050"/>
                </a:solidFill>
              </a:rPr>
              <a:t>Определение Верховного Суда РФ от </a:t>
            </a:r>
            <a:endParaRPr lang="ru-RU" dirty="0" smtClean="0">
              <a:solidFill>
                <a:srgbClr val="00B050"/>
              </a:solidFill>
            </a:endParaRPr>
          </a:p>
          <a:p>
            <a:pPr fontAlgn="base"/>
            <a:r>
              <a:rPr lang="ru-RU" dirty="0" smtClean="0">
                <a:solidFill>
                  <a:srgbClr val="00B050"/>
                </a:solidFill>
              </a:rPr>
              <a:t>02.10.2019 </a:t>
            </a:r>
            <a:r>
              <a:rPr lang="ru-RU" dirty="0">
                <a:solidFill>
                  <a:srgbClr val="00B050"/>
                </a:solidFill>
              </a:rPr>
              <a:t>N 305-ЭС19-16238 по делу N А41-62596/2018</a:t>
            </a:r>
          </a:p>
          <a:p>
            <a:pPr fontAlgn="base"/>
            <a:endParaRPr lang="ru-RU" dirty="0"/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711" y="3979162"/>
            <a:ext cx="2425556" cy="2511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4670" y="659497"/>
            <a:ext cx="10764964" cy="1105803"/>
          </a:xfrm>
        </p:spPr>
        <p:txBody>
          <a:bodyPr>
            <a:normAutofit fontScale="90000"/>
          </a:bodyPr>
          <a:lstStyle/>
          <a:p>
            <a:r>
              <a:rPr lang="ru-RU" dirty="0"/>
              <a:t>СУДЫ ПО ДЕЛАМ, СВЯЗАННЫМ С </a:t>
            </a:r>
            <a:r>
              <a:rPr lang="ru-RU" dirty="0" smtClean="0"/>
              <a:t>Увеличением ставки налога с 0.3% до 1.5%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6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915" y="1765300"/>
            <a:ext cx="1905000" cy="190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96131" y="3120660"/>
            <a:ext cx="5417389" cy="336966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117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7779C1-1859-4A93-AA84-EEF930EF0EFE}" type="slidenum">
              <a:rPr lang="ru-RU" smtClean="0"/>
              <a:t>7</a:t>
            </a:fld>
            <a:endParaRPr lang="ru-RU"/>
          </a:p>
        </p:txBody>
      </p:sp>
      <p:pic>
        <p:nvPicPr>
          <p:cNvPr id="5" name="Изображение 1" descr="FNS_vizitka_for_rukovodstv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128" y="1042534"/>
            <a:ext cx="2359152" cy="24566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09888" y="3499222"/>
            <a:ext cx="7443812" cy="1739900"/>
          </a:xfrm>
          <a:prstGeom prst="rect">
            <a:avLst/>
          </a:prstGeom>
          <a:effectLst/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4000" b="1" cap="all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Спасибо за внимание!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145" y="5121124"/>
            <a:ext cx="1669571" cy="166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34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20055</TotalTime>
  <Words>95</Words>
  <Application>Microsoft Office PowerPoint</Application>
  <PresentationFormat>Произвольный</PresentationFormat>
  <Paragraphs>23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Present_FNS2012_A4</vt:lpstr>
      <vt:lpstr>Главного государственного налогового инспектора правового отдела Управления ФНС России по Республике Алтай  Кубашевой Марины Сергеевны</vt:lpstr>
      <vt:lpstr> Вы владелец большого  количества участков? Задайте себе вопрос- КТО Я???               </vt:lpstr>
      <vt:lpstr>Межевать ли участок?</vt:lpstr>
      <vt:lpstr>Межевать!!! Я продам участки!!!</vt:lpstr>
      <vt:lpstr>Налоговый инспектор делает выводы:</vt:lpstr>
      <vt:lpstr>СУДЫ ПО ДЕЛАМ, СВЯЗАННЫМ С Увеличением ставки налога с 0.3% до 1.5%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Переход на 2-х уровневую систему управления</dc:title>
  <dc:creator>Ковалева Татьяна Евгеньевна</dc:creator>
  <cp:lastModifiedBy>Кундыев Самарган Сергеевич</cp:lastModifiedBy>
  <cp:revision>438</cp:revision>
  <cp:lastPrinted>2018-10-22T12:43:22Z</cp:lastPrinted>
  <dcterms:created xsi:type="dcterms:W3CDTF">2015-10-09T07:00:05Z</dcterms:created>
  <dcterms:modified xsi:type="dcterms:W3CDTF">2020-03-10T10:50:49Z</dcterms:modified>
</cp:coreProperties>
</file>