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0" r:id="rId3"/>
    <p:sldId id="262" r:id="rId4"/>
    <p:sldId id="263" r:id="rId5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0B93C39-07AA-4CC9-A962-B1F81F1A2AB9}">
          <p14:sldIdLst>
            <p14:sldId id="261"/>
            <p14:sldId id="260"/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45" autoAdjust="0"/>
    <p:restoredTop sz="94660"/>
  </p:normalViewPr>
  <p:slideViewPr>
    <p:cSldViewPr>
      <p:cViewPr varScale="1">
        <p:scale>
          <a:sx n="92" d="100"/>
          <a:sy n="92" d="100"/>
        </p:scale>
        <p:origin x="-1518" y="-102"/>
      </p:cViewPr>
      <p:guideLst>
        <p:guide orient="horz" pos="21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20"/>
            <a:ext cx="9142412" cy="685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7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044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A0C6B-1D2D-46ED-8670-1114D656880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96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D7F5-8FEA-4948-96CD-89AE6DE0D64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021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AB20C-FF52-4A5D-82EB-970D8C4BD33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3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49" y="5126567"/>
            <a:ext cx="923925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24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148B-240A-4FBA-AAF8-7AD6146266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4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2413" cy="685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6" y="1606872"/>
            <a:ext cx="7320689" cy="4829253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69"/>
            <a:ext cx="7337901" cy="1105803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6E103-2F6F-49FA-AB7E-62A79B851EF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406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2413" cy="685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1012507"/>
            <a:ext cx="7320689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3429723"/>
            <a:ext cx="7320689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07C75-B194-4FF7-A909-9D8CF3D9C8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50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2"/>
            <a:ext cx="3644897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E361E-E115-4B8D-9BDC-BAEC3F0B3FE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60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2"/>
            <a:ext cx="367475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2" y="1606872"/>
            <a:ext cx="3587825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2" y="2188097"/>
            <a:ext cx="3587825" cy="424802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AC039-53C1-4499-AB7F-E17F867639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64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2117"/>
            <a:ext cx="9142412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8EB00-BC67-4126-A894-660DAB0B3D7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054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2"/>
            <a:ext cx="566738" cy="651933"/>
          </a:xfrm>
        </p:spPr>
        <p:txBody>
          <a:bodyPr/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E658D694-515F-4ADC-92B1-E5BF586ADCF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937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8F4E3-0C50-4199-AE84-DB64FFBA349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74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88951"/>
            <a:ext cx="7343775" cy="111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406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406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3" y="6040967"/>
            <a:ext cx="619125" cy="632884"/>
          </a:xfrm>
          <a:prstGeom prst="rect">
            <a:avLst/>
          </a:prstGeom>
        </p:spPr>
        <p:txBody>
          <a:bodyPr vert="horz" lIns="81630" tIns="40815" rIns="81630" bIns="40815" rtlCol="0" anchor="ctr">
            <a:normAutofit/>
          </a:bodyPr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900CBD-5EEB-42AF-BCBE-A40645E6F49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4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357805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71560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073414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431219" algn="l" defTabSz="816242" rtl="0" fontAlgn="base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73025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0950" indent="-96996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307975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359568" y="3657611"/>
            <a:ext cx="8569325" cy="816359"/>
          </a:xfrm>
        </p:spPr>
        <p:txBody>
          <a:bodyPr anchor="b" anchorCtr="1">
            <a:normAutofit fontScale="90000"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300" dirty="0" smtClean="0"/>
              <a:t>«Применение ставки в размере 1,5% по земельному налогу в отношении земельных участков, </a:t>
            </a:r>
            <a:r>
              <a:rPr lang="ru-RU" sz="2300" dirty="0" smtClean="0"/>
              <a:t>принадлежащих </a:t>
            </a:r>
            <a:r>
              <a:rPr lang="ru-RU" sz="2300" dirty="0" smtClean="0"/>
              <a:t>физическим лицам»</a:t>
            </a:r>
            <a:endParaRPr lang="ru-RU" sz="2300" dirty="0"/>
          </a:p>
        </p:txBody>
      </p:sp>
      <p:sp>
        <p:nvSpPr>
          <p:cNvPr id="2" name="TextBox 1"/>
          <p:cNvSpPr txBox="1"/>
          <p:nvPr/>
        </p:nvSpPr>
        <p:spPr>
          <a:xfrm>
            <a:off x="528640" y="3642785"/>
            <a:ext cx="7920037" cy="960966"/>
          </a:xfrm>
          <a:prstGeom prst="rect">
            <a:avLst/>
          </a:prstGeom>
        </p:spPr>
        <p:txBody>
          <a:bodyPr wrap="none" lIns="116786" tIns="58392" rIns="116786" bIns="58392" anchor="ctr">
            <a:normAutofit/>
          </a:bodyPr>
          <a:lstStyle/>
          <a:p>
            <a:pPr defTabSz="1167856">
              <a:spcBef>
                <a:spcPct val="0"/>
              </a:spcBef>
              <a:defRPr/>
            </a:pPr>
            <a:endParaRPr lang="ru-RU" sz="53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92275" y="2755900"/>
            <a:ext cx="5903913" cy="480484"/>
          </a:xfrm>
          <a:prstGeom prst="rect">
            <a:avLst/>
          </a:prstGeom>
        </p:spPr>
        <p:txBody>
          <a:bodyPr lIns="116786" tIns="58392" rIns="116786" bIns="58392" anchor="ctr"/>
          <a:lstStyle/>
          <a:p>
            <a:pPr algn="ctr" defTabSz="1167856">
              <a:spcBef>
                <a:spcPct val="0"/>
              </a:spcBef>
              <a:defRPr/>
            </a:pPr>
            <a:r>
              <a:rPr lang="ru-RU" sz="2800" b="1" dirty="0">
                <a:solidFill>
                  <a:prstClr val="white"/>
                </a:solidFill>
                <a:cs typeface="Arial" pitchFamily="34" charset="0"/>
              </a:rPr>
              <a:t>УФНС России по Республике Алтай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92090" y="5229225"/>
            <a:ext cx="2880360" cy="720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595" y="4869180"/>
            <a:ext cx="6840855" cy="108013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Начальник отдела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налогообложения имущества </a:t>
            </a:r>
            <a:r>
              <a:rPr lang="ru-RU" sz="2100" b="1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А.В.Чинарова</a:t>
            </a: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550" y="5229225"/>
            <a:ext cx="7560945" cy="720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1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550" y="5229225"/>
            <a:ext cx="7560945" cy="720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8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203327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D2148B-240A-4FBA-AAF8-7AD61462669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971550" y="363465"/>
            <a:ext cx="7478139" cy="360045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Земельный налог (гл.31 Налогового Кодекса  Российской Федерации)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71711" y="1067935"/>
            <a:ext cx="2880361" cy="36004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Ставки (ст.394 НК РФ)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2411730" y="721241"/>
            <a:ext cx="360045" cy="30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4031933" y="1023580"/>
            <a:ext cx="1080135" cy="36004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083708" y="846222"/>
            <a:ext cx="2880360" cy="663876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Устанавливаются НПА представительных органов муниципальных образований </a:t>
            </a:r>
            <a:endParaRPr lang="ru-RU" sz="1400" dirty="0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171710" y="1630744"/>
            <a:ext cx="6792357" cy="229803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не более 0,3 % для следующих категорий ЗУ:</a:t>
            </a:r>
            <a:endParaRPr lang="ru-RU" sz="1400" dirty="0"/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327542" y="5220574"/>
            <a:ext cx="3695275" cy="1440180"/>
          </a:xfrm>
          <a:prstGeom prst="snip2DiagRect">
            <a:avLst/>
          </a:prstGeom>
          <a:solidFill>
            <a:schemeClr val="tx2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indent="93663" algn="just"/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занятых жилищным фондом и объектами инженерной инфраструктуры жилищно-коммунального комплекса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приобретенных (предоставленных)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жилищного строительства (за исключением земельных участков, </a:t>
            </a:r>
            <a:r>
              <a:rPr lang="ru-RU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приобретенных </a:t>
            </a:r>
            <a:r>
              <a:rPr lang="ru-RU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индивидуального жилищного строительства, используемых в предпринимательской деятельности)</a:t>
            </a: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2276386" y="2448060"/>
            <a:ext cx="2835682" cy="1241788"/>
          </a:xfrm>
          <a:prstGeom prst="snip2DiagRect">
            <a:avLst/>
          </a:prstGeom>
          <a:solidFill>
            <a:schemeClr val="accent5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землям сельскохозяйственного назначения или к землям в составе зон сельскохозяйственного использования в населенных пунктах и используемых для сельскохозяйственного производства</a:t>
            </a: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5269179" y="3440291"/>
            <a:ext cx="3279823" cy="1068844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приобретенных (предоставленных) для ведения личного подсобного хозяйства, садоводства или огородничества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не 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используемых в предпринимательской деятельности;</a:t>
            </a:r>
          </a:p>
        </p:txBody>
      </p:sp>
      <p:pic>
        <p:nvPicPr>
          <p:cNvPr id="1026" name="Picture 2" descr="C:\Users\0400-00-627\Desktop\слайд\voices_family_farming_ma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72" y="2000111"/>
            <a:ext cx="2012676" cy="144017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 descr="C:\Users\0400-00-627\Desktop\слайд\backgroun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409" y="2000112"/>
            <a:ext cx="2477593" cy="144017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4" name="Выгнутая вправо стрелка 13"/>
          <p:cNvSpPr/>
          <p:nvPr/>
        </p:nvSpPr>
        <p:spPr>
          <a:xfrm>
            <a:off x="8089644" y="1207363"/>
            <a:ext cx="360045" cy="61856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право стрелка 20"/>
          <p:cNvSpPr/>
          <p:nvPr/>
        </p:nvSpPr>
        <p:spPr>
          <a:xfrm flipH="1">
            <a:off x="611505" y="1127081"/>
            <a:ext cx="440647" cy="61856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" name="Picture 2" descr="C:\Users\0400-00-051\Desktop\слайд\1658004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708" y="4484739"/>
            <a:ext cx="2660037" cy="183397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" name="Picture 3" descr="C:\Users\0400-00-051\Desktop\слайд\еревенский-ом-с-авный-531799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99" y="3802511"/>
            <a:ext cx="3075522" cy="148897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54186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70"/>
            <a:ext cx="7337192" cy="407616"/>
          </a:xfrm>
        </p:spPr>
        <p:txBody>
          <a:bodyPr/>
          <a:lstStyle/>
          <a:p>
            <a:pPr algn="ctr"/>
            <a:r>
              <a:rPr lang="ru-RU" sz="3200" dirty="0" smtClean="0"/>
              <a:t>Критерии применения ставки 1,5%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2D2148B-240A-4FBA-AAF8-7AD614626693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30158" y="1140460"/>
            <a:ext cx="3668607" cy="14401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Владение множеством земельных участков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00927" y="2938040"/>
            <a:ext cx="3600451" cy="141766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земельных участков в коммерческих целях</a:t>
            </a:r>
            <a:endParaRPr lang="ru-RU" dirty="0"/>
          </a:p>
        </p:txBody>
      </p:sp>
      <p:pic>
        <p:nvPicPr>
          <p:cNvPr id="2051" name="Picture 3" descr="C:\Users\0400-00-051\Desktop\слайд\951f307171817bba99a45a81fb49300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5" y="2699170"/>
            <a:ext cx="3354705" cy="1895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0400-00-051\Desktop\слайд\iRHX439C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47327"/>
            <a:ext cx="3600450" cy="16615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Скругленный прямоугольник 9"/>
          <p:cNvSpPr/>
          <p:nvPr/>
        </p:nvSpPr>
        <p:spPr>
          <a:xfrm>
            <a:off x="3861568" y="4791375"/>
            <a:ext cx="3950837" cy="141766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Наличие инфраструктуры (дороги, электричество, водопровод)</a:t>
            </a:r>
            <a:endParaRPr lang="ru-RU" dirty="0"/>
          </a:p>
        </p:txBody>
      </p:sp>
      <p:pic>
        <p:nvPicPr>
          <p:cNvPr id="2052" name="Picture 4" descr="C:\Users\0400-00-051\Desktop\слайд\0109-rm-gs2-1-tcm17-928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49" y="4509135"/>
            <a:ext cx="3003261" cy="1982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16709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1143127"/>
            <a:ext cx="7337192" cy="4506434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prstClr val="white"/>
                </a:solidFill>
              </a:rPr>
              <a:t>8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6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165</Words>
  <Application>Microsoft Office PowerPoint</Application>
  <PresentationFormat>Экран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Present_FNS2012_A4</vt:lpstr>
      <vt:lpstr>«Применение ставки в размере 1,5% по земельному налогу в отношении земельных участков, принадлежащих физическим лицам»</vt:lpstr>
      <vt:lpstr>Презентация PowerPoint</vt:lpstr>
      <vt:lpstr>Критерии применения ставки 1,5%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работы по исчислению имущественных налогов физических лиц и рассмотрению заявлений (обращений) граждан в 2017 году</dc:title>
  <dc:creator>Табакаева Наталья Николаевна</dc:creator>
  <cp:lastModifiedBy>Братанчук Наталья Михайловна</cp:lastModifiedBy>
  <cp:revision>91</cp:revision>
  <cp:lastPrinted>2020-03-10T06:55:41Z</cp:lastPrinted>
  <dcterms:created xsi:type="dcterms:W3CDTF">2018-08-23T03:52:21Z</dcterms:created>
  <dcterms:modified xsi:type="dcterms:W3CDTF">2020-03-12T03:42:23Z</dcterms:modified>
</cp:coreProperties>
</file>