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8" r:id="rId2"/>
    <p:sldId id="272" r:id="rId3"/>
    <p:sldId id="273" r:id="rId4"/>
    <p:sldId id="274" r:id="rId5"/>
    <p:sldId id="275" r:id="rId6"/>
    <p:sldId id="276" r:id="rId7"/>
  </p:sldIdLst>
  <p:sldSz cx="7561263" cy="10693400"/>
  <p:notesSz cx="6808788" cy="9940925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820000"/>
    <a:srgbClr val="700000"/>
    <a:srgbClr val="0033CC"/>
    <a:srgbClr val="0000FF"/>
    <a:srgbClr val="00589A"/>
    <a:srgbClr val="E4EDF8"/>
    <a:srgbClr val="2A54A8"/>
    <a:srgbClr val="AD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872" autoAdjust="0"/>
  </p:normalViewPr>
  <p:slideViewPr>
    <p:cSldViewPr showGuides="1">
      <p:cViewPr>
        <p:scale>
          <a:sx n="90" d="100"/>
          <a:sy n="90" d="100"/>
        </p:scale>
        <p:origin x="-1666" y="-5"/>
      </p:cViewPr>
      <p:guideLst>
        <p:guide orient="horz" pos="3369"/>
        <p:guide orient="horz" pos="1578"/>
        <p:guide orient="horz" pos="492"/>
        <p:guide orient="horz" pos="6322"/>
        <p:guide pos="2382"/>
        <p:guide pos="585"/>
        <p:guide pos="1290"/>
        <p:guide pos="4250"/>
        <p:guide pos="4566"/>
        <p:guide pos="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796" cy="496406"/>
          </a:xfrm>
          <a:prstGeom prst="rect">
            <a:avLst/>
          </a:prstGeom>
        </p:spPr>
        <p:txBody>
          <a:bodyPr vert="horz" lIns="92253" tIns="46126" rIns="92253" bIns="461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390" y="1"/>
            <a:ext cx="2950796" cy="496406"/>
          </a:xfrm>
          <a:prstGeom prst="rect">
            <a:avLst/>
          </a:prstGeom>
        </p:spPr>
        <p:txBody>
          <a:bodyPr vert="horz" lIns="92253" tIns="46126" rIns="92253" bIns="46126" rtlCol="0"/>
          <a:lstStyle>
            <a:lvl1pPr algn="r">
              <a:defRPr sz="1200"/>
            </a:lvl1pPr>
          </a:lstStyle>
          <a:p>
            <a:fld id="{1A1732C3-99C8-457F-8F7D-B3632B620C4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920"/>
            <a:ext cx="2950796" cy="496406"/>
          </a:xfrm>
          <a:prstGeom prst="rect">
            <a:avLst/>
          </a:prstGeom>
        </p:spPr>
        <p:txBody>
          <a:bodyPr vert="horz" lIns="92253" tIns="46126" rIns="92253" bIns="461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390" y="9442920"/>
            <a:ext cx="2950796" cy="496406"/>
          </a:xfrm>
          <a:prstGeom prst="rect">
            <a:avLst/>
          </a:prstGeom>
        </p:spPr>
        <p:txBody>
          <a:bodyPr vert="horz" lIns="92253" tIns="46126" rIns="92253" bIns="46126" rtlCol="0" anchor="b"/>
          <a:lstStyle>
            <a:lvl1pPr algn="r">
              <a:defRPr sz="1200"/>
            </a:lvl1pPr>
          </a:lstStyle>
          <a:p>
            <a:fld id="{B0285CD8-0605-464A-BE00-F5FB43751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452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704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12.03.2024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68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92455" tIns="46227" rIns="92455" bIns="462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47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4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4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4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23" y="736"/>
            <a:ext cx="7560140" cy="106926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7095" y="5244865"/>
            <a:ext cx="6427074" cy="2292150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34190" y="7587097"/>
            <a:ext cx="5292884" cy="2732758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3183"/>
            <a:ext cx="6805137" cy="17772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78063" y="2495127"/>
            <a:ext cx="6805137" cy="705962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063" y="9737927"/>
            <a:ext cx="1765608" cy="74507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3433" y="9737927"/>
            <a:ext cx="2394400" cy="74507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594" y="9737927"/>
            <a:ext cx="1765607" cy="74507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836C-1413-4529-A57F-15CCE6627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23" y="2984"/>
            <a:ext cx="7560141" cy="106896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246" y="2505531"/>
            <a:ext cx="6053549" cy="7530057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0299" indent="3175">
              <a:defRPr>
                <a:latin typeface="+mj-lt"/>
              </a:defRPr>
            </a:lvl2pPr>
            <a:lvl3pPr marL="628539" indent="-260304">
              <a:tabLst/>
              <a:defRPr>
                <a:latin typeface="+mj-lt"/>
              </a:defRPr>
            </a:lvl3pPr>
            <a:lvl4pPr marL="0" indent="3602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00796" y="7994442"/>
            <a:ext cx="763749" cy="5876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80245" y="781298"/>
            <a:ext cx="6067196" cy="1724233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736"/>
            <a:ext cx="7560141" cy="106896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246" y="2505531"/>
            <a:ext cx="6053549" cy="7530057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79659" y="781298"/>
            <a:ext cx="6067782" cy="1724233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2"/>
            <a:ext cx="7560141" cy="10689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46" y="1578760"/>
            <a:ext cx="6053549" cy="315692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246" y="5347822"/>
            <a:ext cx="6053549" cy="468776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23" y="2984"/>
            <a:ext cx="7560141" cy="10689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45" y="781295"/>
            <a:ext cx="6067196" cy="17242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0245" y="2505529"/>
            <a:ext cx="2994045" cy="73219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440" y="2505529"/>
            <a:ext cx="3014001" cy="73219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44" y="781294"/>
            <a:ext cx="6502956" cy="172423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245" y="2505529"/>
            <a:ext cx="3038689" cy="8856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0245" y="3391195"/>
            <a:ext cx="3038689" cy="664439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80633" y="2505529"/>
            <a:ext cx="2966808" cy="8856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80633" y="3411812"/>
            <a:ext cx="2966808" cy="662377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23" y="2984"/>
            <a:ext cx="7560141" cy="10689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45" y="781295"/>
            <a:ext cx="6502956" cy="17242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73257" y="9156892"/>
            <a:ext cx="469212" cy="1018362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21" y="764071"/>
            <a:ext cx="6072720" cy="173121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721" y="2495127"/>
            <a:ext cx="6072720" cy="7540459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3" y="9911200"/>
            <a:ext cx="2394400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3265" y="9420147"/>
            <a:ext cx="512445" cy="98519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1042872" rtl="0" eaLnBrk="1" latinLnBrk="0" hangingPunct="1">
        <a:lnSpc>
          <a:spcPts val="5199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74" indent="0" algn="l" defTabSz="1042872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74" indent="0" algn="l" defTabSz="1042872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663" indent="-260304" algn="l" defTabSz="1042872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99" algn="just" defTabSz="1042872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847" indent="0" algn="l" defTabSz="1042872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extLst/>
        </p:spPr>
      </p:pic>
      <p:pic>
        <p:nvPicPr>
          <p:cNvPr id="4" name="Picture 3" descr="C:\Users\5200-01-527\Desktop\ЛОГОТИП С КРАСНЫМ ЩИТОМ CMYK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234132"/>
            <a:ext cx="864096" cy="900305"/>
          </a:xfrm>
          <a:prstGeom prst="rect">
            <a:avLst/>
          </a:prstGeom>
          <a:noFill/>
          <a:effectLst>
            <a:glow rad="254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2359" y="263323"/>
            <a:ext cx="5418572" cy="82428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УПРАВЛЕНИЕ ФЕДЕРАЛЬНОЙ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СЛУЖБЫ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ПО</a:t>
            </a:r>
            <a:r>
              <a:rPr kumimoji="0" lang="ru-RU" sz="1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КАРАЧАЕВО-ЧЕРКЕССКОЙ РЕСПУБЛИКЕ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70" y="1490848"/>
            <a:ext cx="7005199" cy="18396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Заполняем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налоговую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декларацию </a:t>
            </a:r>
          </a:p>
          <a:p>
            <a:pPr algn="ctr" defTabSz="1043056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о доходах по форме 3-НДФЛ</a:t>
            </a:r>
          </a:p>
          <a:p>
            <a:pPr algn="ctr" defTabSz="1043056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в ПО «Декларация 2023»</a:t>
            </a:r>
          </a:p>
          <a:p>
            <a:pPr algn="ctr" defTabSz="1043056">
              <a:spcBef>
                <a:spcPct val="0"/>
              </a:spcBef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058" y="4904437"/>
            <a:ext cx="7005199" cy="13614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-106" r="8311" b="-632"/>
          <a:stretch/>
        </p:blipFill>
        <p:spPr bwMode="auto">
          <a:xfrm>
            <a:off x="-16618" y="1361878"/>
            <a:ext cx="7577881" cy="9331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6619" y="1361878"/>
            <a:ext cx="7645620" cy="18396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Заполняем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декларацию 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доходах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форме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3-НДФЛ 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ПО «Декларация 2023»</a:t>
            </a:r>
          </a:p>
          <a:p>
            <a:endParaRPr lang="ru-RU" sz="3200" dirty="0">
              <a:effectLst/>
            </a:endParaRPr>
          </a:p>
        </p:txBody>
      </p:sp>
      <p:pic>
        <p:nvPicPr>
          <p:cNvPr id="14" name="Picture 2" descr="C:\Users\5200-01-527\Desktop\Дорожная карта 3-НДФЛ\Инструкция\Декларация 20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7" y="9242398"/>
            <a:ext cx="1072800" cy="10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2383" cy="10693400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900311" y="431836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«Декларация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официальном сайте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nalog.gov.ru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«Программные средства»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гостевых компьютерах в инспекциях.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ее установки, необходимо выбрать соответствующую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  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 меню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 –     Декларация 20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309" y="5490716"/>
            <a:ext cx="64087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 defTabSz="1043056">
              <a:spcBef>
                <a:spcPct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«Задание условий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информация»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инспекцию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регистрации, указанной в паспорте, нажав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 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Вы подаете декларацию в первый раз, в поле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«0»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вы подаете уточненную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данном поле нужно указать номер корректировки –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 </a:t>
            </a:r>
            <a:endPara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 defTabSz="1043056">
              <a:spcBef>
                <a:spcPct val="0"/>
              </a:spcBef>
            </a:pPr>
            <a:r>
              <a:rPr lang="ru-RU" sz="15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уточнённой </a:t>
            </a:r>
            <a:r>
              <a:rPr lang="ru-RU" sz="15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 </a:t>
            </a:r>
            <a:r>
              <a:rPr lang="ru-RU" sz="15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указывать </a:t>
            </a:r>
            <a:r>
              <a:rPr lang="ru-RU" sz="15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которые были отражены в первичной декларации.</a:t>
            </a:r>
            <a:endParaRPr lang="ru-RU" sz="1500" b="1" i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«Признак налогоплательщика»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«Иное ф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изическое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лицо»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«Имеются доходы»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 отмечен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«Учитываемые «справками о доходах физического лица», доходы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гражданско-правового характера, авторским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вознаграждениям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от продажи имущества и др.»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дополняется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отсутствия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доходов.</a:t>
            </a:r>
          </a:p>
          <a:p>
            <a:pPr indent="177800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«Данные заявления»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пункт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«Сформировать заявление о возврате налога в рамках декларации»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20" y="1314252"/>
            <a:ext cx="387923" cy="4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6" t="37069" r="39291" b="60641"/>
          <a:stretch/>
        </p:blipFill>
        <p:spPr bwMode="auto">
          <a:xfrm>
            <a:off x="2987745" y="6038974"/>
            <a:ext cx="182880" cy="1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63259" y="10160632"/>
            <a:ext cx="469212" cy="508074"/>
          </a:xfrm>
        </p:spPr>
        <p:txBody>
          <a:bodyPr>
            <a:normAutofit/>
          </a:bodyPr>
          <a:lstStyle/>
          <a:p>
            <a:fld id="{E20E89E6-FE54-4E13-859C-1FA908D70D39}" type="slidenum">
              <a:rPr lang="ru-RU" sz="180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17925" r="24104" b="18923"/>
          <a:stretch/>
        </p:blipFill>
        <p:spPr bwMode="auto">
          <a:xfrm>
            <a:off x="1836415" y="1967409"/>
            <a:ext cx="4937214" cy="338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368" y="9667180"/>
            <a:ext cx="5904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spcBef>
                <a:spcPct val="0"/>
              </a:spcBef>
            </a:pP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 о реквизитах для перечисления денежных средств позволяет ускорить процесс возврата.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1" y="9720631"/>
            <a:ext cx="528906" cy="52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2383" cy="10693400"/>
          </a:xfrm>
          <a:prstGeom prst="rect">
            <a:avLst/>
          </a:prstGeom>
          <a:noFill/>
          <a:extLst/>
        </p:spPr>
      </p:pic>
      <p:sp>
        <p:nvSpPr>
          <p:cNvPr id="11" name="TextBox 10"/>
          <p:cNvSpPr txBox="1"/>
          <p:nvPr/>
        </p:nvSpPr>
        <p:spPr>
          <a:xfrm>
            <a:off x="900311" y="375944"/>
            <a:ext cx="6192689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indent="174625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переходим в раздел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декларанте»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5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5997" y="5582582"/>
            <a:ext cx="64087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его заполнения переходим в раздел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«Доходы, полученные в РФ»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5997" y="9503586"/>
            <a:ext cx="6660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«Источник выплат»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кнопки. Отредактировать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удалить источник выплаты возможно при помощи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кнопок       ,       и       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6100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26161" r="68594" b="71594"/>
          <a:stretch/>
        </p:blipFill>
        <p:spPr bwMode="auto">
          <a:xfrm>
            <a:off x="5724846" y="9776228"/>
            <a:ext cx="230023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9" t="30895" r="68654" b="66734"/>
          <a:stretch/>
        </p:blipFill>
        <p:spPr bwMode="auto">
          <a:xfrm>
            <a:off x="6538520" y="9776228"/>
            <a:ext cx="216025" cy="22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t="28313" r="68468" b="68941"/>
          <a:stretch/>
        </p:blipFill>
        <p:spPr bwMode="auto">
          <a:xfrm>
            <a:off x="6089727" y="9776228"/>
            <a:ext cx="195832" cy="22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3106" y="4310952"/>
            <a:ext cx="562199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указать номер телефона для связи. Это позволит налоговым органам оперативно связаться для решения вопросов (комплектность документов, правильность заполнения и др.) до проведения камеральной проверки декларации.</a:t>
            </a:r>
            <a:endParaRPr lang="ru-RU" sz="15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7063259" y="10160632"/>
            <a:ext cx="469212" cy="508074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defPPr>
              <a:defRPr lang="ru-RU"/>
            </a:defPPr>
            <a:lvl1pPr marL="0" algn="ctr" defTabSz="1042872" rtl="0" eaLnBrk="1" latinLnBrk="0" hangingPunct="1">
              <a:lnSpc>
                <a:spcPts val="2400"/>
              </a:lnSpc>
              <a:defRPr sz="27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43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08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4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79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1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87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80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8236" r="23958" b="19082"/>
          <a:stretch/>
        </p:blipFill>
        <p:spPr bwMode="auto">
          <a:xfrm>
            <a:off x="1836415" y="841323"/>
            <a:ext cx="4985433" cy="338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17651" r="23744" b="18650"/>
          <a:stretch/>
        </p:blipFill>
        <p:spPr bwMode="auto">
          <a:xfrm>
            <a:off x="1836411" y="6020909"/>
            <a:ext cx="4985433" cy="343017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4669747"/>
            <a:ext cx="528906" cy="52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" y="0"/>
            <a:ext cx="7612383" cy="10693400"/>
          </a:xfrm>
          <a:prstGeom prst="rect">
            <a:avLst/>
          </a:prstGeom>
          <a:noFill/>
          <a:extLst/>
        </p:spPr>
      </p:pic>
      <p:sp>
        <p:nvSpPr>
          <p:cNvPr id="14" name="Прямоугольник 13"/>
          <p:cNvSpPr/>
          <p:nvPr/>
        </p:nvSpPr>
        <p:spPr>
          <a:xfrm>
            <a:off x="894362" y="50190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выбираем процентную ставку по налогу.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выбрана ставка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13%.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defTabSz="1043056">
              <a:spcBef>
                <a:spcPct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следующей  части  данного  раздела  осуществляется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 по соответствующему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источнику выплат и по 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с помощью кнопок    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,</a:t>
            </a:r>
          </a:p>
          <a:p>
            <a:pPr indent="182563" defTabSz="1043056">
              <a:spcBef>
                <a:spcPct val="0"/>
              </a:spcBef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defTabSz="1043056">
              <a:spcBef>
                <a:spcPct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2652" y="1707705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ввода доходов по месяцам, необходимо проверить соответствие общей суммы дохода, отраженной в программе, общей сумме дохода в справке 2-НДФЛ. Далее необходимо ВРУЧНУЮ заполнить строку «Сумма налога удержанная» по данным справки 2-НДФЛ.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2652" y="2723368"/>
            <a:ext cx="64807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 defTabSz="1043056">
              <a:spcBef>
                <a:spcPct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части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раздела осуществляется ввод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стандартных, социальных и имущественных вычетов, предоставленных налоговым агентом (по данным справки 2-НДФЛ).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4361" y="3496872"/>
            <a:ext cx="6480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 defTabSz="1043056">
              <a:spcBef>
                <a:spcPct val="0"/>
              </a:spcBef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«Вычеты»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имущественные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социальные, стандартные и инвестиционные вычеты.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этими закладками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нажатием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клавишей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мыши на одноименные кнопки.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8924" y="8371036"/>
            <a:ext cx="64807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закладке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«Имущественный вычет»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 приобретенном объекте,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договору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купли-продажи/инвестирования, акту приема-передачи и документам, подтверждающим право собственности. Также в данном разделе указывается стоимость объекта (доли) и сумма уплаченных процентов по кредиту (при его наличии).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t="28313" r="68468" b="68941"/>
          <a:stretch/>
        </p:blipFill>
        <p:spPr bwMode="auto">
          <a:xfrm>
            <a:off x="975795" y="1477548"/>
            <a:ext cx="199873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9" t="30895" r="68654" b="66734"/>
          <a:stretch/>
        </p:blipFill>
        <p:spPr bwMode="auto">
          <a:xfrm>
            <a:off x="1367733" y="1477548"/>
            <a:ext cx="220482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t="43419" r="68472" b="53888"/>
          <a:stretch/>
        </p:blipFill>
        <p:spPr bwMode="auto">
          <a:xfrm>
            <a:off x="1836415" y="1475689"/>
            <a:ext cx="217370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26161" r="68594" b="71594"/>
          <a:stretch/>
        </p:blipFill>
        <p:spPr bwMode="auto">
          <a:xfrm>
            <a:off x="6837939" y="1245532"/>
            <a:ext cx="230023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63259" y="10160632"/>
            <a:ext cx="469212" cy="508074"/>
          </a:xfrm>
        </p:spPr>
        <p:txBody>
          <a:bodyPr>
            <a:normAutofit/>
          </a:bodyPr>
          <a:lstStyle/>
          <a:p>
            <a:fld id="{E20E89E6-FE54-4E13-859C-1FA908D70D39}" type="slidenum">
              <a:rPr lang="ru-RU" sz="180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8308" r="24179" b="19019"/>
          <a:stretch/>
        </p:blipFill>
        <p:spPr bwMode="auto">
          <a:xfrm>
            <a:off x="1836415" y="4728362"/>
            <a:ext cx="4985817" cy="338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2383" cy="10693400"/>
          </a:xfrm>
          <a:prstGeom prst="rect">
            <a:avLst/>
          </a:prstGeom>
          <a:noFill/>
          <a:extLst/>
        </p:spPr>
      </p:pic>
      <p:sp>
        <p:nvSpPr>
          <p:cNvPr id="15" name="Прямоугольник 14"/>
          <p:cNvSpPr/>
          <p:nvPr/>
        </p:nvSpPr>
        <p:spPr>
          <a:xfrm>
            <a:off x="826407" y="506907"/>
            <a:ext cx="6471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поле данной закладки указываются сведения о вычете по предыдущим годам. Аналогично вносятся данные о процентах по кредиту.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8303" y="1076162"/>
            <a:ext cx="64714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«Социальные вычеты»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суммы, затраченные на благотворительность, свое обучение или обучение детей, а также лечение и добровольное страхование в отчетном году (по дате оплаты).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0416" y="5490716"/>
            <a:ext cx="64714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закладке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«Стандартные вычеты»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несовершеннолетних детях для расчета вычета, а также об имеющейся льготе налогоплательщика (например, инвалид, ветеран и др.) заполняется только в случае не предоставления вычетов работодателем, либо при необходимости пересчета предоставленных стандартных вычетов.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7063259" y="10160632"/>
            <a:ext cx="469212" cy="508074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defPPr>
              <a:defRPr lang="ru-RU"/>
            </a:defPPr>
            <a:lvl1pPr marL="0" algn="ctr" defTabSz="1042872" rtl="0" eaLnBrk="1" latinLnBrk="0" hangingPunct="1">
              <a:lnSpc>
                <a:spcPts val="2400"/>
              </a:lnSpc>
              <a:defRPr sz="27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43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08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4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79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16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2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87" algn="l" defTabSz="104287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80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18121" r="24021" b="18690"/>
          <a:stretch/>
        </p:blipFill>
        <p:spPr bwMode="auto">
          <a:xfrm>
            <a:off x="1764407" y="1962324"/>
            <a:ext cx="4947191" cy="33843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18314" r="24264" b="18691"/>
          <a:stretch/>
        </p:blipFill>
        <p:spPr bwMode="auto">
          <a:xfrm>
            <a:off x="1764407" y="6858868"/>
            <a:ext cx="4930676" cy="338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5200-01-527\Desktop\НДФЛ\Новая папка\экофон 202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2383" cy="10693400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900308" y="450156"/>
            <a:ext cx="6480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закладке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«Инвестиционные и убытки по ЦБ»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данные для получения вычета связанного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операциями, отражаемыми на индивидуальном инвестиционном счете налогоплательщика.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0310" y="4792702"/>
            <a:ext cx="6426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«Зачет/возврат налога»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реквизиты для перечисления денежных средств.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574" y="8577006"/>
            <a:ext cx="6480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внесения всех данных в программу, налоговую декларацию можно проверить и просмотреть, используя соответствующие кнопки на панели инструментов.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9217" y="9307140"/>
            <a:ext cx="589782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проверки </a:t>
            </a: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и осуществления возврата денежных средств 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заполненную декларацию можно </a:t>
            </a:r>
            <a:r>
              <a:rPr lang="ru-RU" sz="15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в формате</a:t>
            </a:r>
            <a:r>
              <a:rPr lang="en-US" sz="15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XML </a:t>
            </a:r>
            <a:r>
              <a:rPr lang="ru-RU" sz="15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отправить 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Личный кабинет налогоплательщика или Единый портал государственных услуг.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63259" y="10160632"/>
            <a:ext cx="469212" cy="508074"/>
          </a:xfrm>
        </p:spPr>
        <p:txBody>
          <a:bodyPr>
            <a:normAutofit/>
          </a:bodyPr>
          <a:lstStyle/>
          <a:p>
            <a:fld id="{E20E89E6-FE54-4E13-859C-1FA908D70D39}" type="slidenum">
              <a:rPr lang="ru-RU" sz="180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17839" r="24063" b="19189"/>
          <a:stretch/>
        </p:blipFill>
        <p:spPr bwMode="auto">
          <a:xfrm>
            <a:off x="1713796" y="1314252"/>
            <a:ext cx="4975773" cy="338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18209" r="23796" b="24162"/>
          <a:stretch/>
        </p:blipFill>
        <p:spPr bwMode="auto">
          <a:xfrm>
            <a:off x="1743408" y="5447618"/>
            <a:ext cx="4946161" cy="30657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1" y="9665934"/>
            <a:ext cx="528906" cy="52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8918</TotalTime>
  <Words>714</Words>
  <Application>Microsoft Office PowerPoint</Application>
  <PresentationFormat>Произвольный</PresentationFormat>
  <Paragraphs>47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Борисовна Дубенская</dc:creator>
  <cp:lastModifiedBy>Татьяна Владимировна</cp:lastModifiedBy>
  <cp:revision>823</cp:revision>
  <cp:lastPrinted>2024-01-12T12:08:55Z</cp:lastPrinted>
  <dcterms:created xsi:type="dcterms:W3CDTF">2013-03-18T07:20:20Z</dcterms:created>
  <dcterms:modified xsi:type="dcterms:W3CDTF">2024-03-12T07:40:33Z</dcterms:modified>
</cp:coreProperties>
</file>