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7" r:id="rId2"/>
    <p:sldId id="270" r:id="rId3"/>
    <p:sldId id="262" r:id="rId4"/>
    <p:sldId id="266" r:id="rId5"/>
    <p:sldId id="265" r:id="rId6"/>
    <p:sldId id="268" r:id="rId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2AC"/>
    <a:srgbClr val="FF6600"/>
    <a:srgbClr val="003399"/>
    <a:srgbClr val="FF3300"/>
    <a:srgbClr val="005696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15D12-CED0-42AB-BA5A-3097D878991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399CC-4EE8-47CF-AED4-D71DC8ECA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813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5922D-9E96-4F2C-BE18-499244F5C559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19FCB-9E9D-4533-B528-2326DEC370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73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19FCB-9E9D-4533-B528-2326DEC3701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003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19FCB-9E9D-4533-B528-2326DEC3701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003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279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076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16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161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678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816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72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73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464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04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B337F-22E4-495A-BD73-D23FDC029B90}" type="datetimeFigureOut">
              <a:rPr lang="ru-RU" smtClean="0"/>
              <a:t>03.06.2025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4C64B-A3E0-4168-B8CB-FBC8D27BE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9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Папки отделов (HOME)\09-ООГУ\ОРсН\СОЦСЕТИ\Шаблоны (2)\Шаблоны\Серые фоны\modern-geometrical-background-with-white-round-li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54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W:\Папки отделов (HOME)\15-ОРсН\ОРсН\ЛОГОТИП\FNS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4" y="268388"/>
            <a:ext cx="720096" cy="7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143001" y="394000"/>
            <a:ext cx="34290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latin typeface="Arial Narrow" pitchFamily="34" charset="0"/>
                <a:cs typeface="Arial" pitchFamily="34" charset="0"/>
              </a:rPr>
              <a:t>УПРАВЛЕНИЕ ФЕДЕРАЛЬНОЙ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cs typeface="Arial" pitchFamily="34" charset="0"/>
              </a:rPr>
              <a:t>НАЛОГОВОЙ СЛУЖБЫ ПО РЕСПУБЛИКЕ КАРЕЛИЯ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624" y="908664"/>
            <a:ext cx="6796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Narrow" pitchFamily="34" charset="0"/>
                <a:cs typeface="Arial" pitchFamily="34" charset="0"/>
              </a:rPr>
              <a:t>НАЛОГОВЫЙ КАЛЕНДАРЬ </a:t>
            </a:r>
            <a:r>
              <a:rPr lang="ru-RU" sz="2800" b="1" dirty="0" smtClean="0">
                <a:solidFill>
                  <a:srgbClr val="FF6600"/>
                </a:solidFill>
                <a:latin typeface="Arial Narrow" pitchFamily="34" charset="0"/>
                <a:cs typeface="Arial" pitchFamily="34" charset="0"/>
              </a:rPr>
              <a:t>ИЮНЬ 2025</a:t>
            </a:r>
          </a:p>
          <a:p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0499" y="1967919"/>
            <a:ext cx="685186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85573" y="1898796"/>
            <a:ext cx="6796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уведомление </a:t>
            </a: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об исчисленных </a:t>
            </a: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и </a:t>
            </a: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удержанных суммах НДФЛ </a:t>
            </a:r>
            <a:r>
              <a:rPr lang="ru-RU" sz="2400" b="1" dirty="0">
                <a:latin typeface="Arial Narrow" pitchFamily="34" charset="0"/>
              </a:rPr>
              <a:t>за период с </a:t>
            </a:r>
            <a:r>
              <a:rPr lang="ru-RU" sz="2400" b="1" dirty="0" smtClean="0">
                <a:latin typeface="Arial Narrow" pitchFamily="34" charset="0"/>
              </a:rPr>
              <a:t>23.05.2025 </a:t>
            </a:r>
            <a:r>
              <a:rPr lang="ru-RU" sz="2400" b="1" dirty="0" smtClean="0">
                <a:latin typeface="Arial Narrow" pitchFamily="34" charset="0"/>
              </a:rPr>
              <a:t>по 31.05.2025</a:t>
            </a:r>
            <a:endParaRPr lang="ru-RU" sz="2400" b="1" dirty="0" smtClean="0">
              <a:latin typeface="Arial Narrow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1436" y="1358724"/>
            <a:ext cx="78285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62AC"/>
                </a:solidFill>
                <a:latin typeface="Arial Narrow" pitchFamily="34" charset="0"/>
              </a:rPr>
              <a:t>КАКУЮ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FF6600"/>
                </a:solidFill>
                <a:latin typeface="Arial Narrow" pitchFamily="34" charset="0"/>
              </a:rPr>
              <a:t>ОТЧЕТНОСТЬ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НЕОБХОДИМО СДАТЬ ОРГАНИЗАЦИЯМ, 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ИП</a:t>
            </a:r>
            <a:endParaRPr lang="ru-RU" sz="2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8949" y="3803831"/>
            <a:ext cx="6833412" cy="6153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85573" y="3789048"/>
            <a:ext cx="68575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уплата </a:t>
            </a: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НДФЛ </a:t>
            </a:r>
            <a:r>
              <a:rPr lang="ru-RU" sz="2400" b="1" dirty="0">
                <a:latin typeface="Arial Narrow" pitchFamily="34" charset="0"/>
              </a:rPr>
              <a:t>за период с </a:t>
            </a:r>
            <a:r>
              <a:rPr lang="ru-RU" sz="2400" b="1" dirty="0" smtClean="0">
                <a:latin typeface="Arial Narrow" pitchFamily="34" charset="0"/>
              </a:rPr>
              <a:t>23.05.2025 </a:t>
            </a:r>
            <a:r>
              <a:rPr lang="ru-RU" sz="2400" b="1" dirty="0">
                <a:latin typeface="Arial Narrow" pitchFamily="34" charset="0"/>
              </a:rPr>
              <a:t>по </a:t>
            </a:r>
            <a:r>
              <a:rPr lang="ru-RU" sz="2400" b="1" dirty="0" smtClean="0">
                <a:latin typeface="Arial Narrow" pitchFamily="34" charset="0"/>
              </a:rPr>
              <a:t>31.05.2025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0486" y="3088125"/>
            <a:ext cx="541167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 И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КАКИЕ </a:t>
            </a:r>
            <a:r>
              <a:rPr lang="ru-RU" sz="2200" b="1" dirty="0">
                <a:solidFill>
                  <a:srgbClr val="FF6600"/>
                </a:solidFill>
                <a:latin typeface="Arial Narrow" pitchFamily="34" charset="0"/>
              </a:rPr>
              <a:t>НАЛОГИ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ТРЕБУЕТСЯ УПЛАТИТЬ</a:t>
            </a:r>
            <a:endParaRPr lang="ru-RU" sz="2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0498" y="5307197"/>
            <a:ext cx="6851863" cy="13031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0499" y="5289079"/>
            <a:ext cx="6844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уведомление о выборе налогового органа для представления налоговой декларации </a:t>
            </a:r>
            <a:r>
              <a:rPr lang="ru-RU" sz="2400" b="1" dirty="0" smtClean="0">
                <a:latin typeface="Arial Narrow" pitchFamily="34" charset="0"/>
              </a:rPr>
              <a:t>по туристическому налогу</a:t>
            </a:r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6850" y="4708341"/>
            <a:ext cx="78285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62AC"/>
                </a:solidFill>
                <a:latin typeface="Arial Narrow" pitchFamily="34" charset="0"/>
              </a:rPr>
              <a:t>КАКУЮ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FF6600"/>
                </a:solidFill>
                <a:latin typeface="Arial Narrow" pitchFamily="34" charset="0"/>
              </a:rPr>
              <a:t>ОТЧЕТНОСТЬ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НЕОБХОДИМО СДАТЬ ОРГАНИЗАЦИЯМ, 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ИП</a:t>
            </a:r>
            <a:endParaRPr lang="ru-RU" sz="2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26" name="Picture 2" descr="C:\Documents and Settings\Бегемотик\Мои документы\Downloads\calendar-gbc2363282_128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7073" y="5073385"/>
            <a:ext cx="1625832" cy="1536919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7628451" y="5595402"/>
            <a:ext cx="1107875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solidFill>
                  <a:srgbClr val="2470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" descr="C:\Documents and Settings\Бегемотик\Мои документы\Downloads\calendar-gbc2363282_128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9472" y="1718772"/>
            <a:ext cx="1625832" cy="1536919"/>
          </a:xfrm>
          <a:prstGeom prst="rect">
            <a:avLst/>
          </a:prstGeom>
          <a:noFill/>
        </p:spPr>
      </p:pic>
      <p:sp>
        <p:nvSpPr>
          <p:cNvPr id="29" name="Прямоугольник 28"/>
          <p:cNvSpPr/>
          <p:nvPr/>
        </p:nvSpPr>
        <p:spPr>
          <a:xfrm>
            <a:off x="7754637" y="2240789"/>
            <a:ext cx="89492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solidFill>
                  <a:srgbClr val="2470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3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2" descr="C:\Documents and Settings\Бегемотик\Мои документы\Downloads\calendar-gbc2363282_128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9472" y="3248976"/>
            <a:ext cx="1625832" cy="1536919"/>
          </a:xfrm>
          <a:prstGeom prst="rect">
            <a:avLst/>
          </a:prstGeom>
          <a:noFill/>
        </p:spPr>
      </p:pic>
      <p:sp>
        <p:nvSpPr>
          <p:cNvPr id="31" name="Прямоугольник 30"/>
          <p:cNvSpPr/>
          <p:nvPr/>
        </p:nvSpPr>
        <p:spPr>
          <a:xfrm>
            <a:off x="7754637" y="3770993"/>
            <a:ext cx="89492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solidFill>
                  <a:srgbClr val="2470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5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50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Папки отделов (HOME)\09-ООГУ\ОРсН\СОЦСЕТИ\Шаблоны (2)\Шаблоны\Серые фоны\modern-geometrical-background-with-white-round-li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54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W:\Папки отделов (HOME)\15-ОРсН\ОРсН\ЛОГОТИП\FNS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4" y="268388"/>
            <a:ext cx="720096" cy="7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143001" y="394000"/>
            <a:ext cx="34290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latin typeface="Arial Narrow" pitchFamily="34" charset="0"/>
                <a:cs typeface="Arial" pitchFamily="34" charset="0"/>
              </a:rPr>
              <a:t>УПРАВЛЕНИЕ ФЕДЕРАЛЬНОЙ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cs typeface="Arial" pitchFamily="34" charset="0"/>
              </a:rPr>
              <a:t>НАЛОГОВОЙ СЛУЖБЫ ПО РЕСПУБЛИКЕ КАРЕЛИЯ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624" y="1178700"/>
            <a:ext cx="6796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Narrow" pitchFamily="34" charset="0"/>
                <a:cs typeface="Arial" pitchFamily="34" charset="0"/>
              </a:rPr>
              <a:t>НАЛОГОВЫЙ КАЛЕНДАРЬ </a:t>
            </a:r>
            <a:r>
              <a:rPr lang="ru-RU" sz="2800" b="1" dirty="0" smtClean="0">
                <a:solidFill>
                  <a:srgbClr val="FF6600"/>
                </a:solidFill>
                <a:latin typeface="Arial Narrow" pitchFamily="34" charset="0"/>
                <a:cs typeface="Arial" pitchFamily="34" charset="0"/>
              </a:rPr>
              <a:t>ИЮНЬ 2025</a:t>
            </a:r>
          </a:p>
          <a:p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3939" y="2328906"/>
            <a:ext cx="8281103" cy="2970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37497" y="2257859"/>
            <a:ext cx="800011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100" b="1" dirty="0" smtClean="0">
                <a:solidFill>
                  <a:srgbClr val="0062AC"/>
                </a:solidFill>
                <a:latin typeface="Arial Narrow" pitchFamily="34" charset="0"/>
              </a:rPr>
              <a:t>информация о получении цифровой валюты, об адресе-идентификаторе и (или) адресе-идентификаторе </a:t>
            </a:r>
            <a:r>
              <a:rPr lang="ru-RU" sz="2100" b="1" dirty="0" err="1" smtClean="0">
                <a:solidFill>
                  <a:srgbClr val="0062AC"/>
                </a:solidFill>
                <a:latin typeface="Arial Narrow" pitchFamily="34" charset="0"/>
              </a:rPr>
              <a:t>майнинг</a:t>
            </a:r>
            <a:r>
              <a:rPr lang="ru-RU" sz="2100" b="1" dirty="0" smtClean="0">
                <a:solidFill>
                  <a:srgbClr val="0062AC"/>
                </a:solidFill>
                <a:latin typeface="Arial Narrow" pitchFamily="34" charset="0"/>
              </a:rPr>
              <a:t>-пула  </a:t>
            </a:r>
            <a:r>
              <a:rPr lang="ru-RU" sz="2100" b="1" dirty="0" smtClean="0">
                <a:latin typeface="Arial Narrow" pitchFamily="34" charset="0"/>
              </a:rPr>
              <a:t>(лица</a:t>
            </a:r>
            <a:r>
              <a:rPr lang="ru-RU" sz="2100" b="1" dirty="0">
                <a:latin typeface="Arial Narrow" pitchFamily="34" charset="0"/>
              </a:rPr>
              <a:t>, осуществляющие </a:t>
            </a:r>
            <a:r>
              <a:rPr lang="ru-RU" sz="2100" b="1" dirty="0" err="1">
                <a:latin typeface="Arial Narrow" pitchFamily="34" charset="0"/>
              </a:rPr>
              <a:t>майнинг</a:t>
            </a:r>
            <a:r>
              <a:rPr lang="ru-RU" sz="2100" b="1" dirty="0">
                <a:latin typeface="Arial Narrow" pitchFamily="34" charset="0"/>
              </a:rPr>
              <a:t> цифровой валюты (в т. ч. участники </a:t>
            </a:r>
            <a:r>
              <a:rPr lang="ru-RU" sz="2100" b="1" dirty="0" err="1">
                <a:latin typeface="Arial Narrow" pitchFamily="34" charset="0"/>
              </a:rPr>
              <a:t>майнинг</a:t>
            </a:r>
            <a:r>
              <a:rPr lang="ru-RU" sz="2100" b="1" dirty="0">
                <a:latin typeface="Arial Narrow" pitchFamily="34" charset="0"/>
              </a:rPr>
              <a:t>-пула</a:t>
            </a:r>
            <a:r>
              <a:rPr lang="ru-RU" sz="2100" b="1" dirty="0" smtClean="0">
                <a:latin typeface="Arial Narrow" pitchFamily="34" charset="0"/>
              </a:rPr>
              <a:t>)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100" b="1" dirty="0" smtClean="0">
                <a:solidFill>
                  <a:srgbClr val="0062AC"/>
                </a:solidFill>
                <a:latin typeface="Arial Narrow" pitchFamily="34" charset="0"/>
              </a:rPr>
              <a:t>уведомление об использовании права на освобождение</a:t>
            </a:r>
            <a:r>
              <a:rPr lang="ru-RU" sz="2100" b="1" dirty="0" smtClean="0">
                <a:latin typeface="Arial Narrow" pitchFamily="34" charset="0"/>
              </a:rPr>
              <a:t> по НДС;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100" b="1" dirty="0" smtClean="0">
                <a:solidFill>
                  <a:srgbClr val="0062AC"/>
                </a:solidFill>
                <a:latin typeface="Arial Narrow" pitchFamily="34" charset="0"/>
              </a:rPr>
              <a:t>уведомление о продлении освобождения или об отказе от него</a:t>
            </a:r>
            <a:r>
              <a:rPr lang="ru-RU" sz="2100" b="1" dirty="0" smtClean="0">
                <a:latin typeface="Arial Narrow" pitchFamily="34" charset="0"/>
              </a:rPr>
              <a:t> по НДС</a:t>
            </a:r>
            <a:endParaRPr lang="ru-RU" sz="2100" dirty="0" smtClean="0">
              <a:latin typeface="Arial Narrow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100" b="1" dirty="0" smtClean="0">
                <a:solidFill>
                  <a:srgbClr val="0062AC"/>
                </a:solidFill>
                <a:latin typeface="Arial Narrow" pitchFamily="34" charset="0"/>
              </a:rPr>
              <a:t>представление </a:t>
            </a:r>
            <a:r>
              <a:rPr lang="ru-RU" sz="2100" b="1" dirty="0">
                <a:solidFill>
                  <a:srgbClr val="0062AC"/>
                </a:solidFill>
                <a:latin typeface="Arial Narrow" pitchFamily="34" charset="0"/>
              </a:rPr>
              <a:t>налоговой декларации по косвенным налогам и </a:t>
            </a:r>
            <a:r>
              <a:rPr lang="ru-RU" sz="2100" b="1" dirty="0" smtClean="0">
                <a:solidFill>
                  <a:srgbClr val="0062AC"/>
                </a:solidFill>
                <a:latin typeface="Arial Narrow" pitchFamily="34" charset="0"/>
              </a:rPr>
              <a:t>документов</a:t>
            </a:r>
            <a:r>
              <a:rPr lang="ru-RU" sz="2100" b="1" dirty="0" smtClean="0">
                <a:latin typeface="Arial Narrow" pitchFamily="34" charset="0"/>
              </a:rPr>
              <a:t> за </a:t>
            </a:r>
            <a:r>
              <a:rPr lang="ru-RU" sz="2100" b="1" dirty="0">
                <a:latin typeface="Arial Narrow" pitchFamily="34" charset="0"/>
              </a:rPr>
              <a:t>май 2025 г</a:t>
            </a:r>
            <a:r>
              <a:rPr lang="ru-RU" sz="2100" b="1" dirty="0" smtClean="0">
                <a:latin typeface="Arial Narrow" pitchFamily="34" charset="0"/>
              </a:rPr>
              <a:t>.</a:t>
            </a:r>
            <a:endParaRPr lang="ru-RU" sz="2100" b="1" dirty="0">
              <a:latin typeface="Arial Narrow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ru-RU" sz="2100" b="1" dirty="0">
              <a:latin typeface="Arial Narrow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endParaRPr lang="ru-RU" sz="2100" b="1" dirty="0" smtClean="0">
              <a:latin typeface="Arial Narrow" pitchFamily="34" charset="0"/>
            </a:endParaRPr>
          </a:p>
        </p:txBody>
      </p:sp>
      <p:pic>
        <p:nvPicPr>
          <p:cNvPr id="11" name="Picture 2" descr="C:\Documents and Settings\Бегемотик\Мои документы\Downloads\calendar-gbc2363282_128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43287" y="118834"/>
            <a:ext cx="1625832" cy="153691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514665" y="640851"/>
            <a:ext cx="1107875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solidFill>
                  <a:srgbClr val="2470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33939" y="1827957"/>
            <a:ext cx="78285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62AC"/>
                </a:solidFill>
                <a:latin typeface="Arial Narrow" pitchFamily="34" charset="0"/>
              </a:rPr>
              <a:t>КАКУЮ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FF6600"/>
                </a:solidFill>
                <a:latin typeface="Arial Narrow" pitchFamily="34" charset="0"/>
              </a:rPr>
              <a:t>ОТЧЕТНОСТЬ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НЕОБХОДИМО СДАТЬ ОРГАНИЗАЦИЯМ, 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ИП</a:t>
            </a:r>
            <a:endParaRPr lang="ru-RU" sz="2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3745" y="5364589"/>
            <a:ext cx="541167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 И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КАКИЕ </a:t>
            </a:r>
            <a:r>
              <a:rPr lang="ru-RU" sz="2200" b="1" dirty="0">
                <a:solidFill>
                  <a:srgbClr val="FF6600"/>
                </a:solidFill>
                <a:latin typeface="Arial Narrow" pitchFamily="34" charset="0"/>
              </a:rPr>
              <a:t>НАЛОГИ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ТРЕБУЕТСЯ УПЛАТИТЬ</a:t>
            </a:r>
            <a:endParaRPr lang="ru-RU" sz="2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3939" y="5795476"/>
            <a:ext cx="8281104" cy="720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33939" y="5769312"/>
            <a:ext cx="82811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100" b="1" dirty="0">
                <a:solidFill>
                  <a:srgbClr val="0062AC"/>
                </a:solidFill>
                <a:latin typeface="Arial Narrow" pitchFamily="34" charset="0"/>
              </a:rPr>
              <a:t>уплата косвенных налогов, за исключением акцизов по маркируемым подакцизным товарам</a:t>
            </a:r>
            <a:r>
              <a:rPr lang="ru-RU" sz="2100" b="1" dirty="0">
                <a:latin typeface="Arial Narrow" pitchFamily="34" charset="0"/>
              </a:rPr>
              <a:t>, за май 2025 г. (в качестве ЕНП);</a:t>
            </a:r>
          </a:p>
        </p:txBody>
      </p:sp>
    </p:spTree>
    <p:extLst>
      <p:ext uri="{BB962C8B-B14F-4D97-AF65-F5344CB8AC3E}">
        <p14:creationId xmlns:p14="http://schemas.microsoft.com/office/powerpoint/2010/main" val="31210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Папки отделов (HOME)\09-ООГУ\ОРсН\СОЦСЕТИ\Шаблоны (2)\Шаблоны\Серые фоны\modern-geometrical-background-with-white-round-li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W:\Папки отделов (HOME)\15-ОРсН\ОРсН\ЛОГОТИП\FNS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4" y="268388"/>
            <a:ext cx="720096" cy="7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143001" y="394000"/>
            <a:ext cx="34290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latin typeface="Arial Narrow" pitchFamily="34" charset="0"/>
                <a:cs typeface="Arial" pitchFamily="34" charset="0"/>
              </a:rPr>
              <a:t>УПРАВЛЕНИЕ ФЕДЕРАЛЬНОЙ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cs typeface="Arial" pitchFamily="34" charset="0"/>
              </a:rPr>
              <a:t>НАЛОГОВОЙ СЛУЖБЫ ПО РЕСПУБЛИКЕ КАРЕЛИЯ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624" y="1178700"/>
            <a:ext cx="6796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Narrow" pitchFamily="34" charset="0"/>
                <a:cs typeface="Arial" pitchFamily="34" charset="0"/>
              </a:rPr>
              <a:t>НАЛОГОВЫЙ КАЛЕНДАРЬ </a:t>
            </a:r>
            <a:r>
              <a:rPr lang="ru-RU" sz="2800" b="1" dirty="0" smtClean="0">
                <a:solidFill>
                  <a:srgbClr val="FF6600"/>
                </a:solidFill>
                <a:latin typeface="Arial Narrow" pitchFamily="34" charset="0"/>
                <a:cs typeface="Arial" pitchFamily="34" charset="0"/>
              </a:rPr>
              <a:t>ИЮНЬ 2025</a:t>
            </a:r>
          </a:p>
          <a:p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6271" y="2262980"/>
            <a:ext cx="8605219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51424" y="2262980"/>
            <a:ext cx="86500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уведомление 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об исчисленных суммах налогов, авансовых платежей по налогам, сборов, страховых взносов, в том числе, </a:t>
            </a:r>
          </a:p>
          <a:p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 </a:t>
            </a: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    </a:t>
            </a: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о суммах НДФЛ, </a:t>
            </a:r>
            <a:r>
              <a:rPr lang="ru-RU" sz="2400" b="1" dirty="0" smtClean="0">
                <a:latin typeface="Arial Narrow" pitchFamily="34" charset="0"/>
              </a:rPr>
              <a:t>исчисленных и</a:t>
            </a: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 </a:t>
            </a:r>
            <a:r>
              <a:rPr lang="ru-RU" sz="2400" b="1" dirty="0" smtClean="0">
                <a:latin typeface="Arial Narrow" pitchFamily="34" charset="0"/>
              </a:rPr>
              <a:t>удержанных за период </a:t>
            </a:r>
          </a:p>
          <a:p>
            <a:r>
              <a:rPr lang="ru-RU" sz="2400" b="1" dirty="0">
                <a:latin typeface="Arial Narrow" pitchFamily="34" charset="0"/>
              </a:rPr>
              <a:t> </a:t>
            </a:r>
            <a:r>
              <a:rPr lang="ru-RU" sz="2400" b="1" dirty="0" smtClean="0">
                <a:latin typeface="Arial Narrow" pitchFamily="34" charset="0"/>
              </a:rPr>
              <a:t>    </a:t>
            </a:r>
            <a:r>
              <a:rPr lang="ru-RU" sz="2400" b="1" dirty="0" smtClean="0">
                <a:latin typeface="Arial Narrow" pitchFamily="34" charset="0"/>
              </a:rPr>
              <a:t>с </a:t>
            </a:r>
            <a:r>
              <a:rPr lang="ru-RU" sz="2400" b="1" dirty="0">
                <a:latin typeface="Arial Narrow" pitchFamily="34" charset="0"/>
              </a:rPr>
              <a:t>1 </a:t>
            </a:r>
            <a:r>
              <a:rPr lang="ru-RU" sz="2400" b="1" dirty="0" smtClean="0">
                <a:latin typeface="Arial Narrow" pitchFamily="34" charset="0"/>
              </a:rPr>
              <a:t>по 22 июня; </a:t>
            </a:r>
            <a:r>
              <a:rPr lang="ru-RU" sz="2400" b="1" dirty="0" smtClean="0">
                <a:latin typeface="Arial Narrow" pitchFamily="34" charset="0"/>
              </a:rPr>
              <a:t>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декларация по налогу на прибыль организаций </a:t>
            </a:r>
            <a:r>
              <a:rPr lang="ru-RU" sz="2400" b="1" dirty="0" smtClean="0">
                <a:latin typeface="Arial Narrow" pitchFamily="34" charset="0"/>
              </a:rPr>
              <a:t>за 5 месяцев (январь - май) 2025 г.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latin typeface="Arial Narrow" pitchFamily="34" charset="0"/>
              </a:rPr>
              <a:t>налоговый расчет </a:t>
            </a: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по налогу на прибыль организаций, выплаченных иностранным организациям, и сумм удержанных налогов </a:t>
            </a:r>
            <a:r>
              <a:rPr lang="ru-RU" sz="2400" b="1" dirty="0" smtClean="0">
                <a:latin typeface="Arial Narrow" pitchFamily="34" charset="0"/>
              </a:rPr>
              <a:t>за 5 месяцев (январь - май) 2025 г.</a:t>
            </a:r>
          </a:p>
        </p:txBody>
      </p:sp>
      <p:pic>
        <p:nvPicPr>
          <p:cNvPr id="11" name="Picture 2" descr="C:\Documents and Settings\Бегемотик\Мои документы\Downloads\calendar-gbc2363282_128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43287" y="118834"/>
            <a:ext cx="1625832" cy="153691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552147" y="640851"/>
            <a:ext cx="1008112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solidFill>
                  <a:srgbClr val="2470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24" y="1737945"/>
            <a:ext cx="81010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62AC"/>
                </a:solidFill>
                <a:latin typeface="Arial Narrow" pitchFamily="34" charset="0"/>
              </a:rPr>
              <a:t>КАКУЮ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FF6600"/>
                </a:solidFill>
                <a:latin typeface="Arial Narrow" pitchFamily="34" charset="0"/>
              </a:rPr>
              <a:t>ОТЧЕТНОСТЬ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НЕОБХОДИМО СДАТЬ 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ОРГАНИЗАЦИЯМ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И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 ИП</a:t>
            </a:r>
            <a:endParaRPr lang="ru-RU" sz="2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1448" y="5679300"/>
            <a:ext cx="541167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 И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КАКИЕ </a:t>
            </a:r>
            <a:r>
              <a:rPr lang="ru-RU" sz="2200" b="1" dirty="0">
                <a:solidFill>
                  <a:srgbClr val="FF6600"/>
                </a:solidFill>
                <a:latin typeface="Arial Narrow" pitchFamily="34" charset="0"/>
              </a:rPr>
              <a:t>НАЛОГИ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ТРЕБУЕТСЯ УПЛАТИТЬ</a:t>
            </a:r>
            <a:endParaRPr lang="ru-RU" sz="2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6271" y="6171892"/>
            <a:ext cx="8605219" cy="5046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4475" y="6129360"/>
            <a:ext cx="6135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уплата суммы налога по АУСН </a:t>
            </a:r>
            <a:r>
              <a:rPr lang="ru-RU" sz="2400" b="1" dirty="0">
                <a:latin typeface="Arial Narrow" pitchFamily="34" charset="0"/>
              </a:rPr>
              <a:t>за май 2025 г.</a:t>
            </a:r>
          </a:p>
        </p:txBody>
      </p:sp>
    </p:spTree>
    <p:extLst>
      <p:ext uri="{BB962C8B-B14F-4D97-AF65-F5344CB8AC3E}">
        <p14:creationId xmlns:p14="http://schemas.microsoft.com/office/powerpoint/2010/main" val="106697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Папки отделов (HOME)\09-ООГУ\ОРсН\СОЦСЕТИ\Шаблоны (2)\Шаблоны\Серые фоны\modern-geometrical-background-with-white-round-lin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W:\Папки отделов (HOME)\15-ОРсН\ОРсН\ЛОГОТИП\FNS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4" y="268388"/>
            <a:ext cx="720096" cy="7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143001" y="394000"/>
            <a:ext cx="34290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latin typeface="Arial Narrow" pitchFamily="34" charset="0"/>
                <a:cs typeface="Arial" pitchFamily="34" charset="0"/>
              </a:rPr>
              <a:t>УПРАВЛЕНИЕ ФЕДЕРАЛЬНОЙ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cs typeface="Arial" pitchFamily="34" charset="0"/>
              </a:rPr>
              <a:t>НАЛОГОВОЙ СЛУЖБЫ ПО РЕСПУБЛИКЕ КАРЕЛИЯ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624" y="1178700"/>
            <a:ext cx="6796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Narrow" pitchFamily="34" charset="0"/>
                <a:cs typeface="Arial" pitchFamily="34" charset="0"/>
              </a:rPr>
              <a:t>НАЛОГОВЫЙ КАЛЕНДАРЬ </a:t>
            </a:r>
            <a:r>
              <a:rPr lang="ru-RU" sz="2800" b="1" dirty="0" smtClean="0">
                <a:solidFill>
                  <a:srgbClr val="FF6600"/>
                </a:solidFill>
                <a:latin typeface="Arial Narrow" pitchFamily="34" charset="0"/>
                <a:cs typeface="Arial" pitchFamily="34" charset="0"/>
              </a:rPr>
              <a:t>ИЮНЬ 2025</a:t>
            </a:r>
          </a:p>
          <a:p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6271" y="2348856"/>
            <a:ext cx="8605219" cy="4230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73847" y="2294313"/>
            <a:ext cx="86500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декларация </a:t>
            </a: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в связи с прекращением предпринимательской деятельности, </a:t>
            </a:r>
            <a:r>
              <a:rPr lang="ru-RU" sz="2400" b="1" dirty="0" smtClean="0">
                <a:latin typeface="Arial Narrow" pitchFamily="34" charset="0"/>
              </a:rPr>
              <a:t>в </a:t>
            </a:r>
            <a:r>
              <a:rPr lang="ru-RU" sz="2400" b="1" dirty="0">
                <a:latin typeface="Arial Narrow" pitchFamily="34" charset="0"/>
              </a:rPr>
              <a:t>отношении которой применялась УСН</a:t>
            </a: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 </a:t>
            </a:r>
            <a:r>
              <a:rPr lang="ru-RU" sz="2400" b="1" dirty="0" smtClean="0">
                <a:latin typeface="Arial Narrow" pitchFamily="34" charset="0"/>
              </a:rPr>
              <a:t>в мае 2025 </a:t>
            </a:r>
            <a:r>
              <a:rPr lang="ru-RU" sz="2400" b="1" dirty="0" smtClean="0">
                <a:latin typeface="Arial Narrow" pitchFamily="34" charset="0"/>
              </a:rPr>
              <a:t>года</a:t>
            </a:r>
            <a:endParaRPr lang="ru-RU" sz="2400" b="1" dirty="0" smtClean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декларация </a:t>
            </a: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в связи с прекращением предпринимательской деятельности по ЕСХН </a:t>
            </a:r>
            <a:r>
              <a:rPr lang="ru-RU" sz="2400" b="1" dirty="0">
                <a:latin typeface="Arial Narrow" pitchFamily="34" charset="0"/>
              </a:rPr>
              <a:t>в </a:t>
            </a:r>
            <a:r>
              <a:rPr lang="ru-RU" sz="2400" b="1" dirty="0" smtClean="0">
                <a:latin typeface="Arial Narrow" pitchFamily="34" charset="0"/>
              </a:rPr>
              <a:t>мае 2025 </a:t>
            </a:r>
            <a:r>
              <a:rPr lang="ru-RU" sz="2400" b="1" dirty="0" smtClean="0">
                <a:latin typeface="Arial Narrow" pitchFamily="34" charset="0"/>
              </a:rPr>
              <a:t>года</a:t>
            </a:r>
            <a:endParaRPr lang="ru-RU" sz="2400" b="1" dirty="0">
              <a:solidFill>
                <a:srgbClr val="0062AC"/>
              </a:solidFill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декларация по НДПИ</a:t>
            </a:r>
            <a:r>
              <a:rPr lang="ru-RU" sz="2400" b="1" dirty="0">
                <a:latin typeface="Arial Narrow" pitchFamily="34" charset="0"/>
              </a:rPr>
              <a:t> за </a:t>
            </a:r>
            <a:r>
              <a:rPr lang="ru-RU" sz="2400" b="1" dirty="0" smtClean="0">
                <a:latin typeface="Arial Narrow" pitchFamily="34" charset="0"/>
              </a:rPr>
              <a:t>май 2025 </a:t>
            </a:r>
            <a:r>
              <a:rPr lang="ru-RU" sz="2400" b="1" dirty="0" smtClean="0">
                <a:latin typeface="Arial Narrow" pitchFamily="34" charset="0"/>
              </a:rPr>
              <a:t>года</a:t>
            </a:r>
            <a:endParaRPr lang="ru-RU" sz="2400" b="1" dirty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декларация по акцизам </a:t>
            </a:r>
            <a:endParaRPr lang="ru-RU" sz="2400" b="1" dirty="0" smtClean="0">
              <a:solidFill>
                <a:srgbClr val="0062AC"/>
              </a:solidFill>
              <a:latin typeface="Arial Narrow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62AC"/>
                </a:solidFill>
                <a:latin typeface="Arial Narrow" pitchFamily="34" charset="0"/>
              </a:rPr>
              <a:t>за май 2025 </a:t>
            </a:r>
            <a:r>
              <a:rPr lang="ru-RU" sz="1400" b="1" dirty="0" smtClean="0">
                <a:latin typeface="Arial Narrow" pitchFamily="34" charset="0"/>
              </a:rPr>
              <a:t>(Налогоплательщики (за исключением указанных в п.3.1, 3.2 и п.5.1, п.5.2 ст.204 НК РФ). Налогоплательщики по операциям с сахаросодержащими напитками, указанными в </a:t>
            </a:r>
            <a:r>
              <a:rPr lang="ru-RU" sz="1400" b="1" dirty="0" err="1" smtClean="0">
                <a:latin typeface="Arial Narrow" pitchFamily="34" charset="0"/>
              </a:rPr>
              <a:t>пп</a:t>
            </a:r>
            <a:r>
              <a:rPr lang="ru-RU" sz="1400" b="1" dirty="0">
                <a:latin typeface="Arial Narrow" pitchFamily="34" charset="0"/>
              </a:rPr>
              <a:t>. 23 п. 1 ст. 181 НК РФ, за исключением пива и напитков, изготавливаемых на основе </a:t>
            </a:r>
            <a:r>
              <a:rPr lang="ru-RU" sz="1400" b="1" dirty="0" smtClean="0">
                <a:latin typeface="Arial Narrow" pitchFamily="34" charset="0"/>
              </a:rPr>
              <a:t>пива. Налогоплательщики по реализованному (переданному) природному газу)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62AC"/>
                </a:solidFill>
                <a:latin typeface="Arial Narrow" pitchFamily="34" charset="0"/>
              </a:rPr>
              <a:t>за март 2025 </a:t>
            </a:r>
            <a:r>
              <a:rPr lang="ru-RU" sz="1400" b="1" dirty="0">
                <a:latin typeface="Arial Narrow" pitchFamily="34" charset="0"/>
              </a:rPr>
              <a:t>(Налогоплательщики, указанные в п.3.1 ст.204 НК РФ</a:t>
            </a:r>
            <a:r>
              <a:rPr lang="ru-RU" sz="1400" b="1" dirty="0" smtClean="0">
                <a:latin typeface="Arial Narrow" pitchFamily="34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1400" b="1" dirty="0">
                <a:solidFill>
                  <a:srgbClr val="0062AC"/>
                </a:solidFill>
                <a:latin typeface="Arial Narrow" pitchFamily="34" charset="0"/>
              </a:rPr>
              <a:t>з</a:t>
            </a:r>
            <a:r>
              <a:rPr lang="ru-RU" sz="1400" b="1" dirty="0" smtClean="0">
                <a:solidFill>
                  <a:srgbClr val="0062AC"/>
                </a:solidFill>
                <a:latin typeface="Arial Narrow" pitchFamily="34" charset="0"/>
              </a:rPr>
              <a:t>а декабрь 2024 </a:t>
            </a:r>
            <a:r>
              <a:rPr lang="ru-RU" sz="1400" b="1" dirty="0">
                <a:latin typeface="Arial Narrow" pitchFamily="34" charset="0"/>
              </a:rPr>
              <a:t>(Налогоплательщики, указанные в </a:t>
            </a:r>
            <a:r>
              <a:rPr lang="ru-RU" sz="1400" b="1" dirty="0" smtClean="0">
                <a:latin typeface="Arial Narrow" pitchFamily="34" charset="0"/>
              </a:rPr>
              <a:t>п.3.2 и 5.1 </a:t>
            </a:r>
            <a:r>
              <a:rPr lang="ru-RU" sz="1400" b="1" dirty="0">
                <a:latin typeface="Arial Narrow" pitchFamily="34" charset="0"/>
              </a:rPr>
              <a:t>ст.204 НК РФ</a:t>
            </a:r>
            <a:r>
              <a:rPr lang="ru-RU" sz="1400" b="1" dirty="0" smtClean="0">
                <a:latin typeface="Arial Narrow" pitchFamily="34" charset="0"/>
              </a:rPr>
              <a:t>)</a:t>
            </a:r>
            <a:endParaRPr lang="ru-RU" sz="1400" b="1" dirty="0">
              <a:latin typeface="Arial Narrow" pitchFamily="34" charset="0"/>
            </a:endParaRPr>
          </a:p>
        </p:txBody>
      </p:sp>
      <p:pic>
        <p:nvPicPr>
          <p:cNvPr id="11" name="Picture 2" descr="C:\Documents and Settings\Бегемотик\Мои документы\Downloads\calendar-gbc2363282_128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43287" y="118834"/>
            <a:ext cx="1625832" cy="153691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552147" y="640851"/>
            <a:ext cx="1008112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solidFill>
                  <a:srgbClr val="2470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25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24" y="1737945"/>
            <a:ext cx="81010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62AC"/>
                </a:solidFill>
                <a:latin typeface="Arial Narrow" pitchFamily="34" charset="0"/>
              </a:rPr>
              <a:t>КАКУЮ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FF6600"/>
                </a:solidFill>
                <a:latin typeface="Arial Narrow" pitchFamily="34" charset="0"/>
              </a:rPr>
              <a:t>ОТЧЕТНОСТЬ</a:t>
            </a:r>
            <a:r>
              <a:rPr lang="ru-RU" sz="22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НЕОБХОДИМО СДАТЬ 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ОРГАНИЗАЦИЯМ </a:t>
            </a:r>
            <a:r>
              <a:rPr lang="ru-RU" sz="2200" b="1" dirty="0">
                <a:solidFill>
                  <a:srgbClr val="0070C0"/>
                </a:solidFill>
                <a:latin typeface="Arial Narrow" pitchFamily="34" charset="0"/>
              </a:rPr>
              <a:t>И</a:t>
            </a:r>
            <a:r>
              <a:rPr lang="ru-RU" sz="2200" b="1" dirty="0" smtClean="0">
                <a:solidFill>
                  <a:srgbClr val="0070C0"/>
                </a:solidFill>
                <a:latin typeface="Arial Narrow" pitchFamily="34" charset="0"/>
              </a:rPr>
              <a:t> ИП</a:t>
            </a:r>
            <a:endParaRPr lang="ru-RU" sz="2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3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Папки отделов (HOME)\09-ООГУ\ОРсН\СОЦСЕТИ\Шаблоны (2)\Шаблоны\Серые фоны\modern-geometrical-background-with-white-round-lin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W:\Папки отделов (HOME)\15-ОРсН\ОРсН\ЛОГОТИП\FNS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4" y="268388"/>
            <a:ext cx="720096" cy="7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143001" y="394000"/>
            <a:ext cx="34290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latin typeface="Arial Narrow" pitchFamily="34" charset="0"/>
                <a:cs typeface="Arial" pitchFamily="34" charset="0"/>
              </a:rPr>
              <a:t>УПРАВЛЕНИЕ ФЕДЕРАЛЬНОЙ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cs typeface="Arial" pitchFamily="34" charset="0"/>
              </a:rPr>
              <a:t>НАЛОГОВОЙ СЛУЖБЫ ПО РЕСПУБЛИКЕ КАРЕЛИЯ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624" y="1178700"/>
            <a:ext cx="6796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Narrow" pitchFamily="34" charset="0"/>
                <a:cs typeface="Arial" pitchFamily="34" charset="0"/>
              </a:rPr>
              <a:t>НАЛОГОВЫЙ КАЛЕНДАРЬ </a:t>
            </a:r>
            <a:r>
              <a:rPr lang="ru-RU" sz="2800" b="1" dirty="0" smtClean="0">
                <a:solidFill>
                  <a:srgbClr val="FF6600"/>
                </a:solidFill>
                <a:latin typeface="Arial Narrow" pitchFamily="34" charset="0"/>
                <a:cs typeface="Arial" pitchFamily="34" charset="0"/>
              </a:rPr>
              <a:t>ИЮНЬ 2025</a:t>
            </a:r>
          </a:p>
          <a:p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1448" y="1718772"/>
            <a:ext cx="81910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62AC"/>
                </a:solidFill>
                <a:latin typeface="Arial Narrow" pitchFamily="34" charset="0"/>
              </a:rPr>
              <a:t>КАКИЕ НАЛОГИ ТРЕБУЕТСЯ </a:t>
            </a:r>
            <a:r>
              <a:rPr lang="ru-RU" sz="2200" b="1" dirty="0" smtClean="0">
                <a:solidFill>
                  <a:srgbClr val="FF6600"/>
                </a:solidFill>
                <a:latin typeface="Arial Narrow" pitchFamily="34" charset="0"/>
              </a:rPr>
              <a:t>УПЛАТИТЬ ОРГАНИЗАЦИЯМ И ИП</a:t>
            </a:r>
            <a:endParaRPr lang="ru-RU" sz="2000" b="1" dirty="0" smtClean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24" y="2355629"/>
            <a:ext cx="8605219" cy="41064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1556" y="2348856"/>
            <a:ext cx="87710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налог на прибыль – третий аванс в 2 квартале </a:t>
            </a:r>
            <a:r>
              <a:rPr lang="ru-RU" b="1" dirty="0" smtClean="0">
                <a:latin typeface="Arial Narrow" pitchFamily="34" charset="0"/>
              </a:rPr>
              <a:t>(для налогоплательщиков, для которых отчетными периодами являются 1 квартал, полугодие и 9 месяцев)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налог </a:t>
            </a:r>
            <a:r>
              <a:rPr lang="ru-RU" b="1" dirty="0">
                <a:solidFill>
                  <a:srgbClr val="0062AC"/>
                </a:solidFill>
                <a:latin typeface="Arial Narrow" pitchFamily="34" charset="0"/>
              </a:rPr>
              <a:t>на прибыль </a:t>
            </a: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- авансовый платеж </a:t>
            </a:r>
            <a:r>
              <a:rPr lang="ru-RU" b="1" dirty="0" smtClean="0">
                <a:latin typeface="Arial Narrow" pitchFamily="34" charset="0"/>
              </a:rPr>
              <a:t>за 5 месяцев (январь – май 2025 года (для налогоплательщиков, исчисляющих ежемесячные авансовые платежи по фактически полученной прибыли)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>
                <a:solidFill>
                  <a:srgbClr val="0062AC"/>
                </a:solidFill>
                <a:latin typeface="Arial Narrow" pitchFamily="34" charset="0"/>
              </a:rPr>
              <a:t>налог на </a:t>
            </a: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прибыль по полученным дивидендам и процентам </a:t>
            </a:r>
            <a:r>
              <a:rPr lang="ru-RU" b="1" dirty="0">
                <a:solidFill>
                  <a:srgbClr val="0062AC"/>
                </a:solidFill>
                <a:latin typeface="Arial Narrow" pitchFamily="34" charset="0"/>
              </a:rPr>
              <a:t>по государственным и муниципальным ценным </a:t>
            </a: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бумагам)</a:t>
            </a:r>
            <a:r>
              <a:rPr lang="ru-RU" b="1" dirty="0" smtClean="0">
                <a:latin typeface="Arial Narrow" pitchFamily="34" charset="0"/>
              </a:rPr>
              <a:t> за май ( для налоговых агентов)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>
                <a:solidFill>
                  <a:srgbClr val="0062AC"/>
                </a:solidFill>
                <a:latin typeface="Arial Narrow" pitchFamily="34" charset="0"/>
              </a:rPr>
              <a:t>налог на прибыль </a:t>
            </a: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по выплаченным денежным средствам, иному доходу иностранной организации</a:t>
            </a:r>
            <a:r>
              <a:rPr lang="ru-RU" b="1" dirty="0" smtClean="0">
                <a:latin typeface="Arial Narrow" pitchFamily="34" charset="0"/>
              </a:rPr>
              <a:t> </a:t>
            </a:r>
            <a:r>
              <a:rPr lang="ru-RU" b="1" dirty="0">
                <a:latin typeface="Arial Narrow" pitchFamily="34" charset="0"/>
              </a:rPr>
              <a:t>( для налоговых </a:t>
            </a:r>
            <a:r>
              <a:rPr lang="ru-RU" b="1" dirty="0" smtClean="0">
                <a:latin typeface="Arial Narrow" pitchFamily="34" charset="0"/>
              </a:rPr>
              <a:t>агентов, выплачивающих доход иностранной организации</a:t>
            </a:r>
            <a:r>
              <a:rPr lang="ru-RU" b="1" dirty="0" smtClean="0">
                <a:latin typeface="Arial Narrow" pitchFamily="34" charset="0"/>
              </a:rPr>
              <a:t>) за май </a:t>
            </a:r>
            <a:endParaRPr lang="ru-RU" b="1" dirty="0" smtClean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налог </a:t>
            </a:r>
            <a:r>
              <a:rPr lang="ru-RU" b="1" dirty="0">
                <a:solidFill>
                  <a:srgbClr val="0062AC"/>
                </a:solidFill>
                <a:latin typeface="Arial Narrow" pitchFamily="34" charset="0"/>
              </a:rPr>
              <a:t>на прибыль </a:t>
            </a:r>
            <a:r>
              <a:rPr lang="ru-RU" b="1" dirty="0">
                <a:latin typeface="Arial Narrow" pitchFamily="34" charset="0"/>
              </a:rPr>
              <a:t> </a:t>
            </a:r>
            <a:r>
              <a:rPr lang="ru-RU" b="1" dirty="0" smtClean="0">
                <a:latin typeface="Arial Narrow" pitchFamily="34" charset="0"/>
              </a:rPr>
              <a:t>- </a:t>
            </a: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авансовый платеж  </a:t>
            </a:r>
            <a:r>
              <a:rPr lang="ru-RU" b="1" dirty="0" smtClean="0">
                <a:latin typeface="Arial Narrow" pitchFamily="34" charset="0"/>
              </a:rPr>
              <a:t>(для вновь созданных организаций в случае превышения выручки 5 млн рублей в мае 2025 года)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>
                <a:solidFill>
                  <a:srgbClr val="0062AC"/>
                </a:solidFill>
                <a:latin typeface="Arial Narrow" pitchFamily="34" charset="0"/>
              </a:rPr>
              <a:t>налог на </a:t>
            </a:r>
            <a:r>
              <a:rPr lang="ru-RU" b="1" dirty="0" smtClean="0">
                <a:solidFill>
                  <a:srgbClr val="0062AC"/>
                </a:solidFill>
                <a:latin typeface="Arial Narrow" pitchFamily="34" charset="0"/>
              </a:rPr>
              <a:t>прибыль с доходов по государственным и муниципальным ценным бумагам</a:t>
            </a:r>
            <a:r>
              <a:rPr lang="ru-RU" b="1" dirty="0" smtClean="0">
                <a:latin typeface="Arial Narrow" pitchFamily="34" charset="0"/>
              </a:rPr>
              <a:t>, полученным в мае (для налогоплательщиков, получателей дохода)</a:t>
            </a:r>
            <a:endParaRPr lang="ru-RU" b="1" dirty="0">
              <a:latin typeface="Arial Narrow" pitchFamily="34" charset="0"/>
            </a:endParaRPr>
          </a:p>
        </p:txBody>
      </p:sp>
      <p:pic>
        <p:nvPicPr>
          <p:cNvPr id="13" name="Picture 2" descr="C:\Documents and Settings\Бегемотик\Мои документы\Downloads\calendar-gbc2363282_128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6563" y="135568"/>
            <a:ext cx="1625832" cy="153691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618209" y="629151"/>
            <a:ext cx="1008112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solidFill>
                  <a:srgbClr val="2470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44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Папки отделов (HOME)\09-ООГУ\ОРсН\СОЦСЕТИ\Шаблоны (2)\Шаблоны\Серые фоны\modern-geometrical-background-with-white-round-lin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W:\Папки отделов (HOME)\15-ОРсН\ОРсН\ЛОГОТИП\FNS_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4" y="268388"/>
            <a:ext cx="720096" cy="744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143001" y="394000"/>
            <a:ext cx="34290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latin typeface="Arial Narrow" pitchFamily="34" charset="0"/>
                <a:cs typeface="Arial" pitchFamily="34" charset="0"/>
              </a:rPr>
              <a:t>УПРАВЛЕНИЕ ФЕДЕРАЛЬНОЙ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effectLst/>
                <a:latin typeface="Arial Narrow" pitchFamily="34" charset="0"/>
                <a:cs typeface="Arial" pitchFamily="34" charset="0"/>
              </a:rPr>
              <a:t>НАЛОГОВОЙ СЛУЖБЫ ПО РЕСПУБЛИКЕ КАРЕЛИЯ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624" y="1178700"/>
            <a:ext cx="6796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Narrow" pitchFamily="34" charset="0"/>
                <a:cs typeface="Arial" pitchFamily="34" charset="0"/>
              </a:rPr>
              <a:t>НАЛОГОВЫЙ КАЛЕНДАРЬ </a:t>
            </a:r>
            <a:r>
              <a:rPr lang="ru-RU" sz="2800" b="1" dirty="0" smtClean="0">
                <a:solidFill>
                  <a:srgbClr val="FF6600"/>
                </a:solidFill>
                <a:latin typeface="Arial Narrow" pitchFamily="34" charset="0"/>
                <a:cs typeface="Arial" pitchFamily="34" charset="0"/>
              </a:rPr>
              <a:t>ИЮНЬ 2025</a:t>
            </a:r>
          </a:p>
          <a:p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1448" y="1718772"/>
            <a:ext cx="819109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0062AC"/>
                </a:solidFill>
                <a:latin typeface="Arial Narrow" pitchFamily="34" charset="0"/>
              </a:rPr>
              <a:t>КАКИЕ НАЛОГИ ТРЕБУЕТСЯ </a:t>
            </a:r>
            <a:r>
              <a:rPr lang="ru-RU" sz="2200" b="1" dirty="0" smtClean="0">
                <a:solidFill>
                  <a:srgbClr val="FF6600"/>
                </a:solidFill>
                <a:latin typeface="Arial Narrow" pitchFamily="34" charset="0"/>
              </a:rPr>
              <a:t>УПЛАТИТЬ ОРГАНИЗАЦИЯМ И ИП</a:t>
            </a:r>
            <a:endParaRPr lang="ru-RU" sz="2000" b="1" dirty="0" smtClean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24" y="2355629"/>
            <a:ext cx="8605219" cy="41064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1556" y="2258844"/>
            <a:ext cx="877103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страховые </a:t>
            </a: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взносы </a:t>
            </a:r>
            <a:r>
              <a:rPr lang="ru-RU" sz="2400" b="1" dirty="0">
                <a:latin typeface="Arial Narrow" pitchFamily="34" charset="0"/>
              </a:rPr>
              <a:t>за </a:t>
            </a:r>
            <a:r>
              <a:rPr lang="ru-RU" sz="2400" b="1" dirty="0" smtClean="0">
                <a:latin typeface="Arial Narrow" pitchFamily="34" charset="0"/>
              </a:rPr>
              <a:t>май</a:t>
            </a:r>
            <a:endParaRPr lang="ru-RU" sz="2400" b="1" dirty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НДФЛ, </a:t>
            </a: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исчисленный и удержанный </a:t>
            </a:r>
            <a:r>
              <a:rPr lang="ru-RU" sz="2400" b="1" dirty="0">
                <a:solidFill>
                  <a:srgbClr val="0062AC"/>
                </a:solidFill>
                <a:latin typeface="Arial Narrow" pitchFamily="34" charset="0"/>
              </a:rPr>
              <a:t>с выплат </a:t>
            </a:r>
            <a:r>
              <a:rPr lang="ru-RU" sz="2400" b="1" dirty="0" smtClean="0">
                <a:latin typeface="Arial Narrow" pitchFamily="34" charset="0"/>
              </a:rPr>
              <a:t>за </a:t>
            </a:r>
            <a:r>
              <a:rPr lang="ru-RU" sz="2400" b="1" dirty="0" smtClean="0">
                <a:latin typeface="Arial Narrow" pitchFamily="34" charset="0"/>
              </a:rPr>
              <a:t>период с </a:t>
            </a:r>
            <a:r>
              <a:rPr lang="ru-RU" sz="2400" b="1" dirty="0">
                <a:latin typeface="Arial Narrow" pitchFamily="34" charset="0"/>
              </a:rPr>
              <a:t>1 по 22 </a:t>
            </a:r>
            <a:r>
              <a:rPr lang="ru-RU" sz="2400" b="1" dirty="0" smtClean="0">
                <a:latin typeface="Arial Narrow" pitchFamily="34" charset="0"/>
              </a:rPr>
              <a:t>июня</a:t>
            </a:r>
            <a:endParaRPr lang="ru-RU" sz="2400" b="1" dirty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1/3 НДС </a:t>
            </a:r>
            <a:r>
              <a:rPr lang="ru-RU" sz="2400" b="1" dirty="0" smtClean="0">
                <a:latin typeface="Arial Narrow" pitchFamily="34" charset="0"/>
              </a:rPr>
              <a:t>за 1 квартал 2025 </a:t>
            </a:r>
            <a:r>
              <a:rPr lang="ru-RU" sz="2400" b="1" dirty="0" smtClean="0">
                <a:latin typeface="Arial Narrow" pitchFamily="34" charset="0"/>
              </a:rPr>
              <a:t>года</a:t>
            </a:r>
            <a:endParaRPr lang="ru-RU" sz="2400" b="1" dirty="0" smtClean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УСН</a:t>
            </a:r>
            <a:r>
              <a:rPr lang="ru-RU" sz="2400" b="1" dirty="0" smtClean="0">
                <a:latin typeface="Arial Narrow" pitchFamily="34" charset="0"/>
              </a:rPr>
              <a:t> (при прекращении деятельности в мае</a:t>
            </a:r>
            <a:r>
              <a:rPr lang="ru-RU" sz="2400" b="1" dirty="0" smtClean="0">
                <a:latin typeface="Arial Narrow" pitchFamily="34" charset="0"/>
              </a:rPr>
              <a:t>)</a:t>
            </a:r>
            <a:endParaRPr lang="ru-RU" sz="2400" b="1" dirty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ЕСХН</a:t>
            </a:r>
            <a:r>
              <a:rPr lang="ru-RU" sz="2400" b="1" dirty="0" smtClean="0">
                <a:latin typeface="Arial Narrow" pitchFamily="34" charset="0"/>
              </a:rPr>
              <a:t> </a:t>
            </a:r>
            <a:r>
              <a:rPr lang="ru-RU" sz="2400" b="1" dirty="0">
                <a:latin typeface="Arial Narrow" pitchFamily="34" charset="0"/>
              </a:rPr>
              <a:t>(при прекращении деятельности в мае</a:t>
            </a:r>
            <a:r>
              <a:rPr lang="ru-RU" sz="2400" b="1" dirty="0" smtClean="0">
                <a:latin typeface="Arial Narrow" pitchFamily="34" charset="0"/>
              </a:rPr>
              <a:t>)</a:t>
            </a:r>
            <a:endParaRPr lang="ru-RU" sz="2400" b="1" dirty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62AC"/>
                </a:solidFill>
                <a:latin typeface="Arial Narrow" pitchFamily="34" charset="0"/>
              </a:rPr>
              <a:t>НПД </a:t>
            </a:r>
            <a:r>
              <a:rPr lang="ru-RU" sz="2400" b="1" dirty="0" smtClean="0">
                <a:latin typeface="Arial Narrow" pitchFamily="34" charset="0"/>
              </a:rPr>
              <a:t>за май 2025 </a:t>
            </a:r>
            <a:r>
              <a:rPr lang="ru-RU" sz="2400" b="1" dirty="0">
                <a:latin typeface="Arial Narrow" pitchFamily="34" charset="0"/>
              </a:rPr>
              <a:t>года (для </a:t>
            </a:r>
            <a:r>
              <a:rPr lang="ru-RU" sz="2400" b="1" dirty="0" err="1">
                <a:latin typeface="Arial Narrow" pitchFamily="34" charset="0"/>
              </a:rPr>
              <a:t>самозанятых</a:t>
            </a:r>
            <a:r>
              <a:rPr lang="ru-RU" sz="2400" b="1" dirty="0" smtClean="0">
                <a:latin typeface="Arial Narrow" pitchFamily="34" charset="0"/>
              </a:rPr>
              <a:t>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latin typeface="Arial Narrow" pitchFamily="34" charset="0"/>
              </a:rPr>
              <a:t>НДПИ за май 2025 года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 dirty="0">
                <a:latin typeface="Arial Narrow" pitchFamily="34" charset="0"/>
              </a:rPr>
              <a:t>уплата акциза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400" b="1" dirty="0">
                <a:solidFill>
                  <a:srgbClr val="0062AC"/>
                </a:solidFill>
                <a:latin typeface="Arial Narrow" pitchFamily="34" charset="0"/>
              </a:rPr>
              <a:t>за май 2025 </a:t>
            </a:r>
            <a:r>
              <a:rPr lang="ru-RU" sz="1400" b="1" dirty="0">
                <a:latin typeface="Arial Narrow" pitchFamily="34" charset="0"/>
              </a:rPr>
              <a:t>(Налогоплательщики (за исключением указанных в п.3.1, 3.2, 3.5 и п.5.1 ст.204 НК РФ). Налогоплательщики по реализованному (переданному) природному газу)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400" b="1" dirty="0">
                <a:solidFill>
                  <a:srgbClr val="0062AC"/>
                </a:solidFill>
                <a:latin typeface="Arial Narrow" pitchFamily="34" charset="0"/>
              </a:rPr>
              <a:t>за март 2025 </a:t>
            </a:r>
            <a:r>
              <a:rPr lang="ru-RU" sz="1400" b="1" dirty="0">
                <a:latin typeface="Arial Narrow" pitchFamily="34" charset="0"/>
              </a:rPr>
              <a:t>(Налогоплательщики, указанные в п.3.1 ст.204 НК РФ)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400" b="1" dirty="0">
                <a:solidFill>
                  <a:srgbClr val="0062AC"/>
                </a:solidFill>
                <a:latin typeface="Arial Narrow" pitchFamily="34" charset="0"/>
              </a:rPr>
              <a:t>за декабрь 2024 </a:t>
            </a:r>
            <a:r>
              <a:rPr lang="ru-RU" sz="1400" b="1" dirty="0">
                <a:latin typeface="Arial Narrow" pitchFamily="34" charset="0"/>
              </a:rPr>
              <a:t>(Налогоплательщики, указанные в п.3.2 и 5.1 ст.204 НК РФ)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sz="2400" b="1" dirty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1600" b="1" dirty="0"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sz="2200" b="1" dirty="0">
              <a:latin typeface="Arial Narrow" pitchFamily="34" charset="0"/>
            </a:endParaRPr>
          </a:p>
          <a:p>
            <a:endParaRPr lang="ru-RU" sz="1600" b="1" dirty="0" smtClean="0">
              <a:latin typeface="Arial Narrow" pitchFamily="34" charset="0"/>
            </a:endParaRPr>
          </a:p>
        </p:txBody>
      </p:sp>
      <p:pic>
        <p:nvPicPr>
          <p:cNvPr id="13" name="Picture 2" descr="C:\Documents and Settings\Бегемотик\Мои документы\Downloads\calendar-gbc2363282_128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6563" y="135568"/>
            <a:ext cx="1625832" cy="153691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618209" y="629151"/>
            <a:ext cx="1008112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5400" b="1" dirty="0" smtClean="0">
                <a:solidFill>
                  <a:srgbClr val="2470A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2323</TotalTime>
  <Words>744</Words>
  <Application>Microsoft Office PowerPoint</Application>
  <PresentationFormat>Экран (4:3)</PresentationFormat>
  <Paragraphs>78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Крюкова Ирина Валентиновна</dc:creator>
  <cp:lastModifiedBy>Крюкова Ирина Валентиновна</cp:lastModifiedBy>
  <cp:revision>97</cp:revision>
  <cp:lastPrinted>2025-06-03T07:51:56Z</cp:lastPrinted>
  <dcterms:created xsi:type="dcterms:W3CDTF">2023-06-14T13:13:20Z</dcterms:created>
  <dcterms:modified xsi:type="dcterms:W3CDTF">2025-06-03T09:01:20Z</dcterms:modified>
</cp:coreProperties>
</file>