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307" r:id="rId4"/>
    <p:sldId id="308" r:id="rId5"/>
    <p:sldId id="309" r:id="rId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97" autoAdjust="0"/>
  </p:normalViewPr>
  <p:slideViewPr>
    <p:cSldViewPr>
      <p:cViewPr varScale="1">
        <p:scale>
          <a:sx n="107" d="100"/>
          <a:sy n="107" d="100"/>
        </p:scale>
        <p:origin x="-58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2C2B2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2C2B2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2C2B2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600" b="1" i="0">
                <a:solidFill>
                  <a:srgbClr val="2C2B2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819400" cy="774700"/>
          </a:xfrm>
          <a:custGeom>
            <a:avLst/>
            <a:gdLst/>
            <a:ahLst/>
            <a:cxnLst/>
            <a:rect l="l" t="t" r="r" b="b"/>
            <a:pathLst>
              <a:path w="2819400" h="774700">
                <a:moveTo>
                  <a:pt x="2819400" y="0"/>
                </a:moveTo>
                <a:lnTo>
                  <a:pt x="0" y="0"/>
                </a:lnTo>
                <a:lnTo>
                  <a:pt x="0" y="774191"/>
                </a:lnTo>
                <a:lnTo>
                  <a:pt x="2819400" y="774191"/>
                </a:lnTo>
                <a:lnTo>
                  <a:pt x="2819400" y="0"/>
                </a:lnTo>
                <a:close/>
              </a:path>
            </a:pathLst>
          </a:custGeom>
          <a:solidFill>
            <a:srgbClr val="F1F1F1">
              <a:alpha val="83921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819400" y="0"/>
            <a:ext cx="9372600" cy="774700"/>
          </a:xfrm>
          <a:custGeom>
            <a:avLst/>
            <a:gdLst/>
            <a:ahLst/>
            <a:cxnLst/>
            <a:rect l="l" t="t" r="r" b="b"/>
            <a:pathLst>
              <a:path w="9372600" h="774700">
                <a:moveTo>
                  <a:pt x="9372600" y="0"/>
                </a:moveTo>
                <a:lnTo>
                  <a:pt x="0" y="0"/>
                </a:lnTo>
                <a:lnTo>
                  <a:pt x="0" y="774191"/>
                </a:lnTo>
                <a:lnTo>
                  <a:pt x="9372600" y="774191"/>
                </a:lnTo>
                <a:lnTo>
                  <a:pt x="93726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34716" y="121665"/>
            <a:ext cx="571373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2C2B2C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68095" y="0"/>
            <a:ext cx="0" cy="6858000"/>
          </a:xfrm>
          <a:custGeom>
            <a:avLst/>
            <a:gdLst/>
            <a:ahLst/>
            <a:cxnLst/>
            <a:rect l="l" t="t" r="r" b="b"/>
            <a:pathLst>
              <a:path h="6858000">
                <a:moveTo>
                  <a:pt x="0" y="0"/>
                </a:moveTo>
                <a:lnTo>
                  <a:pt x="0" y="6857999"/>
                </a:lnTo>
              </a:path>
            </a:pathLst>
          </a:custGeom>
          <a:ln w="6096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65912" y="6000699"/>
            <a:ext cx="4343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l" defTabSz="913895" rtl="0">
              <a:lnSpc>
                <a:spcPct val="100000"/>
              </a:lnSpc>
              <a:spcBef>
                <a:spcPts val="95"/>
              </a:spcBef>
            </a:pPr>
            <a:r>
              <a:rPr sz="2800" b="1" kern="1200" spc="-25" dirty="0">
                <a:solidFill>
                  <a:schemeClr val="tx2">
                    <a:lumMod val="60000"/>
                    <a:lumOff val="40000"/>
                  </a:schemeClr>
                </a:solidFill>
                <a:latin typeface="Roboto"/>
                <a:ea typeface="+mn-ea"/>
                <a:cs typeface="Roboto"/>
              </a:rPr>
              <a:t>20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5912" y="6386385"/>
            <a:ext cx="4343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defPPr>
              <a:defRPr kern="0"/>
            </a:defPPr>
            <a:lvl1pPr marL="12700" algn="l" defTabSz="913895" rtl="0">
              <a:spcBef>
                <a:spcPts val="95"/>
              </a:spcBef>
              <a:defRPr sz="2800" b="1" kern="1200" spc="-25">
                <a:solidFill>
                  <a:schemeClr val="accent1">
                    <a:lumMod val="75000"/>
                  </a:schemeClr>
                </a:solidFill>
                <a:latin typeface="Roboto"/>
                <a:ea typeface="+mn-ea"/>
                <a:cs typeface="Roboto"/>
              </a:defRPr>
            </a:lvl1pPr>
          </a:lstStyle>
          <a:p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25</a:t>
            </a:r>
            <a:endParaRPr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="" xmlns:a16="http://schemas.microsoft.com/office/drawing/2014/main" id="{FB15532D-86A0-6741-EDCA-C147751F3B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898" y="1828800"/>
            <a:ext cx="8000999" cy="2708434"/>
          </a:xfrm>
        </p:spPr>
        <p:txBody>
          <a:bodyPr/>
          <a:lstStyle/>
          <a:p>
            <a:pPr algn="l" defTabSz="912813" rt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i="1" kern="12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/>
                <a:ea typeface="+mn-ea"/>
                <a:cs typeface="Times New Roman" pitchFamily="18" charset="0"/>
              </a:rPr>
              <a:t>Профилактика коррупционных проявлений в УФНС России по Республике Карелия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7A4E95EB-ABBA-2CB6-EE3E-DD9EF5578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54" b="89904" l="3375" r="96125">
                        <a14:foregroundMark x1="20625" y1="52163" x2="20625" y2="52163"/>
                        <a14:foregroundMark x1="18125" y1="31971" x2="18125" y2="31971"/>
                        <a14:foregroundMark x1="18125" y1="31971" x2="18125" y2="31971"/>
                        <a14:foregroundMark x1="20125" y1="23317" x2="20125" y2="23317"/>
                        <a14:foregroundMark x1="20125" y1="23317" x2="20125" y2="23317"/>
                        <a14:foregroundMark x1="21375" y1="13221" x2="16125" y2="34375"/>
                        <a14:foregroundMark x1="23000" y1="8654" x2="22500" y2="17067"/>
                        <a14:foregroundMark x1="7000" y1="82452" x2="7000" y2="82452"/>
                        <a14:foregroundMark x1="6125" y1="82452" x2="5000" y2="87019"/>
                        <a14:foregroundMark x1="52125" y1="59135" x2="45750" y2="65385"/>
                        <a14:foregroundMark x1="58500" y1="39663" x2="55750" y2="38942"/>
                        <a14:foregroundMark x1="56875" y1="57692" x2="52125" y2="62981"/>
                        <a14:foregroundMark x1="3375" y1="76923" x2="6625" y2="87019"/>
                        <a14:foregroundMark x1="77750" y1="58413" x2="76125" y2="59135"/>
                        <a14:foregroundMark x1="96125" y1="44471" x2="95750" y2="52163"/>
                        <a14:foregroundMark x1="49375" y1="30288" x2="60500" y2="44471"/>
                        <a14:foregroundMark x1="50125" y1="37260" x2="50875" y2="42067"/>
                        <a14:foregroundMark x1="57750" y1="66827" x2="55375" y2="67788"/>
                        <a14:foregroundMark x1="55375" y1="83173" x2="56125" y2="72356"/>
                        <a14:foregroundMark x1="55750" y1="35096" x2="54125" y2="32692"/>
                        <a14:backgroundMark x1="32125" y1="39663" x2="32125" y2="3966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15954" y="2326451"/>
            <a:ext cx="2781301" cy="1713131"/>
          </a:xfrm>
          <a:prstGeom prst="rect">
            <a:avLst/>
          </a:prstGeom>
        </p:spPr>
      </p:pic>
      <p:pic>
        <p:nvPicPr>
          <p:cNvPr id="9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0484" y="157578"/>
            <a:ext cx="2526792" cy="8046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6329" y="258826"/>
            <a:ext cx="11366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spc="-50" dirty="0" smtClean="0">
                <a:solidFill>
                  <a:srgbClr val="2C2B2C"/>
                </a:solidFill>
                <a:latin typeface="Microsoft Sans Serif"/>
                <a:cs typeface="Microsoft Sans Serif"/>
              </a:rPr>
              <a:t>2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838707" cy="774700"/>
            <a:chOff x="0" y="0"/>
            <a:chExt cx="838707" cy="7747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83820" cy="774700"/>
            </a:xfrm>
            <a:custGeom>
              <a:avLst/>
              <a:gdLst/>
              <a:ahLst/>
              <a:cxnLst/>
              <a:rect l="l" t="t" r="r" b="b"/>
              <a:pathLst>
                <a:path w="83820" h="774700">
                  <a:moveTo>
                    <a:pt x="83820" y="0"/>
                  </a:moveTo>
                  <a:lnTo>
                    <a:pt x="0" y="0"/>
                  </a:lnTo>
                  <a:lnTo>
                    <a:pt x="0" y="774191"/>
                  </a:lnTo>
                  <a:lnTo>
                    <a:pt x="83820" y="774191"/>
                  </a:lnTo>
                  <a:lnTo>
                    <a:pt x="83820" y="0"/>
                  </a:lnTo>
                  <a:close/>
                </a:path>
              </a:pathLst>
            </a:custGeom>
            <a:solidFill>
              <a:srgbClr val="0460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7347" y="27432"/>
              <a:ext cx="721360" cy="719455"/>
            </a:xfrm>
            <a:custGeom>
              <a:avLst/>
              <a:gdLst/>
              <a:ahLst/>
              <a:cxnLst/>
              <a:rect l="l" t="t" r="r" b="b"/>
              <a:pathLst>
                <a:path w="721360" h="719455">
                  <a:moveTo>
                    <a:pt x="720852" y="0"/>
                  </a:moveTo>
                  <a:lnTo>
                    <a:pt x="0" y="0"/>
                  </a:lnTo>
                  <a:lnTo>
                    <a:pt x="0" y="719328"/>
                  </a:lnTo>
                  <a:lnTo>
                    <a:pt x="720852" y="719328"/>
                  </a:lnTo>
                  <a:lnTo>
                    <a:pt x="72085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0604" y="161544"/>
              <a:ext cx="434340" cy="45110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DF9A8A4-69DE-6960-03B6-C9B9D029B5FD}"/>
              </a:ext>
            </a:extLst>
          </p:cNvPr>
          <p:cNvSpPr txBox="1"/>
          <p:nvPr/>
        </p:nvSpPr>
        <p:spPr>
          <a:xfrm>
            <a:off x="1002898" y="193857"/>
            <a:ext cx="76839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kern="15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Основные принципы противодействия коррупции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67ABE82-CAD7-943F-5FD4-26C9B79AC069}"/>
              </a:ext>
            </a:extLst>
          </p:cNvPr>
          <p:cNvSpPr txBox="1"/>
          <p:nvPr/>
        </p:nvSpPr>
        <p:spPr>
          <a:xfrm>
            <a:off x="209541" y="1305341"/>
            <a:ext cx="1168882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/>
              <a:t>1) признание, обеспечение и защита основных прав и свобод человека и гражданина;</a:t>
            </a:r>
          </a:p>
          <a:p>
            <a:endParaRPr lang="ru-RU" sz="2000" dirty="0"/>
          </a:p>
          <a:p>
            <a:r>
              <a:rPr lang="ru-RU" sz="2000" dirty="0"/>
              <a:t>2) законность;</a:t>
            </a:r>
          </a:p>
          <a:p>
            <a:endParaRPr lang="ru-RU" sz="2000" dirty="0"/>
          </a:p>
          <a:p>
            <a:r>
              <a:rPr lang="ru-RU" sz="2000" dirty="0"/>
              <a:t>3) публичность и открытость деятельности государственных органов и органов местного самоуправления;</a:t>
            </a:r>
          </a:p>
          <a:p>
            <a:endParaRPr lang="ru-RU" sz="2000" dirty="0"/>
          </a:p>
          <a:p>
            <a:r>
              <a:rPr lang="ru-RU" sz="2000" dirty="0"/>
              <a:t>4) неотвратимость ответственности за совершение коррупционных правонарушений;</a:t>
            </a:r>
          </a:p>
          <a:p>
            <a:endParaRPr lang="ru-RU" sz="2000" dirty="0"/>
          </a:p>
          <a:p>
            <a:r>
              <a:rPr lang="ru-RU" sz="2000" dirty="0"/>
              <a:t>5) комплексное использование политических, организационных, информационно-пропагандистских, социально-экономических, правовых, специальных и иных мер;</a:t>
            </a:r>
          </a:p>
          <a:p>
            <a:endParaRPr lang="ru-RU" sz="2000" dirty="0"/>
          </a:p>
          <a:p>
            <a:r>
              <a:rPr lang="ru-RU" sz="2000" dirty="0"/>
              <a:t>6) приоритетное применение мер по предупреждению коррупции;</a:t>
            </a:r>
          </a:p>
          <a:p>
            <a:endParaRPr lang="ru-RU" sz="2000" dirty="0"/>
          </a:p>
          <a:p>
            <a:r>
              <a:rPr lang="ru-RU" sz="2000" dirty="0"/>
              <a:t>7) сотрудничество государства с институтами гражданского общества, международными организациями и физическими лицами.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F167FCB-D55D-852E-2B71-2F0F2E31D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="" xmlns:a16="http://schemas.microsoft.com/office/drawing/2014/main" id="{B3C7FB3C-70A3-77DC-9386-90D34552E883}"/>
              </a:ext>
            </a:extLst>
          </p:cNvPr>
          <p:cNvSpPr txBox="1"/>
          <p:nvPr/>
        </p:nvSpPr>
        <p:spPr>
          <a:xfrm>
            <a:off x="11776329" y="258826"/>
            <a:ext cx="11366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spc="-50" dirty="0" smtClean="0">
                <a:solidFill>
                  <a:srgbClr val="2C2B2C"/>
                </a:solidFill>
                <a:latin typeface="Microsoft Sans Serif"/>
                <a:cs typeface="Microsoft Sans Serif"/>
              </a:rPr>
              <a:t>3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4" name="object 4">
            <a:extLst>
              <a:ext uri="{FF2B5EF4-FFF2-40B4-BE49-F238E27FC236}">
                <a16:creationId xmlns="" xmlns:a16="http://schemas.microsoft.com/office/drawing/2014/main" id="{F6631888-88BC-E7DD-BE0B-119B92F9FBE9}"/>
              </a:ext>
            </a:extLst>
          </p:cNvPr>
          <p:cNvGrpSpPr/>
          <p:nvPr/>
        </p:nvGrpSpPr>
        <p:grpSpPr>
          <a:xfrm>
            <a:off x="0" y="0"/>
            <a:ext cx="838707" cy="774700"/>
            <a:chOff x="0" y="0"/>
            <a:chExt cx="838707" cy="774700"/>
          </a:xfrm>
        </p:grpSpPr>
        <p:sp>
          <p:nvSpPr>
            <p:cNvPr id="5" name="object 5">
              <a:extLst>
                <a:ext uri="{FF2B5EF4-FFF2-40B4-BE49-F238E27FC236}">
                  <a16:creationId xmlns="" xmlns:a16="http://schemas.microsoft.com/office/drawing/2014/main" id="{3F61B8D2-B436-BAD3-0265-1DC5F1601091}"/>
                </a:ext>
              </a:extLst>
            </p:cNvPr>
            <p:cNvSpPr/>
            <p:nvPr/>
          </p:nvSpPr>
          <p:spPr>
            <a:xfrm>
              <a:off x="0" y="0"/>
              <a:ext cx="83820" cy="774700"/>
            </a:xfrm>
            <a:custGeom>
              <a:avLst/>
              <a:gdLst/>
              <a:ahLst/>
              <a:cxnLst/>
              <a:rect l="l" t="t" r="r" b="b"/>
              <a:pathLst>
                <a:path w="83820" h="774700">
                  <a:moveTo>
                    <a:pt x="83820" y="0"/>
                  </a:moveTo>
                  <a:lnTo>
                    <a:pt x="0" y="0"/>
                  </a:lnTo>
                  <a:lnTo>
                    <a:pt x="0" y="774191"/>
                  </a:lnTo>
                  <a:lnTo>
                    <a:pt x="83820" y="774191"/>
                  </a:lnTo>
                  <a:lnTo>
                    <a:pt x="83820" y="0"/>
                  </a:lnTo>
                  <a:close/>
                </a:path>
              </a:pathLst>
            </a:custGeom>
            <a:solidFill>
              <a:srgbClr val="0460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="" xmlns:a16="http://schemas.microsoft.com/office/drawing/2014/main" id="{A4033145-7D23-7205-F642-14DF055EBE1E}"/>
                </a:ext>
              </a:extLst>
            </p:cNvPr>
            <p:cNvSpPr/>
            <p:nvPr/>
          </p:nvSpPr>
          <p:spPr>
            <a:xfrm>
              <a:off x="117347" y="27432"/>
              <a:ext cx="721360" cy="719455"/>
            </a:xfrm>
            <a:custGeom>
              <a:avLst/>
              <a:gdLst/>
              <a:ahLst/>
              <a:cxnLst/>
              <a:rect l="l" t="t" r="r" b="b"/>
              <a:pathLst>
                <a:path w="721360" h="719455">
                  <a:moveTo>
                    <a:pt x="720852" y="0"/>
                  </a:moveTo>
                  <a:lnTo>
                    <a:pt x="0" y="0"/>
                  </a:lnTo>
                  <a:lnTo>
                    <a:pt x="0" y="719328"/>
                  </a:lnTo>
                  <a:lnTo>
                    <a:pt x="720852" y="719328"/>
                  </a:lnTo>
                  <a:lnTo>
                    <a:pt x="72085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>
              <a:extLst>
                <a:ext uri="{FF2B5EF4-FFF2-40B4-BE49-F238E27FC236}">
                  <a16:creationId xmlns="" xmlns:a16="http://schemas.microsoft.com/office/drawing/2014/main" id="{9A3AC64B-4A6B-2A94-8C9B-EC7045CA459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0604" y="161544"/>
              <a:ext cx="434340" cy="45110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D577B401-8279-AE8E-AEE3-54F6199932FA}"/>
              </a:ext>
            </a:extLst>
          </p:cNvPr>
          <p:cNvSpPr txBox="1"/>
          <p:nvPr/>
        </p:nvSpPr>
        <p:spPr>
          <a:xfrm>
            <a:off x="1002898" y="193857"/>
            <a:ext cx="105033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kern="15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Сайт ФНС России и региональный раздел о противодействии коррупции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BDC340F-309E-B7F1-C9FF-2A26BC4110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144" r="12014"/>
          <a:stretch/>
        </p:blipFill>
        <p:spPr>
          <a:xfrm>
            <a:off x="117347" y="990600"/>
            <a:ext cx="5826253" cy="2971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06A13437-9A01-EA50-E132-020D19A56AE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313" r="12153" b="59256"/>
          <a:stretch/>
        </p:blipFill>
        <p:spPr>
          <a:xfrm>
            <a:off x="-17527" y="4023360"/>
            <a:ext cx="5961127" cy="267126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ACBAD28-51A4-E6F1-B57D-9CF2DC3B581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500" t="14679" r="31340" b="5554"/>
          <a:stretch/>
        </p:blipFill>
        <p:spPr>
          <a:xfrm>
            <a:off x="6060440" y="1003809"/>
            <a:ext cx="5886706" cy="29585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14B05868-51F0-7908-1EB4-1EF25548064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0625" t="18889" r="33750" b="5555"/>
          <a:stretch/>
        </p:blipFill>
        <p:spPr>
          <a:xfrm>
            <a:off x="5872987" y="4008120"/>
            <a:ext cx="5826253" cy="267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34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61165639-CC1F-2D8B-10E1-87369FC61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="" xmlns:a16="http://schemas.microsoft.com/office/drawing/2014/main" id="{CB751D31-860B-68E9-2CA1-74A78295D2B3}"/>
              </a:ext>
            </a:extLst>
          </p:cNvPr>
          <p:cNvSpPr txBox="1"/>
          <p:nvPr/>
        </p:nvSpPr>
        <p:spPr>
          <a:xfrm>
            <a:off x="11776329" y="258826"/>
            <a:ext cx="11366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spc="-50" dirty="0" smtClean="0">
                <a:solidFill>
                  <a:srgbClr val="2C2B2C"/>
                </a:solidFill>
                <a:latin typeface="Microsoft Sans Serif"/>
                <a:cs typeface="Microsoft Sans Serif"/>
              </a:rPr>
              <a:t>4</a:t>
            </a:r>
            <a:endParaRPr lang="ru-RU" sz="1400" spc="-50" dirty="0">
              <a:solidFill>
                <a:srgbClr val="2C2B2C"/>
              </a:solidFill>
              <a:latin typeface="Microsoft Sans Serif"/>
              <a:cs typeface="Microsoft Sans Serif"/>
            </a:endParaRPr>
          </a:p>
        </p:txBody>
      </p:sp>
      <p:grpSp>
        <p:nvGrpSpPr>
          <p:cNvPr id="4" name="object 4">
            <a:extLst>
              <a:ext uri="{FF2B5EF4-FFF2-40B4-BE49-F238E27FC236}">
                <a16:creationId xmlns="" xmlns:a16="http://schemas.microsoft.com/office/drawing/2014/main" id="{54A8C070-284E-2614-4D14-0EB13E84DEC2}"/>
              </a:ext>
            </a:extLst>
          </p:cNvPr>
          <p:cNvGrpSpPr/>
          <p:nvPr/>
        </p:nvGrpSpPr>
        <p:grpSpPr>
          <a:xfrm>
            <a:off x="0" y="0"/>
            <a:ext cx="838707" cy="774700"/>
            <a:chOff x="0" y="0"/>
            <a:chExt cx="838707" cy="774700"/>
          </a:xfrm>
        </p:grpSpPr>
        <p:sp>
          <p:nvSpPr>
            <p:cNvPr id="5" name="object 5">
              <a:extLst>
                <a:ext uri="{FF2B5EF4-FFF2-40B4-BE49-F238E27FC236}">
                  <a16:creationId xmlns="" xmlns:a16="http://schemas.microsoft.com/office/drawing/2014/main" id="{5667D719-CAD3-24B9-2913-0DEAA10B9C1B}"/>
                </a:ext>
              </a:extLst>
            </p:cNvPr>
            <p:cNvSpPr/>
            <p:nvPr/>
          </p:nvSpPr>
          <p:spPr>
            <a:xfrm>
              <a:off x="0" y="0"/>
              <a:ext cx="83820" cy="774700"/>
            </a:xfrm>
            <a:custGeom>
              <a:avLst/>
              <a:gdLst/>
              <a:ahLst/>
              <a:cxnLst/>
              <a:rect l="l" t="t" r="r" b="b"/>
              <a:pathLst>
                <a:path w="83820" h="774700">
                  <a:moveTo>
                    <a:pt x="83820" y="0"/>
                  </a:moveTo>
                  <a:lnTo>
                    <a:pt x="0" y="0"/>
                  </a:lnTo>
                  <a:lnTo>
                    <a:pt x="0" y="774191"/>
                  </a:lnTo>
                  <a:lnTo>
                    <a:pt x="83820" y="774191"/>
                  </a:lnTo>
                  <a:lnTo>
                    <a:pt x="83820" y="0"/>
                  </a:lnTo>
                  <a:close/>
                </a:path>
              </a:pathLst>
            </a:custGeom>
            <a:solidFill>
              <a:srgbClr val="0460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>
              <a:extLst>
                <a:ext uri="{FF2B5EF4-FFF2-40B4-BE49-F238E27FC236}">
                  <a16:creationId xmlns="" xmlns:a16="http://schemas.microsoft.com/office/drawing/2014/main" id="{7745D7F2-ADB4-224C-2F3A-785CD669421C}"/>
                </a:ext>
              </a:extLst>
            </p:cNvPr>
            <p:cNvSpPr/>
            <p:nvPr/>
          </p:nvSpPr>
          <p:spPr>
            <a:xfrm>
              <a:off x="117347" y="27432"/>
              <a:ext cx="721360" cy="719455"/>
            </a:xfrm>
            <a:custGeom>
              <a:avLst/>
              <a:gdLst/>
              <a:ahLst/>
              <a:cxnLst/>
              <a:rect l="l" t="t" r="r" b="b"/>
              <a:pathLst>
                <a:path w="721360" h="719455">
                  <a:moveTo>
                    <a:pt x="720852" y="0"/>
                  </a:moveTo>
                  <a:lnTo>
                    <a:pt x="0" y="0"/>
                  </a:lnTo>
                  <a:lnTo>
                    <a:pt x="0" y="719328"/>
                  </a:lnTo>
                  <a:lnTo>
                    <a:pt x="720852" y="719328"/>
                  </a:lnTo>
                  <a:lnTo>
                    <a:pt x="72085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>
              <a:extLst>
                <a:ext uri="{FF2B5EF4-FFF2-40B4-BE49-F238E27FC236}">
                  <a16:creationId xmlns="" xmlns:a16="http://schemas.microsoft.com/office/drawing/2014/main" id="{05B5C9A8-D8A9-DAEA-7B8A-7912AB45D6D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0604" y="161544"/>
              <a:ext cx="434340" cy="45110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4241B579-B2F2-238A-5589-1B9C88EB3F12}"/>
              </a:ext>
            </a:extLst>
          </p:cNvPr>
          <p:cNvSpPr txBox="1"/>
          <p:nvPr/>
        </p:nvSpPr>
        <p:spPr>
          <a:xfrm>
            <a:off x="1002898" y="193857"/>
            <a:ext cx="105033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kern="15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Ограничения и запреты на госслужбе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EC133D9F-034E-6976-702F-A8B9A0F02279}"/>
              </a:ext>
            </a:extLst>
          </p:cNvPr>
          <p:cNvSpPr txBox="1"/>
          <p:nvPr/>
        </p:nvSpPr>
        <p:spPr>
          <a:xfrm>
            <a:off x="457200" y="1443841"/>
            <a:ext cx="11658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предусмотрены статьями 16 и 17 Федерального закона от 27.07.2004 №79-ФЗ «О государственной гражданской службе»</a:t>
            </a:r>
            <a:br>
              <a:rPr lang="ru-RU" sz="2400" dirty="0"/>
            </a:br>
            <a:endParaRPr lang="ru-RU" sz="2400" dirty="0"/>
          </a:p>
          <a:p>
            <a:r>
              <a:rPr lang="ru-RU" sz="2400" dirty="0"/>
              <a:t>Нарушение служащими таких запретов, как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занятие предпринимательской деятельностью,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участие на платной основе в управлении коммерческими организациями,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владение счетами или вкладами в иностранных банках,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пользование иностранными финансовыми инструментами,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иные нарушения</a:t>
            </a:r>
          </a:p>
          <a:p>
            <a:r>
              <a:rPr lang="ru-RU" sz="2400" dirty="0"/>
              <a:t>влекут за собой меры дисциплинарного характера вплоть до  расторжения служебного контракта и увольнения гражданского служащего в связи с утратой доверия. </a:t>
            </a:r>
          </a:p>
        </p:txBody>
      </p:sp>
    </p:spTree>
    <p:extLst>
      <p:ext uri="{BB962C8B-B14F-4D97-AF65-F5344CB8AC3E}">
        <p14:creationId xmlns:p14="http://schemas.microsoft.com/office/powerpoint/2010/main" val="3671690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6329" y="258826"/>
            <a:ext cx="113664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400" spc="-50" dirty="0" smtClean="0">
                <a:solidFill>
                  <a:srgbClr val="2C2B2C"/>
                </a:solidFill>
                <a:latin typeface="Microsoft Sans Serif"/>
                <a:cs typeface="Microsoft Sans Serif"/>
              </a:rPr>
              <a:t>5</a:t>
            </a:r>
            <a:endParaRPr sz="1400" dirty="0">
              <a:latin typeface="Microsoft Sans Serif"/>
              <a:cs typeface="Microsoft Sans Serif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0"/>
            <a:ext cx="838707" cy="774700"/>
            <a:chOff x="0" y="0"/>
            <a:chExt cx="838707" cy="774700"/>
          </a:xfrm>
        </p:grpSpPr>
        <p:sp>
          <p:nvSpPr>
            <p:cNvPr id="5" name="object 5"/>
            <p:cNvSpPr/>
            <p:nvPr/>
          </p:nvSpPr>
          <p:spPr>
            <a:xfrm>
              <a:off x="0" y="0"/>
              <a:ext cx="83820" cy="774700"/>
            </a:xfrm>
            <a:custGeom>
              <a:avLst/>
              <a:gdLst/>
              <a:ahLst/>
              <a:cxnLst/>
              <a:rect l="l" t="t" r="r" b="b"/>
              <a:pathLst>
                <a:path w="83820" h="774700">
                  <a:moveTo>
                    <a:pt x="83820" y="0"/>
                  </a:moveTo>
                  <a:lnTo>
                    <a:pt x="0" y="0"/>
                  </a:lnTo>
                  <a:lnTo>
                    <a:pt x="0" y="774191"/>
                  </a:lnTo>
                  <a:lnTo>
                    <a:pt x="83820" y="774191"/>
                  </a:lnTo>
                  <a:lnTo>
                    <a:pt x="83820" y="0"/>
                  </a:lnTo>
                  <a:close/>
                </a:path>
              </a:pathLst>
            </a:custGeom>
            <a:solidFill>
              <a:srgbClr val="0460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17347" y="27432"/>
              <a:ext cx="721360" cy="719455"/>
            </a:xfrm>
            <a:custGeom>
              <a:avLst/>
              <a:gdLst/>
              <a:ahLst/>
              <a:cxnLst/>
              <a:rect l="l" t="t" r="r" b="b"/>
              <a:pathLst>
                <a:path w="721360" h="719455">
                  <a:moveTo>
                    <a:pt x="720852" y="0"/>
                  </a:moveTo>
                  <a:lnTo>
                    <a:pt x="0" y="0"/>
                  </a:lnTo>
                  <a:lnTo>
                    <a:pt x="0" y="719328"/>
                  </a:lnTo>
                  <a:lnTo>
                    <a:pt x="720852" y="719328"/>
                  </a:lnTo>
                  <a:lnTo>
                    <a:pt x="72085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0604" y="161544"/>
              <a:ext cx="434340" cy="45110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0DF9A8A4-69DE-6960-03B6-C9B9D029B5FD}"/>
              </a:ext>
            </a:extLst>
          </p:cNvPr>
          <p:cNvSpPr txBox="1"/>
          <p:nvPr/>
        </p:nvSpPr>
        <p:spPr>
          <a:xfrm>
            <a:off x="845390" y="161544"/>
            <a:ext cx="111129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kern="15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Сведения о ходе реализации мер по противодействию коррупции за 2024 год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9" name="object 5"/>
          <p:cNvGrpSpPr/>
          <p:nvPr/>
        </p:nvGrpSpPr>
        <p:grpSpPr>
          <a:xfrm>
            <a:off x="117347" y="989786"/>
            <a:ext cx="3894345" cy="5567680"/>
            <a:chOff x="902080" y="545465"/>
            <a:chExt cx="4062095" cy="6012815"/>
          </a:xfrm>
        </p:grpSpPr>
        <p:pic>
          <p:nvPicPr>
            <p:cNvPr id="10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5255" y="548640"/>
              <a:ext cx="4055364" cy="6006084"/>
            </a:xfrm>
            <a:prstGeom prst="rect">
              <a:avLst/>
            </a:prstGeom>
          </p:spPr>
        </p:pic>
        <p:sp>
          <p:nvSpPr>
            <p:cNvPr id="11" name="object 7"/>
            <p:cNvSpPr/>
            <p:nvPr/>
          </p:nvSpPr>
          <p:spPr>
            <a:xfrm>
              <a:off x="905255" y="548640"/>
              <a:ext cx="4055745" cy="6006465"/>
            </a:xfrm>
            <a:custGeom>
              <a:avLst/>
              <a:gdLst/>
              <a:ahLst/>
              <a:cxnLst/>
              <a:rect l="l" t="t" r="r" b="b"/>
              <a:pathLst>
                <a:path w="4055745" h="6006465">
                  <a:moveTo>
                    <a:pt x="0" y="214249"/>
                  </a:moveTo>
                  <a:lnTo>
                    <a:pt x="5658" y="165111"/>
                  </a:lnTo>
                  <a:lnTo>
                    <a:pt x="21776" y="120011"/>
                  </a:lnTo>
                  <a:lnTo>
                    <a:pt x="47068" y="80231"/>
                  </a:lnTo>
                  <a:lnTo>
                    <a:pt x="80247" y="47056"/>
                  </a:lnTo>
                  <a:lnTo>
                    <a:pt x="120027" y="21769"/>
                  </a:lnTo>
                  <a:lnTo>
                    <a:pt x="165123" y="5656"/>
                  </a:lnTo>
                  <a:lnTo>
                    <a:pt x="214249" y="0"/>
                  </a:lnTo>
                  <a:lnTo>
                    <a:pt x="3841115" y="0"/>
                  </a:lnTo>
                  <a:lnTo>
                    <a:pt x="3890252" y="5656"/>
                  </a:lnTo>
                  <a:lnTo>
                    <a:pt x="3935352" y="21769"/>
                  </a:lnTo>
                  <a:lnTo>
                    <a:pt x="3975132" y="47056"/>
                  </a:lnTo>
                  <a:lnTo>
                    <a:pt x="4008307" y="80231"/>
                  </a:lnTo>
                  <a:lnTo>
                    <a:pt x="4033594" y="120011"/>
                  </a:lnTo>
                  <a:lnTo>
                    <a:pt x="4049707" y="165111"/>
                  </a:lnTo>
                  <a:lnTo>
                    <a:pt x="4055364" y="214249"/>
                  </a:lnTo>
                  <a:lnTo>
                    <a:pt x="4055364" y="5791835"/>
                  </a:lnTo>
                  <a:lnTo>
                    <a:pt x="4049707" y="5840960"/>
                  </a:lnTo>
                  <a:lnTo>
                    <a:pt x="4033594" y="5886056"/>
                  </a:lnTo>
                  <a:lnTo>
                    <a:pt x="4008307" y="5925836"/>
                  </a:lnTo>
                  <a:lnTo>
                    <a:pt x="3975132" y="5959015"/>
                  </a:lnTo>
                  <a:lnTo>
                    <a:pt x="3935352" y="5984307"/>
                  </a:lnTo>
                  <a:lnTo>
                    <a:pt x="3890252" y="6000425"/>
                  </a:lnTo>
                  <a:lnTo>
                    <a:pt x="3841115" y="6006084"/>
                  </a:lnTo>
                  <a:lnTo>
                    <a:pt x="214249" y="6006084"/>
                  </a:lnTo>
                  <a:lnTo>
                    <a:pt x="165123" y="6000425"/>
                  </a:lnTo>
                  <a:lnTo>
                    <a:pt x="120027" y="5984307"/>
                  </a:lnTo>
                  <a:lnTo>
                    <a:pt x="80247" y="5959015"/>
                  </a:lnTo>
                  <a:lnTo>
                    <a:pt x="47068" y="5925836"/>
                  </a:lnTo>
                  <a:lnTo>
                    <a:pt x="21776" y="5886056"/>
                  </a:lnTo>
                  <a:lnTo>
                    <a:pt x="5658" y="5840960"/>
                  </a:lnTo>
                  <a:lnTo>
                    <a:pt x="0" y="5791835"/>
                  </a:lnTo>
                  <a:lnTo>
                    <a:pt x="0" y="214249"/>
                  </a:lnTo>
                  <a:close/>
                </a:path>
              </a:pathLst>
            </a:custGeom>
            <a:ln w="6096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94944" y="1321646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Представлено  </a:t>
            </a:r>
            <a:r>
              <a:rPr lang="ru-RU" sz="3200" b="1" dirty="0" smtClean="0">
                <a:solidFill>
                  <a:srgbClr val="0070C0"/>
                </a:solidFill>
              </a:rPr>
              <a:t>2047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справок 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4944" y="2505911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От  </a:t>
            </a:r>
            <a:r>
              <a:rPr lang="ru-RU" sz="3200" b="1" dirty="0">
                <a:solidFill>
                  <a:srgbClr val="0070C0"/>
                </a:solidFill>
              </a:rPr>
              <a:t>840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сотрудников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113" y="5345625"/>
            <a:ext cx="33957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3200" b="1" dirty="0">
                <a:solidFill>
                  <a:srgbClr val="0070C0"/>
                </a:solidFill>
              </a:rPr>
              <a:t>100</a:t>
            </a:r>
            <a:r>
              <a:rPr lang="ru-RU" sz="3200" b="1" dirty="0" smtClean="0">
                <a:solidFill>
                  <a:srgbClr val="0070C0"/>
                </a:solidFill>
              </a:rPr>
              <a:t>%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проанализировано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4944" y="3767413"/>
            <a:ext cx="259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Не исполнили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обязанность </a:t>
            </a:r>
          </a:p>
          <a:p>
            <a:pPr algn="l"/>
            <a:r>
              <a:rPr lang="ru-RU" sz="3200" b="1" dirty="0">
                <a:solidFill>
                  <a:srgbClr val="0070C0"/>
                </a:solidFill>
              </a:rPr>
              <a:t>0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 сотрудников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7" name="object 5"/>
          <p:cNvGrpSpPr/>
          <p:nvPr/>
        </p:nvGrpSpPr>
        <p:grpSpPr>
          <a:xfrm>
            <a:off x="4159437" y="992726"/>
            <a:ext cx="3989889" cy="5567680"/>
            <a:chOff x="902080" y="545465"/>
            <a:chExt cx="4062095" cy="6012815"/>
          </a:xfrm>
        </p:grpSpPr>
        <p:pic>
          <p:nvPicPr>
            <p:cNvPr id="18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5255" y="548640"/>
              <a:ext cx="4055364" cy="6006084"/>
            </a:xfrm>
            <a:prstGeom prst="rect">
              <a:avLst/>
            </a:prstGeom>
          </p:spPr>
        </p:pic>
        <p:sp>
          <p:nvSpPr>
            <p:cNvPr id="19" name="object 7"/>
            <p:cNvSpPr/>
            <p:nvPr/>
          </p:nvSpPr>
          <p:spPr>
            <a:xfrm>
              <a:off x="905255" y="548640"/>
              <a:ext cx="4055745" cy="6006465"/>
            </a:xfrm>
            <a:custGeom>
              <a:avLst/>
              <a:gdLst/>
              <a:ahLst/>
              <a:cxnLst/>
              <a:rect l="l" t="t" r="r" b="b"/>
              <a:pathLst>
                <a:path w="4055745" h="6006465">
                  <a:moveTo>
                    <a:pt x="0" y="214249"/>
                  </a:moveTo>
                  <a:lnTo>
                    <a:pt x="5658" y="165111"/>
                  </a:lnTo>
                  <a:lnTo>
                    <a:pt x="21776" y="120011"/>
                  </a:lnTo>
                  <a:lnTo>
                    <a:pt x="47068" y="80231"/>
                  </a:lnTo>
                  <a:lnTo>
                    <a:pt x="80247" y="47056"/>
                  </a:lnTo>
                  <a:lnTo>
                    <a:pt x="120027" y="21769"/>
                  </a:lnTo>
                  <a:lnTo>
                    <a:pt x="165123" y="5656"/>
                  </a:lnTo>
                  <a:lnTo>
                    <a:pt x="214249" y="0"/>
                  </a:lnTo>
                  <a:lnTo>
                    <a:pt x="3841115" y="0"/>
                  </a:lnTo>
                  <a:lnTo>
                    <a:pt x="3890252" y="5656"/>
                  </a:lnTo>
                  <a:lnTo>
                    <a:pt x="3935352" y="21769"/>
                  </a:lnTo>
                  <a:lnTo>
                    <a:pt x="3975132" y="47056"/>
                  </a:lnTo>
                  <a:lnTo>
                    <a:pt x="4008307" y="80231"/>
                  </a:lnTo>
                  <a:lnTo>
                    <a:pt x="4033594" y="120011"/>
                  </a:lnTo>
                  <a:lnTo>
                    <a:pt x="4049707" y="165111"/>
                  </a:lnTo>
                  <a:lnTo>
                    <a:pt x="4055364" y="214249"/>
                  </a:lnTo>
                  <a:lnTo>
                    <a:pt x="4055364" y="5791835"/>
                  </a:lnTo>
                  <a:lnTo>
                    <a:pt x="4049707" y="5840960"/>
                  </a:lnTo>
                  <a:lnTo>
                    <a:pt x="4033594" y="5886056"/>
                  </a:lnTo>
                  <a:lnTo>
                    <a:pt x="4008307" y="5925836"/>
                  </a:lnTo>
                  <a:lnTo>
                    <a:pt x="3975132" y="5959015"/>
                  </a:lnTo>
                  <a:lnTo>
                    <a:pt x="3935352" y="5984307"/>
                  </a:lnTo>
                  <a:lnTo>
                    <a:pt x="3890252" y="6000425"/>
                  </a:lnTo>
                  <a:lnTo>
                    <a:pt x="3841115" y="6006084"/>
                  </a:lnTo>
                  <a:lnTo>
                    <a:pt x="214249" y="6006084"/>
                  </a:lnTo>
                  <a:lnTo>
                    <a:pt x="165123" y="6000425"/>
                  </a:lnTo>
                  <a:lnTo>
                    <a:pt x="120027" y="5984307"/>
                  </a:lnTo>
                  <a:lnTo>
                    <a:pt x="80247" y="5959015"/>
                  </a:lnTo>
                  <a:lnTo>
                    <a:pt x="47068" y="5925836"/>
                  </a:lnTo>
                  <a:lnTo>
                    <a:pt x="21776" y="5886056"/>
                  </a:lnTo>
                  <a:lnTo>
                    <a:pt x="5658" y="5840960"/>
                  </a:lnTo>
                  <a:lnTo>
                    <a:pt x="0" y="5791835"/>
                  </a:lnTo>
                  <a:lnTo>
                    <a:pt x="0" y="214249"/>
                  </a:lnTo>
                  <a:close/>
                </a:path>
              </a:pathLst>
            </a:custGeom>
            <a:ln w="6096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4740570" y="1294855"/>
            <a:ext cx="325723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>Привлечено к дисциплинарной ответственности за представление неполных и/или недостоверных сведений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671313" y="4506410"/>
            <a:ext cx="3395743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11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сотрудников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23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69311" y="861396"/>
            <a:ext cx="3814955" cy="55614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513776" y="1162113"/>
            <a:ext cx="33417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Представлено</a:t>
            </a:r>
          </a:p>
          <a:p>
            <a:pPr algn="l"/>
            <a:r>
              <a:rPr lang="ru-RU" sz="3200" b="1" dirty="0" smtClean="0">
                <a:solidFill>
                  <a:srgbClr val="0070C0"/>
                </a:solidFill>
              </a:rPr>
              <a:t>14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уведомлений</a:t>
            </a:r>
          </a:p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о возможном возникновении конфликта интереса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541092" y="2952187"/>
            <a:ext cx="322804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3200" b="1" dirty="0" smtClean="0">
                <a:solidFill>
                  <a:srgbClr val="0070C0"/>
                </a:solidFill>
              </a:rPr>
              <a:t>16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сотрудников,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</a:rPr>
              <a:t>которые уведомили об иной оплачиваемой работе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541092" y="4591572"/>
            <a:ext cx="319907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Проведено</a:t>
            </a:r>
          </a:p>
          <a:p>
            <a:pPr algn="l"/>
            <a:r>
              <a:rPr lang="ru-RU" sz="3200" b="1" dirty="0" smtClean="0">
                <a:solidFill>
                  <a:srgbClr val="0070C0"/>
                </a:solidFill>
              </a:rPr>
              <a:t>28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</a:rPr>
              <a:t>мероприятий антикоррупционной направленности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88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193</Words>
  <Application>Microsoft Office PowerPoint</Application>
  <PresentationFormat>Произвольный</PresentationFormat>
  <Paragraphs>46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Профилактика коррупционных проявлений в УФНС России по Республике Карелия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дайджест</dc:title>
  <dc:creator>Князев Игорь Николаевич</dc:creator>
  <cp:lastModifiedBy>Крюкова Ирина Валентиновна</cp:lastModifiedBy>
  <cp:revision>7</cp:revision>
  <dcterms:created xsi:type="dcterms:W3CDTF">2024-11-18T11:01:37Z</dcterms:created>
  <dcterms:modified xsi:type="dcterms:W3CDTF">2025-02-27T14:14:59Z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2024-10-18T00:00:00Z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2024-11-18T00:00:00Z</vt:filetime>
  </property>
  <property fmtid="{D5CDD505-2E9C-101B-9397-08002B2CF9AE}" pid="5" name="Producer">
    <vt:lpwstr>Microsoft® PowerPoint® 2013</vt:lpwstr>
  </property>
</Properties>
</file>