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82" r:id="rId2"/>
    <p:sldMasterId id="2147483923" r:id="rId3"/>
    <p:sldMasterId id="2147483947" r:id="rId4"/>
  </p:sldMasterIdLst>
  <p:notesMasterIdLst>
    <p:notesMasterId r:id="rId21"/>
  </p:notesMasterIdLst>
  <p:sldIdLst>
    <p:sldId id="463" r:id="rId5"/>
    <p:sldId id="502" r:id="rId6"/>
    <p:sldId id="552" r:id="rId7"/>
    <p:sldId id="551" r:id="rId8"/>
    <p:sldId id="503" r:id="rId9"/>
    <p:sldId id="590" r:id="rId10"/>
    <p:sldId id="591" r:id="rId11"/>
    <p:sldId id="593" r:id="rId12"/>
    <p:sldId id="597" r:id="rId13"/>
    <p:sldId id="592" r:id="rId14"/>
    <p:sldId id="584" r:id="rId15"/>
    <p:sldId id="598" r:id="rId16"/>
    <p:sldId id="594" r:id="rId17"/>
    <p:sldId id="595" r:id="rId18"/>
    <p:sldId id="596" r:id="rId19"/>
    <p:sldId id="600" r:id="rId20"/>
  </p:sldIdLst>
  <p:sldSz cx="9144000" cy="6858000" type="screen4x3"/>
  <p:notesSz cx="6797675" cy="9929813"/>
  <p:defaultTextStyle>
    <a:defPPr>
      <a:defRPr lang="ru-RU"/>
    </a:defPPr>
    <a:lvl1pPr marL="0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47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895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842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789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736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684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630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576" algn="l" defTabSz="9138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CC0000"/>
    <a:srgbClr val="990033"/>
    <a:srgbClr val="0033CC"/>
    <a:srgbClr val="0066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2124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2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3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000-03-012\Desktop\&#1050;%20&#1082;&#1086;&#1083;&#1083;&#1077;&#1075;&#1080;&#1080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22786841584091E-2"/>
          <c:y val="4.25184054234767E-2"/>
          <c:w val="0.86536430127500319"/>
          <c:h val="0.7609753218717483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spPr>
            <a:ln w="82550"/>
          </c:spPr>
          <c:dLbls>
            <c:dLbl>
              <c:idx val="1"/>
              <c:layout>
                <c:manualLayout>
                  <c:x val="-6.7424111014744145E-2"/>
                  <c:y val="5.5553628702091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4293148308759758E-3"/>
                  <c:y val="-1.88881300661844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10.1</c:v>
                </c:pt>
                <c:pt idx="1">
                  <c:v>10.9</c:v>
                </c:pt>
                <c:pt idx="2">
                  <c:v>17.899999999999999</c:v>
                </c:pt>
                <c:pt idx="3">
                  <c:v>19.899999999999999</c:v>
                </c:pt>
                <c:pt idx="4">
                  <c:v>24.4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 на прибыль</c:v>
                </c:pt>
              </c:strCache>
            </c:strRef>
          </c:tx>
          <c:spPr>
            <a:ln w="82550"/>
          </c:spPr>
          <c:dLbls>
            <c:dLbl>
              <c:idx val="0"/>
              <c:layout>
                <c:manualLayout>
                  <c:x val="-8.3261058109280139E-2"/>
                  <c:y val="-5.0520071655111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6322636600173466E-2"/>
                  <c:y val="-8.1979669113571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161454883187305E-2"/>
                  <c:y val="-7.2679164595795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976582827406768E-2"/>
                  <c:y val="-6.8465851190497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0303555941023419E-2"/>
                  <c:y val="-7.8616991987070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5.0999999999999996</c:v>
                </c:pt>
                <c:pt idx="1">
                  <c:v>13.2</c:v>
                </c:pt>
                <c:pt idx="2">
                  <c:v>8.3000000000000007</c:v>
                </c:pt>
                <c:pt idx="3">
                  <c:v>10.4</c:v>
                </c:pt>
                <c:pt idx="4">
                  <c:v>10.4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Имущественные налоги</c:v>
                </c:pt>
              </c:strCache>
            </c:strRef>
          </c:tx>
          <c:spPr>
            <a:ln w="79375"/>
          </c:spPr>
          <c:dLbls>
            <c:dLbl>
              <c:idx val="0"/>
              <c:layout>
                <c:manualLayout>
                  <c:x val="-6.1101542706120955E-2"/>
                  <c:y val="5.88288823018311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082462046970929E-2"/>
                  <c:y val="6.10993910745764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4163121197014295E-2"/>
                  <c:y val="6.5640408620067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4163121197014295E-2"/>
                  <c:y val="7.24519349383029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0693910442460952E-2"/>
                  <c:y val="6.79109173928124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3.5</c:v>
                </c:pt>
                <c:pt idx="1">
                  <c:v>3.9</c:v>
                </c:pt>
                <c:pt idx="2">
                  <c:v>4.0999999999999996</c:v>
                </c:pt>
                <c:pt idx="3">
                  <c:v>4.5</c:v>
                </c:pt>
                <c:pt idx="4">
                  <c:v>4.9000000000000004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94976"/>
        <c:axId val="22798720"/>
      </c:lineChart>
      <c:catAx>
        <c:axId val="20494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798720"/>
        <c:crosses val="autoZero"/>
        <c:auto val="1"/>
        <c:lblAlgn val="ctr"/>
        <c:lblOffset val="100"/>
        <c:noMultiLvlLbl val="0"/>
      </c:catAx>
      <c:valAx>
        <c:axId val="22798720"/>
        <c:scaling>
          <c:orientation val="minMax"/>
          <c:max val="26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494976"/>
        <c:crosses val="autoZero"/>
        <c:crossBetween val="between"/>
        <c:majorUnit val="4"/>
        <c:minorUnit val="1"/>
      </c:valAx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7.516714356932617E-3"/>
          <c:y val="0.89281314553110958"/>
          <c:w val="0.95838927549494302"/>
          <c:h val="0.1071867859965030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>
                <a:solidFill>
                  <a:schemeClr val="bg2">
                    <a:lumMod val="50000"/>
                  </a:schemeClr>
                </a:solidFill>
              </a:defRPr>
            </a:pPr>
            <a:r>
              <a:rPr lang="ru-RU" dirty="0"/>
              <a:t>По результатам работы </a:t>
            </a:r>
            <a:r>
              <a:rPr lang="ru-RU" dirty="0" smtClean="0"/>
              <a:t>за период с 01.01.2024 по 01.01.2025 </a:t>
            </a:r>
            <a:r>
              <a:rPr lang="ru-RU" dirty="0"/>
              <a:t>рассмотрено </a:t>
            </a:r>
            <a:r>
              <a:rPr lang="ru-RU" dirty="0" smtClean="0"/>
              <a:t>522 обращения:</a:t>
            </a:r>
            <a:endParaRPr lang="ru-RU" dirty="0"/>
          </a:p>
        </c:rich>
      </c:tx>
      <c:layout>
        <c:manualLayout>
          <c:xMode val="edge"/>
          <c:yMode val="edge"/>
          <c:x val="0.11279170709062038"/>
          <c:y val="3.0607338772227977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 результатам работы РП ПРД РК на 01.10.2024 рассмотрено 555 обращений, в т.ч.:</c:v>
                </c:pt>
              </c:strCache>
            </c:strRef>
          </c:tx>
          <c:spPr>
            <a:effectLst>
              <a:outerShdw blurRad="558800" dist="508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88900" h="88900"/>
            </a:sp3d>
          </c:spPr>
          <c:dPt>
            <c:idx val="0"/>
            <c:bubble3D val="0"/>
            <c:spPr>
              <a:gradFill rotWithShape="1">
                <a:gsLst>
                  <a:gs pos="94000">
                    <a:srgbClr val="4F81BD">
                      <a:lumMod val="95000"/>
                    </a:srgbClr>
                  </a:gs>
                  <a:gs pos="100000">
                    <a:srgbClr val="4F81BD">
                      <a:shade val="82000"/>
                      <a:satMod val="125000"/>
                      <a:lumMod val="74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58800" dist="50800" dir="5400000" algn="ctr" rotWithShape="0">
                  <a:srgbClr val="000000">
                    <a:alpha val="43137"/>
                  </a:srgbClr>
                </a:outerShdw>
                <a:reflection blurRad="38100" stA="26000" endPos="23000" dist="25400" dir="5400000" sy="-100000" rotWithShape="0"/>
              </a:effectLst>
              <a:scene3d>
                <a:camera prst="orthographicFront"/>
                <a:lightRig rig="threePt" dir="t"/>
              </a:scene3d>
              <a:sp3d prstMaterial="metal">
                <a:bevelT w="88900" h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3A-41FE-A8C0-5C908E8806C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rgbClr val="F79646">
                      <a:lumMod val="95000"/>
                    </a:srgbClr>
                  </a:gs>
                  <a:gs pos="100000">
                    <a:srgbClr val="F79646">
                      <a:shade val="82000"/>
                      <a:satMod val="125000"/>
                      <a:lumMod val="74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58800" dist="50800" dir="5400000" algn="ctr" rotWithShape="0">
                  <a:srgbClr val="000000">
                    <a:alpha val="43137"/>
                  </a:srgbClr>
                </a:outerShdw>
                <a:reflection blurRad="38100" stA="26000" endPos="23000" dist="25400" dir="5400000" sy="-100000" rotWithShape="0"/>
              </a:effectLst>
              <a:scene3d>
                <a:camera prst="orthographicFront"/>
                <a:lightRig rig="threePt" dir="t"/>
              </a:scene3d>
              <a:sp3d prstMaterial="metal">
                <a:bevelT w="88900" h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3A-41FE-A8C0-5C908E8806C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rgbClr val="9BBB59">
                      <a:lumMod val="95000"/>
                    </a:srgbClr>
                  </a:gs>
                  <a:gs pos="100000">
                    <a:srgbClr val="9BBB59">
                      <a:shade val="82000"/>
                      <a:satMod val="125000"/>
                      <a:lumMod val="74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58800" dist="50800" dir="5400000" algn="ctr" rotWithShape="0">
                  <a:srgbClr val="000000">
                    <a:alpha val="43137"/>
                  </a:srgbClr>
                </a:outerShdw>
                <a:reflection blurRad="38100" stA="26000" endPos="23000" dist="25400" dir="5400000" sy="-100000" rotWithShape="0"/>
              </a:effectLst>
              <a:scene3d>
                <a:camera prst="orthographicFront"/>
                <a:lightRig rig="threePt" dir="t"/>
              </a:scene3d>
              <a:sp3d prstMaterial="metal">
                <a:bevelT w="88900" h="889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93A-41FE-A8C0-5C908E8806C4}"/>
              </c:ext>
            </c:extLst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</c:dLbls>
          <c:cat>
            <c:strRef>
              <c:f>Лист1!$A$2:$A$4</c:f>
              <c:strCache>
                <c:ptCount val="3"/>
                <c:pt idx="0">
                  <c:v>заявлений о предоставлении отсрочки/рассрочки - 460</c:v>
                </c:pt>
                <c:pt idx="1">
                  <c:v>обращений по вопросам заключения мировых соглашений - 46</c:v>
                </c:pt>
                <c:pt idx="2">
                  <c:v>иные обращения по вопросам реструктуризации задолженности - 16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460</c:v>
                </c:pt>
                <c:pt idx="1">
                  <c:v>46</c:v>
                </c:pt>
                <c:pt idx="2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93A-41FE-A8C0-5C908E8806C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4245713433593612"/>
          <c:y val="0.36551693233467769"/>
          <c:w val="0.44590498321943617"/>
          <c:h val="0.60419595416426608"/>
        </c:manualLayout>
      </c:layout>
      <c:overlay val="0"/>
      <c:txPr>
        <a:bodyPr/>
        <a:lstStyle/>
        <a:p>
          <a:pPr>
            <a:defRPr sz="1100" b="1" baseline="0">
              <a:solidFill>
                <a:srgbClr val="0070C0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913209489682194E-3"/>
          <c:y val="0.16334920344259293"/>
          <c:w val="0.81252113445207819"/>
          <c:h val="0.70276938815165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Принято положительных решений</c:v>
                </c:pt>
              </c:strCache>
            </c:strRef>
          </c:tx>
          <c:spPr>
            <a:effectLst>
              <a:glow rad="241300">
                <a:schemeClr val="accent1">
                  <a:alpha val="40000"/>
                </a:schemeClr>
              </a:glow>
              <a:outerShdw blurRad="558800" dist="508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558800" dist="508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558800" dist="50800" dir="5400000" algn="ctr" rotWithShape="0">
                  <a:srgbClr val="000000">
                    <a:alpha val="43137"/>
                  </a:srgbClr>
                </a:outerShdw>
              </a:effectLst>
              <a:scene3d>
                <a:camera prst="orthographicFront"/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c:spPr>
          </c:dPt>
          <c:dLbls>
            <c:dLbl>
              <c:idx val="0"/>
              <c:layout>
                <c:manualLayout>
                  <c:x val="-3.1735560320054375E-3"/>
                  <c:y val="7.36434108527131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347112064010875E-3"/>
                  <c:y val="0.255813953488372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131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Мировые соглашения</c:v>
                </c:pt>
                <c:pt idx="1">
                  <c:v>Отсрочка / рассрочка по гл.9 НК РФ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94107136"/>
        <c:axId val="94080384"/>
      </c:barChart>
      <c:valAx>
        <c:axId val="94080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4107136"/>
        <c:crosses val="autoZero"/>
        <c:crossBetween val="between"/>
      </c:valAx>
      <c:catAx>
        <c:axId val="941071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 i="0" baseline="0">
                <a:solidFill>
                  <a:srgbClr val="0070C0"/>
                </a:solidFill>
                <a:latin typeface="Trebuchet MS" pitchFamily="34" charset="0"/>
              </a:defRPr>
            </a:pPr>
            <a:endParaRPr lang="ru-RU"/>
          </a:p>
        </c:txPr>
        <c:crossAx val="9408038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-9.7150622985644364E-2"/>
                  <c:y val="-0.156369429727431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613788258677508"/>
                  <c:y val="-0.214827151781662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 31.12.2023</c:v>
                </c:pt>
                <c:pt idx="1">
                  <c:v>на 31.12.2024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 formatCode="General">
                  <c:v>534997</c:v>
                </c:pt>
                <c:pt idx="1">
                  <c:v>679785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6014592"/>
        <c:axId val="106016128"/>
        <c:axId val="0"/>
      </c:bar3DChart>
      <c:catAx>
        <c:axId val="106014592"/>
        <c:scaling>
          <c:orientation val="minMax"/>
        </c:scaling>
        <c:delete val="0"/>
        <c:axPos val="b"/>
        <c:majorTickMark val="out"/>
        <c:minorTickMark val="none"/>
        <c:tickLblPos val="nextTo"/>
        <c:crossAx val="106016128"/>
        <c:crosses val="autoZero"/>
        <c:auto val="1"/>
        <c:lblAlgn val="ctr"/>
        <c:lblOffset val="100"/>
        <c:noMultiLvlLbl val="0"/>
      </c:catAx>
      <c:valAx>
        <c:axId val="106016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014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073146977558191E-2"/>
          <c:y val="2.6759448077284812E-2"/>
          <c:w val="0.96627252356245685"/>
          <c:h val="0.9122979680825102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Лист1!$B$5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circle"/>
            <c:size val="15"/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</c:marker>
          <c:dLbls>
            <c:dLbl>
              <c:idx val="0"/>
              <c:layout>
                <c:manualLayout>
                  <c:x val="-2.5262156820370876E-2"/>
                  <c:y val="-5.9852883155147148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48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303100084010401E-2"/>
                  <c:y val="-7.165983639139603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28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554630375699612E-2"/>
                  <c:y val="-8.0985260582735849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817768033016422E-2"/>
                  <c:y val="-7.8504286193402481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9806160667388937E-2"/>
                  <c:y val="-6.4482593244073225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11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Лист1!$A$6:$A$10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Лист1!$B$6:$B$10</c:f>
              <c:numCache>
                <c:formatCode>General</c:formatCode>
                <c:ptCount val="5"/>
                <c:pt idx="0">
                  <c:v>4800</c:v>
                </c:pt>
                <c:pt idx="1">
                  <c:v>2800</c:v>
                </c:pt>
                <c:pt idx="2">
                  <c:v>2300</c:v>
                </c:pt>
                <c:pt idx="3">
                  <c:v>1500</c:v>
                </c:pt>
                <c:pt idx="4">
                  <c:v>900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Лист1!$C$5</c:f>
              <c:strCache>
                <c:ptCount val="1"/>
                <c:pt idx="0">
                  <c:v>Ряд 2</c:v>
                </c:pt>
              </c:strCache>
            </c:strRef>
          </c:tx>
          <c:marker>
            <c:symbol val="circle"/>
            <c:size val="8"/>
          </c:marker>
          <c:dLbls>
            <c:dLbl>
              <c:idx val="0"/>
              <c:layout>
                <c:manualLayout>
                  <c:x val="-6.6661371292104782E-2"/>
                  <c:y val="-3.422372809156697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16,8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7631149969301142E-2"/>
                  <c:y val="5.7504841218748395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15,6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151172925465456E-2"/>
                  <c:y val="5.274238356207949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29,4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385740844368944E-2"/>
                  <c:y val="-3.7428712892155359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79,5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923504259437097E-2"/>
                  <c:y val="5.5223357951412887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 dirty="0" smtClean="0"/>
                      <a:t>55,3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Лист1!$A$6:$A$10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Лист1!$C$6:$C$10</c:f>
              <c:numCache>
                <c:formatCode>General</c:formatCode>
                <c:ptCount val="5"/>
                <c:pt idx="0">
                  <c:v>11430</c:v>
                </c:pt>
                <c:pt idx="1">
                  <c:v>11110</c:v>
                </c:pt>
                <c:pt idx="2">
                  <c:v>13110</c:v>
                </c:pt>
                <c:pt idx="3">
                  <c:v>18620</c:v>
                </c:pt>
                <c:pt idx="4">
                  <c:v>17000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419776"/>
        <c:axId val="157446144"/>
      </c:lineChart>
      <c:catAx>
        <c:axId val="157419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57446144"/>
        <c:crosses val="autoZero"/>
        <c:auto val="1"/>
        <c:lblAlgn val="ctr"/>
        <c:lblOffset val="100"/>
        <c:noMultiLvlLbl val="0"/>
      </c:catAx>
      <c:valAx>
        <c:axId val="1574461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74197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399152-C34A-4423-9C3D-B65EC51BE1D6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B55DBB-074E-4C67-AD77-B7A6B35952A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 состоянию на 01.01.2025 года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7B0BCC5-8725-4DF4-9B15-37F1D3C61E2E}" type="parTrans" cxnId="{0B19EDC7-C007-41D6-8EA5-E957473BDEE1}">
      <dgm:prSet/>
      <dgm:spPr/>
      <dgm:t>
        <a:bodyPr/>
        <a:lstStyle/>
        <a:p>
          <a:endParaRPr lang="ru-RU"/>
        </a:p>
      </dgm:t>
    </dgm:pt>
    <dgm:pt modelId="{B664BA97-ED6A-448C-AD3F-1580A768382A}" type="sibTrans" cxnId="{0B19EDC7-C007-41D6-8EA5-E957473BDEE1}">
      <dgm:prSet/>
      <dgm:spPr/>
      <dgm:t>
        <a:bodyPr/>
        <a:lstStyle/>
        <a:p>
          <a:endParaRPr lang="ru-RU"/>
        </a:p>
      </dgm:t>
    </dgm:pt>
    <dgm:pt modelId="{BEC6E78D-0053-45E1-8D97-268ADA174D9E}">
      <dgm:prSet phldrT="[Текст]" custT="1"/>
      <dgm:spPr/>
      <dgm:t>
        <a:bodyPr/>
        <a:lstStyle/>
        <a:p>
          <a:endParaRPr lang="ru-RU" sz="1100" dirty="0" smtClean="0"/>
        </a:p>
        <a:p>
          <a:endParaRPr lang="ru-RU" sz="1100" dirty="0" smtClean="0"/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Состоят на учете по месту нахождения (месту жительства) 15574 организации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DA0201E-5E0E-4ACA-AC4A-08E70F0BF6DC}" type="parTrans" cxnId="{ED448F93-33A1-4582-8E1D-17A6270AC7DE}">
      <dgm:prSet/>
      <dgm:spPr/>
      <dgm:t>
        <a:bodyPr/>
        <a:lstStyle/>
        <a:p>
          <a:endParaRPr lang="ru-RU"/>
        </a:p>
      </dgm:t>
    </dgm:pt>
    <dgm:pt modelId="{EE06797B-4001-467F-BBF2-7A0840537232}" type="sibTrans" cxnId="{ED448F93-33A1-4582-8E1D-17A6270AC7DE}">
      <dgm:prSet/>
      <dgm:spPr/>
      <dgm:t>
        <a:bodyPr/>
        <a:lstStyle/>
        <a:p>
          <a:endParaRPr lang="ru-RU"/>
        </a:p>
      </dgm:t>
    </dgm:pt>
    <dgm:pt modelId="{7014A84A-26C2-4923-8A2F-B822EA7BB867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Состоят на учете по месту нахождения (месту жительства) 17287 индивидуальных предпринимателей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D194B5B-CCF8-49D5-A103-0FF34E5FCC20}" type="parTrans" cxnId="{93858671-2055-4904-AAF6-72A9B5803A18}">
      <dgm:prSet/>
      <dgm:spPr/>
      <dgm:t>
        <a:bodyPr/>
        <a:lstStyle/>
        <a:p>
          <a:endParaRPr lang="ru-RU"/>
        </a:p>
      </dgm:t>
    </dgm:pt>
    <dgm:pt modelId="{AF08915D-87EF-4BED-8EE9-8A0C97979F1F}" type="sibTrans" cxnId="{93858671-2055-4904-AAF6-72A9B5803A18}">
      <dgm:prSet/>
      <dgm:spPr/>
      <dgm:t>
        <a:bodyPr/>
        <a:lstStyle/>
        <a:p>
          <a:endParaRPr lang="ru-RU"/>
        </a:p>
      </dgm:t>
    </dgm:pt>
    <dgm:pt modelId="{6376D902-FA44-4C14-8700-A00C24E0896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1236 организаций, зарегистрированных в иных регионах, состоят на учете по месту нахождения 3953 обособленных подразделений</a:t>
          </a:r>
        </a:p>
      </dgm:t>
    </dgm:pt>
    <dgm:pt modelId="{34994558-5AC5-43A7-9CA7-D4776A81F622}" type="sibTrans" cxnId="{5F35B36F-E20F-43ED-9E09-7896AA7091DB}">
      <dgm:prSet/>
      <dgm:spPr/>
      <dgm:t>
        <a:bodyPr/>
        <a:lstStyle/>
        <a:p>
          <a:endParaRPr lang="ru-RU"/>
        </a:p>
      </dgm:t>
    </dgm:pt>
    <dgm:pt modelId="{572D0049-37CE-4372-A207-CAF24A6E45C9}" type="parTrans" cxnId="{5F35B36F-E20F-43ED-9E09-7896AA7091DB}">
      <dgm:prSet/>
      <dgm:spPr/>
      <dgm:t>
        <a:bodyPr/>
        <a:lstStyle/>
        <a:p>
          <a:endParaRPr lang="ru-RU"/>
        </a:p>
      </dgm:t>
    </dgm:pt>
    <dgm:pt modelId="{630AC946-29B5-4983-8684-42FAA212224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715385 физических лиц состоят на налоговом учете по </a:t>
          </a:r>
          <a:r>
            <a:rPr lang="ru-RU" sz="2000" b="1" smtClean="0">
              <a:latin typeface="Times New Roman" pitchFamily="18" charset="0"/>
              <a:cs typeface="Times New Roman" pitchFamily="18" charset="0"/>
            </a:rPr>
            <a:t>всем основаниям,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из них 670297 – по месту жительства в Республике Карелия </a:t>
          </a:r>
          <a:endParaRPr lang="ru-RU" sz="2000" dirty="0"/>
        </a:p>
      </dgm:t>
    </dgm:pt>
    <dgm:pt modelId="{7BC434EE-65C2-435F-9FF1-38819D39A7FD}" type="sibTrans" cxnId="{B9619BDB-8A37-438A-B156-CD5CFCE011B7}">
      <dgm:prSet/>
      <dgm:spPr/>
      <dgm:t>
        <a:bodyPr/>
        <a:lstStyle/>
        <a:p>
          <a:endParaRPr lang="ru-RU"/>
        </a:p>
      </dgm:t>
    </dgm:pt>
    <dgm:pt modelId="{EBFEFD8D-4D64-4211-A9B2-F586D551F9E4}" type="parTrans" cxnId="{B9619BDB-8A37-438A-B156-CD5CFCE011B7}">
      <dgm:prSet/>
      <dgm:spPr/>
      <dgm:t>
        <a:bodyPr/>
        <a:lstStyle/>
        <a:p>
          <a:endParaRPr lang="ru-RU"/>
        </a:p>
      </dgm:t>
    </dgm:pt>
    <dgm:pt modelId="{52D1CA2C-72C8-4D47-AAEB-4862D2DF194B}" type="pres">
      <dgm:prSet presAssocID="{1D399152-C34A-4423-9C3D-B65EC51BE1D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76352B-F1B1-4D21-877A-99CA6F503C13}" type="pres">
      <dgm:prSet presAssocID="{1D399152-C34A-4423-9C3D-B65EC51BE1D6}" presName="matrix" presStyleCnt="0"/>
      <dgm:spPr/>
    </dgm:pt>
    <dgm:pt modelId="{36F9E45A-634B-446D-8A72-CCCE4CEB4559}" type="pres">
      <dgm:prSet presAssocID="{1D399152-C34A-4423-9C3D-B65EC51BE1D6}" presName="tile1" presStyleLbl="node1" presStyleIdx="0" presStyleCnt="4"/>
      <dgm:spPr/>
      <dgm:t>
        <a:bodyPr/>
        <a:lstStyle/>
        <a:p>
          <a:endParaRPr lang="ru-RU"/>
        </a:p>
      </dgm:t>
    </dgm:pt>
    <dgm:pt modelId="{9631D77F-2523-4253-B061-17896141CEEE}" type="pres">
      <dgm:prSet presAssocID="{1D399152-C34A-4423-9C3D-B65EC51BE1D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DE301-E180-432D-BC72-D750BC9B7237}" type="pres">
      <dgm:prSet presAssocID="{1D399152-C34A-4423-9C3D-B65EC51BE1D6}" presName="tile2" presStyleLbl="node1" presStyleIdx="1" presStyleCnt="4" custLinFactNeighborX="901"/>
      <dgm:spPr/>
      <dgm:t>
        <a:bodyPr/>
        <a:lstStyle/>
        <a:p>
          <a:endParaRPr lang="ru-RU"/>
        </a:p>
      </dgm:t>
    </dgm:pt>
    <dgm:pt modelId="{669E3ADB-2262-4FA2-8F91-685857AA5D9D}" type="pres">
      <dgm:prSet presAssocID="{1D399152-C34A-4423-9C3D-B65EC51BE1D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BAD10-8AC7-468B-A5B6-981B77D4C4E1}" type="pres">
      <dgm:prSet presAssocID="{1D399152-C34A-4423-9C3D-B65EC51BE1D6}" presName="tile3" presStyleLbl="node1" presStyleIdx="2" presStyleCnt="4" custScaleY="103353"/>
      <dgm:spPr/>
      <dgm:t>
        <a:bodyPr/>
        <a:lstStyle/>
        <a:p>
          <a:endParaRPr lang="ru-RU"/>
        </a:p>
      </dgm:t>
    </dgm:pt>
    <dgm:pt modelId="{402A7AF2-3B7D-413B-91C8-CC9FE12812B9}" type="pres">
      <dgm:prSet presAssocID="{1D399152-C34A-4423-9C3D-B65EC51BE1D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A8C87-6321-41F2-8E5F-61291BEF84AA}" type="pres">
      <dgm:prSet presAssocID="{1D399152-C34A-4423-9C3D-B65EC51BE1D6}" presName="tile4" presStyleLbl="node1" presStyleIdx="3" presStyleCnt="4" custScaleY="103551"/>
      <dgm:spPr/>
      <dgm:t>
        <a:bodyPr/>
        <a:lstStyle/>
        <a:p>
          <a:endParaRPr lang="ru-RU"/>
        </a:p>
      </dgm:t>
    </dgm:pt>
    <dgm:pt modelId="{9D781C3C-2D58-4DEE-86AE-10AE2BB3A370}" type="pres">
      <dgm:prSet presAssocID="{1D399152-C34A-4423-9C3D-B65EC51BE1D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FF7FD-C39A-4F4F-B3CC-FC91E69EDDDF}" type="pres">
      <dgm:prSet presAssocID="{1D399152-C34A-4423-9C3D-B65EC51BE1D6}" presName="centerTile" presStyleLbl="fgShp" presStyleIdx="0" presStyleCnt="1" custScaleX="129657" custScaleY="103896" custLinFactNeighborX="528" custLinFactNeighborY="952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D448F93-33A1-4582-8E1D-17A6270AC7DE}" srcId="{33B55DBB-074E-4C67-AD77-B7A6B35952A4}" destId="{BEC6E78D-0053-45E1-8D97-268ADA174D9E}" srcOrd="0" destOrd="0" parTransId="{FDA0201E-5E0E-4ACA-AC4A-08E70F0BF6DC}" sibTransId="{EE06797B-4001-467F-BBF2-7A0840537232}"/>
    <dgm:cxn modelId="{621425E7-9786-4C54-8B31-41C3129208D3}" type="presOf" srcId="{7014A84A-26C2-4923-8A2F-B822EA7BB867}" destId="{C9FDE301-E180-432D-BC72-D750BC9B7237}" srcOrd="0" destOrd="0" presId="urn:microsoft.com/office/officeart/2005/8/layout/matrix1"/>
    <dgm:cxn modelId="{DA8D0581-30AD-45B5-ABFC-CDF508F174D7}" type="presOf" srcId="{33B55DBB-074E-4C67-AD77-B7A6B35952A4}" destId="{016FF7FD-C39A-4F4F-B3CC-FC91E69EDDDF}" srcOrd="0" destOrd="0" presId="urn:microsoft.com/office/officeart/2005/8/layout/matrix1"/>
    <dgm:cxn modelId="{8CD08D9A-B483-4BFA-8C97-3298277821F5}" type="presOf" srcId="{630AC946-29B5-4983-8684-42FAA2122241}" destId="{402A7AF2-3B7D-413B-91C8-CC9FE12812B9}" srcOrd="1" destOrd="0" presId="urn:microsoft.com/office/officeart/2005/8/layout/matrix1"/>
    <dgm:cxn modelId="{63310C4E-30C4-4B91-8056-849A7F9B2D05}" type="presOf" srcId="{1D399152-C34A-4423-9C3D-B65EC51BE1D6}" destId="{52D1CA2C-72C8-4D47-AAEB-4862D2DF194B}" srcOrd="0" destOrd="0" presId="urn:microsoft.com/office/officeart/2005/8/layout/matrix1"/>
    <dgm:cxn modelId="{93858671-2055-4904-AAF6-72A9B5803A18}" srcId="{33B55DBB-074E-4C67-AD77-B7A6B35952A4}" destId="{7014A84A-26C2-4923-8A2F-B822EA7BB867}" srcOrd="1" destOrd="0" parTransId="{2D194B5B-CCF8-49D5-A103-0FF34E5FCC20}" sibTransId="{AF08915D-87EF-4BED-8EE9-8A0C97979F1F}"/>
    <dgm:cxn modelId="{B9619BDB-8A37-438A-B156-CD5CFCE011B7}" srcId="{33B55DBB-074E-4C67-AD77-B7A6B35952A4}" destId="{630AC946-29B5-4983-8684-42FAA2122241}" srcOrd="2" destOrd="0" parTransId="{EBFEFD8D-4D64-4211-A9B2-F586D551F9E4}" sibTransId="{7BC434EE-65C2-435F-9FF1-38819D39A7FD}"/>
    <dgm:cxn modelId="{5F35B36F-E20F-43ED-9E09-7896AA7091DB}" srcId="{33B55DBB-074E-4C67-AD77-B7A6B35952A4}" destId="{6376D902-FA44-4C14-8700-A00C24E08969}" srcOrd="3" destOrd="0" parTransId="{572D0049-37CE-4372-A207-CAF24A6E45C9}" sibTransId="{34994558-5AC5-43A7-9CA7-D4776A81F622}"/>
    <dgm:cxn modelId="{5400EE8D-5350-412D-B7F2-5ED6F35DE286}" type="presOf" srcId="{BEC6E78D-0053-45E1-8D97-268ADA174D9E}" destId="{9631D77F-2523-4253-B061-17896141CEEE}" srcOrd="1" destOrd="0" presId="urn:microsoft.com/office/officeart/2005/8/layout/matrix1"/>
    <dgm:cxn modelId="{72925E9C-4616-48ED-A1C5-AC70F1C3DD1D}" type="presOf" srcId="{BEC6E78D-0053-45E1-8D97-268ADA174D9E}" destId="{36F9E45A-634B-446D-8A72-CCCE4CEB4559}" srcOrd="0" destOrd="0" presId="urn:microsoft.com/office/officeart/2005/8/layout/matrix1"/>
    <dgm:cxn modelId="{FA2367A4-D256-4777-807E-50CB95D0B0FE}" type="presOf" srcId="{630AC946-29B5-4983-8684-42FAA2122241}" destId="{E21BAD10-8AC7-468B-A5B6-981B77D4C4E1}" srcOrd="0" destOrd="0" presId="urn:microsoft.com/office/officeart/2005/8/layout/matrix1"/>
    <dgm:cxn modelId="{C7FFE74F-B66B-46EE-927C-9DFF1685A983}" type="presOf" srcId="{7014A84A-26C2-4923-8A2F-B822EA7BB867}" destId="{669E3ADB-2262-4FA2-8F91-685857AA5D9D}" srcOrd="1" destOrd="0" presId="urn:microsoft.com/office/officeart/2005/8/layout/matrix1"/>
    <dgm:cxn modelId="{0B19EDC7-C007-41D6-8EA5-E957473BDEE1}" srcId="{1D399152-C34A-4423-9C3D-B65EC51BE1D6}" destId="{33B55DBB-074E-4C67-AD77-B7A6B35952A4}" srcOrd="0" destOrd="0" parTransId="{87B0BCC5-8725-4DF4-9B15-37F1D3C61E2E}" sibTransId="{B664BA97-ED6A-448C-AD3F-1580A768382A}"/>
    <dgm:cxn modelId="{01E57F1D-E5D4-430D-B89C-000AD2C8C045}" type="presOf" srcId="{6376D902-FA44-4C14-8700-A00C24E08969}" destId="{9D781C3C-2D58-4DEE-86AE-10AE2BB3A370}" srcOrd="1" destOrd="0" presId="urn:microsoft.com/office/officeart/2005/8/layout/matrix1"/>
    <dgm:cxn modelId="{C54972DD-3EAD-4436-9C50-92501C672B78}" type="presOf" srcId="{6376D902-FA44-4C14-8700-A00C24E08969}" destId="{992A8C87-6321-41F2-8E5F-61291BEF84AA}" srcOrd="0" destOrd="0" presId="urn:microsoft.com/office/officeart/2005/8/layout/matrix1"/>
    <dgm:cxn modelId="{A2CF7E41-C9A3-4A9E-B539-B04154A2CEAB}" type="presParOf" srcId="{52D1CA2C-72C8-4D47-AAEB-4862D2DF194B}" destId="{1276352B-F1B1-4D21-877A-99CA6F503C13}" srcOrd="0" destOrd="0" presId="urn:microsoft.com/office/officeart/2005/8/layout/matrix1"/>
    <dgm:cxn modelId="{9A0F97A9-71BF-404A-AFFE-2A427797D296}" type="presParOf" srcId="{1276352B-F1B1-4D21-877A-99CA6F503C13}" destId="{36F9E45A-634B-446D-8A72-CCCE4CEB4559}" srcOrd="0" destOrd="0" presId="urn:microsoft.com/office/officeart/2005/8/layout/matrix1"/>
    <dgm:cxn modelId="{10E165CB-F7D3-4BCE-A896-126C799232B9}" type="presParOf" srcId="{1276352B-F1B1-4D21-877A-99CA6F503C13}" destId="{9631D77F-2523-4253-B061-17896141CEEE}" srcOrd="1" destOrd="0" presId="urn:microsoft.com/office/officeart/2005/8/layout/matrix1"/>
    <dgm:cxn modelId="{70F245C6-53F7-4EDD-8CC3-0D653E448D61}" type="presParOf" srcId="{1276352B-F1B1-4D21-877A-99CA6F503C13}" destId="{C9FDE301-E180-432D-BC72-D750BC9B7237}" srcOrd="2" destOrd="0" presId="urn:microsoft.com/office/officeart/2005/8/layout/matrix1"/>
    <dgm:cxn modelId="{5C9CCAAB-1A04-46C3-B259-10D55958B15D}" type="presParOf" srcId="{1276352B-F1B1-4D21-877A-99CA6F503C13}" destId="{669E3ADB-2262-4FA2-8F91-685857AA5D9D}" srcOrd="3" destOrd="0" presId="urn:microsoft.com/office/officeart/2005/8/layout/matrix1"/>
    <dgm:cxn modelId="{2D665E84-23CC-4C36-8CFD-79401C83C4D8}" type="presParOf" srcId="{1276352B-F1B1-4D21-877A-99CA6F503C13}" destId="{E21BAD10-8AC7-468B-A5B6-981B77D4C4E1}" srcOrd="4" destOrd="0" presId="urn:microsoft.com/office/officeart/2005/8/layout/matrix1"/>
    <dgm:cxn modelId="{C5308301-B395-4644-9DF6-3062E5C4D7A6}" type="presParOf" srcId="{1276352B-F1B1-4D21-877A-99CA6F503C13}" destId="{402A7AF2-3B7D-413B-91C8-CC9FE12812B9}" srcOrd="5" destOrd="0" presId="urn:microsoft.com/office/officeart/2005/8/layout/matrix1"/>
    <dgm:cxn modelId="{D2A17A84-E338-43D3-BF0F-7887129C438D}" type="presParOf" srcId="{1276352B-F1B1-4D21-877A-99CA6F503C13}" destId="{992A8C87-6321-41F2-8E5F-61291BEF84AA}" srcOrd="6" destOrd="0" presId="urn:microsoft.com/office/officeart/2005/8/layout/matrix1"/>
    <dgm:cxn modelId="{45CE8D62-EAA1-435B-9A00-5FDD33E1F3F4}" type="presParOf" srcId="{1276352B-F1B1-4D21-877A-99CA6F503C13}" destId="{9D781C3C-2D58-4DEE-86AE-10AE2BB3A370}" srcOrd="7" destOrd="0" presId="urn:microsoft.com/office/officeart/2005/8/layout/matrix1"/>
    <dgm:cxn modelId="{FF2BC178-3A31-415E-AAF4-7D2996FD5CE3}" type="presParOf" srcId="{52D1CA2C-72C8-4D47-AAEB-4862D2DF194B}" destId="{016FF7FD-C39A-4F4F-B3CC-FC91E69EDDD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9E45A-634B-446D-8A72-CCCE4CEB4559}">
      <dsp:nvSpPr>
        <dsp:cNvPr id="0" name=""/>
        <dsp:cNvSpPr/>
      </dsp:nvSpPr>
      <dsp:spPr>
        <a:xfrm rot="16200000">
          <a:off x="858353" y="-882281"/>
          <a:ext cx="2695353" cy="441205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Состоят на учете по месту нахождения (месту жительства) 15574 организации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0" y="-23928"/>
        <a:ext cx="4412059" cy="2021514"/>
      </dsp:txXfrm>
    </dsp:sp>
    <dsp:sp modelId="{C9FDE301-E180-432D-BC72-D750BC9B7237}">
      <dsp:nvSpPr>
        <dsp:cNvPr id="0" name=""/>
        <dsp:cNvSpPr/>
      </dsp:nvSpPr>
      <dsp:spPr>
        <a:xfrm>
          <a:off x="4412059" y="-23927"/>
          <a:ext cx="4412059" cy="2695353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Состоят на учете по месту нахождения (месту жительства) 17287 индивидуальных предпринимателей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12059" y="-23927"/>
        <a:ext cx="4412059" cy="2021514"/>
      </dsp:txXfrm>
    </dsp:sp>
    <dsp:sp modelId="{E21BAD10-8AC7-468B-A5B6-981B77D4C4E1}">
      <dsp:nvSpPr>
        <dsp:cNvPr id="0" name=""/>
        <dsp:cNvSpPr/>
      </dsp:nvSpPr>
      <dsp:spPr>
        <a:xfrm rot="10800000">
          <a:off x="0" y="2626237"/>
          <a:ext cx="4412059" cy="278572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715385 физических лиц состоят на налоговом учете по </a:t>
          </a:r>
          <a:r>
            <a:rPr lang="ru-RU" sz="2000" b="1" kern="1200" smtClean="0">
              <a:latin typeface="Times New Roman" pitchFamily="18" charset="0"/>
              <a:cs typeface="Times New Roman" pitchFamily="18" charset="0"/>
            </a:rPr>
            <a:t>всем основаниям,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из них 670297 – по месту жительства в Республике Карелия </a:t>
          </a:r>
          <a:endParaRPr lang="ru-RU" sz="2000" kern="1200" dirty="0"/>
        </a:p>
      </dsp:txBody>
      <dsp:txXfrm rot="10800000">
        <a:off x="0" y="3322669"/>
        <a:ext cx="4412059" cy="2089296"/>
      </dsp:txXfrm>
    </dsp:sp>
    <dsp:sp modelId="{992A8C87-6321-41F2-8E5F-61291BEF84AA}">
      <dsp:nvSpPr>
        <dsp:cNvPr id="0" name=""/>
        <dsp:cNvSpPr/>
      </dsp:nvSpPr>
      <dsp:spPr>
        <a:xfrm rot="5400000">
          <a:off x="5222556" y="1813071"/>
          <a:ext cx="2791064" cy="441205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1236 организаций, зарегистрированных в иных регионах, состоят на учете по месту нахождения 3953 обособленных подразделений</a:t>
          </a:r>
        </a:p>
      </dsp:txBody>
      <dsp:txXfrm rot="-5400000">
        <a:off x="4412059" y="3321334"/>
        <a:ext cx="4412059" cy="2093298"/>
      </dsp:txXfrm>
    </dsp:sp>
    <dsp:sp modelId="{016FF7FD-C39A-4F4F-B3CC-FC91E69EDDDF}">
      <dsp:nvSpPr>
        <dsp:cNvPr id="0" name=""/>
        <dsp:cNvSpPr/>
      </dsp:nvSpPr>
      <dsp:spPr>
        <a:xfrm>
          <a:off x="2709873" y="2123614"/>
          <a:ext cx="3432326" cy="1400181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По состоянию на 01.01.2025 года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78224" y="2191965"/>
        <a:ext cx="3295624" cy="12634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0.82977</cdr:x>
      <cdr:y>0.08853</cdr:y>
    </cdr:from>
    <cdr:to>
      <cdr:x>1</cdr:x>
      <cdr:y>0.1888</cdr:y>
    </cdr:to>
    <cdr:sp macro="" textlink="">
      <cdr:nvSpPr>
        <cdr:cNvPr id="2" name="TextBox 36"/>
        <cdr:cNvSpPr txBox="1"/>
      </cdr:nvSpPr>
      <cdr:spPr>
        <a:xfrm xmlns:a="http://schemas.openxmlformats.org/drawingml/2006/main">
          <a:off x="6075226" y="495186"/>
          <a:ext cx="1246300" cy="56085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87692" tIns="43846" rIns="87692" bIns="43846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957553"/>
          <a:r>
            <a:rPr lang="ru-RU" sz="3069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+22,6</a:t>
          </a:r>
          <a:r>
            <a:rPr lang="ru-RU" sz="2685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%</a:t>
          </a:r>
          <a:endParaRPr lang="ru-RU" sz="3069" b="1" dirty="0">
            <a:solidFill>
              <a:srgbClr val="F14124">
                <a:lumMod val="75000"/>
              </a:srgb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0.8543</cdr:x>
      <cdr:y>0.59816</cdr:y>
    </cdr:from>
    <cdr:to>
      <cdr:x>1</cdr:x>
      <cdr:y>0.69843</cdr:y>
    </cdr:to>
    <cdr:sp macro="" textlink="">
      <cdr:nvSpPr>
        <cdr:cNvPr id="4" name="TextBox 36"/>
        <cdr:cNvSpPr txBox="1"/>
      </cdr:nvSpPr>
      <cdr:spPr>
        <a:xfrm xmlns:a="http://schemas.openxmlformats.org/drawingml/2006/main">
          <a:off x="6254786" y="3345779"/>
          <a:ext cx="1066764" cy="56085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87692" tIns="43846" rIns="87692" bIns="43846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957553"/>
          <a:r>
            <a:rPr lang="ru-RU" sz="3069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+8,5</a:t>
          </a:r>
          <a:r>
            <a:rPr lang="ru-RU" sz="2685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%</a:t>
          </a:r>
          <a:endParaRPr lang="ru-RU" sz="3069" b="1" dirty="0">
            <a:solidFill>
              <a:srgbClr val="F14124">
                <a:lumMod val="75000"/>
              </a:srgb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0.8543</cdr:x>
      <cdr:y>0.44656</cdr:y>
    </cdr:from>
    <cdr:to>
      <cdr:x>1</cdr:x>
      <cdr:y>0.54683</cdr:y>
    </cdr:to>
    <cdr:sp macro="" textlink="">
      <cdr:nvSpPr>
        <cdr:cNvPr id="5" name="TextBox 36"/>
        <cdr:cNvSpPr txBox="1"/>
      </cdr:nvSpPr>
      <cdr:spPr>
        <a:xfrm xmlns:a="http://schemas.openxmlformats.org/drawingml/2006/main">
          <a:off x="6254786" y="2497808"/>
          <a:ext cx="1066764" cy="56085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87692" tIns="43846" rIns="87692" bIns="43846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957553"/>
          <a:r>
            <a:rPr lang="ru-RU" sz="3069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+0,6</a:t>
          </a:r>
          <a:r>
            <a:rPr lang="ru-RU" sz="2685" b="1" dirty="0" smtClean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rPr>
            <a:t>%</a:t>
          </a:r>
          <a:endParaRPr lang="ru-RU" sz="3069" b="1" dirty="0">
            <a:solidFill>
              <a:srgbClr val="F14124">
                <a:lumMod val="75000"/>
              </a:srgbClr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0.13501</cdr:x>
      <cdr:y>0</cdr:y>
    </cdr:from>
    <cdr:to>
      <cdr:x>0.75215</cdr:x>
      <cdr:y>0.13952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0337" y="-3276600"/>
          <a:ext cx="2332734" cy="372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b="1" dirty="0">
            <a:solidFill>
              <a:srgbClr val="0070C0"/>
            </a:solidFill>
            <a:latin typeface="Trebuchet MS" pitchFamily="34" charset="0"/>
          </a:endParaRPr>
        </a:p>
      </cdr:txBody>
    </cdr:sp>
  </cdr:relSizeAnchor>
  <cdr:relSizeAnchor xmlns:cdr="http://schemas.openxmlformats.org/drawingml/2006/chartDrawing">
    <cdr:from>
      <cdr:x>0.18289</cdr:x>
      <cdr:y>0.62791</cdr:y>
    </cdr:from>
    <cdr:to>
      <cdr:x>0.41139</cdr:x>
      <cdr:y>0.90698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31910" y="2057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0.10673</cdr:x>
      <cdr:y>0.39535</cdr:y>
    </cdr:from>
    <cdr:to>
      <cdr:x>0.33522</cdr:x>
      <cdr:y>0.67442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7110" y="1295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0.07666</cdr:x>
      <cdr:y>0.48571</cdr:y>
    </cdr:from>
    <cdr:to>
      <cdr:x>0.43844</cdr:x>
      <cdr:y>0.67708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12249" y="1295400"/>
          <a:ext cx="1473659" cy="510361"/>
        </a:xfrm>
        <a:prstGeom xmlns:a="http://schemas.openxmlformats.org/drawingml/2006/main" prst="rect">
          <a:avLst/>
        </a:prstGeom>
        <a:ln xmlns:a="http://schemas.openxmlformats.org/drawingml/2006/main" w="0">
          <a:solidFill>
            <a:srgbClr val="00B0F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 smtClean="0">
              <a:cs typeface="Calibri Light" pitchFamily="34" charset="0"/>
            </a:rPr>
            <a:t>На сумму </a:t>
          </a:r>
        </a:p>
        <a:p xmlns:a="http://schemas.openxmlformats.org/drawingml/2006/main">
          <a:pPr algn="ctr"/>
          <a:r>
            <a:rPr lang="ru-RU" sz="1300" b="1" dirty="0" smtClean="0">
              <a:cs typeface="Calibri Light" pitchFamily="34" charset="0"/>
            </a:rPr>
            <a:t>0,2 млрд. руб.</a:t>
          </a:r>
          <a:endParaRPr lang="ru-RU" sz="1300" b="1" dirty="0">
            <a:cs typeface="Calibri Light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0.24348</cdr:x>
      <cdr:y>0.06695</cdr:y>
    </cdr:from>
    <cdr:to>
      <cdr:x>0.7123</cdr:x>
      <cdr:y>0.28559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V="1">
          <a:off x="1880597" y="329609"/>
          <a:ext cx="3621132" cy="1076338"/>
        </a:xfrm>
        <a:prstGeom xmlns:a="http://schemas.openxmlformats.org/drawingml/2006/main" prst="straightConnector1">
          <a:avLst/>
        </a:prstGeom>
        <a:ln xmlns:a="http://schemas.openxmlformats.org/drawingml/2006/main" w="25400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0.33817</cdr:x>
      <cdr:y>0.05909</cdr:y>
    </cdr:from>
    <cdr:to>
      <cdr:x>0.48817</cdr:x>
      <cdr:y>0.28409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061470" y="24012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algn="l" defTabSz="1043056" rtl="0">
            <a:spcBef>
              <a:spcPct val="0"/>
            </a:spcBef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rPr>
            <a:t>+</a:t>
          </a:r>
          <a:r>
            <a:rPr lang="ru-RU" sz="2000" b="1" kern="1200" dirty="0" smtClean="0">
              <a:solidFill>
                <a:srgbClr val="00518E"/>
              </a:solidFill>
              <a:latin typeface="+mj-lt"/>
              <a:ea typeface="+mj-ea"/>
              <a:cs typeface="+mj-cs"/>
            </a:rPr>
            <a:t>127  % </a:t>
          </a:r>
          <a:endParaRPr lang="ru-RU" sz="2000" b="1" kern="1200" dirty="0">
            <a:solidFill>
              <a:srgbClr val="00518E"/>
            </a:solidFill>
            <a:latin typeface="+mj-lt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F34EB-F578-4FC0-B273-65057C947B84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6EB29-7671-4379-B6CE-CD441D2E3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21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47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895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842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789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36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684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630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576" algn="l" defTabSz="9138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5225" y="1241425"/>
            <a:ext cx="4467225" cy="3351213"/>
          </a:xfrm>
          <a:ln/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indent="427180" algn="just"/>
            <a:endParaRPr lang="ru-RU" alt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2EDB84-4AE8-4DAA-9A5D-8B1FA5479916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0410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1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4" y="336369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4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46809761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A160E-92F9-45BA-A293-178095EAC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4940752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6" y="303213"/>
            <a:ext cx="2405063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2" y="303213"/>
            <a:ext cx="706596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15E9C-60FF-49E5-B39B-8BAC2E448D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9402696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961483"/>
      </p:ext>
    </p:extLst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" y="1446"/>
            <a:ext cx="9142643" cy="685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770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31" tIns="41266" rIns="82531" bIns="41266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9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6" y="1606902"/>
            <a:ext cx="7320689" cy="4829253"/>
          </a:xfrm>
        </p:spPr>
        <p:txBody>
          <a:bodyPr/>
          <a:lstStyle>
            <a:lvl1pPr marL="328078" indent="0">
              <a:buFontTx/>
              <a:buNone/>
              <a:defRPr b="1">
                <a:latin typeface="+mj-lt"/>
              </a:defRPr>
            </a:lvl1pPr>
            <a:lvl2pPr marL="325213" indent="2874">
              <a:defRPr>
                <a:latin typeface="+mj-lt"/>
              </a:defRPr>
            </a:lvl2pPr>
            <a:lvl3pPr marL="567335" indent="-234957">
              <a:tabLst/>
              <a:defRPr>
                <a:latin typeface="+mj-lt"/>
              </a:defRPr>
            </a:lvl3pPr>
            <a:lvl4pPr marL="0" indent="325213">
              <a:lnSpc>
                <a:spcPts val="1630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0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41" y="501094"/>
            <a:ext cx="7337191" cy="1105803"/>
          </a:xfrm>
        </p:spPr>
        <p:txBody>
          <a:bodyPr/>
          <a:lstStyle>
            <a:lvl1pPr marL="0" marR="0" indent="0" defTabSz="941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50882-61F9-42BD-B096-ACA4CE250D1C}" type="slidenum">
              <a:rPr lang="ru-RU" alt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81669"/>
      </p:ext>
    </p:extLst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428"/>
            <a:ext cx="9142644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5" y="3363701"/>
            <a:ext cx="7772400" cy="1470025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4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5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0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1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6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1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882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3"/>
            <a:ext cx="9142644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5" y="1606880"/>
            <a:ext cx="7320689" cy="4829253"/>
          </a:xfrm>
        </p:spPr>
        <p:txBody>
          <a:bodyPr/>
          <a:lstStyle>
            <a:lvl1pPr marL="163964" indent="0">
              <a:buFontTx/>
              <a:buNone/>
              <a:defRPr b="1">
                <a:latin typeface="+mj-lt"/>
              </a:defRPr>
            </a:lvl1pPr>
            <a:lvl2pPr marL="162534" indent="1433">
              <a:defRPr>
                <a:latin typeface="+mj-lt"/>
              </a:defRPr>
            </a:lvl2pPr>
            <a:lvl3pPr marL="283539" indent="-117425">
              <a:tabLst/>
              <a:defRPr>
                <a:latin typeface="+mj-lt"/>
              </a:defRPr>
            </a:lvl3pPr>
            <a:lvl4pPr marL="0" indent="162534">
              <a:lnSpc>
                <a:spcPts val="815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5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2" y="5127080"/>
            <a:ext cx="923620" cy="376853"/>
          </a:xfrm>
          <a:prstGeom prst="rect">
            <a:avLst/>
          </a:prstGeom>
          <a:noFill/>
        </p:spPr>
        <p:txBody>
          <a:bodyPr wrap="square" lIns="41243" tIns="20622" rIns="41243" bIns="20622" rtlCol="0">
            <a:noAutofit/>
          </a:bodyPr>
          <a:lstStyle/>
          <a:p>
            <a:pPr defTabSz="476919"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42" y="501077"/>
            <a:ext cx="7337193" cy="1105803"/>
          </a:xfrm>
        </p:spPr>
        <p:txBody>
          <a:bodyPr/>
          <a:lstStyle>
            <a:lvl1pPr marL="0" marR="0" indent="0" defTabSz="4704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4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993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472"/>
            <a:ext cx="9142644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5" y="1606880"/>
            <a:ext cx="7320689" cy="4829253"/>
          </a:xfrm>
        </p:spPr>
        <p:txBody>
          <a:bodyPr/>
          <a:lstStyle>
            <a:lvl1pPr marL="163964" indent="0">
              <a:buFontTx/>
              <a:buNone/>
              <a:defRPr b="1">
                <a:latin typeface="+mj-lt"/>
              </a:defRPr>
            </a:lvl1pPr>
            <a:lvl2pPr marL="163964" indent="0">
              <a:defRPr>
                <a:latin typeface="+mj-lt"/>
              </a:defRPr>
            </a:lvl2pPr>
            <a:lvl3pPr marL="283539" indent="-117425">
              <a:defRPr>
                <a:latin typeface="+mj-lt"/>
              </a:defRPr>
            </a:lvl3pPr>
            <a:lvl4pPr marL="0" indent="162534">
              <a:defRPr>
                <a:latin typeface="+mj-lt"/>
              </a:defRPr>
            </a:lvl4pPr>
            <a:lvl5pPr marL="64726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31" y="501077"/>
            <a:ext cx="7337903" cy="1105803"/>
          </a:xfrm>
        </p:spPr>
        <p:txBody>
          <a:bodyPr/>
          <a:lstStyle>
            <a:lvl1pPr marL="0" marR="0" indent="0" defTabSz="4704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4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8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" y="1"/>
            <a:ext cx="9142644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5" y="1012515"/>
            <a:ext cx="7320689" cy="2024631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3429730"/>
            <a:ext cx="7320689" cy="3006404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2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44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5666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089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115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133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655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178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699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3"/>
            <a:ext cx="9142644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501074"/>
            <a:ext cx="733719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9" y="1606879"/>
            <a:ext cx="3620764" cy="4695797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6" y="1606879"/>
            <a:ext cx="3644897" cy="4695797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297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501072"/>
            <a:ext cx="7864167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1" y="1606872"/>
            <a:ext cx="3674753" cy="56800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220" indent="0">
              <a:buNone/>
              <a:defRPr sz="1000" b="1"/>
            </a:lvl2pPr>
            <a:lvl3pPr marL="470445" indent="0">
              <a:buNone/>
              <a:defRPr sz="900" b="1"/>
            </a:lvl3pPr>
            <a:lvl4pPr marL="705666" indent="0">
              <a:buNone/>
              <a:defRPr sz="800" b="1"/>
            </a:lvl4pPr>
            <a:lvl5pPr marL="940891" indent="0">
              <a:buNone/>
              <a:defRPr sz="800" b="1"/>
            </a:lvl5pPr>
            <a:lvl6pPr marL="1176115" indent="0">
              <a:buNone/>
              <a:defRPr sz="800" b="1"/>
            </a:lvl6pPr>
            <a:lvl7pPr marL="1411337" indent="0">
              <a:buNone/>
              <a:defRPr sz="800" b="1"/>
            </a:lvl7pPr>
            <a:lvl8pPr marL="1646558" indent="0">
              <a:buNone/>
              <a:defRPr sz="800" b="1"/>
            </a:lvl8pPr>
            <a:lvl9pPr marL="1881784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1" y="2174876"/>
            <a:ext cx="3674753" cy="4261248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2"/>
            <a:ext cx="3587828" cy="568003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220" indent="0">
              <a:buNone/>
              <a:defRPr sz="1000" b="1"/>
            </a:lvl2pPr>
            <a:lvl3pPr marL="470445" indent="0">
              <a:buNone/>
              <a:defRPr sz="900" b="1"/>
            </a:lvl3pPr>
            <a:lvl4pPr marL="705666" indent="0">
              <a:buNone/>
              <a:defRPr sz="800" b="1"/>
            </a:lvl4pPr>
            <a:lvl5pPr marL="940891" indent="0">
              <a:buNone/>
              <a:defRPr sz="800" b="1"/>
            </a:lvl5pPr>
            <a:lvl6pPr marL="1176115" indent="0">
              <a:buNone/>
              <a:defRPr sz="800" b="1"/>
            </a:lvl6pPr>
            <a:lvl7pPr marL="1411337" indent="0">
              <a:buNone/>
              <a:defRPr sz="800" b="1"/>
            </a:lvl7pPr>
            <a:lvl8pPr marL="1646558" indent="0">
              <a:buNone/>
              <a:defRPr sz="800" b="1"/>
            </a:lvl8pPr>
            <a:lvl9pPr marL="1881784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101"/>
            <a:ext cx="3587828" cy="4248027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9" y="5127629"/>
            <a:ext cx="923925" cy="376238"/>
          </a:xfrm>
          <a:prstGeom prst="rect">
            <a:avLst/>
          </a:prstGeom>
          <a:noFill/>
        </p:spPr>
        <p:txBody>
          <a:bodyPr lIns="80075" tIns="40038" rIns="80075" bIns="40038"/>
          <a:lstStyle/>
          <a:p>
            <a:pPr>
              <a:defRPr/>
            </a:pP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3" y="1606881"/>
            <a:ext cx="7320689" cy="4829253"/>
          </a:xfrm>
        </p:spPr>
        <p:txBody>
          <a:bodyPr/>
          <a:lstStyle>
            <a:lvl1pPr marL="318345" indent="0">
              <a:buFontTx/>
              <a:buNone/>
              <a:defRPr b="1">
                <a:latin typeface="+mj-lt"/>
              </a:defRPr>
            </a:lvl1pPr>
            <a:lvl2pPr marL="315563" indent="2779">
              <a:defRPr>
                <a:latin typeface="+mj-lt"/>
              </a:defRPr>
            </a:lvl2pPr>
            <a:lvl3pPr marL="550499" indent="-227984">
              <a:tabLst/>
              <a:defRPr>
                <a:latin typeface="+mj-lt"/>
              </a:defRPr>
            </a:lvl3pPr>
            <a:lvl4pPr marL="0" indent="315563">
              <a:lnSpc>
                <a:spcPts val="1579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9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501079"/>
            <a:ext cx="7337192" cy="1105803"/>
          </a:xfrm>
        </p:spPr>
        <p:txBody>
          <a:bodyPr/>
          <a:lstStyle>
            <a:lvl1pPr marL="0" marR="0" indent="0" defTabSz="9133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473DC-35DE-4556-8DA2-9FC46DCA8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7868572"/>
      </p:ext>
    </p:extLst>
  </p:cSld>
  <p:clrMapOvr>
    <a:masterClrMapping/>
  </p:clrMapOvr>
  <p:transition spd="med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62" y="1913"/>
            <a:ext cx="9142644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501074"/>
            <a:ext cx="7864167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84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55" y="5872601"/>
            <a:ext cx="567428" cy="653105"/>
          </a:xfrm>
          <a:prstGeom prst="rect">
            <a:avLst/>
          </a:prstGeom>
        </p:spPr>
        <p:txBody>
          <a:bodyPr vert="horz" lIns="71527" tIns="35763" rIns="71527" bIns="3576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99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2"/>
            <a:ext cx="3008313" cy="1162051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8" y="273061"/>
            <a:ext cx="5111751" cy="58531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4"/>
            <a:ext cx="3008313" cy="4691063"/>
          </a:xfrm>
        </p:spPr>
        <p:txBody>
          <a:bodyPr/>
          <a:lstStyle>
            <a:lvl1pPr marL="0" indent="0">
              <a:buNone/>
              <a:defRPr sz="700"/>
            </a:lvl1pPr>
            <a:lvl2pPr marL="235220" indent="0">
              <a:buNone/>
              <a:defRPr sz="600"/>
            </a:lvl2pPr>
            <a:lvl3pPr marL="470445" indent="0">
              <a:buNone/>
              <a:defRPr sz="500"/>
            </a:lvl3pPr>
            <a:lvl4pPr marL="705666" indent="0">
              <a:buNone/>
              <a:defRPr sz="500"/>
            </a:lvl4pPr>
            <a:lvl5pPr marL="940891" indent="0">
              <a:buNone/>
              <a:defRPr sz="500"/>
            </a:lvl5pPr>
            <a:lvl6pPr marL="1176115" indent="0">
              <a:buNone/>
              <a:defRPr sz="500"/>
            </a:lvl6pPr>
            <a:lvl7pPr marL="1411337" indent="0">
              <a:buNone/>
              <a:defRPr sz="500"/>
            </a:lvl7pPr>
            <a:lvl8pPr marL="1646558" indent="0">
              <a:buNone/>
              <a:defRPr sz="500"/>
            </a:lvl8pPr>
            <a:lvl9pPr marL="1881784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969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1600"/>
            </a:lvl1pPr>
            <a:lvl2pPr marL="235220" indent="0">
              <a:buNone/>
              <a:defRPr sz="1400"/>
            </a:lvl2pPr>
            <a:lvl3pPr marL="470445" indent="0">
              <a:buNone/>
              <a:defRPr sz="1200"/>
            </a:lvl3pPr>
            <a:lvl4pPr marL="705666" indent="0">
              <a:buNone/>
              <a:defRPr sz="1000"/>
            </a:lvl4pPr>
            <a:lvl5pPr marL="940891" indent="0">
              <a:buNone/>
              <a:defRPr sz="1000"/>
            </a:lvl5pPr>
            <a:lvl6pPr marL="1176115" indent="0">
              <a:buNone/>
              <a:defRPr sz="1000"/>
            </a:lvl6pPr>
            <a:lvl7pPr marL="1411337" indent="0">
              <a:buNone/>
              <a:defRPr sz="1000"/>
            </a:lvl7pPr>
            <a:lvl8pPr marL="1646558" indent="0">
              <a:buNone/>
              <a:defRPr sz="1000"/>
            </a:lvl8pPr>
            <a:lvl9pPr marL="1881784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4"/>
            <a:ext cx="5486400" cy="804861"/>
          </a:xfrm>
        </p:spPr>
        <p:txBody>
          <a:bodyPr/>
          <a:lstStyle>
            <a:lvl1pPr marL="0" indent="0">
              <a:buNone/>
              <a:defRPr sz="700"/>
            </a:lvl1pPr>
            <a:lvl2pPr marL="235220" indent="0">
              <a:buNone/>
              <a:defRPr sz="600"/>
            </a:lvl2pPr>
            <a:lvl3pPr marL="470445" indent="0">
              <a:buNone/>
              <a:defRPr sz="500"/>
            </a:lvl3pPr>
            <a:lvl4pPr marL="705666" indent="0">
              <a:buNone/>
              <a:defRPr sz="500"/>
            </a:lvl4pPr>
            <a:lvl5pPr marL="940891" indent="0">
              <a:buNone/>
              <a:defRPr sz="500"/>
            </a:lvl5pPr>
            <a:lvl6pPr marL="1176115" indent="0">
              <a:buNone/>
              <a:defRPr sz="500"/>
            </a:lvl6pPr>
            <a:lvl7pPr marL="1411337" indent="0">
              <a:buNone/>
              <a:defRPr sz="500"/>
            </a:lvl7pPr>
            <a:lvl8pPr marL="1646558" indent="0">
              <a:buNone/>
              <a:defRPr sz="500"/>
            </a:lvl8pPr>
            <a:lvl9pPr marL="1881784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667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28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9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91" y="303213"/>
            <a:ext cx="7065963" cy="64516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314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62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4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4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1921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9473DC-35DE-4556-8DA2-9FC46DCA8A4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347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7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7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4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5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2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8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3" y="1606881"/>
            <a:ext cx="7320689" cy="4829253"/>
          </a:xfrm>
        </p:spPr>
        <p:txBody>
          <a:bodyPr/>
          <a:lstStyle>
            <a:lvl1pPr marL="318345" indent="0">
              <a:buFontTx/>
              <a:buNone/>
              <a:defRPr b="1">
                <a:latin typeface="+mj-lt"/>
              </a:defRPr>
            </a:lvl1pPr>
            <a:lvl2pPr marL="318345" indent="0">
              <a:defRPr>
                <a:latin typeface="+mj-lt"/>
              </a:defRPr>
            </a:lvl2pPr>
            <a:lvl3pPr marL="550499" indent="-227984">
              <a:defRPr>
                <a:latin typeface="+mj-lt"/>
              </a:defRPr>
            </a:lvl3pPr>
            <a:lvl4pPr marL="0" indent="315563">
              <a:defRPr>
                <a:latin typeface="+mj-lt"/>
              </a:defRPr>
            </a:lvl4pPr>
            <a:lvl5pPr marL="125669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501079"/>
            <a:ext cx="7337901" cy="1105803"/>
          </a:xfrm>
        </p:spPr>
        <p:txBody>
          <a:bodyPr/>
          <a:lstStyle>
            <a:lvl1pPr marL="0" marR="0" indent="0" defTabSz="9133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89046-547A-4A58-B427-DEF69F1554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970750"/>
      </p:ext>
    </p:extLst>
  </p:cSld>
  <p:clrMapOvr>
    <a:masterClrMapping/>
  </p:clrMapOvr>
  <p:transition spd="med"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312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7" indent="0">
              <a:buNone/>
              <a:defRPr sz="2000" b="1"/>
            </a:lvl2pPr>
            <a:lvl3pPr marL="913895" indent="0">
              <a:buNone/>
              <a:defRPr sz="1800" b="1"/>
            </a:lvl3pPr>
            <a:lvl4pPr marL="1370842" indent="0">
              <a:buNone/>
              <a:defRPr sz="1600" b="1"/>
            </a:lvl4pPr>
            <a:lvl5pPr marL="1827789" indent="0">
              <a:buNone/>
              <a:defRPr sz="1600" b="1"/>
            </a:lvl5pPr>
            <a:lvl6pPr marL="2284736" indent="0">
              <a:buNone/>
              <a:defRPr sz="1600" b="1"/>
            </a:lvl6pPr>
            <a:lvl7pPr marL="2741684" indent="0">
              <a:buNone/>
              <a:defRPr sz="1600" b="1"/>
            </a:lvl7pPr>
            <a:lvl8pPr marL="3198630" indent="0">
              <a:buNone/>
              <a:defRPr sz="1600" b="1"/>
            </a:lvl8pPr>
            <a:lvl9pPr marL="36555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7" indent="0">
              <a:buNone/>
              <a:defRPr sz="2000" b="1"/>
            </a:lvl2pPr>
            <a:lvl3pPr marL="913895" indent="0">
              <a:buNone/>
              <a:defRPr sz="1800" b="1"/>
            </a:lvl3pPr>
            <a:lvl4pPr marL="1370842" indent="0">
              <a:buNone/>
              <a:defRPr sz="1600" b="1"/>
            </a:lvl4pPr>
            <a:lvl5pPr marL="1827789" indent="0">
              <a:buNone/>
              <a:defRPr sz="1600" b="1"/>
            </a:lvl5pPr>
            <a:lvl6pPr marL="2284736" indent="0">
              <a:buNone/>
              <a:defRPr sz="1600" b="1"/>
            </a:lvl6pPr>
            <a:lvl7pPr marL="2741684" indent="0">
              <a:buNone/>
              <a:defRPr sz="1600" b="1"/>
            </a:lvl7pPr>
            <a:lvl8pPr marL="3198630" indent="0">
              <a:buNone/>
              <a:defRPr sz="1600" b="1"/>
            </a:lvl8pPr>
            <a:lvl9pPr marL="36555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455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1002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55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47" indent="0">
              <a:buNone/>
              <a:defRPr sz="1200"/>
            </a:lvl2pPr>
            <a:lvl3pPr marL="913895" indent="0">
              <a:buNone/>
              <a:defRPr sz="1000"/>
            </a:lvl3pPr>
            <a:lvl4pPr marL="1370842" indent="0">
              <a:buNone/>
              <a:defRPr sz="900"/>
            </a:lvl4pPr>
            <a:lvl5pPr marL="1827789" indent="0">
              <a:buNone/>
              <a:defRPr sz="900"/>
            </a:lvl5pPr>
            <a:lvl6pPr marL="2284736" indent="0">
              <a:buNone/>
              <a:defRPr sz="900"/>
            </a:lvl6pPr>
            <a:lvl7pPr marL="2741684" indent="0">
              <a:buNone/>
              <a:defRPr sz="900"/>
            </a:lvl7pPr>
            <a:lvl8pPr marL="3198630" indent="0">
              <a:buNone/>
              <a:defRPr sz="900"/>
            </a:lvl8pPr>
            <a:lvl9pPr marL="36555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060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47" indent="0">
              <a:buNone/>
              <a:defRPr sz="2800"/>
            </a:lvl2pPr>
            <a:lvl3pPr marL="913895" indent="0">
              <a:buNone/>
              <a:defRPr sz="2400"/>
            </a:lvl3pPr>
            <a:lvl4pPr marL="1370842" indent="0">
              <a:buNone/>
              <a:defRPr sz="2000"/>
            </a:lvl4pPr>
            <a:lvl5pPr marL="1827789" indent="0">
              <a:buNone/>
              <a:defRPr sz="2000"/>
            </a:lvl5pPr>
            <a:lvl6pPr marL="2284736" indent="0">
              <a:buNone/>
              <a:defRPr sz="2000"/>
            </a:lvl6pPr>
            <a:lvl7pPr marL="2741684" indent="0">
              <a:buNone/>
              <a:defRPr sz="2000"/>
            </a:lvl7pPr>
            <a:lvl8pPr marL="3198630" indent="0">
              <a:buNone/>
              <a:defRPr sz="2000"/>
            </a:lvl8pPr>
            <a:lvl9pPr marL="365557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47" indent="0">
              <a:buNone/>
              <a:defRPr sz="1200"/>
            </a:lvl2pPr>
            <a:lvl3pPr marL="913895" indent="0">
              <a:buNone/>
              <a:defRPr sz="1000"/>
            </a:lvl3pPr>
            <a:lvl4pPr marL="1370842" indent="0">
              <a:buNone/>
              <a:defRPr sz="900"/>
            </a:lvl4pPr>
            <a:lvl5pPr marL="1827789" indent="0">
              <a:buNone/>
              <a:defRPr sz="900"/>
            </a:lvl5pPr>
            <a:lvl6pPr marL="2284736" indent="0">
              <a:buNone/>
              <a:defRPr sz="900"/>
            </a:lvl6pPr>
            <a:lvl7pPr marL="2741684" indent="0">
              <a:buNone/>
              <a:defRPr sz="900"/>
            </a:lvl7pPr>
            <a:lvl8pPr marL="3198630" indent="0">
              <a:buNone/>
              <a:defRPr sz="900"/>
            </a:lvl8pPr>
            <a:lvl9pPr marL="36555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732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577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4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80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919328"/>
      </p:ext>
    </p:extLst>
  </p:cSld>
  <p:clrMapOvr>
    <a:masterClrMapping/>
  </p:clrMapOvr>
  <p:transition spd="med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4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4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1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8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3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3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3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7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5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37706-B368-434C-906A-C174212EA8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1853106"/>
      </p:ext>
    </p:extLst>
  </p:cSld>
  <p:clrMapOvr>
    <a:masterClrMapping/>
  </p:clrMapOvr>
  <p:transition spd="med"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9473DC-35DE-4556-8DA2-9FC46DCA8A4C}" type="slidenum">
              <a:rPr lang="ru-RU" alt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13911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7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7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4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7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6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5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994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5347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7" indent="0">
              <a:buNone/>
              <a:defRPr sz="2000" b="1"/>
            </a:lvl2pPr>
            <a:lvl3pPr marL="913895" indent="0">
              <a:buNone/>
              <a:defRPr sz="1800" b="1"/>
            </a:lvl3pPr>
            <a:lvl4pPr marL="1370842" indent="0">
              <a:buNone/>
              <a:defRPr sz="1600" b="1"/>
            </a:lvl4pPr>
            <a:lvl5pPr marL="1827789" indent="0">
              <a:buNone/>
              <a:defRPr sz="1600" b="1"/>
            </a:lvl5pPr>
            <a:lvl6pPr marL="2284736" indent="0">
              <a:buNone/>
              <a:defRPr sz="1600" b="1"/>
            </a:lvl6pPr>
            <a:lvl7pPr marL="2741684" indent="0">
              <a:buNone/>
              <a:defRPr sz="1600" b="1"/>
            </a:lvl7pPr>
            <a:lvl8pPr marL="3198630" indent="0">
              <a:buNone/>
              <a:defRPr sz="1600" b="1"/>
            </a:lvl8pPr>
            <a:lvl9pPr marL="36555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7" indent="0">
              <a:buNone/>
              <a:defRPr sz="2000" b="1"/>
            </a:lvl2pPr>
            <a:lvl3pPr marL="913895" indent="0">
              <a:buNone/>
              <a:defRPr sz="1800" b="1"/>
            </a:lvl3pPr>
            <a:lvl4pPr marL="1370842" indent="0">
              <a:buNone/>
              <a:defRPr sz="1600" b="1"/>
            </a:lvl4pPr>
            <a:lvl5pPr marL="1827789" indent="0">
              <a:buNone/>
              <a:defRPr sz="1600" b="1"/>
            </a:lvl5pPr>
            <a:lvl6pPr marL="2284736" indent="0">
              <a:buNone/>
              <a:defRPr sz="1600" b="1"/>
            </a:lvl6pPr>
            <a:lvl7pPr marL="2741684" indent="0">
              <a:buNone/>
              <a:defRPr sz="1600" b="1"/>
            </a:lvl7pPr>
            <a:lvl8pPr marL="3198630" indent="0">
              <a:buNone/>
              <a:defRPr sz="1600" b="1"/>
            </a:lvl8pPr>
            <a:lvl9pPr marL="36555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762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142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499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47" indent="0">
              <a:buNone/>
              <a:defRPr sz="1200"/>
            </a:lvl2pPr>
            <a:lvl3pPr marL="913895" indent="0">
              <a:buNone/>
              <a:defRPr sz="1000"/>
            </a:lvl3pPr>
            <a:lvl4pPr marL="1370842" indent="0">
              <a:buNone/>
              <a:defRPr sz="900"/>
            </a:lvl4pPr>
            <a:lvl5pPr marL="1827789" indent="0">
              <a:buNone/>
              <a:defRPr sz="900"/>
            </a:lvl5pPr>
            <a:lvl6pPr marL="2284736" indent="0">
              <a:buNone/>
              <a:defRPr sz="900"/>
            </a:lvl6pPr>
            <a:lvl7pPr marL="2741684" indent="0">
              <a:buNone/>
              <a:defRPr sz="900"/>
            </a:lvl7pPr>
            <a:lvl8pPr marL="3198630" indent="0">
              <a:buNone/>
              <a:defRPr sz="900"/>
            </a:lvl8pPr>
            <a:lvl9pPr marL="36555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690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47" indent="0">
              <a:buNone/>
              <a:defRPr sz="2800"/>
            </a:lvl2pPr>
            <a:lvl3pPr marL="913895" indent="0">
              <a:buNone/>
              <a:defRPr sz="2400"/>
            </a:lvl3pPr>
            <a:lvl4pPr marL="1370842" indent="0">
              <a:buNone/>
              <a:defRPr sz="2000"/>
            </a:lvl4pPr>
            <a:lvl5pPr marL="1827789" indent="0">
              <a:buNone/>
              <a:defRPr sz="2000"/>
            </a:lvl5pPr>
            <a:lvl6pPr marL="2284736" indent="0">
              <a:buNone/>
              <a:defRPr sz="2000"/>
            </a:lvl6pPr>
            <a:lvl7pPr marL="2741684" indent="0">
              <a:buNone/>
              <a:defRPr sz="2000"/>
            </a:lvl7pPr>
            <a:lvl8pPr marL="3198630" indent="0">
              <a:buNone/>
              <a:defRPr sz="2000"/>
            </a:lvl8pPr>
            <a:lvl9pPr marL="365557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47" indent="0">
              <a:buNone/>
              <a:defRPr sz="1200"/>
            </a:lvl2pPr>
            <a:lvl3pPr marL="913895" indent="0">
              <a:buNone/>
              <a:defRPr sz="1000"/>
            </a:lvl3pPr>
            <a:lvl4pPr marL="1370842" indent="0">
              <a:buNone/>
              <a:defRPr sz="900"/>
            </a:lvl4pPr>
            <a:lvl5pPr marL="1827789" indent="0">
              <a:buNone/>
              <a:defRPr sz="900"/>
            </a:lvl5pPr>
            <a:lvl6pPr marL="2284736" indent="0">
              <a:buNone/>
              <a:defRPr sz="900"/>
            </a:lvl6pPr>
            <a:lvl7pPr marL="2741684" indent="0">
              <a:buNone/>
              <a:defRPr sz="900"/>
            </a:lvl7pPr>
            <a:lvl8pPr marL="3198630" indent="0">
              <a:buNone/>
              <a:defRPr sz="900"/>
            </a:lvl8pPr>
            <a:lvl9pPr marL="36555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620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2204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4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3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95" indent="0">
              <a:buNone/>
              <a:defRPr sz="2000" b="1"/>
            </a:lvl2pPr>
            <a:lvl3pPr marL="913387" indent="0">
              <a:buNone/>
              <a:defRPr sz="1800" b="1"/>
            </a:lvl3pPr>
            <a:lvl4pPr marL="1370084" indent="0">
              <a:buNone/>
              <a:defRPr sz="1600" b="1"/>
            </a:lvl4pPr>
            <a:lvl5pPr marL="1826775" indent="0">
              <a:buNone/>
              <a:defRPr sz="1600" b="1"/>
            </a:lvl5pPr>
            <a:lvl6pPr marL="2283468" indent="0">
              <a:buNone/>
              <a:defRPr sz="1600" b="1"/>
            </a:lvl6pPr>
            <a:lvl7pPr marL="2740163" indent="0">
              <a:buNone/>
              <a:defRPr sz="1600" b="1"/>
            </a:lvl7pPr>
            <a:lvl8pPr marL="3196859" indent="0">
              <a:buNone/>
              <a:defRPr sz="1600" b="1"/>
            </a:lvl8pPr>
            <a:lvl9pPr marL="365355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8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95" indent="0">
              <a:buNone/>
              <a:defRPr sz="2000" b="1"/>
            </a:lvl2pPr>
            <a:lvl3pPr marL="913387" indent="0">
              <a:buNone/>
              <a:defRPr sz="1800" b="1"/>
            </a:lvl3pPr>
            <a:lvl4pPr marL="1370084" indent="0">
              <a:buNone/>
              <a:defRPr sz="1600" b="1"/>
            </a:lvl4pPr>
            <a:lvl5pPr marL="1826775" indent="0">
              <a:buNone/>
              <a:defRPr sz="1600" b="1"/>
            </a:lvl5pPr>
            <a:lvl6pPr marL="2283468" indent="0">
              <a:buNone/>
              <a:defRPr sz="1600" b="1"/>
            </a:lvl6pPr>
            <a:lvl7pPr marL="2740163" indent="0">
              <a:buNone/>
              <a:defRPr sz="1600" b="1"/>
            </a:lvl7pPr>
            <a:lvl8pPr marL="3196859" indent="0">
              <a:buNone/>
              <a:defRPr sz="1600" b="1"/>
            </a:lvl8pPr>
            <a:lvl9pPr marL="365355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8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BD7E-E970-44B4-9B53-B0688AF10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7151330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2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83C4E-E7FB-45AA-B837-B9B7160F3D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306364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5872163"/>
            <a:ext cx="566738" cy="654050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40B62F9-4BB5-427D-AEC2-E6E004D724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5615324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95" indent="0">
              <a:buNone/>
              <a:defRPr sz="1200"/>
            </a:lvl2pPr>
            <a:lvl3pPr marL="913387" indent="0">
              <a:buNone/>
              <a:defRPr sz="1000"/>
            </a:lvl3pPr>
            <a:lvl4pPr marL="1370084" indent="0">
              <a:buNone/>
              <a:defRPr sz="900"/>
            </a:lvl4pPr>
            <a:lvl5pPr marL="1826775" indent="0">
              <a:buNone/>
              <a:defRPr sz="900"/>
            </a:lvl5pPr>
            <a:lvl6pPr marL="2283468" indent="0">
              <a:buNone/>
              <a:defRPr sz="900"/>
            </a:lvl6pPr>
            <a:lvl7pPr marL="2740163" indent="0">
              <a:buNone/>
              <a:defRPr sz="900"/>
            </a:lvl7pPr>
            <a:lvl8pPr marL="3196859" indent="0">
              <a:buNone/>
              <a:defRPr sz="900"/>
            </a:lvl8pPr>
            <a:lvl9pPr marL="365355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1B08F-2EC4-4A89-9DB5-296C649D69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8225132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695" indent="0">
              <a:buNone/>
              <a:defRPr sz="2800"/>
            </a:lvl2pPr>
            <a:lvl3pPr marL="913387" indent="0">
              <a:buNone/>
              <a:defRPr sz="2400"/>
            </a:lvl3pPr>
            <a:lvl4pPr marL="1370084" indent="0">
              <a:buNone/>
              <a:defRPr sz="2000"/>
            </a:lvl4pPr>
            <a:lvl5pPr marL="1826775" indent="0">
              <a:buNone/>
              <a:defRPr sz="2000"/>
            </a:lvl5pPr>
            <a:lvl6pPr marL="2283468" indent="0">
              <a:buNone/>
              <a:defRPr sz="2000"/>
            </a:lvl6pPr>
            <a:lvl7pPr marL="2740163" indent="0">
              <a:buNone/>
              <a:defRPr sz="2000"/>
            </a:lvl7pPr>
            <a:lvl8pPr marL="3196859" indent="0">
              <a:buNone/>
              <a:defRPr sz="2000"/>
            </a:lvl8pPr>
            <a:lvl9pPr marL="365355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95" indent="0">
              <a:buNone/>
              <a:defRPr sz="1200"/>
            </a:lvl2pPr>
            <a:lvl3pPr marL="913387" indent="0">
              <a:buNone/>
              <a:defRPr sz="1000"/>
            </a:lvl3pPr>
            <a:lvl4pPr marL="1370084" indent="0">
              <a:buNone/>
              <a:defRPr sz="900"/>
            </a:lvl4pPr>
            <a:lvl5pPr marL="1826775" indent="0">
              <a:buNone/>
              <a:defRPr sz="900"/>
            </a:lvl5pPr>
            <a:lvl6pPr marL="2283468" indent="0">
              <a:buNone/>
              <a:defRPr sz="900"/>
            </a:lvl6pPr>
            <a:lvl7pPr marL="2740163" indent="0">
              <a:buNone/>
              <a:defRPr sz="900"/>
            </a:lvl7pPr>
            <a:lvl8pPr marL="3196859" indent="0">
              <a:buNone/>
              <a:defRPr sz="900"/>
            </a:lvl8pPr>
            <a:lvl9pPr marL="365355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3AAD5-F07D-424F-84E7-3E9FAFFD1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138316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42" tIns="45671" rIns="91342" bIns="4567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48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42" tIns="45671" rIns="91342" bIns="456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342" tIns="45671" rIns="91342" bIns="4567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342" tIns="45671" rIns="91342" bIns="4567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6" y="6042029"/>
            <a:ext cx="619125" cy="631825"/>
          </a:xfrm>
          <a:prstGeom prst="rect">
            <a:avLst/>
          </a:prstGeom>
        </p:spPr>
        <p:txBody>
          <a:bodyPr vert="horz" wrap="square" lIns="91342" tIns="45671" rIns="91342" bIns="45671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099"/>
              </a:lnSpc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08E0A7F-E563-4344-81F9-C7EDFD9B26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93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5" r:id="rId12"/>
    <p:sldLayoutId id="2147483686" r:id="rId13"/>
  </p:sldLayoutIdLst>
  <p:transition spd="med">
    <p:split orient="vert"/>
  </p:transition>
  <p:hf sldNum="0" hdr="0" ftr="0" dt="0"/>
  <p:txStyles>
    <p:titleStyle>
      <a:lvl1pPr algn="l" defTabSz="912287" rtl="0" eaLnBrk="0" fontAlgn="base" hangingPunct="0">
        <a:lnSpc>
          <a:spcPts val="4547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287" rtl="0" eaLnBrk="0" fontAlgn="base" hangingPunct="0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287" rtl="0" eaLnBrk="0" fontAlgn="base" hangingPunct="0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287" rtl="0" eaLnBrk="0" fontAlgn="base" hangingPunct="0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287" rtl="0" eaLnBrk="0" fontAlgn="base" hangingPunct="0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6937" algn="l" defTabSz="912287" rtl="0" fontAlgn="base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3872" algn="l" defTabSz="912287" rtl="0" fontAlgn="base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0808" algn="l" defTabSz="912287" rtl="0" fontAlgn="base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7743" algn="l" defTabSz="912287" rtl="0" fontAlgn="base">
        <a:lnSpc>
          <a:spcPts val="4547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317" indent="-317317" algn="l" defTabSz="912287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317" indent="139619" algn="l" defTabSz="912287" rtl="0" eaLnBrk="0" fontAlgn="base" hangingPunct="0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528" indent="-226883" algn="l" defTabSz="91228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9275" indent="-1285132" algn="just" defTabSz="912287" rtl="0" eaLnBrk="0" fontAlgn="base" hangingPunct="0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574" indent="571170" algn="l" defTabSz="912287" rtl="0" eaLnBrk="0" fontAlgn="base" hangingPunct="0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1818" indent="-228346" algn="l" defTabSz="9133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509" indent="-228346" algn="l" defTabSz="9133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206" indent="-228346" algn="l" defTabSz="9133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898" indent="-228346" algn="l" defTabSz="91338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95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387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084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775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8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163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859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550" algn="l" defTabSz="9133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4" y="490032"/>
            <a:ext cx="7343873" cy="1110281"/>
          </a:xfrm>
          <a:prstGeom prst="rect">
            <a:avLst/>
          </a:prstGeom>
        </p:spPr>
        <p:txBody>
          <a:bodyPr vert="horz" lIns="71527" tIns="35763" rIns="71527" bIns="3576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4" y="1600206"/>
            <a:ext cx="7343873" cy="4835924"/>
          </a:xfrm>
          <a:prstGeom prst="rect">
            <a:avLst/>
          </a:prstGeom>
        </p:spPr>
        <p:txBody>
          <a:bodyPr vert="horz" lIns="71527" tIns="35763" rIns="71527" bIns="3576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71527" tIns="35763" rIns="71527" bIns="3576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769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60"/>
            <a:ext cx="2895600" cy="365125"/>
          </a:xfrm>
          <a:prstGeom prst="rect">
            <a:avLst/>
          </a:prstGeom>
        </p:spPr>
        <p:txBody>
          <a:bodyPr vert="horz" lIns="71527" tIns="35763" rIns="71527" bIns="3576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769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91" y="6041429"/>
            <a:ext cx="619711" cy="631835"/>
          </a:xfrm>
          <a:prstGeom prst="rect">
            <a:avLst/>
          </a:prstGeom>
        </p:spPr>
        <p:txBody>
          <a:bodyPr vert="horz" lIns="71527" tIns="35763" rIns="71527" bIns="3576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476919"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defTabSz="476919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8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</p:sldLayoutIdLst>
  <p:hf sldNum="0" hdr="0" ftr="0" dt="0"/>
  <p:txStyles>
    <p:titleStyle>
      <a:lvl1pPr algn="l" defTabSz="470445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3964" indent="0" algn="l" defTabSz="470445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3964" indent="0" algn="l" defTabSz="470445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487" indent="-117425" algn="l" defTabSz="470445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534" algn="just" defTabSz="470445" rtl="0" eaLnBrk="1" latinLnBrk="0" hangingPunct="1">
        <a:lnSpc>
          <a:spcPts val="815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267" indent="0" algn="l" defTabSz="470445" rtl="0" eaLnBrk="1" latinLnBrk="0" hangingPunct="1">
        <a:lnSpc>
          <a:spcPts val="815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3724" indent="-117612" algn="l" defTabSz="47044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8946" indent="-117612" algn="l" defTabSz="47044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4172" indent="-117612" algn="l" defTabSz="47044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9395" indent="-117612" algn="l" defTabSz="47044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220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445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5666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0891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115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1337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6558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1784" algn="l" defTabSz="47044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1143000"/>
          </a:xfrm>
          <a:prstGeom prst="rect">
            <a:avLst/>
          </a:prstGeom>
        </p:spPr>
        <p:txBody>
          <a:bodyPr vert="horz" lIns="91390" tIns="45695" rIns="91390" bIns="456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390" tIns="45695" rIns="91390" bIns="456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12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60" r:id="rId12"/>
  </p:sldLayoutIdLst>
  <p:hf sldNum="0" hdr="0" ftr="0" dt="0"/>
  <p:txStyles>
    <p:titleStyle>
      <a:lvl1pPr algn="ctr" defTabSz="9138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08" indent="-342708" algn="l" defTabSz="91389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39" indent="-285591" algn="l" defTabSz="91389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8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16" indent="-228475" algn="l" defTabSz="91389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61" indent="-228475" algn="l" defTabSz="91389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10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58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04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52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47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95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42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89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6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84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30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6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1143000"/>
          </a:xfrm>
          <a:prstGeom prst="rect">
            <a:avLst/>
          </a:prstGeom>
        </p:spPr>
        <p:txBody>
          <a:bodyPr vert="horz" lIns="91390" tIns="45695" rIns="91390" bIns="456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390" tIns="45695" rIns="91390" bIns="456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390" tIns="45695" rIns="91390" bIns="4569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25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hf sldNum="0" hdr="0" ftr="0" dt="0"/>
  <p:txStyles>
    <p:titleStyle>
      <a:lvl1pPr algn="ctr" defTabSz="9138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08" indent="-342708" algn="l" defTabSz="91389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39" indent="-285591" algn="l" defTabSz="91389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8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16" indent="-228475" algn="l" defTabSz="91389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61" indent="-228475" algn="l" defTabSz="91389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10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58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04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52" indent="-228475" algn="l" defTabSz="91389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47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95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42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89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6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84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30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76" algn="l" defTabSz="9138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622970" y="5847909"/>
            <a:ext cx="1812334" cy="425303"/>
          </a:xfrm>
        </p:spPr>
        <p:txBody>
          <a:bodyPr/>
          <a:lstStyle/>
          <a:p>
            <a:pPr algn="ctr" eaLnBrk="1" hangingPunct="1"/>
            <a:r>
              <a:rPr lang="ru-RU" altLang="ru-RU" sz="1800" b="1" dirty="0" smtClean="0">
                <a:solidFill>
                  <a:srgbClr val="0033CC"/>
                </a:solidFill>
              </a:rPr>
              <a:t>18.06.2025</a:t>
            </a:r>
            <a:endParaRPr lang="ru-RU" altLang="ru-RU" sz="1800" b="1" dirty="0">
              <a:solidFill>
                <a:srgbClr val="00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9823" y="595424"/>
            <a:ext cx="7458635" cy="1105786"/>
          </a:xfrm>
          <a:prstGeom prst="rect">
            <a:avLst/>
          </a:prstGeom>
        </p:spPr>
        <p:txBody>
          <a:bodyPr lIns="91342" tIns="45671" rIns="91342" bIns="4567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33CC"/>
                </a:solidFill>
                <a:latin typeface="Calibri"/>
              </a:rPr>
              <a:t>УПРАВЛЕНИЕ ФЕДЕРАЛЬНОЙ НАЛОГОВОЙ СЛУЖБЫ ПО РЕСПУБЛИКЕ КАРЕЛИЯ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5605" name="Заголовок 1"/>
          <p:cNvSpPr txBox="1">
            <a:spLocks/>
          </p:cNvSpPr>
          <p:nvPr/>
        </p:nvSpPr>
        <p:spPr bwMode="auto">
          <a:xfrm>
            <a:off x="645764" y="1924497"/>
            <a:ext cx="7958139" cy="2169041"/>
          </a:xfrm>
          <a:prstGeom prst="rect">
            <a:avLst/>
          </a:prstGeom>
          <a:noFill/>
          <a:ln>
            <a:noFill/>
          </a:ln>
          <a:extLst/>
        </p:spPr>
        <p:txBody>
          <a:bodyPr lIns="91342" tIns="45671" rIns="91342" bIns="45671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i="1" dirty="0">
                <a:solidFill>
                  <a:srgbClr val="FFFFCC"/>
                </a:solidFill>
                <a:latin typeface="+mn-lt"/>
                <a:cs typeface="Times New Roman" pitchFamily="18" charset="0"/>
              </a:rPr>
              <a:t>   </a:t>
            </a: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Об итогах работы УФНС России по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Республике Карелия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за</a:t>
            </a:r>
            <a:r>
              <a:rPr lang="en-US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en-US" alt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202</a:t>
            </a: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4</a:t>
            </a:r>
            <a:r>
              <a:rPr lang="en-US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alt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год, </a:t>
            </a: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итогах взаимодействия с федеральными и региональными органами власти</a:t>
            </a:r>
            <a:r>
              <a:rPr lang="ru-RU" sz="2800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 основных задачах до конца 20</a:t>
            </a:r>
            <a:r>
              <a:rPr lang="en-US" alt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2</a:t>
            </a:r>
            <a:r>
              <a:rPr lang="ru-RU" alt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5 </a:t>
            </a:r>
            <a:r>
              <a:rPr lang="ru-RU" alt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года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325" y="4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229600" cy="1096962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00518E"/>
                </a:solidFill>
              </a:rPr>
              <a:t>Результаты контрольно-аналитической работы Управления, направленной </a:t>
            </a:r>
            <a:r>
              <a:rPr lang="ru-RU" sz="1600" b="1" dirty="0" smtClean="0">
                <a:solidFill>
                  <a:srgbClr val="00518E"/>
                </a:solidFill>
              </a:rPr>
              <a:t/>
            </a:r>
            <a:br>
              <a:rPr lang="ru-RU" sz="1600" b="1" dirty="0" smtClean="0">
                <a:solidFill>
                  <a:srgbClr val="00518E"/>
                </a:solidFill>
              </a:rPr>
            </a:br>
            <a:r>
              <a:rPr lang="ru-RU" sz="1600" b="1" dirty="0" smtClean="0">
                <a:solidFill>
                  <a:srgbClr val="00518E"/>
                </a:solidFill>
              </a:rPr>
              <a:t>на </a:t>
            </a:r>
            <a:r>
              <a:rPr lang="ru-RU" sz="1600" b="1" dirty="0">
                <a:solidFill>
                  <a:srgbClr val="00518E"/>
                </a:solidFill>
              </a:rPr>
              <a:t>добровольное уточнение налогоплательщиками налоговых </a:t>
            </a:r>
            <a:r>
              <a:rPr lang="ru-RU" sz="1600" b="1" dirty="0" smtClean="0">
                <a:solidFill>
                  <a:srgbClr val="00518E"/>
                </a:solidFill>
              </a:rPr>
              <a:t>обязательств </a:t>
            </a:r>
            <a:br>
              <a:rPr lang="ru-RU" sz="1600" b="1" dirty="0" smtClean="0">
                <a:solidFill>
                  <a:srgbClr val="00518E"/>
                </a:solidFill>
              </a:rPr>
            </a:br>
            <a:r>
              <a:rPr lang="ru-RU" sz="1600" b="1" dirty="0" smtClean="0">
                <a:solidFill>
                  <a:srgbClr val="00518E"/>
                </a:solidFill>
              </a:rPr>
              <a:t>за 12 месяцев 2024 </a:t>
            </a:r>
            <a:br>
              <a:rPr lang="ru-RU" sz="1600" b="1" dirty="0" smtClean="0">
                <a:solidFill>
                  <a:srgbClr val="00518E"/>
                </a:solidFill>
              </a:rPr>
            </a:br>
            <a:endParaRPr lang="ru-RU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392" y="18661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51873197"/>
              </p:ext>
            </p:extLst>
          </p:nvPr>
        </p:nvGraphicFramePr>
        <p:xfrm>
          <a:off x="782113" y="1254642"/>
          <a:ext cx="7723934" cy="4922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52414" y="1173400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/>
              <a:t>Тыс.руб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58897562"/>
      </p:ext>
    </p:extLst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2279" y="266331"/>
            <a:ext cx="6678059" cy="912813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000" b="1" dirty="0">
                <a:latin typeface="+mn-lt"/>
              </a:rPr>
              <a:t>ЭФФЕКТИВНОСТЬ КОНТРОЛЬНОЙ РАБОТЫ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7874" y="4345275"/>
            <a:ext cx="3102389" cy="383764"/>
          </a:xfrm>
          <a:prstGeom prst="rect">
            <a:avLst/>
          </a:prstGeom>
        </p:spPr>
        <p:txBody>
          <a:bodyPr wrap="square" lIns="87643" tIns="43822" rIns="87643" bIns="43822">
            <a:spAutoFit/>
          </a:bodyPr>
          <a:lstStyle/>
          <a:p>
            <a:pPr defTabSz="957024"/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Количество ВНП, </a:t>
            </a:r>
            <a:r>
              <a:rPr lang="ru-RU" sz="19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единиц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0378" y="2055920"/>
            <a:ext cx="4238695" cy="678967"/>
          </a:xfrm>
          <a:prstGeom prst="rect">
            <a:avLst/>
          </a:prstGeom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Доначислено на одну проверку, </a:t>
            </a:r>
          </a:p>
          <a:p>
            <a:pPr algn="ctr" defTabSz="957024">
              <a:defRPr/>
            </a:pPr>
            <a:r>
              <a:rPr lang="ru-RU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млн рублей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7" y="3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6991966"/>
              </p:ext>
            </p:extLst>
          </p:nvPr>
        </p:nvGraphicFramePr>
        <p:xfrm>
          <a:off x="393406" y="1023936"/>
          <a:ext cx="8384676" cy="540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8245682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396" y="198438"/>
            <a:ext cx="7933192" cy="868362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prstClr val="black"/>
                </a:solidFill>
                <a:latin typeface="+mn-lt"/>
                <a:cs typeface="Times New Roman" pitchFamily="18" charset="0"/>
              </a:rPr>
              <a:t>СУДЕБНО-ПРАВОВАЯ РАБОТА. СФЕРЫ ВЗАИМОДЕЙСТВИЯ С ОРГАНАМИ ЗАКОНОДАТЕЛЬНОЙ И ИСПОЛНИТЕЛЬНОЙ ВЛАСТИ.</a:t>
            </a:r>
            <a:endParaRPr lang="ru-RU" sz="2000" dirty="0">
              <a:latin typeface="+mn-lt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405" y="3048000"/>
            <a:ext cx="8839200" cy="3505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u="sng" dirty="0">
                <a:latin typeface="Times New Roman" pitchFamily="18" charset="0"/>
                <a:cs typeface="Times New Roman" pitchFamily="18" charset="0"/>
              </a:rPr>
              <a:t>Совершенствование регионального налогового законодательства </a:t>
            </a:r>
          </a:p>
          <a:p>
            <a:pPr>
              <a:lnSpc>
                <a:spcPct val="130000"/>
              </a:lnSpc>
              <a:buFont typeface="Wingdings" pitchFamily="2" charset="2"/>
              <a:buChar char="ü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механизмов налоговой поддержки организаций, осуществляющих инвестиционную деятельность, включая расширение сферы применения такого налогового механизма как инвестиционный налоговый вычет;</a:t>
            </a:r>
          </a:p>
          <a:p>
            <a:pPr>
              <a:lnSpc>
                <a:spcPct val="130000"/>
              </a:lnSpc>
              <a:buFont typeface="Wingdings" pitchFamily="2" charset="2"/>
              <a:buChar char="ü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поэтапный переход к налогообложению имущества исходя из кадастровой стоимости;</a:t>
            </a:r>
          </a:p>
          <a:p>
            <a:pPr>
              <a:lnSpc>
                <a:spcPct val="130000"/>
              </a:lnSpc>
              <a:buFont typeface="Wingdings" pitchFamily="2" charset="2"/>
              <a:buChar char="ü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совершенствование ПСН, включая поэтапное изменение размеров потенциально возможного к получению ИП годового дохода;</a:t>
            </a:r>
          </a:p>
          <a:p>
            <a:pPr>
              <a:lnSpc>
                <a:spcPct val="130000"/>
              </a:lnSpc>
              <a:buFont typeface="Wingdings" pitchFamily="2" charset="2"/>
              <a:buChar char="ü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ставки по налогу на имущество в отношении дорогостоящих объектов; </a:t>
            </a:r>
          </a:p>
          <a:p>
            <a:pPr>
              <a:lnSpc>
                <a:spcPct val="130000"/>
              </a:lnSpc>
              <a:buFont typeface="Wingdings" pitchFamily="2" charset="2"/>
              <a:buChar char="ü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размера коэффициента, применяемого для определения доходов от реализации недвижимости по НДФЛ (с 0,7  до 1 %).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396" y="18665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12"/>
          <p:cNvSpPr>
            <a:spLocks noGrp="1"/>
          </p:cNvSpPr>
          <p:nvPr>
            <p:ph sz="half" idx="1"/>
          </p:nvPr>
        </p:nvSpPr>
        <p:spPr>
          <a:xfrm>
            <a:off x="506964" y="1467240"/>
            <a:ext cx="3775788" cy="1447801"/>
          </a:xfrm>
        </p:spPr>
        <p:txBody>
          <a:bodyPr>
            <a:noAutofit/>
          </a:bodyPr>
          <a:lstStyle/>
          <a:p>
            <a:pPr marL="0" indent="0"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судами в пользу налогового органа/бюджета вынесено решений на сумму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89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 от общей суммы рассмотренных требований)</a:t>
            </a:r>
          </a:p>
        </p:txBody>
      </p:sp>
      <p:sp>
        <p:nvSpPr>
          <p:cNvPr id="10" name="Подзаголовок 12"/>
          <p:cNvSpPr txBox="1">
            <a:spLocks/>
          </p:cNvSpPr>
          <p:nvPr/>
        </p:nvSpPr>
        <p:spPr>
          <a:xfrm>
            <a:off x="737119" y="1066804"/>
            <a:ext cx="7162800" cy="380999"/>
          </a:xfrm>
          <a:prstGeom prst="rect">
            <a:avLst/>
          </a:prstGeom>
        </p:spPr>
        <p:txBody>
          <a:bodyPr vert="horz" lIns="91390" tIns="45695" rIns="91390" bIns="45695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Итоги </a:t>
            </a: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000" b="1" dirty="0">
                <a:solidFill>
                  <a:srgbClr val="4F81B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000" dirty="0">
              <a:solidFill>
                <a:srgbClr val="4F81B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дзаголовок 12"/>
          <p:cNvSpPr txBox="1">
            <a:spLocks/>
          </p:cNvSpPr>
          <p:nvPr/>
        </p:nvSpPr>
        <p:spPr>
          <a:xfrm>
            <a:off x="4495800" y="1619637"/>
            <a:ext cx="3775788" cy="1143001"/>
          </a:xfrm>
          <a:prstGeom prst="rect">
            <a:avLst/>
          </a:prstGeom>
        </p:spPr>
        <p:txBody>
          <a:bodyPr vert="horz" lIns="91390" tIns="45695" rIns="91390" bIns="45695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01.04.2025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 бюджет поступило</a:t>
            </a:r>
          </a:p>
          <a:p>
            <a:pPr marL="0" indent="0" algn="ctr">
              <a:buNone/>
            </a:pP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394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18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(81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% от общей выигранной суммы) </a:t>
            </a:r>
          </a:p>
        </p:txBody>
      </p:sp>
    </p:spTree>
    <p:extLst>
      <p:ext uri="{BB962C8B-B14F-4D97-AF65-F5344CB8AC3E}">
        <p14:creationId xmlns:p14="http://schemas.microsoft.com/office/powerpoint/2010/main" val="208301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2655"/>
            <a:ext cx="8029353" cy="473149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prstClr val="black"/>
                </a:solidFill>
                <a:latin typeface="+mn-lt"/>
                <a:cs typeface="Times New Roman" pitchFamily="18" charset="0"/>
              </a:rPr>
              <a:t>Работа по государственной регистрации и учету налогоплательщиков </a:t>
            </a:r>
            <a:endParaRPr lang="ru-RU" sz="2000" dirty="0">
              <a:latin typeface="+mn-lt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179" y="-152396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37984486"/>
              </p:ext>
            </p:extLst>
          </p:nvPr>
        </p:nvGraphicFramePr>
        <p:xfrm>
          <a:off x="157570" y="1031359"/>
          <a:ext cx="8824119" cy="5390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80785494"/>
      </p:ext>
    </p:extLst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514600" y="896902"/>
            <a:ext cx="6629400" cy="59610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41116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prstClr val="black"/>
                </a:solidFill>
                <a:latin typeface="Trebuchet MS"/>
              </a:rPr>
              <a:t>Электронные сервисы ФНС России</a:t>
            </a:r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9"/>
          <a:stretch/>
        </p:blipFill>
        <p:spPr bwMode="auto">
          <a:xfrm>
            <a:off x="8390392" y="18661"/>
            <a:ext cx="731837" cy="87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ustomShape 4"/>
          <p:cNvSpPr/>
          <p:nvPr/>
        </p:nvSpPr>
        <p:spPr>
          <a:xfrm>
            <a:off x="2307772" y="3548781"/>
            <a:ext cx="8496720" cy="57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400" tIns="52200" rIns="104400" bIns="52200" anchor="ctr"/>
          <a:lstStyle/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endParaRPr lang="ru-RU" sz="1800" b="0" strike="noStrike" spc="-1" dirty="0">
              <a:latin typeface="Arial Narrow" pitchFamily="34" charset="0"/>
            </a:endParaRPr>
          </a:p>
        </p:txBody>
      </p:sp>
      <p:pic>
        <p:nvPicPr>
          <p:cNvPr id="3" name="Picture 2" descr="H:\ПИКЧА\standard-quality-control-concept-m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25" y="896902"/>
            <a:ext cx="2316875" cy="154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08753" y="1158790"/>
            <a:ext cx="64410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b="1" dirty="0">
                <a:solidFill>
                  <a:srgbClr val="0070C0"/>
                </a:solidFill>
                <a:latin typeface="Arial Narrow" pitchFamily="34" charset="0"/>
              </a:rPr>
              <a:t>&gt;</a:t>
            </a:r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en-US" b="1" dirty="0">
                <a:solidFill>
                  <a:srgbClr val="0070C0"/>
                </a:solidFill>
                <a:latin typeface="Arial Narrow" pitchFamily="34" charset="0"/>
              </a:rPr>
              <a:t>70 </a:t>
            </a:r>
            <a:r>
              <a:rPr lang="ru-RU" dirty="0">
                <a:latin typeface="Arial Narrow" pitchFamily="34" charset="0"/>
              </a:rPr>
              <a:t>сервисов на сайте ФНС </a:t>
            </a:r>
            <a:r>
              <a:rPr lang="ru-RU" dirty="0" smtClean="0">
                <a:latin typeface="Arial Narrow" pitchFamily="34" charset="0"/>
              </a:rPr>
              <a:t>России</a:t>
            </a:r>
            <a:r>
              <a:rPr lang="en-US" dirty="0" smtClean="0">
                <a:latin typeface="Arial Narrow" pitchFamily="34" charset="0"/>
              </a:rPr>
              <a:t> </a:t>
            </a:r>
            <a:endParaRPr lang="ru-RU" dirty="0" smtClean="0"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endParaRPr lang="ru-RU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тренды</a:t>
            </a:r>
            <a:r>
              <a:rPr lang="ru-RU" dirty="0">
                <a:latin typeface="Arial Narrow" pitchFamily="34" charset="0"/>
              </a:rPr>
              <a:t> на укрупнение, унификацию и </a:t>
            </a:r>
            <a:r>
              <a:rPr lang="ru-RU" dirty="0" err="1" smtClean="0">
                <a:latin typeface="Arial Narrow" pitchFamily="34" charset="0"/>
              </a:rPr>
              <a:t>клиентоцентричность</a:t>
            </a:r>
            <a:endParaRPr lang="ru-RU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latin typeface="Arial Narrow" pitchFamily="34" charset="0"/>
            </a:endParaRP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b="1" dirty="0">
                <a:solidFill>
                  <a:srgbClr val="0070C0"/>
                </a:solidFill>
                <a:latin typeface="Arial Narrow" pitchFamily="34" charset="0"/>
              </a:rPr>
              <a:t>&gt; </a:t>
            </a: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2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82</a:t>
            </a: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тыс.</a:t>
            </a:r>
            <a:r>
              <a:rPr lang="ru-RU" dirty="0">
                <a:latin typeface="Arial Narrow" pitchFamily="34" charset="0"/>
              </a:rPr>
              <a:t> пользователей в «Личном кабинете налогоплательщика</a:t>
            </a:r>
          </a:p>
          <a:p>
            <a:pPr>
              <a:lnSpc>
                <a:spcPct val="100000"/>
              </a:lnSpc>
            </a:pPr>
            <a:r>
              <a:rPr lang="ru-RU" spc="-1" dirty="0">
                <a:solidFill>
                  <a:srgbClr val="003399"/>
                </a:solidFill>
                <a:latin typeface="Arial Narrow" pitchFamily="34" charset="0"/>
              </a:rPr>
              <a:t>      </a:t>
            </a:r>
            <a:r>
              <a:rPr lang="ru-RU" spc="-1" dirty="0">
                <a:latin typeface="Arial Narrow" pitchFamily="34" charset="0"/>
              </a:rPr>
              <a:t>для физических лиц</a:t>
            </a:r>
            <a:r>
              <a:rPr lang="ru-RU" spc="-1" dirty="0" smtClean="0">
                <a:latin typeface="Arial Narrow" pitchFamily="34" charset="0"/>
              </a:rPr>
              <a:t>»</a:t>
            </a:r>
          </a:p>
          <a:p>
            <a:pPr>
              <a:lnSpc>
                <a:spcPct val="100000"/>
              </a:lnSpc>
            </a:pPr>
            <a:endParaRPr lang="ru-RU" spc="-1" dirty="0">
              <a:latin typeface="Arial Narrow" pitchFamily="34" charset="0"/>
            </a:endParaRP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en-US" b="1" dirty="0">
                <a:solidFill>
                  <a:srgbClr val="0070C0"/>
                </a:solidFill>
                <a:latin typeface="Arial Narrow" pitchFamily="34" charset="0"/>
              </a:rPr>
              <a:t>&gt; </a:t>
            </a: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1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1</a:t>
            </a: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тыс.</a:t>
            </a:r>
            <a:r>
              <a:rPr lang="ru-RU" dirty="0">
                <a:latin typeface="Arial Narrow" pitchFamily="34" charset="0"/>
              </a:rPr>
              <a:t> фактов регистрации в «Личном кабинете </a:t>
            </a:r>
            <a:r>
              <a:rPr lang="ru-RU" dirty="0" smtClean="0">
                <a:latin typeface="Arial Narrow" pitchFamily="34" charset="0"/>
              </a:rPr>
              <a:t>налогоплательщика </a:t>
            </a:r>
            <a:r>
              <a:rPr lang="ru-RU" spc="-1" dirty="0" smtClean="0">
                <a:latin typeface="Arial Narrow" pitchFamily="34" charset="0"/>
              </a:rPr>
              <a:t>юридического лица»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endParaRPr lang="ru-RU" spc="-1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&gt; 2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2</a:t>
            </a:r>
            <a:r>
              <a:rPr lang="en-US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тыс.</a:t>
            </a:r>
            <a:r>
              <a:rPr lang="ru-RU" dirty="0">
                <a:latin typeface="Arial Narrow" pitchFamily="34" charset="0"/>
              </a:rPr>
              <a:t> фактов регистрации «Личного кабинета </a:t>
            </a:r>
            <a:r>
              <a:rPr lang="ru-RU" dirty="0" smtClean="0">
                <a:latin typeface="Arial Narrow" pitchFamily="34" charset="0"/>
              </a:rPr>
              <a:t>налогоплательщика </a:t>
            </a:r>
            <a:r>
              <a:rPr lang="ru-RU" dirty="0">
                <a:latin typeface="Arial Narrow" pitchFamily="34" charset="0"/>
              </a:rPr>
              <a:t>индивидуального предпринимателя»</a:t>
            </a:r>
            <a:endParaRPr lang="ru-RU" spc="-1" dirty="0">
              <a:latin typeface="Arial Narrow" pitchFamily="34" charset="0"/>
            </a:endParaRPr>
          </a:p>
        </p:txBody>
      </p:sp>
      <p:pic>
        <p:nvPicPr>
          <p:cNvPr id="2052" name="Picture 4" descr="H:\ПИКЧА\programming-background-with-person-working-with-codes-compu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4" y="5181600"/>
            <a:ext cx="2295331" cy="153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2" t="8087" b="10459"/>
          <a:stretch/>
        </p:blipFill>
        <p:spPr bwMode="auto">
          <a:xfrm>
            <a:off x="117699" y="2514601"/>
            <a:ext cx="2320701" cy="11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" t="8707" b="5442"/>
          <a:stretch/>
        </p:blipFill>
        <p:spPr bwMode="auto">
          <a:xfrm>
            <a:off x="109634" y="3886200"/>
            <a:ext cx="2320701" cy="118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вал 16"/>
          <p:cNvSpPr/>
          <p:nvPr/>
        </p:nvSpPr>
        <p:spPr>
          <a:xfrm>
            <a:off x="990600" y="3384560"/>
            <a:ext cx="533400" cy="273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2400" y="4220727"/>
            <a:ext cx="533400" cy="273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8596" y="2514600"/>
            <a:ext cx="2329804" cy="12192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8596" y="3810000"/>
            <a:ext cx="2329804" cy="12192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1" t="20894" r="19124" b="34983"/>
          <a:stretch/>
        </p:blipFill>
        <p:spPr bwMode="auto">
          <a:xfrm>
            <a:off x="4420994" y="4764954"/>
            <a:ext cx="1298524" cy="130666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03" t="44811" r="19123" b="15602"/>
          <a:stretch/>
        </p:blipFill>
        <p:spPr bwMode="auto">
          <a:xfrm>
            <a:off x="7588334" y="4764954"/>
            <a:ext cx="1328460" cy="131402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1" t="44056" r="19706" b="15670"/>
          <a:stretch/>
        </p:blipFill>
        <p:spPr bwMode="auto">
          <a:xfrm>
            <a:off x="6021195" y="4746387"/>
            <a:ext cx="1295400" cy="131741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1" t="44262" r="18737" b="11614"/>
          <a:stretch/>
        </p:blipFill>
        <p:spPr bwMode="auto">
          <a:xfrm>
            <a:off x="2820794" y="4764954"/>
            <a:ext cx="1299795" cy="133104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820794" y="4746387"/>
            <a:ext cx="1299795" cy="1325232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419723" y="4755670"/>
            <a:ext cx="1299795" cy="1325232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016799" y="4753743"/>
            <a:ext cx="1299795" cy="1325232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588334" y="4753743"/>
            <a:ext cx="1299795" cy="1325232"/>
          </a:xfrm>
          <a:prstGeom prst="round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3127335" y="6078975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сайт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06811" y="6078975"/>
            <a:ext cx="780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ЛК ФЛ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78403" y="6098781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ЛК ИП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862072" y="6098781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ЛК ЮЛ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5248"/>
      </p:ext>
    </p:extLst>
  </p:cSld>
  <p:clrMapOvr>
    <a:masterClrMapping/>
  </p:clrMapOvr>
  <p:transition spd="med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414983" y="903122"/>
            <a:ext cx="2233217" cy="59548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411162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prstClr val="black"/>
                </a:solidFill>
                <a:latin typeface="Trebuchet MS"/>
              </a:rPr>
              <a:t>Повышение налоговой грамотности налогоплательщиков Карелии</a:t>
            </a:r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9"/>
          <a:stretch/>
        </p:blipFill>
        <p:spPr bwMode="auto">
          <a:xfrm>
            <a:off x="8390392" y="18661"/>
            <a:ext cx="731837" cy="87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8662" y="190948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 descr="J:\09-ООГУ\МОНИТОРИНГ_КАЧЕСТВА_НОВЫЙ\Имущественные налоги фото материалов\УРОК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9"/>
          <a:stretch/>
        </p:blipFill>
        <p:spPr bwMode="auto">
          <a:xfrm>
            <a:off x="170698" y="903122"/>
            <a:ext cx="2115302" cy="137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уроки фото 2024\22-10-2024_10-36-55 (1)\IMG_20241022_103505_7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7" b="14490"/>
          <a:stretch/>
        </p:blipFill>
        <p:spPr bwMode="auto">
          <a:xfrm>
            <a:off x="152400" y="2334025"/>
            <a:ext cx="2133600" cy="145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уроки фото 2024\15-10-2024_17-10-27\IMG-20241015-WA000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10" b="16064"/>
          <a:stretch/>
        </p:blipFill>
        <p:spPr bwMode="auto">
          <a:xfrm>
            <a:off x="152400" y="3876786"/>
            <a:ext cx="2108818" cy="14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648200" y="896902"/>
            <a:ext cx="2262583" cy="595487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10783" y="903122"/>
            <a:ext cx="2233217" cy="595487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1752600"/>
            <a:ext cx="2216111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 Narrow" pitchFamily="34" charset="0"/>
              </a:rPr>
              <a:t>Уроки </a:t>
            </a:r>
          </a:p>
          <a:p>
            <a:r>
              <a:rPr lang="ru-RU" sz="1400" b="1" dirty="0" smtClean="0">
                <a:latin typeface="Arial Narrow" pitchFamily="34" charset="0"/>
              </a:rPr>
              <a:t>в образовательных учреждениях и налоговых органах РК</a:t>
            </a:r>
          </a:p>
          <a:p>
            <a:endParaRPr lang="ru-RU" sz="1400" b="1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46 </a:t>
            </a:r>
            <a:r>
              <a:rPr lang="ru-RU" sz="1400" dirty="0">
                <a:latin typeface="Arial Narrow" pitchFamily="34" charset="0"/>
              </a:rPr>
              <a:t>уроков налоговой грамотности в учебных заведениях Карелии 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12</a:t>
            </a:r>
            <a:r>
              <a:rPr lang="ru-RU" sz="1400" dirty="0" smtClean="0">
                <a:latin typeface="Arial Narrow" pitchFamily="34" charset="0"/>
              </a:rPr>
              <a:t> </a:t>
            </a:r>
            <a:r>
              <a:rPr lang="ru-RU" sz="1400" dirty="0">
                <a:latin typeface="Arial Narrow" pitchFamily="34" charset="0"/>
              </a:rPr>
              <a:t>налоговых </a:t>
            </a:r>
            <a:r>
              <a:rPr lang="ru-RU" sz="1400" dirty="0" smtClean="0">
                <a:latin typeface="Arial Narrow" pitchFamily="34" charset="0"/>
              </a:rPr>
              <a:t>уроков </a:t>
            </a:r>
            <a:r>
              <a:rPr lang="ru-RU" sz="1400" dirty="0">
                <a:latin typeface="Arial Narrow" pitchFamily="34" charset="0"/>
              </a:rPr>
              <a:t>в формате «Юнга» </a:t>
            </a:r>
            <a:endParaRPr lang="ru-RU" sz="140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1294 </a:t>
            </a:r>
            <a:r>
              <a:rPr lang="ru-RU" sz="1400" dirty="0">
                <a:latin typeface="Arial Narrow" pitchFamily="34" charset="0"/>
              </a:rPr>
              <a:t>налоговых </a:t>
            </a:r>
            <a:r>
              <a:rPr lang="ru-RU" sz="1400" dirty="0" smtClean="0">
                <a:latin typeface="Arial Narrow" pitchFamily="34" charset="0"/>
              </a:rPr>
              <a:t>урока </a:t>
            </a:r>
            <a:r>
              <a:rPr lang="ru-RU" sz="1400" dirty="0">
                <a:latin typeface="Arial Narrow" pitchFamily="34" charset="0"/>
              </a:rPr>
              <a:t>по заполнению деклараций в ЛК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24 </a:t>
            </a:r>
            <a:r>
              <a:rPr lang="ru-RU" sz="1400" dirty="0">
                <a:latin typeface="Arial Narrow" pitchFamily="34" charset="0"/>
              </a:rPr>
              <a:t>урока по заполнению отчетности в сервисе ФНС России «Сдача отчетности в электронном виде» 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endParaRPr lang="ru-RU" sz="16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5543" y="1752600"/>
            <a:ext cx="22252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 Narrow" pitchFamily="34" charset="0"/>
              </a:rPr>
              <a:t>Семинары, </a:t>
            </a:r>
            <a:r>
              <a:rPr lang="ru-RU" sz="1400" b="1" dirty="0" err="1" smtClean="0">
                <a:latin typeface="Arial Narrow" pitchFamily="34" charset="0"/>
              </a:rPr>
              <a:t>вебинары</a:t>
            </a:r>
            <a:r>
              <a:rPr lang="ru-RU" sz="1400" b="1" dirty="0">
                <a:latin typeface="Arial Narrow" pitchFamily="34" charset="0"/>
              </a:rPr>
              <a:t>,</a:t>
            </a:r>
            <a:r>
              <a:rPr lang="ru-RU" sz="1400" b="1" dirty="0" smtClean="0">
                <a:latin typeface="Arial Narrow" pitchFamily="34" charset="0"/>
              </a:rPr>
              <a:t> мобильные офисы и иные форматы информирования</a:t>
            </a:r>
          </a:p>
          <a:p>
            <a:endParaRPr lang="ru-RU" sz="1400" dirty="0" smtClean="0">
              <a:latin typeface="Arial Narrow" pitchFamily="34" charset="0"/>
            </a:endParaRPr>
          </a:p>
          <a:p>
            <a:endParaRPr lang="ru-RU" sz="140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36  </a:t>
            </a:r>
            <a:r>
              <a:rPr lang="ru-RU" sz="1400" dirty="0">
                <a:latin typeface="Arial Narrow" pitchFamily="34" charset="0"/>
              </a:rPr>
              <a:t>м</a:t>
            </a:r>
            <a:r>
              <a:rPr lang="ru-RU" sz="1400" dirty="0" smtClean="0">
                <a:latin typeface="Arial Narrow" pitchFamily="34" charset="0"/>
              </a:rPr>
              <a:t>обильных офисов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95 </a:t>
            </a:r>
            <a:r>
              <a:rPr lang="ru-RU" sz="1400" dirty="0" smtClean="0">
                <a:latin typeface="Arial Narrow" pitchFamily="34" charset="0"/>
              </a:rPr>
              <a:t>семинаров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23 </a:t>
            </a:r>
            <a:r>
              <a:rPr lang="ru-RU" sz="1400" dirty="0" err="1" smtClean="0">
                <a:latin typeface="Arial Narrow" pitchFamily="34" charset="0"/>
              </a:rPr>
              <a:t>вебинара</a:t>
            </a:r>
            <a:r>
              <a:rPr lang="ru-RU" sz="1400" dirty="0" smtClean="0">
                <a:latin typeface="Arial Narrow" pitchFamily="34" charset="0"/>
              </a:rPr>
              <a:t> 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2374</a:t>
            </a:r>
            <a:r>
              <a:rPr lang="ru-RU" sz="1400" dirty="0" smtClean="0">
                <a:latin typeface="Arial Narrow" pitchFamily="34" charset="0"/>
              </a:rPr>
              <a:t> материала в сети интернет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176 </a:t>
            </a:r>
            <a:r>
              <a:rPr lang="ru-RU" sz="1400" dirty="0" smtClean="0">
                <a:latin typeface="Arial Narrow" pitchFamily="34" charset="0"/>
              </a:rPr>
              <a:t> аудио и видео материалов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622</a:t>
            </a:r>
            <a:r>
              <a:rPr lang="ru-RU" sz="1400" dirty="0" smtClean="0">
                <a:latin typeface="Arial Narrow" pitchFamily="34" charset="0"/>
              </a:rPr>
              <a:t> информационных материала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1400" dirty="0" smtClean="0"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279</a:t>
            </a:r>
            <a:r>
              <a:rPr lang="ru-RU" sz="1400" dirty="0" smtClean="0">
                <a:latin typeface="Arial Narrow" pitchFamily="34" charset="0"/>
              </a:rPr>
              <a:t> информационных рассылок</a:t>
            </a:r>
            <a:endParaRPr lang="ru-RU" sz="1400" dirty="0">
              <a:latin typeface="Arial Narrow" pitchFamily="34" charset="0"/>
            </a:endParaRPr>
          </a:p>
          <a:p>
            <a:endParaRPr lang="ru-RU" dirty="0" smtClean="0">
              <a:latin typeface="Arial Narrow" pitchFamily="34" charset="0"/>
            </a:endParaRPr>
          </a:p>
          <a:p>
            <a:endParaRPr lang="ru-RU" dirty="0">
              <a:latin typeface="Arial Narrow" pitchFamily="34" charset="0"/>
            </a:endParaRPr>
          </a:p>
          <a:p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917003" y="1752600"/>
            <a:ext cx="2286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 Narrow" pitchFamily="34" charset="0"/>
              </a:rPr>
              <a:t>Участие в программе Региональной грамотности РК</a:t>
            </a:r>
            <a:endParaRPr lang="ru-RU" sz="1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endParaRPr lang="ru-RU" sz="1400" b="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endParaRPr lang="ru-RU" sz="1400" b="1" dirty="0">
              <a:solidFill>
                <a:srgbClr val="0070C0"/>
              </a:solidFill>
              <a:latin typeface="Arial Narrow" pitchFamily="34" charset="0"/>
            </a:endParaRP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rgbClr val="0070C0"/>
                </a:solidFill>
                <a:latin typeface="Arial Narrow" pitchFamily="34" charset="0"/>
              </a:rPr>
              <a:t>недели </a:t>
            </a:r>
            <a:r>
              <a:rPr lang="ru-RU" sz="1400" b="1" dirty="0">
                <a:solidFill>
                  <a:srgbClr val="0070C0"/>
                </a:solidFill>
                <a:latin typeface="Arial Narrow" pitchFamily="34" charset="0"/>
              </a:rPr>
              <a:t>финансовой грамотности </a:t>
            </a:r>
            <a:r>
              <a:rPr lang="ru-RU" sz="1400" dirty="0" smtClean="0">
                <a:latin typeface="Arial Narrow" pitchFamily="34" charset="0"/>
              </a:rPr>
              <a:t>– участие </a:t>
            </a:r>
            <a:r>
              <a:rPr lang="ru-RU" sz="1400" dirty="0">
                <a:latin typeface="Arial Narrow" pitchFamily="34" charset="0"/>
              </a:rPr>
              <a:t>в </a:t>
            </a:r>
            <a:r>
              <a:rPr lang="ru-RU" sz="1400" dirty="0" smtClean="0">
                <a:latin typeface="Arial Narrow" pitchFamily="34" charset="0"/>
              </a:rPr>
              <a:t>проекте Минфина РК</a:t>
            </a:r>
            <a:endParaRPr lang="ru-RU" sz="1400" dirty="0"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 Narrow" pitchFamily="34" charset="0"/>
              </a:rPr>
              <a:t>     </a:t>
            </a:r>
          </a:p>
          <a:p>
            <a:pPr marL="285750" indent="-285750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1400" b="1" spc="-1" dirty="0" smtClean="0">
                <a:solidFill>
                  <a:srgbClr val="0070C0"/>
                </a:solidFill>
                <a:latin typeface="Arial Narrow" pitchFamily="34" charset="0"/>
              </a:rPr>
              <a:t>проекты </a:t>
            </a:r>
            <a:r>
              <a:rPr lang="ru-RU" sz="1400" b="1" spc="-1" dirty="0">
                <a:solidFill>
                  <a:srgbClr val="0070C0"/>
                </a:solidFill>
                <a:latin typeface="Arial Narrow" pitchFamily="34" charset="0"/>
              </a:rPr>
              <a:t>со студентами </a:t>
            </a:r>
            <a:endParaRPr lang="ru-RU" sz="1400" b="1" spc="-1" dirty="0" smtClean="0">
              <a:solidFill>
                <a:srgbClr val="0070C0"/>
              </a:solidFill>
              <a:latin typeface="Arial Narrow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>
                <a:solidFill>
                  <a:srgbClr val="0070C0"/>
                </a:solidFill>
                <a:latin typeface="Arial Narrow" pitchFamily="34" charset="0"/>
              </a:rPr>
              <a:t> </a:t>
            </a:r>
            <a:r>
              <a:rPr lang="ru-RU" sz="1400" b="1" spc="-1" dirty="0" smtClean="0">
                <a:solidFill>
                  <a:srgbClr val="0070C0"/>
                </a:solidFill>
                <a:latin typeface="Arial Narrow" pitchFamily="34" charset="0"/>
              </a:rPr>
              <a:t>      </a:t>
            </a:r>
            <a:r>
              <a:rPr lang="ru-RU" sz="1400" spc="-1" dirty="0" smtClean="0">
                <a:latin typeface="Arial Narrow" pitchFamily="34" charset="0"/>
              </a:rPr>
              <a:t>ВУЗов по  </a:t>
            </a:r>
          </a:p>
          <a:p>
            <a:pPr>
              <a:lnSpc>
                <a:spcPct val="100000"/>
              </a:lnSpc>
            </a:pPr>
            <a:r>
              <a:rPr lang="ru-RU" sz="1400" spc="-1" dirty="0">
                <a:latin typeface="Arial Narrow" pitchFamily="34" charset="0"/>
              </a:rPr>
              <a:t> </a:t>
            </a:r>
            <a:r>
              <a:rPr lang="ru-RU" sz="1400" spc="-1" dirty="0" smtClean="0">
                <a:latin typeface="Arial Narrow" pitchFamily="34" charset="0"/>
              </a:rPr>
              <a:t>      подготовке</a:t>
            </a:r>
          </a:p>
          <a:p>
            <a:pPr>
              <a:lnSpc>
                <a:spcPct val="100000"/>
              </a:lnSpc>
            </a:pPr>
            <a:r>
              <a:rPr lang="ru-RU" sz="1400" spc="-1" dirty="0">
                <a:latin typeface="Arial Narrow" pitchFamily="34" charset="0"/>
              </a:rPr>
              <a:t> </a:t>
            </a:r>
            <a:r>
              <a:rPr lang="ru-RU" sz="1400" spc="-1" dirty="0" smtClean="0">
                <a:latin typeface="Arial Narrow" pitchFamily="34" charset="0"/>
              </a:rPr>
              <a:t>      видеороликов,   </a:t>
            </a:r>
          </a:p>
          <a:p>
            <a:pPr>
              <a:lnSpc>
                <a:spcPct val="100000"/>
              </a:lnSpc>
            </a:pPr>
            <a:r>
              <a:rPr lang="ru-RU" sz="1400" spc="-1" dirty="0">
                <a:latin typeface="Arial Narrow" pitchFamily="34" charset="0"/>
              </a:rPr>
              <a:t> </a:t>
            </a:r>
            <a:r>
              <a:rPr lang="ru-RU" sz="1400" spc="-1" dirty="0" smtClean="0">
                <a:latin typeface="Arial Narrow" pitchFamily="34" charset="0"/>
              </a:rPr>
              <a:t>      буклетов</a:t>
            </a:r>
            <a:r>
              <a:rPr lang="ru-RU" sz="1400" spc="-1" dirty="0">
                <a:latin typeface="Arial Narrow" pitchFamily="34" charset="0"/>
              </a:rPr>
              <a:t>, листовок, </a:t>
            </a:r>
            <a:r>
              <a:rPr lang="ru-RU" sz="1400" spc="-1" dirty="0" smtClean="0">
                <a:latin typeface="Arial Narrow" pitchFamily="34" charset="0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ru-RU" sz="1400" spc="-1" dirty="0">
                <a:latin typeface="Arial Narrow" pitchFamily="34" charset="0"/>
              </a:rPr>
              <a:t> </a:t>
            </a:r>
            <a:r>
              <a:rPr lang="ru-RU" sz="1400" spc="-1" dirty="0" smtClean="0">
                <a:latin typeface="Arial Narrow" pitchFamily="34" charset="0"/>
              </a:rPr>
              <a:t>      памяток </a:t>
            </a:r>
            <a:r>
              <a:rPr lang="ru-RU" sz="1400" spc="-1" dirty="0">
                <a:latin typeface="Arial Narrow" pitchFamily="34" charset="0"/>
              </a:rPr>
              <a:t>и </a:t>
            </a:r>
            <a:r>
              <a:rPr lang="ru-RU" sz="1400" spc="-1" dirty="0" smtClean="0">
                <a:latin typeface="Arial Narrow" pitchFamily="34" charset="0"/>
              </a:rPr>
              <a:t>иных   </a:t>
            </a:r>
          </a:p>
          <a:p>
            <a:pPr>
              <a:lnSpc>
                <a:spcPct val="100000"/>
              </a:lnSpc>
            </a:pPr>
            <a:r>
              <a:rPr lang="ru-RU" sz="1400" spc="-1" dirty="0">
                <a:latin typeface="Arial Narrow" pitchFamily="34" charset="0"/>
              </a:rPr>
              <a:t> </a:t>
            </a:r>
            <a:r>
              <a:rPr lang="ru-RU" sz="1400" spc="-1" dirty="0" smtClean="0">
                <a:latin typeface="Arial Narrow" pitchFamily="34" charset="0"/>
              </a:rPr>
              <a:t>      материалов</a:t>
            </a:r>
            <a:endParaRPr lang="ru-RU" sz="1400" spc="-1" dirty="0">
              <a:latin typeface="Arial Narrow" pitchFamily="34" charset="0"/>
            </a:endParaRPr>
          </a:p>
          <a:p>
            <a:endParaRPr lang="ru-RU" sz="1600" dirty="0"/>
          </a:p>
        </p:txBody>
      </p:sp>
      <p:pic>
        <p:nvPicPr>
          <p:cNvPr id="18" name="Picture 3" descr="G:\БАННЕР ДК\icons-2188729_192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3" t="26086" r="65604" b="50711"/>
          <a:stretch/>
        </p:blipFill>
        <p:spPr bwMode="auto">
          <a:xfrm>
            <a:off x="3254700" y="1143000"/>
            <a:ext cx="553781" cy="56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G:\БАННЕР ДК\icons-2188729_192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3" t="26086" r="65604" b="50711"/>
          <a:stretch/>
        </p:blipFill>
        <p:spPr bwMode="auto">
          <a:xfrm>
            <a:off x="5451282" y="1143000"/>
            <a:ext cx="553781" cy="56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G:\БАННЕР ДК\icons-2188729_192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3" t="26086" r="65604" b="50711"/>
          <a:stretch/>
        </p:blipFill>
        <p:spPr bwMode="auto">
          <a:xfrm>
            <a:off x="7750500" y="1143000"/>
            <a:ext cx="553781" cy="56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:\6Wc9sqdjcB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0" t="7296" r="11089" b="55186"/>
          <a:stretch/>
        </p:blipFill>
        <p:spPr bwMode="auto">
          <a:xfrm>
            <a:off x="148746" y="5410200"/>
            <a:ext cx="2159206" cy="142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1893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191048" y="5872591"/>
            <a:ext cx="567428" cy="653107"/>
          </a:xfrm>
          <a:prstGeom prst="rect">
            <a:avLst/>
          </a:prstGeom>
        </p:spPr>
        <p:txBody>
          <a:bodyPr vert="horz" lIns="0" tIns="43814" rIns="0" bIns="43814" rtlCol="0" anchor="ctr">
            <a:normAutofit/>
          </a:bodyPr>
          <a:lstStyle/>
          <a:p>
            <a:r>
              <a:rPr lang="ru-RU" sz="2400" b="1" dirty="0" smtClean="0">
                <a:solidFill>
                  <a:prstClr val="white"/>
                </a:solidFill>
              </a:rPr>
              <a:t>25</a:t>
            </a:r>
            <a:endParaRPr lang="ru-RU" sz="2400" b="1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71525" y="325438"/>
            <a:ext cx="7115175" cy="8429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300" dirty="0">
                <a:solidFill>
                  <a:srgbClr val="FF0000"/>
                </a:solidFill>
                <a:latin typeface="+mn-lt"/>
              </a:rPr>
              <a:t>Основные </a:t>
            </a:r>
            <a:r>
              <a:rPr lang="ru-RU" sz="2300" dirty="0" smtClean="0">
                <a:solidFill>
                  <a:srgbClr val="FF0000"/>
                </a:solidFill>
                <a:latin typeface="+mn-lt"/>
              </a:rPr>
              <a:t>задачи </a:t>
            </a:r>
            <a:r>
              <a:rPr lang="ru-RU" sz="2300" dirty="0" smtClean="0">
                <a:solidFill>
                  <a:srgbClr val="FF0000"/>
                </a:solidFill>
                <a:latin typeface="+mn-lt"/>
              </a:rPr>
              <a:t>20</a:t>
            </a:r>
            <a:r>
              <a:rPr lang="en-US" sz="2300" dirty="0" smtClean="0">
                <a:solidFill>
                  <a:srgbClr val="FF0000"/>
                </a:solidFill>
                <a:latin typeface="+mn-lt"/>
              </a:rPr>
              <a:t>25</a:t>
            </a:r>
            <a:r>
              <a:rPr lang="ru-RU" sz="23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2300" dirty="0" smtClean="0">
                <a:solidFill>
                  <a:srgbClr val="FF0000"/>
                </a:solidFill>
                <a:latin typeface="+mn-lt"/>
              </a:rPr>
              <a:t>года</a:t>
            </a:r>
            <a:endParaRPr lang="ru-RU" sz="23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8916" y="1416867"/>
            <a:ext cx="7885164" cy="4535697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marL="0" marR="0" indent="0" algn="l" defTabSz="8918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7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solidFill>
                  <a:srgbClr val="4F81BD">
                    <a:lumMod val="75000"/>
                  </a:srgbClr>
                </a:solidFill>
              </a:rPr>
              <a:t> </a:t>
            </a:r>
            <a:endParaRPr lang="ru-RU" sz="3200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8916" y="1575663"/>
            <a:ext cx="8372575" cy="502256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marL="0" marR="0" indent="0" algn="l" defTabSz="8918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7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4F81BD">
                    <a:lumMod val="75000"/>
                  </a:srgbClr>
                </a:solidFill>
              </a:rPr>
              <a:t> </a:t>
            </a:r>
            <a:endParaRPr lang="ru-RU" sz="2400" dirty="0" smtClean="0">
              <a:solidFill>
                <a:srgbClr val="4F81BD">
                  <a:lumMod val="75000"/>
                </a:srgb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4F81BD">
                  <a:lumMod val="75000"/>
                </a:srgbClr>
              </a:solidFill>
            </a:endParaRPr>
          </a:p>
          <a:p>
            <a:pPr algn="ctr"/>
            <a:endParaRPr lang="en-US" sz="3200" dirty="0">
              <a:solidFill>
                <a:srgbClr val="4F81BD">
                  <a:lumMod val="75000"/>
                </a:srgbClr>
              </a:solidFill>
            </a:endParaRP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3200" dirty="0">
              <a:solidFill>
                <a:srgbClr val="4F81BD">
                  <a:lumMod val="75000"/>
                </a:srgb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640282"/>
              </p:ext>
            </p:extLst>
          </p:nvPr>
        </p:nvGraphicFramePr>
        <p:xfrm>
          <a:off x="635430" y="1154624"/>
          <a:ext cx="7688649" cy="53475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9487"/>
                <a:gridCol w="4759162"/>
              </a:tblGrid>
              <a:tr h="78011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НАЛОГОВОЕ</a:t>
                      </a:r>
                      <a:b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АДМИНИСТРИРОВАНИЕ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 Обеспечить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исполнение параметров бюджетов бюджетной системы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Российской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Федерации</a:t>
                      </a: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036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 Продолжить с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нижение административной нагрузки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 проведении контрольных мероприятий с одновременным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сохранением качества налогового администрирования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98811">
                <a:tc>
                  <a:txBody>
                    <a:bodyPr/>
                    <a:lstStyle/>
                    <a:p>
                      <a:pPr algn="l" fontAlgn="ctr"/>
                      <a:endParaRPr lang="ru-RU" sz="1800" b="1" i="0" u="none" strike="noStrike" dirty="0">
                        <a:solidFill>
                          <a:srgbClr val="0033CC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94968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ЕДИНЫЙ</a:t>
                      </a:r>
                      <a:b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НАЛОГОВЫЙ</a:t>
                      </a:r>
                      <a:b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СЧЕТ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  Обеспечить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улучшение пользовательского опыта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понятности и актуальности данных о расчетах с бюджетом в личных кабинетах налогоплательщиков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949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  Обеспечить передачу данных для использования и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интеграции непосредственно в учетные системы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налогоплательщиков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12368">
                <a:tc>
                  <a:txBody>
                    <a:bodyPr/>
                    <a:lstStyle/>
                    <a:p>
                      <a:pPr algn="l" fontAlgn="ctr"/>
                      <a:endParaRPr lang="ru-RU" sz="1800" b="1" i="0" u="none" strike="noStrike">
                        <a:solidFill>
                          <a:srgbClr val="0033CC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949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КОНТРОЛЬНАЯ</a:t>
                      </a:r>
                      <a:b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</a:rPr>
                        <a:t>РАБОТА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  Обеспечить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суммы схемных вычетов по НДС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дополнительно заявляемых крупнейшими выгодоприобретателями, включенными в ФРПВ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892" y="-1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34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54631" y="169863"/>
            <a:ext cx="5150926" cy="412028"/>
          </a:xfrm>
        </p:spPr>
        <p:txBody>
          <a:bodyPr/>
          <a:lstStyle/>
          <a:p>
            <a:r>
              <a:rPr lang="ru-RU" sz="2000" dirty="0">
                <a:solidFill>
                  <a:prstClr val="black"/>
                </a:solidFill>
                <a:latin typeface="+mn-lt"/>
              </a:rPr>
              <a:t>ДИНАМИКА НАЛОГОВЫХ ПОСТУПЛЕНИЙ</a:t>
            </a:r>
            <a:endParaRPr lang="ru-RU" sz="2000" dirty="0">
              <a:solidFill>
                <a:srgbClr val="00518E"/>
              </a:solidFill>
              <a:latin typeface="+mn-lt"/>
            </a:endParaRPr>
          </a:p>
        </p:txBody>
      </p:sp>
      <p:sp>
        <p:nvSpPr>
          <p:cNvPr id="6" name="Блок-схема: ручной ввод 32"/>
          <p:cNvSpPr/>
          <p:nvPr/>
        </p:nvSpPr>
        <p:spPr>
          <a:xfrm>
            <a:off x="379301" y="2781436"/>
            <a:ext cx="8029402" cy="297066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7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779 h 10000"/>
              <a:gd name="connsiteX0" fmla="*/ 0 w 10054"/>
              <a:gd name="connsiteY0" fmla="*/ 3154 h 10375"/>
              <a:gd name="connsiteX1" fmla="*/ 10054 w 10054"/>
              <a:gd name="connsiteY1" fmla="*/ 0 h 10375"/>
              <a:gd name="connsiteX2" fmla="*/ 10000 w 10054"/>
              <a:gd name="connsiteY2" fmla="*/ 10375 h 10375"/>
              <a:gd name="connsiteX3" fmla="*/ 0 w 10054"/>
              <a:gd name="connsiteY3" fmla="*/ 10375 h 10375"/>
              <a:gd name="connsiteX4" fmla="*/ 0 w 10054"/>
              <a:gd name="connsiteY4" fmla="*/ 3154 h 10375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  <a:gd name="connsiteX0" fmla="*/ 0 w 10043"/>
              <a:gd name="connsiteY0" fmla="*/ 3241 h 10462"/>
              <a:gd name="connsiteX1" fmla="*/ 10043 w 10043"/>
              <a:gd name="connsiteY1" fmla="*/ 0 h 10462"/>
              <a:gd name="connsiteX2" fmla="*/ 10000 w 10043"/>
              <a:gd name="connsiteY2" fmla="*/ 10462 h 10462"/>
              <a:gd name="connsiteX3" fmla="*/ 0 w 10043"/>
              <a:gd name="connsiteY3" fmla="*/ 10462 h 10462"/>
              <a:gd name="connsiteX4" fmla="*/ 0 w 10043"/>
              <a:gd name="connsiteY4" fmla="*/ 3241 h 10462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462">
                <a:moveTo>
                  <a:pt x="0" y="3241"/>
                </a:moveTo>
                <a:lnTo>
                  <a:pt x="10021" y="0"/>
                </a:lnTo>
                <a:cubicBezTo>
                  <a:pt x="10003" y="3458"/>
                  <a:pt x="10018" y="7004"/>
                  <a:pt x="10000" y="10462"/>
                </a:cubicBezTo>
                <a:lnTo>
                  <a:pt x="0" y="10462"/>
                </a:lnTo>
                <a:lnTo>
                  <a:pt x="0" y="324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2094" y="5774739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7564" y="5770136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2291" y="1312173"/>
            <a:ext cx="1022357" cy="457832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24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118,6%</a:t>
            </a:r>
            <a:endParaRPr lang="ru-RU" sz="24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0467" y="3185327"/>
            <a:ext cx="715706" cy="10332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9,3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64566" y="3644123"/>
            <a:ext cx="1015272" cy="2150209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64922" y="2566953"/>
            <a:ext cx="1033675" cy="3193075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05554" y="2038296"/>
            <a:ext cx="1068376" cy="3706097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76678" y="4218625"/>
            <a:ext cx="903159" cy="1027218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39,0 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75866" y="272493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62,6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36841" y="2566954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71,2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6007636" y="1707764"/>
            <a:ext cx="1077665" cy="330532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31314" y="1543550"/>
            <a:ext cx="1111075" cy="4201147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95217" y="5794332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03080" y="1915943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84,4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495035" y="1260773"/>
            <a:ext cx="1435355" cy="56555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+216,7</a:t>
            </a:r>
            <a:r>
              <a:rPr lang="ru-RU" sz="27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%</a:t>
            </a:r>
            <a:endParaRPr lang="ru-RU" sz="31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1453035" y="1023941"/>
            <a:ext cx="5632266" cy="1717962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11540" y="5774739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759287" y="2412558"/>
            <a:ext cx="1076575" cy="3342955"/>
          </a:xfrm>
          <a:prstGeom prst="rect">
            <a:avLst/>
          </a:prstGeom>
          <a:solidFill>
            <a:srgbClr val="618CBB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1193" y="5755513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91678" y="2800097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64,0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7" y="4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07118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8860" y="169863"/>
            <a:ext cx="8193529" cy="60631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ДИНАМИКА ПОСТУПЛЕНИЙ СТРАХОВЫХ ВЗНОСОВ</a:t>
            </a:r>
          </a:p>
        </p:txBody>
      </p:sp>
      <p:sp>
        <p:nvSpPr>
          <p:cNvPr id="6" name="Блок-схема: ручной ввод 32"/>
          <p:cNvSpPr/>
          <p:nvPr/>
        </p:nvSpPr>
        <p:spPr>
          <a:xfrm>
            <a:off x="379301" y="2781436"/>
            <a:ext cx="8029402" cy="297066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7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779 h 10000"/>
              <a:gd name="connsiteX0" fmla="*/ 0 w 10054"/>
              <a:gd name="connsiteY0" fmla="*/ 3154 h 10375"/>
              <a:gd name="connsiteX1" fmla="*/ 10054 w 10054"/>
              <a:gd name="connsiteY1" fmla="*/ 0 h 10375"/>
              <a:gd name="connsiteX2" fmla="*/ 10000 w 10054"/>
              <a:gd name="connsiteY2" fmla="*/ 10375 h 10375"/>
              <a:gd name="connsiteX3" fmla="*/ 0 w 10054"/>
              <a:gd name="connsiteY3" fmla="*/ 10375 h 10375"/>
              <a:gd name="connsiteX4" fmla="*/ 0 w 10054"/>
              <a:gd name="connsiteY4" fmla="*/ 3154 h 10375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  <a:gd name="connsiteX0" fmla="*/ 0 w 10043"/>
              <a:gd name="connsiteY0" fmla="*/ 3241 h 10462"/>
              <a:gd name="connsiteX1" fmla="*/ 10043 w 10043"/>
              <a:gd name="connsiteY1" fmla="*/ 0 h 10462"/>
              <a:gd name="connsiteX2" fmla="*/ 10000 w 10043"/>
              <a:gd name="connsiteY2" fmla="*/ 10462 h 10462"/>
              <a:gd name="connsiteX3" fmla="*/ 0 w 10043"/>
              <a:gd name="connsiteY3" fmla="*/ 10462 h 10462"/>
              <a:gd name="connsiteX4" fmla="*/ 0 w 10043"/>
              <a:gd name="connsiteY4" fmla="*/ 3241 h 10462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462">
                <a:moveTo>
                  <a:pt x="0" y="3241"/>
                </a:moveTo>
                <a:lnTo>
                  <a:pt x="10021" y="0"/>
                </a:lnTo>
                <a:cubicBezTo>
                  <a:pt x="10003" y="3458"/>
                  <a:pt x="10018" y="7004"/>
                  <a:pt x="10000" y="10462"/>
                </a:cubicBezTo>
                <a:lnTo>
                  <a:pt x="0" y="10462"/>
                </a:lnTo>
                <a:lnTo>
                  <a:pt x="0" y="324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2094" y="5774739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7564" y="5770136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36894" y="1288447"/>
            <a:ext cx="1022357" cy="457832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24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119,2%</a:t>
            </a:r>
            <a:endParaRPr lang="ru-RU" sz="24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0467" y="3185327"/>
            <a:ext cx="715706" cy="10332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9,3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64566" y="2424223"/>
            <a:ext cx="930402" cy="3370109"/>
          </a:xfrm>
          <a:prstGeom prst="rect">
            <a:avLst/>
          </a:prstGeom>
          <a:solidFill>
            <a:srgbClr val="92D050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88713" y="2074597"/>
            <a:ext cx="1033675" cy="3669792"/>
          </a:xfrm>
          <a:prstGeom prst="rect">
            <a:avLst/>
          </a:prstGeom>
          <a:solidFill>
            <a:srgbClr val="92D050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05554" y="1777256"/>
            <a:ext cx="1068376" cy="3967133"/>
          </a:xfrm>
          <a:prstGeom prst="rect">
            <a:avLst/>
          </a:prstGeom>
          <a:solidFill>
            <a:srgbClr val="92D050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9726" y="2885716"/>
            <a:ext cx="895242" cy="10332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23,4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08036" y="2566954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25,8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36841" y="2326329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29,5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6307244" y="1151322"/>
            <a:ext cx="882770" cy="583423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31314" y="1023941"/>
            <a:ext cx="1111075" cy="4670073"/>
          </a:xfrm>
          <a:prstGeom prst="rect">
            <a:avLst/>
          </a:prstGeom>
          <a:solidFill>
            <a:srgbClr val="92D050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77779" y="5759273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03080" y="137252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35,2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10308" y="964633"/>
            <a:ext cx="1435356" cy="56555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+</a:t>
            </a:r>
            <a:r>
              <a:rPr lang="ru-RU" sz="31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150,6</a:t>
            </a:r>
            <a:r>
              <a:rPr lang="ru-RU" sz="27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%</a:t>
            </a:r>
            <a:endParaRPr lang="ru-RU" sz="31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1452317" y="871870"/>
            <a:ext cx="5950763" cy="1218370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11540" y="5774739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759287" y="2176602"/>
            <a:ext cx="1076575" cy="3578908"/>
          </a:xfrm>
          <a:prstGeom prst="rect">
            <a:avLst/>
          </a:prstGeom>
          <a:solidFill>
            <a:srgbClr val="92D050"/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1193" y="5755513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94837" y="2781436"/>
            <a:ext cx="805474" cy="126938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25,1</a:t>
            </a: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96495" y="1841881"/>
            <a:ext cx="177062" cy="334721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endParaRPr lang="ru-RU" sz="16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389" y="4"/>
            <a:ext cx="80161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14332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5818" y="159231"/>
            <a:ext cx="7719237" cy="80539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ДИНАМИКА НАЛОГОВЫХ ПОСТУПЛЕНИЙ В КОНСОЛИДИРОВАННЫЙ БЮДЖЕТ РЕСПУБЛИКИ КАРЕЛИЯ</a:t>
            </a:r>
          </a:p>
        </p:txBody>
      </p:sp>
      <p:sp>
        <p:nvSpPr>
          <p:cNvPr id="6" name="Блок-схема: ручной ввод 32"/>
          <p:cNvSpPr/>
          <p:nvPr/>
        </p:nvSpPr>
        <p:spPr>
          <a:xfrm>
            <a:off x="379301" y="2781436"/>
            <a:ext cx="8029402" cy="297066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7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779 h 10000"/>
              <a:gd name="connsiteX0" fmla="*/ 0 w 10054"/>
              <a:gd name="connsiteY0" fmla="*/ 3154 h 10375"/>
              <a:gd name="connsiteX1" fmla="*/ 10054 w 10054"/>
              <a:gd name="connsiteY1" fmla="*/ 0 h 10375"/>
              <a:gd name="connsiteX2" fmla="*/ 10000 w 10054"/>
              <a:gd name="connsiteY2" fmla="*/ 10375 h 10375"/>
              <a:gd name="connsiteX3" fmla="*/ 0 w 10054"/>
              <a:gd name="connsiteY3" fmla="*/ 10375 h 10375"/>
              <a:gd name="connsiteX4" fmla="*/ 0 w 10054"/>
              <a:gd name="connsiteY4" fmla="*/ 3154 h 10375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  <a:gd name="connsiteX0" fmla="*/ 0 w 10043"/>
              <a:gd name="connsiteY0" fmla="*/ 3241 h 10462"/>
              <a:gd name="connsiteX1" fmla="*/ 10043 w 10043"/>
              <a:gd name="connsiteY1" fmla="*/ 0 h 10462"/>
              <a:gd name="connsiteX2" fmla="*/ 10000 w 10043"/>
              <a:gd name="connsiteY2" fmla="*/ 10462 h 10462"/>
              <a:gd name="connsiteX3" fmla="*/ 0 w 10043"/>
              <a:gd name="connsiteY3" fmla="*/ 10462 h 10462"/>
              <a:gd name="connsiteX4" fmla="*/ 0 w 10043"/>
              <a:gd name="connsiteY4" fmla="*/ 3241 h 10462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462">
                <a:moveTo>
                  <a:pt x="0" y="3241"/>
                </a:moveTo>
                <a:lnTo>
                  <a:pt x="10021" y="0"/>
                </a:lnTo>
                <a:cubicBezTo>
                  <a:pt x="10003" y="3458"/>
                  <a:pt x="10018" y="7004"/>
                  <a:pt x="10000" y="10462"/>
                </a:cubicBezTo>
                <a:lnTo>
                  <a:pt x="0" y="10462"/>
                </a:lnTo>
                <a:lnTo>
                  <a:pt x="0" y="324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2094" y="5774739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7564" y="5770136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2295" y="1312173"/>
            <a:ext cx="1022357" cy="457832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24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113,1%</a:t>
            </a:r>
            <a:endParaRPr lang="ru-RU" sz="24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0467" y="3185327"/>
            <a:ext cx="715706" cy="10332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9,3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64566" y="3361651"/>
            <a:ext cx="1015272" cy="24326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94002" y="2781436"/>
            <a:ext cx="1033675" cy="29785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05554" y="2132130"/>
            <a:ext cx="1068376" cy="36122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76678" y="4218625"/>
            <a:ext cx="903159" cy="1027218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27,2 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11193" y="330154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37,0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36841" y="2566954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49,5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6007636" y="1707764"/>
            <a:ext cx="1077665" cy="330532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31314" y="1410328"/>
            <a:ext cx="1111075" cy="43343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95217" y="5794332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03080" y="1915943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56,0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10308" y="1543621"/>
            <a:ext cx="1435356" cy="56555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+205,9</a:t>
            </a:r>
            <a:r>
              <a:rPr lang="ru-RU" sz="27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%</a:t>
            </a:r>
            <a:endParaRPr lang="ru-RU" sz="31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1596050" y="964633"/>
            <a:ext cx="5421613" cy="1816803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11540" y="5774739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759287" y="2724932"/>
            <a:ext cx="1076575" cy="303057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1193" y="5755513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14411" y="321471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37,9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07" y="3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578047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3289" y="318980"/>
            <a:ext cx="7612910" cy="6698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СТРУКТУРА НАЛОГОВЫХ ПОСТУПЛЕНИЙ В КОНСОЛИДИРОВАННЫЙ БЮДЖЕТ РЕСПУБЛИКИ КАРЕЛИЯ В 2024 ГОДУ</a:t>
            </a:r>
          </a:p>
        </p:txBody>
      </p:sp>
      <p:sp>
        <p:nvSpPr>
          <p:cNvPr id="7" name="Овал 6"/>
          <p:cNvSpPr/>
          <p:nvPr/>
        </p:nvSpPr>
        <p:spPr>
          <a:xfrm>
            <a:off x="1362213" y="1926590"/>
            <a:ext cx="2500686" cy="2404669"/>
          </a:xfrm>
          <a:prstGeom prst="ellipse">
            <a:avLst/>
          </a:prstGeom>
          <a:pattFill prst="pct25">
            <a:fgClr>
              <a:srgbClr val="618CBB"/>
            </a:fgClr>
            <a:bgClr>
              <a:schemeClr val="bg1"/>
            </a:bgClr>
          </a:pattFill>
          <a:ln w="63500" cmpd="thickThin">
            <a:solidFill>
              <a:srgbClr val="618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43" tIns="43822" rIns="87643" bIns="43822" rtlCol="0" anchor="ctr"/>
          <a:lstStyle/>
          <a:p>
            <a:pPr algn="ctr" defTabSz="957024"/>
            <a:endParaRPr lang="ru-RU" sz="1300" dirty="0">
              <a:solidFill>
                <a:srgbClr val="4E67C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832059" y="2048882"/>
            <a:ext cx="2074277" cy="2001990"/>
          </a:xfrm>
          <a:prstGeom prst="ellipse">
            <a:avLst/>
          </a:prstGeom>
          <a:solidFill>
            <a:srgbClr val="618CBB"/>
          </a:solidFill>
          <a:ln w="47625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43" tIns="43822" rIns="87643" bIns="43822" rtlCol="0" anchor="ctr"/>
          <a:lstStyle/>
          <a:p>
            <a:pPr algn="ctr" defTabSz="957024"/>
            <a:r>
              <a:rPr lang="ru-RU" sz="40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18,6%</a:t>
            </a:r>
            <a:endParaRPr lang="ru-RU" sz="40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957024"/>
            <a:endParaRPr lang="ru-RU" sz="19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2580" y="2167280"/>
            <a:ext cx="569189" cy="383764"/>
          </a:xfrm>
          <a:prstGeom prst="rect">
            <a:avLst/>
          </a:prstGeom>
        </p:spPr>
        <p:txBody>
          <a:bodyPr wrap="none" lIns="87643" tIns="43822" rIns="87643" bIns="43822">
            <a:noAutofit/>
          </a:bodyPr>
          <a:lstStyle/>
          <a:p>
            <a:pPr algn="ctr" defTabSz="957024"/>
            <a:endParaRPr lang="ru-RU" sz="31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26909" y="2706419"/>
            <a:ext cx="1771303" cy="806555"/>
          </a:xfrm>
          <a:prstGeom prst="rect">
            <a:avLst/>
          </a:prstGeom>
        </p:spPr>
        <p:txBody>
          <a:bodyPr wrap="square" lIns="87643" tIns="43822" rIns="87643" bIns="43822">
            <a:noAutofit/>
          </a:bodyPr>
          <a:lstStyle/>
          <a:p>
            <a:pPr algn="ctr" defTabSz="957024"/>
            <a:r>
              <a:rPr lang="ru-RU" sz="4600" dirty="0" smtClean="0">
                <a:solidFill>
                  <a:srgbClr val="4E67C8">
                    <a:lumMod val="75000"/>
                  </a:srgbClr>
                </a:solidFill>
                <a:latin typeface="Arial Narrow" panose="020B0606020202030204" pitchFamily="34" charset="0"/>
              </a:rPr>
              <a:t>43,5%</a:t>
            </a:r>
            <a:endParaRPr lang="ru-RU" sz="2300" dirty="0">
              <a:solidFill>
                <a:srgbClr val="4E67C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726905" y="4863734"/>
            <a:ext cx="1696864" cy="1751325"/>
          </a:xfrm>
          <a:prstGeom prst="ellipse">
            <a:avLst/>
          </a:prstGeom>
          <a:pattFill prst="pct25">
            <a:fgClr>
              <a:schemeClr val="accent5"/>
            </a:fgClr>
            <a:bgClr>
              <a:schemeClr val="bg1"/>
            </a:bgClr>
          </a:pattFill>
          <a:ln w="63500" cmpd="thickThin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43" tIns="43822" rIns="87643" bIns="43822" rtlCol="0" anchor="ctr"/>
          <a:lstStyle/>
          <a:p>
            <a:pPr algn="ctr" defTabSz="957024"/>
            <a:r>
              <a:rPr lang="ru-RU" sz="3200" b="1" dirty="0" smtClean="0">
                <a:solidFill>
                  <a:srgbClr val="212745"/>
                </a:solidFill>
                <a:latin typeface="Arial Narrow" panose="020B0606020202030204" pitchFamily="34" charset="0"/>
              </a:rPr>
              <a:t>15,0%</a:t>
            </a:r>
            <a:endParaRPr lang="ru-RU" sz="3200" b="1" dirty="0">
              <a:solidFill>
                <a:srgbClr val="212745"/>
              </a:solidFill>
              <a:latin typeface="Arial Narrow" panose="020B0606020202030204" pitchFamily="34" charset="0"/>
            </a:endParaRPr>
          </a:p>
          <a:p>
            <a:pPr algn="ctr" defTabSz="957024"/>
            <a:endParaRPr lang="ru-RU" sz="1300" dirty="0">
              <a:solidFill>
                <a:srgbClr val="4E67C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429721" y="5000694"/>
            <a:ext cx="1628132" cy="1588683"/>
          </a:xfrm>
          <a:prstGeom prst="ellipse">
            <a:avLst/>
          </a:prstGeom>
          <a:solidFill>
            <a:schemeClr val="accent5"/>
          </a:solidFill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43" tIns="43822" rIns="87643" bIns="43822" rtlCol="0" anchor="ctr"/>
          <a:lstStyle/>
          <a:p>
            <a:pPr algn="ctr" defTabSz="957024"/>
            <a:r>
              <a:rPr lang="ru-RU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9,0%</a:t>
            </a:r>
            <a:endParaRPr lang="ru-RU" sz="32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99771" y="5341053"/>
            <a:ext cx="569189" cy="284449"/>
          </a:xfrm>
          <a:prstGeom prst="rect">
            <a:avLst/>
          </a:prstGeom>
        </p:spPr>
        <p:txBody>
          <a:bodyPr wrap="none" lIns="87643" tIns="43822" rIns="87643" bIns="43822">
            <a:noAutofit/>
          </a:bodyPr>
          <a:lstStyle/>
          <a:p>
            <a:pPr algn="ctr" defTabSz="957024"/>
            <a:endParaRPr lang="ru-RU" sz="4200" dirty="0">
              <a:solidFill>
                <a:srgbClr val="212745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8025" y="1483500"/>
            <a:ext cx="4424558" cy="443091"/>
          </a:xfrm>
          <a:prstGeom prst="rect">
            <a:avLst/>
          </a:prstGeom>
          <a:noFill/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2300" b="1" dirty="0">
                <a:latin typeface="Arial Narrow" panose="020B0606020202030204" pitchFamily="34" charset="0"/>
              </a:rPr>
              <a:t>НДФЛ</a:t>
            </a:r>
            <a:r>
              <a:rPr lang="ru-RU" sz="2300" dirty="0">
                <a:latin typeface="Arial Narrow" panose="020B0606020202030204" pitchFamily="34" charset="0"/>
              </a:rPr>
              <a:t>  </a:t>
            </a:r>
            <a:r>
              <a:rPr lang="ru-RU" sz="2300" b="1" dirty="0" smtClean="0">
                <a:latin typeface="Arial Narrow" panose="020B0606020202030204" pitchFamily="34" charset="0"/>
              </a:rPr>
              <a:t>24,4 </a:t>
            </a:r>
            <a:r>
              <a:rPr lang="ru-RU" sz="2300" b="1" dirty="0">
                <a:latin typeface="Arial Narrow" panose="020B0606020202030204" pitchFamily="34" charset="0"/>
              </a:rPr>
              <a:t>млрд.руб. </a:t>
            </a:r>
            <a:endParaRPr lang="ru-RU" sz="3100" b="1" dirty="0"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9795" y="1483496"/>
            <a:ext cx="4424558" cy="442813"/>
          </a:xfrm>
          <a:prstGeom prst="rect">
            <a:avLst/>
          </a:prstGeom>
          <a:noFill/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2300" b="1" dirty="0">
                <a:latin typeface="Arial Narrow" panose="020B0606020202030204" pitchFamily="34" charset="0"/>
              </a:rPr>
              <a:t>Налог на прибыль</a:t>
            </a:r>
            <a:r>
              <a:rPr lang="ru-RU" sz="2300" dirty="0">
                <a:latin typeface="Arial Narrow" panose="020B0606020202030204" pitchFamily="34" charset="0"/>
              </a:rPr>
              <a:t> </a:t>
            </a:r>
            <a:r>
              <a:rPr lang="ru-RU" sz="2300" b="1" dirty="0" smtClean="0">
                <a:latin typeface="Arial Narrow" panose="020B0606020202030204" pitchFamily="34" charset="0"/>
              </a:rPr>
              <a:t>10,4 </a:t>
            </a:r>
            <a:r>
              <a:rPr lang="ru-RU" sz="2300" b="1" dirty="0">
                <a:latin typeface="Arial Narrow" panose="020B0606020202030204" pitchFamily="34" charset="0"/>
              </a:rPr>
              <a:t>млрд.руб</a:t>
            </a:r>
            <a:r>
              <a:rPr lang="ru-RU" sz="2300" b="1" dirty="0">
                <a:solidFill>
                  <a:srgbClr val="B4DCFA">
                    <a:lumMod val="50000"/>
                  </a:srgbClr>
                </a:solidFill>
                <a:latin typeface="Arial Narrow" panose="020B0606020202030204" pitchFamily="34" charset="0"/>
              </a:rPr>
              <a:t>. </a:t>
            </a:r>
            <a:endParaRPr lang="ru-RU" sz="3100" b="1" dirty="0">
              <a:solidFill>
                <a:srgbClr val="B4DCFA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063534" y="5341054"/>
            <a:ext cx="1069274" cy="1076441"/>
          </a:xfrm>
          <a:prstGeom prst="ellipse">
            <a:avLst/>
          </a:prstGeom>
          <a:pattFill prst="pct50">
            <a:fgClr>
              <a:schemeClr val="accent5"/>
            </a:fgClr>
            <a:bgClr>
              <a:schemeClr val="bg1"/>
            </a:bgClr>
          </a:pattFill>
          <a:ln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43" tIns="43822" rIns="87643" bIns="43822" rtlCol="0" anchor="ctr"/>
          <a:lstStyle/>
          <a:p>
            <a:pPr algn="ctr" defTabSz="957024"/>
            <a:r>
              <a:rPr lang="ru-RU" sz="2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8,82%</a:t>
            </a:r>
            <a:endParaRPr lang="ru-RU"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501" y="4361963"/>
            <a:ext cx="4424558" cy="443091"/>
          </a:xfrm>
          <a:prstGeom prst="rect">
            <a:avLst/>
          </a:prstGeom>
          <a:noFill/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2300" b="1" dirty="0">
                <a:latin typeface="Arial Narrow" panose="020B0606020202030204" pitchFamily="34" charset="0"/>
              </a:rPr>
              <a:t>Акцизы</a:t>
            </a:r>
            <a:r>
              <a:rPr lang="ru-RU" sz="2300" dirty="0">
                <a:latin typeface="Arial Narrow" panose="020B0606020202030204" pitchFamily="34" charset="0"/>
              </a:rPr>
              <a:t>  </a:t>
            </a:r>
            <a:r>
              <a:rPr lang="ru-RU" sz="2300" b="1" dirty="0" smtClean="0">
                <a:latin typeface="Arial Narrow" panose="020B0606020202030204" pitchFamily="34" charset="0"/>
              </a:rPr>
              <a:t>8,4 </a:t>
            </a:r>
            <a:r>
              <a:rPr lang="ru-RU" sz="2300" b="1" dirty="0">
                <a:latin typeface="Arial Narrow" panose="020B0606020202030204" pitchFamily="34" charset="0"/>
              </a:rPr>
              <a:t>млрд.руб. </a:t>
            </a:r>
            <a:endParaRPr lang="ru-RU" sz="3100" b="1" dirty="0">
              <a:latin typeface="Arial Narrow" panose="020B0606020202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60304" y="4066654"/>
            <a:ext cx="4424558" cy="797076"/>
          </a:xfrm>
          <a:prstGeom prst="rect">
            <a:avLst/>
          </a:prstGeom>
          <a:noFill/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2300" b="1" dirty="0">
                <a:latin typeface="Arial Narrow" panose="020B0606020202030204" pitchFamily="34" charset="0"/>
              </a:rPr>
              <a:t>Спецрежимы</a:t>
            </a:r>
            <a:r>
              <a:rPr lang="ru-RU" sz="2300" dirty="0">
                <a:latin typeface="Arial Narrow" panose="020B0606020202030204" pitchFamily="34" charset="0"/>
              </a:rPr>
              <a:t> </a:t>
            </a:r>
          </a:p>
          <a:p>
            <a:pPr algn="ctr" defTabSz="957024">
              <a:defRPr/>
            </a:pPr>
            <a:r>
              <a:rPr lang="ru-RU" sz="2300" dirty="0">
                <a:latin typeface="Arial Narrow" panose="020B0606020202030204" pitchFamily="34" charset="0"/>
              </a:rPr>
              <a:t> </a:t>
            </a:r>
            <a:r>
              <a:rPr lang="ru-RU" sz="2300" b="1" dirty="0" smtClean="0">
                <a:latin typeface="Arial Narrow" panose="020B0606020202030204" pitchFamily="34" charset="0"/>
              </a:rPr>
              <a:t>5,1 </a:t>
            </a:r>
            <a:r>
              <a:rPr lang="ru-RU" sz="2300" b="1" dirty="0">
                <a:latin typeface="Arial Narrow" panose="020B0606020202030204" pitchFamily="34" charset="0"/>
              </a:rPr>
              <a:t>млрд.руб. </a:t>
            </a:r>
            <a:endParaRPr lang="ru-RU" sz="3100" b="1" dirty="0">
              <a:latin typeface="Arial Narrow" panose="020B0606020202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50996" y="4184966"/>
            <a:ext cx="4424558" cy="797076"/>
          </a:xfrm>
          <a:prstGeom prst="rect">
            <a:avLst/>
          </a:prstGeom>
          <a:noFill/>
        </p:spPr>
        <p:txBody>
          <a:bodyPr wrap="square" lIns="87643" tIns="43822" rIns="87643" bIns="43822">
            <a:spAutoFit/>
          </a:bodyPr>
          <a:lstStyle/>
          <a:p>
            <a:pPr algn="ctr" defTabSz="957024">
              <a:defRPr/>
            </a:pPr>
            <a:r>
              <a:rPr lang="ru-RU" sz="2300" b="1" dirty="0">
                <a:latin typeface="Arial Narrow" panose="020B0606020202030204" pitchFamily="34" charset="0"/>
              </a:rPr>
              <a:t>Налоги на имущество </a:t>
            </a:r>
          </a:p>
          <a:p>
            <a:pPr algn="ctr" defTabSz="957024">
              <a:defRPr/>
            </a:pPr>
            <a:r>
              <a:rPr lang="ru-RU" sz="2300" dirty="0">
                <a:latin typeface="Arial Narrow" panose="020B0606020202030204" pitchFamily="34" charset="0"/>
              </a:rPr>
              <a:t> </a:t>
            </a:r>
            <a:r>
              <a:rPr lang="ru-RU" sz="2300" b="1" dirty="0" smtClean="0">
                <a:latin typeface="Arial Narrow" panose="020B0606020202030204" pitchFamily="34" charset="0"/>
              </a:rPr>
              <a:t>4,9 </a:t>
            </a:r>
            <a:r>
              <a:rPr lang="ru-RU" sz="2300" b="1" dirty="0">
                <a:latin typeface="Arial Narrow" panose="020B0606020202030204" pitchFamily="34" charset="0"/>
              </a:rPr>
              <a:t>млрд.руб. </a:t>
            </a:r>
            <a:endParaRPr lang="ru-RU" sz="3100" b="1" dirty="0">
              <a:latin typeface="Arial Narrow" panose="020B0606020202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7" y="4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07118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29150498"/>
              </p:ext>
            </p:extLst>
          </p:nvPr>
        </p:nvGraphicFramePr>
        <p:xfrm>
          <a:off x="659219" y="775442"/>
          <a:ext cx="7321550" cy="5593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78466" y="148857"/>
            <a:ext cx="6985590" cy="64013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ДИНАМИКА ПОСТУПЛЕНИЙ В РАЗРЕЗЕ НАЛОГОВ (млрд . руб.)</a:t>
            </a:r>
            <a:endParaRPr lang="ru-RU" sz="2000" dirty="0"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7" y="4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994138"/>
      </p:ext>
    </p:ext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5818" y="159230"/>
            <a:ext cx="7719237" cy="86470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latin typeface="+mn-lt"/>
              </a:rPr>
              <a:t>ДИНАМИКА НАЛОГОВЫХ ПОСТУПЛЕНИЙ В КОНСОЛИДИРОВАННЫЙ БЮДЖЕТ </a:t>
            </a:r>
            <a:r>
              <a:rPr lang="ru-RU" sz="2000" dirty="0" smtClean="0">
                <a:solidFill>
                  <a:schemeClr val="tx1"/>
                </a:solidFill>
                <a:latin typeface="+mn-lt"/>
              </a:rPr>
              <a:t>РФ ПО ПРЕДПРИЯТИЯМ СРЕДНЕГО И МАЛОГО ПРЕДПРИНИМАТЕЛЬСТВА</a:t>
            </a:r>
            <a:endParaRPr lang="ru-RU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Блок-схема: ручной ввод 32"/>
          <p:cNvSpPr/>
          <p:nvPr/>
        </p:nvSpPr>
        <p:spPr>
          <a:xfrm>
            <a:off x="379301" y="2781436"/>
            <a:ext cx="8029402" cy="297066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27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779 h 10000"/>
              <a:gd name="connsiteX0" fmla="*/ 0 w 10054"/>
              <a:gd name="connsiteY0" fmla="*/ 3154 h 10375"/>
              <a:gd name="connsiteX1" fmla="*/ 10054 w 10054"/>
              <a:gd name="connsiteY1" fmla="*/ 0 h 10375"/>
              <a:gd name="connsiteX2" fmla="*/ 10000 w 10054"/>
              <a:gd name="connsiteY2" fmla="*/ 10375 h 10375"/>
              <a:gd name="connsiteX3" fmla="*/ 0 w 10054"/>
              <a:gd name="connsiteY3" fmla="*/ 10375 h 10375"/>
              <a:gd name="connsiteX4" fmla="*/ 0 w 10054"/>
              <a:gd name="connsiteY4" fmla="*/ 3154 h 10375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  <a:gd name="connsiteX0" fmla="*/ 0 w 10043"/>
              <a:gd name="connsiteY0" fmla="*/ 3241 h 10462"/>
              <a:gd name="connsiteX1" fmla="*/ 10043 w 10043"/>
              <a:gd name="connsiteY1" fmla="*/ 0 h 10462"/>
              <a:gd name="connsiteX2" fmla="*/ 10000 w 10043"/>
              <a:gd name="connsiteY2" fmla="*/ 10462 h 10462"/>
              <a:gd name="connsiteX3" fmla="*/ 0 w 10043"/>
              <a:gd name="connsiteY3" fmla="*/ 10462 h 10462"/>
              <a:gd name="connsiteX4" fmla="*/ 0 w 10043"/>
              <a:gd name="connsiteY4" fmla="*/ 3241 h 10462"/>
              <a:gd name="connsiteX0" fmla="*/ 0 w 10021"/>
              <a:gd name="connsiteY0" fmla="*/ 3241 h 10462"/>
              <a:gd name="connsiteX1" fmla="*/ 10021 w 10021"/>
              <a:gd name="connsiteY1" fmla="*/ 0 h 10462"/>
              <a:gd name="connsiteX2" fmla="*/ 10000 w 10021"/>
              <a:gd name="connsiteY2" fmla="*/ 10462 h 10462"/>
              <a:gd name="connsiteX3" fmla="*/ 0 w 10021"/>
              <a:gd name="connsiteY3" fmla="*/ 10462 h 10462"/>
              <a:gd name="connsiteX4" fmla="*/ 0 w 10021"/>
              <a:gd name="connsiteY4" fmla="*/ 3241 h 1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1" h="10462">
                <a:moveTo>
                  <a:pt x="0" y="3241"/>
                </a:moveTo>
                <a:lnTo>
                  <a:pt x="10021" y="0"/>
                </a:lnTo>
                <a:cubicBezTo>
                  <a:pt x="10003" y="3458"/>
                  <a:pt x="10018" y="7004"/>
                  <a:pt x="10000" y="10462"/>
                </a:cubicBezTo>
                <a:lnTo>
                  <a:pt x="0" y="10462"/>
                </a:lnTo>
                <a:lnTo>
                  <a:pt x="0" y="324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2094" y="5774739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7564" y="5770136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2295" y="1312173"/>
            <a:ext cx="1022357" cy="457832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24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118,0%</a:t>
            </a:r>
            <a:endParaRPr lang="ru-RU" sz="24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30467" y="3185327"/>
            <a:ext cx="715706" cy="10332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9,3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64565" y="3836338"/>
            <a:ext cx="1035879" cy="1957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94002" y="2392326"/>
            <a:ext cx="1033675" cy="3367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05554" y="2132130"/>
            <a:ext cx="1068376" cy="3612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5623" y="4218625"/>
            <a:ext cx="885269" cy="1027218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11,0 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млрд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75866" y="272493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17,4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36841" y="2566954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19,0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6007636" y="1707764"/>
            <a:ext cx="1077665" cy="330532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231314" y="1410328"/>
            <a:ext cx="1111075" cy="43343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95217" y="5794332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403080" y="1915943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22,4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млрд. 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10307" y="1543621"/>
            <a:ext cx="1435356" cy="56555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+</a:t>
            </a:r>
            <a:r>
              <a:rPr lang="ru-RU" sz="31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204,6</a:t>
            </a:r>
            <a:r>
              <a:rPr lang="ru-RU" sz="2700" b="1" dirty="0" smtClean="0">
                <a:solidFill>
                  <a:srgbClr val="F14124">
                    <a:lumMod val="75000"/>
                  </a:srgbClr>
                </a:solidFill>
                <a:latin typeface="Arial Narrow" panose="020B0606020202030204" pitchFamily="34" charset="0"/>
              </a:rPr>
              <a:t>%</a:t>
            </a:r>
            <a:endParaRPr lang="ru-RU" sz="3100" b="1" dirty="0">
              <a:solidFill>
                <a:srgbClr val="F14124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1596050" y="964633"/>
            <a:ext cx="5421613" cy="1816803"/>
          </a:xfrm>
          <a:prstGeom prst="straightConnector1">
            <a:avLst/>
          </a:prstGeom>
          <a:ln w="38100">
            <a:tailEnd type="arrow"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11540" y="5774739"/>
            <a:ext cx="1062390" cy="383694"/>
          </a:xfrm>
          <a:prstGeom prst="rect">
            <a:avLst/>
          </a:prstGeom>
          <a:noFill/>
        </p:spPr>
        <p:txBody>
          <a:bodyPr wrap="square" lIns="87643" tIns="43822" rIns="87643" bIns="43822" rtlCol="0">
            <a:spAutoFit/>
          </a:bodyPr>
          <a:lstStyle/>
          <a:p>
            <a:pPr algn="ctr"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759287" y="2927758"/>
            <a:ext cx="1076575" cy="28277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bg1"/>
            </a:solidFill>
          </a:ln>
        </p:spPr>
        <p:txBody>
          <a:bodyPr wrap="square" lIns="87643" tIns="43822" rIns="87643" bIns="43822" rtlCol="0" anchor="ctr">
            <a:noAutofit/>
          </a:bodyPr>
          <a:lstStyle/>
          <a:p>
            <a:pPr algn="ctr" defTabSz="957024"/>
            <a:endParaRPr lang="ru-RU" sz="1900" b="1" dirty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11193" y="5755513"/>
            <a:ext cx="625938" cy="383694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defTabSz="957024"/>
            <a:r>
              <a:rPr lang="ru-RU" sz="1900" b="1" dirty="0">
                <a:solidFill>
                  <a:prstClr val="black"/>
                </a:solidFill>
                <a:latin typeface="Arial Narrow" panose="020B0606020202030204" pitchFamily="34" charset="0"/>
              </a:rPr>
              <a:t>2022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14411" y="3214711"/>
            <a:ext cx="811788" cy="1273440"/>
          </a:xfrm>
          <a:prstGeom prst="rect">
            <a:avLst/>
          </a:prstGeom>
          <a:noFill/>
        </p:spPr>
        <p:txBody>
          <a:bodyPr wrap="none" lIns="87643" tIns="43822" rIns="87643" bIns="43822" rtlCol="0">
            <a:spAutoFit/>
          </a:bodyPr>
          <a:lstStyle/>
          <a:p>
            <a:pPr algn="ctr" defTabSz="957024"/>
            <a:r>
              <a:rPr lang="ru-RU" sz="3100" b="1" dirty="0" smtClean="0">
                <a:latin typeface="Arial Narrow" panose="020B0606020202030204" pitchFamily="34" charset="0"/>
              </a:rPr>
              <a:t>14,3</a:t>
            </a:r>
            <a:endParaRPr lang="ru-RU" sz="3100" b="1" dirty="0">
              <a:latin typeface="Arial Narrow" panose="020B0606020202030204" pitchFamily="34" charset="0"/>
            </a:endParaRPr>
          </a:p>
          <a:p>
            <a:pPr algn="ctr" defTabSz="957024"/>
            <a:r>
              <a:rPr lang="ru-RU" sz="3100" b="1" dirty="0">
                <a:latin typeface="Arial Narrow" panose="020B0606020202030204" pitchFamily="34" charset="0"/>
              </a:rPr>
              <a:t> </a:t>
            </a:r>
            <a:r>
              <a:rPr lang="ru-RU" sz="1500" b="1" dirty="0">
                <a:latin typeface="Arial Narrow" panose="020B0606020202030204" pitchFamily="34" charset="0"/>
              </a:rPr>
              <a:t>млрд .</a:t>
            </a:r>
          </a:p>
          <a:p>
            <a:pPr algn="ctr" defTabSz="957024"/>
            <a:r>
              <a:rPr lang="ru-RU" sz="1500" b="1" dirty="0">
                <a:latin typeface="Arial Narrow" panose="020B0606020202030204" pitchFamily="34" charset="0"/>
              </a:rPr>
              <a:t>руб.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707" y="3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6072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2892" y="178752"/>
            <a:ext cx="3902573" cy="1673594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000" b="1" dirty="0">
                <a:solidFill>
                  <a:prstClr val="black"/>
                </a:solidFill>
                <a:cs typeface="Times New Roman" pitchFamily="18" charset="0"/>
              </a:rPr>
              <a:t>СОВОКУПНАЯ ЗАДОЛЖЕННОСТЬ ПО ОБЯЗАТЕЛЬНЫМ ПЛАТЕЖАМ В </a:t>
            </a:r>
            <a:r>
              <a:rPr lang="ru-RU" sz="2000" b="1" dirty="0" smtClean="0">
                <a:solidFill>
                  <a:prstClr val="black"/>
                </a:solidFill>
                <a:cs typeface="Times New Roman" pitchFamily="18" charset="0"/>
              </a:rPr>
              <a:t>БЮДЖЕТНУЮ СИСТЕМУ РФ </a:t>
            </a:r>
            <a:r>
              <a:rPr lang="ru-RU" sz="2000" b="1" dirty="0">
                <a:solidFill>
                  <a:prstClr val="black"/>
                </a:solidFill>
                <a:cs typeface="Times New Roman" pitchFamily="18" charset="0"/>
              </a:rPr>
              <a:t>(млн. руб.)</a:t>
            </a:r>
          </a:p>
          <a:p>
            <a:pPr algn="ctr" defTabSz="957421"/>
            <a:endParaRPr lang="ru-RU" sz="2300" b="1" dirty="0">
              <a:solidFill>
                <a:srgbClr val="3B6AB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83816" y="2641090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147" y="3028284"/>
            <a:ext cx="1279099" cy="383764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algn="ctr" defTabSz="957421"/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01.01.2023</a:t>
            </a:r>
          </a:p>
        </p:txBody>
      </p:sp>
      <p:sp>
        <p:nvSpPr>
          <p:cNvPr id="18" name="Овал 17"/>
          <p:cNvSpPr/>
          <p:nvPr/>
        </p:nvSpPr>
        <p:spPr>
          <a:xfrm>
            <a:off x="2044257" y="4041594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08051" y="4780942"/>
            <a:ext cx="1284205" cy="383764"/>
          </a:xfrm>
          <a:prstGeom prst="rect">
            <a:avLst/>
          </a:prstGeom>
        </p:spPr>
        <p:txBody>
          <a:bodyPr wrap="none" lIns="87688" tIns="43844" rIns="87688" bIns="43844">
            <a:spAutoFit/>
          </a:bodyPr>
          <a:lstStyle/>
          <a:p>
            <a:pPr algn="ctr" defTabSz="957421"/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01.01.2024</a:t>
            </a:r>
          </a:p>
        </p:txBody>
      </p:sp>
      <p:sp>
        <p:nvSpPr>
          <p:cNvPr id="21" name="Овал 20"/>
          <p:cNvSpPr/>
          <p:nvPr/>
        </p:nvSpPr>
        <p:spPr>
          <a:xfrm>
            <a:off x="2510260" y="5482515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65833" y="5837226"/>
            <a:ext cx="1273543" cy="380932"/>
          </a:xfrm>
          <a:prstGeom prst="rect">
            <a:avLst/>
          </a:prstGeom>
        </p:spPr>
        <p:txBody>
          <a:bodyPr wrap="none" lIns="87688" tIns="43844" rIns="87688" bIns="43844">
            <a:spAutoFit/>
          </a:bodyPr>
          <a:lstStyle/>
          <a:p>
            <a:pPr algn="ctr" defTabSz="957421"/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01.01.2025</a:t>
            </a:r>
            <a:endParaRPr lang="ru-RU" sz="19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4660" y="2121045"/>
            <a:ext cx="1106519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4933,4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08050" y="4211993"/>
            <a:ext cx="1038994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4682,6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988351" y="5361636"/>
            <a:ext cx="1109073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4207,0</a:t>
            </a:r>
            <a:endParaRPr lang="ru-RU" sz="2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55754" y="2785235"/>
            <a:ext cx="1213602" cy="797049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-250,8</a:t>
            </a:r>
          </a:p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(-5,1%)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37905" y="4182362"/>
            <a:ext cx="1213602" cy="781042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algn="ctr" defTabSz="957421"/>
            <a:r>
              <a:rPr lang="ru-RU" sz="2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-475,5</a:t>
            </a:r>
            <a:endParaRPr lang="ru-RU" sz="2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57421"/>
            <a:r>
              <a:rPr 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-10,2%)</a:t>
            </a:r>
            <a:endParaRPr lang="ru-RU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Выгнутая вправо стрелка 47"/>
          <p:cNvSpPr/>
          <p:nvPr/>
        </p:nvSpPr>
        <p:spPr>
          <a:xfrm>
            <a:off x="2100144" y="2728721"/>
            <a:ext cx="560358" cy="982890"/>
          </a:xfrm>
          <a:prstGeom prst="curvedLeft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black"/>
              </a:solidFill>
            </a:endParaRPr>
          </a:p>
        </p:txBody>
      </p:sp>
      <p:sp>
        <p:nvSpPr>
          <p:cNvPr id="53" name="Выгнутая вправо стрелка 52"/>
          <p:cNvSpPr/>
          <p:nvPr/>
        </p:nvSpPr>
        <p:spPr>
          <a:xfrm>
            <a:off x="2734287" y="4041594"/>
            <a:ext cx="560358" cy="1123112"/>
          </a:xfrm>
          <a:prstGeom prst="curvedLeft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black"/>
              </a:solidFill>
            </a:endParaRPr>
          </a:p>
        </p:txBody>
      </p:sp>
      <p:cxnSp>
        <p:nvCxnSpPr>
          <p:cNvPr id="3" name="Скругленная соединительная линия 2"/>
          <p:cNvCxnSpPr>
            <a:stCxn id="16" idx="6"/>
          </p:cNvCxnSpPr>
          <p:nvPr/>
        </p:nvCxnSpPr>
        <p:spPr>
          <a:xfrm>
            <a:off x="1284301" y="2785233"/>
            <a:ext cx="731705" cy="1327942"/>
          </a:xfrm>
          <a:prstGeom prst="curved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кругленная соединительная линия 6"/>
          <p:cNvCxnSpPr>
            <a:stCxn id="18" idx="6"/>
          </p:cNvCxnSpPr>
          <p:nvPr/>
        </p:nvCxnSpPr>
        <p:spPr>
          <a:xfrm>
            <a:off x="2344743" y="4185738"/>
            <a:ext cx="315760" cy="1296776"/>
          </a:xfrm>
          <a:prstGeom prst="curvedConnector2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57000" y="2121044"/>
            <a:ext cx="1106519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1663,5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7831" y="3028284"/>
            <a:ext cx="1284205" cy="383764"/>
          </a:xfrm>
          <a:prstGeom prst="rect">
            <a:avLst/>
          </a:prstGeom>
        </p:spPr>
        <p:txBody>
          <a:bodyPr wrap="none" lIns="87688" tIns="43844" rIns="87688" bIns="43844">
            <a:spAutoFit/>
          </a:bodyPr>
          <a:lstStyle/>
          <a:p>
            <a:pPr defTabSz="957421"/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01.01.2023</a:t>
            </a:r>
            <a:endParaRPr lang="ru-RU" sz="1900" dirty="0">
              <a:solidFill>
                <a:prstClr val="black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860016" y="2641090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42774" y="4192321"/>
            <a:ext cx="1038994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1435,2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120169" y="4714527"/>
            <a:ext cx="1284205" cy="383764"/>
          </a:xfrm>
          <a:prstGeom prst="rect">
            <a:avLst/>
          </a:prstGeom>
        </p:spPr>
        <p:txBody>
          <a:bodyPr wrap="none" lIns="87688" tIns="43844" rIns="87688" bIns="43844">
            <a:spAutoFit/>
          </a:bodyPr>
          <a:lstStyle/>
          <a:p>
            <a:pPr algn="ctr" defTabSz="957421"/>
            <a:r>
              <a:rPr lang="ru-RU" sz="19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01.01.2024</a:t>
            </a:r>
          </a:p>
        </p:txBody>
      </p:sp>
      <p:sp>
        <p:nvSpPr>
          <p:cNvPr id="32" name="Овал 31"/>
          <p:cNvSpPr/>
          <p:nvPr/>
        </p:nvSpPr>
        <p:spPr>
          <a:xfrm>
            <a:off x="6553330" y="4140918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961190" y="5466955"/>
            <a:ext cx="300485" cy="288287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94499" y="5359192"/>
            <a:ext cx="1109073" cy="442805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3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1293,8</a:t>
            </a:r>
            <a:endParaRPr lang="ru-RU" sz="23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559293" y="5770801"/>
            <a:ext cx="1273543" cy="380932"/>
          </a:xfrm>
          <a:prstGeom prst="rect">
            <a:avLst/>
          </a:prstGeom>
        </p:spPr>
        <p:txBody>
          <a:bodyPr wrap="none" lIns="87688" tIns="43844" rIns="87688" bIns="43844">
            <a:spAutoFit/>
          </a:bodyPr>
          <a:lstStyle/>
          <a:p>
            <a:pPr algn="ctr" defTabSz="957421"/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01.01.2025</a:t>
            </a:r>
            <a:endParaRPr lang="ru-RU" sz="19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Скругленная соединительная линия 18"/>
          <p:cNvCxnSpPr>
            <a:stCxn id="32" idx="4"/>
            <a:endCxn id="33" idx="0"/>
          </p:cNvCxnSpPr>
          <p:nvPr/>
        </p:nvCxnSpPr>
        <p:spPr>
          <a:xfrm rot="16200000" flipH="1">
            <a:off x="6388626" y="4744148"/>
            <a:ext cx="1037751" cy="407862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Выгнутая вправо стрелка 38"/>
          <p:cNvSpPr/>
          <p:nvPr/>
        </p:nvSpPr>
        <p:spPr>
          <a:xfrm>
            <a:off x="6959640" y="2728721"/>
            <a:ext cx="560358" cy="982890"/>
          </a:xfrm>
          <a:prstGeom prst="curvedLeft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black"/>
              </a:solidFill>
            </a:endParaRPr>
          </a:p>
        </p:txBody>
      </p:sp>
      <p:sp>
        <p:nvSpPr>
          <p:cNvPr id="40" name="Выгнутая вправо стрелка 39"/>
          <p:cNvSpPr/>
          <p:nvPr/>
        </p:nvSpPr>
        <p:spPr>
          <a:xfrm>
            <a:off x="7358359" y="4285060"/>
            <a:ext cx="560358" cy="1123112"/>
          </a:xfrm>
          <a:prstGeom prst="curvedLeftArrow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88" tIns="43844" rIns="87688" bIns="43844" rtlCol="0" anchor="ctr"/>
          <a:lstStyle/>
          <a:p>
            <a:pPr algn="ctr" defTabSz="957421"/>
            <a:endParaRPr lang="ru-RU" sz="190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46662" y="2785235"/>
            <a:ext cx="1378498" cy="797049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-228,3</a:t>
            </a:r>
          </a:p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(-13,7%)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918716" y="4485740"/>
            <a:ext cx="1213602" cy="797049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141,4</a:t>
            </a:r>
            <a:endParaRPr lang="ru-RU" sz="2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57421"/>
            <a:r>
              <a:rPr lang="ru-RU" sz="2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(-</a:t>
            </a:r>
            <a:r>
              <a:rPr lang="ru-RU" sz="2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9,9%)</a:t>
            </a:r>
            <a:endParaRPr lang="ru-RU" sz="2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64519" y="178752"/>
            <a:ext cx="3860999" cy="1627427"/>
          </a:xfrm>
          <a:prstGeom prst="rect">
            <a:avLst/>
          </a:prstGeom>
          <a:noFill/>
        </p:spPr>
        <p:txBody>
          <a:bodyPr wrap="square" lIns="87688" tIns="43844" rIns="87688" bIns="43844" rtlCol="0">
            <a:spAutoFit/>
          </a:bodyPr>
          <a:lstStyle/>
          <a:p>
            <a:pPr defTabSz="957421"/>
            <a:r>
              <a:rPr lang="ru-RU" sz="2000" b="1" dirty="0">
                <a:solidFill>
                  <a:prstClr val="black"/>
                </a:solidFill>
                <a:cs typeface="Times New Roman" pitchFamily="18" charset="0"/>
              </a:rPr>
              <a:t>ЗАДОЛЖЕННОСТЬ ПО НАЛОГАМ, СБОРАМ В КОНСОЛИДИРОВАННЫЙ БЮДЖЕТ РЕСПУБЛИКИ КАРЕЛИЯ (млн. руб.)</a:t>
            </a:r>
            <a:endParaRPr lang="ru-RU" sz="2000" b="1" dirty="0">
              <a:solidFill>
                <a:srgbClr val="3B6ABF"/>
              </a:solidFill>
              <a:cs typeface="Times New Roman" pitchFamily="18" charset="0"/>
            </a:endParaRPr>
          </a:p>
        </p:txBody>
      </p:sp>
      <p:cxnSp>
        <p:nvCxnSpPr>
          <p:cNvPr id="49" name="Скругленная соединительная линия 48"/>
          <p:cNvCxnSpPr>
            <a:stCxn id="25" idx="6"/>
          </p:cNvCxnSpPr>
          <p:nvPr/>
        </p:nvCxnSpPr>
        <p:spPr>
          <a:xfrm>
            <a:off x="6160502" y="2785234"/>
            <a:ext cx="543070" cy="125636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640" y="1"/>
            <a:ext cx="701979" cy="98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122094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3404" y="274638"/>
            <a:ext cx="7996987" cy="411162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Региональное представительство ПРД Республики Карелия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392" y="18661"/>
            <a:ext cx="7318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4935" y="838199"/>
            <a:ext cx="7785457" cy="2108269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700" b="1" dirty="0">
                <a:solidFill>
                  <a:srgbClr val="3399FF"/>
                </a:solidFill>
              </a:rPr>
              <a:t>В соответствии с распоряжением </a:t>
            </a:r>
            <a:r>
              <a:rPr lang="ru-RU" sz="1700" b="1" dirty="0" smtClean="0">
                <a:solidFill>
                  <a:srgbClr val="3399FF"/>
                </a:solidFill>
              </a:rPr>
              <a:t>ФНС  России от </a:t>
            </a:r>
            <a:r>
              <a:rPr lang="ru-RU" sz="1700" b="1" dirty="0">
                <a:solidFill>
                  <a:srgbClr val="3399FF"/>
                </a:solidFill>
              </a:rPr>
              <a:t>13.09.2023 № 326@ </a:t>
            </a:r>
            <a:r>
              <a:rPr lang="ru-RU" sz="1700" b="1" dirty="0" smtClean="0">
                <a:solidFill>
                  <a:srgbClr val="3399FF"/>
                </a:solidFill>
              </a:rPr>
              <a:t/>
            </a:r>
            <a:br>
              <a:rPr lang="ru-RU" sz="1700" b="1" dirty="0" smtClean="0">
                <a:solidFill>
                  <a:srgbClr val="3399FF"/>
                </a:solidFill>
              </a:rPr>
            </a:br>
            <a:r>
              <a:rPr lang="ru-RU" sz="1700" b="1" dirty="0" smtClean="0">
                <a:solidFill>
                  <a:srgbClr val="3399FF"/>
                </a:solidFill>
              </a:rPr>
              <a:t>в УФНС </a:t>
            </a:r>
            <a:r>
              <a:rPr lang="ru-RU" sz="1700" b="1" dirty="0">
                <a:solidFill>
                  <a:srgbClr val="3399FF"/>
                </a:solidFill>
              </a:rPr>
              <a:t>России по Республике Карелия открыто региональное представительство проекта «Площадка реструктуризации долга» </a:t>
            </a:r>
          </a:p>
          <a:p>
            <a:endParaRPr lang="ru-RU" sz="1200" dirty="0">
              <a:solidFill>
                <a:srgbClr val="3399FF"/>
              </a:solidFill>
              <a:latin typeface="Trebuchet MS" pitchFamily="34" charset="0"/>
            </a:endParaRPr>
          </a:p>
          <a:p>
            <a:r>
              <a:rPr lang="ru-RU" sz="1600" b="1" dirty="0">
                <a:solidFill>
                  <a:srgbClr val="3399FF"/>
                </a:solidFill>
              </a:rPr>
              <a:t>СПОСОБЫ УРЕГУЛИРОВАНИЯ ДОЛГА </a:t>
            </a:r>
          </a:p>
          <a:p>
            <a:r>
              <a:rPr lang="ru-RU" sz="1600" b="1" dirty="0" smtClean="0">
                <a:solidFill>
                  <a:srgbClr val="3399FF"/>
                </a:solidFill>
              </a:rPr>
              <a:t>- Рассрочка </a:t>
            </a:r>
            <a:r>
              <a:rPr lang="ru-RU" sz="1600" b="1" dirty="0">
                <a:solidFill>
                  <a:srgbClr val="3399FF"/>
                </a:solidFill>
              </a:rPr>
              <a:t>или отсрочка по уплате налогов, сборов, страховых взносов.</a:t>
            </a:r>
          </a:p>
          <a:p>
            <a:r>
              <a:rPr lang="ru-RU" sz="1600" b="1" dirty="0" smtClean="0">
                <a:solidFill>
                  <a:srgbClr val="3399FF"/>
                </a:solidFill>
              </a:rPr>
              <a:t>- Заключение </a:t>
            </a:r>
            <a:r>
              <a:rPr lang="ru-RU" sz="1600" b="1" dirty="0">
                <a:solidFill>
                  <a:srgbClr val="3399FF"/>
                </a:solidFill>
              </a:rPr>
              <a:t>мирового соглашения.</a:t>
            </a:r>
          </a:p>
          <a:p>
            <a:r>
              <a:rPr lang="ru-RU" sz="1600" b="1" dirty="0" smtClean="0">
                <a:solidFill>
                  <a:srgbClr val="3399FF"/>
                </a:solidFill>
              </a:rPr>
              <a:t>- Координация </a:t>
            </a:r>
            <a:r>
              <a:rPr lang="ru-RU" sz="1600" b="1" dirty="0">
                <a:solidFill>
                  <a:srgbClr val="3399FF"/>
                </a:solidFill>
              </a:rPr>
              <a:t>действий при банкротстве</a:t>
            </a:r>
            <a:r>
              <a:rPr lang="ru-RU" sz="1600" b="1" dirty="0">
                <a:solidFill>
                  <a:srgbClr val="3399FF"/>
                </a:solidFill>
                <a:latin typeface="Trebuchet MS" pitchFamily="34" charset="0"/>
              </a:rPr>
              <a:t>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35523485"/>
              </p:ext>
            </p:extLst>
          </p:nvPr>
        </p:nvGraphicFramePr>
        <p:xfrm>
          <a:off x="171886" y="2946468"/>
          <a:ext cx="4506404" cy="3378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95405226"/>
              </p:ext>
            </p:extLst>
          </p:nvPr>
        </p:nvGraphicFramePr>
        <p:xfrm>
          <a:off x="4678290" y="3276600"/>
          <a:ext cx="4073355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57906" y="3425630"/>
            <a:ext cx="1447800" cy="492443"/>
          </a:xfrm>
          <a:prstGeom prst="rect">
            <a:avLst/>
          </a:prstGeom>
          <a:ln w="3175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300" b="1" dirty="0" smtClean="0"/>
              <a:t>На сумму </a:t>
            </a:r>
          </a:p>
          <a:p>
            <a:pPr algn="ctr"/>
            <a:r>
              <a:rPr lang="ru-RU" sz="1300" b="1" dirty="0" smtClean="0"/>
              <a:t>6,7 млрд. руб.</a:t>
            </a:r>
            <a:endParaRPr lang="ru-RU" sz="13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43400" y="6168694"/>
            <a:ext cx="4703714" cy="5693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550" b="1" dirty="0">
                <a:solidFill>
                  <a:srgbClr val="0070C0"/>
                </a:solidFill>
              </a:rPr>
              <a:t>По предоставленным мерам поддержки количество сохранных рабочих мест </a:t>
            </a:r>
            <a:r>
              <a:rPr lang="ru-RU" sz="1550" b="1" dirty="0" smtClean="0">
                <a:solidFill>
                  <a:srgbClr val="0070C0"/>
                </a:solidFill>
              </a:rPr>
              <a:t>- более 33 </a:t>
            </a:r>
            <a:r>
              <a:rPr lang="ru-RU" sz="1550" b="1" dirty="0">
                <a:solidFill>
                  <a:srgbClr val="0070C0"/>
                </a:solidFill>
              </a:rPr>
              <a:t>000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6833" y="3052351"/>
            <a:ext cx="3637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Trebuchet MS" pitchFamily="34" charset="0"/>
              </a:rPr>
              <a:t>Принято положительных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296436753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3836</TotalTime>
  <Words>977</Words>
  <Application>Microsoft Office PowerPoint</Application>
  <PresentationFormat>Экран (4:3)</PresentationFormat>
  <Paragraphs>283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Present_FNS2012_A4</vt:lpstr>
      <vt:lpstr>1_Present_FNS2012_A4</vt:lpstr>
      <vt:lpstr>1_Тема Office</vt:lpstr>
      <vt:lpstr>3_Тема Office</vt:lpstr>
      <vt:lpstr>Презентация PowerPoint</vt:lpstr>
      <vt:lpstr>ДИНАМИКА НАЛОГОВЫХ ПОСТУПЛЕНИЙ</vt:lpstr>
      <vt:lpstr>ДИНАМИКА ПОСТУПЛЕНИЙ СТРАХОВЫХ ВЗНОСОВ</vt:lpstr>
      <vt:lpstr>ДИНАМИКА НАЛОГОВЫХ ПОСТУПЛЕНИЙ В КОНСОЛИДИРОВАННЫЙ БЮДЖЕТ РЕСПУБЛИКИ КАРЕЛИЯ</vt:lpstr>
      <vt:lpstr>СТРУКТУРА НАЛОГОВЫХ ПОСТУПЛЕНИЙ В КОНСОЛИДИРОВАННЫЙ БЮДЖЕТ РЕСПУБЛИКИ КАРЕЛИЯ В 2024 ГОДУ</vt:lpstr>
      <vt:lpstr>ДИНАМИКА ПОСТУПЛЕНИЙ В РАЗРЕЗЕ НАЛОГОВ (млрд . руб.)</vt:lpstr>
      <vt:lpstr>ДИНАМИКА НАЛОГОВЫХ ПОСТУПЛЕНИЙ В КОНСОЛИДИРОВАННЫЙ БЮДЖЕТ РФ ПО ПРЕДПРИЯТИЯМ СРЕДНЕГО И МАЛОГО ПРЕДПРИНИМАТЕЛЬСТВА</vt:lpstr>
      <vt:lpstr>Презентация PowerPoint</vt:lpstr>
      <vt:lpstr>Региональное представительство ПРД Республики Карелия</vt:lpstr>
      <vt:lpstr>Результаты контрольно-аналитической работы Управления, направленной  на добровольное уточнение налогоплательщиками налоговых обязательств  за 12 месяцев 2024  </vt:lpstr>
      <vt:lpstr>ЭФФЕКТИВНОСТЬ КОНТРОЛЬНОЙ РАБОТЫ </vt:lpstr>
      <vt:lpstr>СУДЕБНО-ПРАВОВАЯ РАБОТА. СФЕРЫ ВЗАИМОДЕЙСТВИЯ С ОРГАНАМИ ЗАКОНОДАТЕЛЬНОЙ И ИСПОЛНИТЕЛЬНОЙ ВЛАСТИ.</vt:lpstr>
      <vt:lpstr>Работа по государственной регистрации и учету налогоплательщиков </vt:lpstr>
      <vt:lpstr>Электронные сервисы ФНС России</vt:lpstr>
      <vt:lpstr>Повышение налоговой грамотности налогоплательщиков Карелии</vt:lpstr>
      <vt:lpstr>  Основные задачи 2025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Агапов Михаил Андреевич</dc:creator>
  <cp:lastModifiedBy>Крюкова Ирина Валентиновна</cp:lastModifiedBy>
  <cp:revision>276</cp:revision>
  <cp:lastPrinted>2024-03-22T13:19:51Z</cp:lastPrinted>
  <dcterms:created xsi:type="dcterms:W3CDTF">2019-02-06T13:18:56Z</dcterms:created>
  <dcterms:modified xsi:type="dcterms:W3CDTF">2025-06-20T11:14:17Z</dcterms:modified>
</cp:coreProperties>
</file>