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notesMasterIdLst>
    <p:notesMasterId r:id="rId14"/>
  </p:notesMasterIdLst>
  <p:sldIdLst>
    <p:sldId id="256" r:id="rId6"/>
    <p:sldId id="327" r:id="rId7"/>
    <p:sldId id="328" r:id="rId8"/>
    <p:sldId id="342" r:id="rId9"/>
    <p:sldId id="337" r:id="rId10"/>
    <p:sldId id="346" r:id="rId11"/>
    <p:sldId id="345" r:id="rId12"/>
    <p:sldId id="282" r:id="rId13"/>
  </p:sldIdLst>
  <p:sldSz cx="9532938" cy="7150100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076" y="-714"/>
      </p:cViewPr>
      <p:guideLst>
        <p:guide orient="horz" pos="2252"/>
        <p:guide pos="30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93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908" y="0"/>
            <a:ext cx="2972492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CFE81-DF52-4549-A263-EFF15380A91E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961" y="4714440"/>
            <a:ext cx="5486079" cy="44671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879"/>
            <a:ext cx="2972493" cy="496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908" y="9428879"/>
            <a:ext cx="2972492" cy="496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7D8F9-86F8-4778-A442-29D6EA0EA7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001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8"/>
            <a:ext cx="9532938" cy="714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7185" y="2092067"/>
            <a:ext cx="7957355" cy="4457777"/>
          </a:xfrm>
        </p:spPr>
        <p:txBody>
          <a:bodyPr>
            <a:noAutofit/>
          </a:bodyPr>
          <a:lstStyle>
            <a:lvl1pPr marL="332188" indent="0">
              <a:buFontTx/>
              <a:buNone/>
              <a:defRPr b="1">
                <a:latin typeface="+mj-lt"/>
              </a:defRPr>
            </a:lvl1pPr>
            <a:lvl2pPr marL="332188" indent="0">
              <a:defRPr>
                <a:latin typeface="+mj-lt"/>
              </a:defRPr>
            </a:lvl2pPr>
            <a:lvl3pPr marL="574437" indent="-237899">
              <a:defRPr>
                <a:latin typeface="+mj-lt"/>
              </a:defRPr>
            </a:lvl3pPr>
            <a:lvl4pPr marL="0" indent="329287">
              <a:defRPr>
                <a:latin typeface="+mj-lt"/>
              </a:defRPr>
            </a:lvl4pPr>
            <a:lvl5pPr marL="131134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37185" y="776803"/>
            <a:ext cx="7957354" cy="1315265"/>
          </a:xfrm>
        </p:spPr>
        <p:txBody>
          <a:bodyPr>
            <a:noAutofit/>
          </a:bodyPr>
          <a:lstStyle>
            <a:lvl1pPr marL="0" marR="0" indent="0" defTabSz="9531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760043" y="6115102"/>
            <a:ext cx="526298" cy="712802"/>
          </a:xfrm>
          <a:prstGeom prst="rect">
            <a:avLst/>
          </a:prstGeom>
        </p:spPr>
        <p:txBody>
          <a:bodyPr lIns="106765" tIns="53383" rIns="106765" bIns="53383"/>
          <a:lstStyle>
            <a:lvl1pPr>
              <a:defRPr/>
            </a:lvl1pPr>
          </a:lstStyle>
          <a:p>
            <a:pPr>
              <a:defRPr/>
            </a:pPr>
            <a:fld id="{28550610-7997-4552-BF30-A353E03CC79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71595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5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6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7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7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3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8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9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0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-01.jpg"/>
          <p:cNvPicPr/>
          <p:nvPr/>
        </p:nvPicPr>
        <p:blipFill>
          <a:blip r:embed="rId14"/>
          <a:stretch/>
        </p:blipFill>
        <p:spPr>
          <a:xfrm>
            <a:off x="1440" y="1440"/>
            <a:ext cx="9529920" cy="714600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Z:\Projects\Текущие\Проектная\FNS_2012\_БРЭНДБУК\out\PPT\3_1_present_A4-03.png"/>
          <p:cNvPicPr/>
          <p:nvPr/>
        </p:nvPicPr>
        <p:blipFill>
          <a:blip r:embed="rId15"/>
          <a:stretch/>
        </p:blipFill>
        <p:spPr>
          <a:xfrm>
            <a:off x="1440" y="2160"/>
            <a:ext cx="9529920" cy="7146000"/>
          </a:xfrm>
          <a:prstGeom prst="rect">
            <a:avLst/>
          </a:prstGeom>
          <a:ln w="0">
            <a:noFill/>
          </a:ln>
        </p:spPr>
      </p:pic>
      <p:sp>
        <p:nvSpPr>
          <p:cNvPr id="40" name="CustomShape 1"/>
          <p:cNvSpPr/>
          <p:nvPr/>
        </p:nvSpPr>
        <p:spPr>
          <a:xfrm>
            <a:off x="6178680" y="5345280"/>
            <a:ext cx="961560" cy="39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713" r:id="rId13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ADA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ustomShape 1"/>
          <p:cNvSpPr/>
          <p:nvPr/>
        </p:nvSpPr>
        <p:spPr>
          <a:xfrm>
            <a:off x="8817120" y="6775920"/>
            <a:ext cx="87480" cy="87480"/>
          </a:xfrm>
          <a:prstGeom prst="ellipse">
            <a:avLst/>
          </a:prstGeom>
          <a:solidFill>
            <a:srgbClr val="80808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" name="CustomShape 2"/>
          <p:cNvSpPr/>
          <p:nvPr/>
        </p:nvSpPr>
        <p:spPr>
          <a:xfrm>
            <a:off x="593280" y="6775920"/>
            <a:ext cx="87480" cy="87480"/>
          </a:xfrm>
          <a:prstGeom prst="ellipse">
            <a:avLst/>
          </a:prstGeom>
          <a:solidFill>
            <a:srgbClr val="80808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" name="PlaceHolder 3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2" descr="Z:\Projects\Текущие\Проектная\FNS_2012\_БРЭНДБУК\out\PPT\3_1_present-01.jpg"/>
          <p:cNvPicPr/>
          <p:nvPr/>
        </p:nvPicPr>
        <p:blipFill>
          <a:blip r:embed="rId14"/>
          <a:stretch/>
        </p:blipFill>
        <p:spPr>
          <a:xfrm>
            <a:off x="1080" y="1800"/>
            <a:ext cx="9530280" cy="7145280"/>
          </a:xfrm>
          <a:prstGeom prst="rect">
            <a:avLst/>
          </a:prstGeom>
          <a:ln w="9360">
            <a:noFill/>
          </a:ln>
        </p:spPr>
      </p:pic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ADA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8817120" y="6775920"/>
            <a:ext cx="87840" cy="87840"/>
          </a:xfrm>
          <a:prstGeom prst="ellipse">
            <a:avLst/>
          </a:prstGeom>
          <a:solidFill>
            <a:srgbClr val="B1C5D6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9" name="CustomShape 2"/>
          <p:cNvSpPr/>
          <p:nvPr/>
        </p:nvSpPr>
        <p:spPr>
          <a:xfrm>
            <a:off x="593280" y="6775920"/>
            <a:ext cx="87840" cy="87840"/>
          </a:xfrm>
          <a:prstGeom prst="ellipse">
            <a:avLst/>
          </a:prstGeom>
          <a:solidFill>
            <a:srgbClr val="B1C5D6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PlaceHolder 3"/>
          <p:cNvSpPr>
            <a:spLocks noGrp="1"/>
          </p:cNvSpPr>
          <p:nvPr>
            <p:ph type="title"/>
          </p:nvPr>
        </p:nvSpPr>
        <p:spPr>
          <a:xfrm>
            <a:off x="476640" y="0"/>
            <a:ext cx="8579160" cy="166788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lnSpc>
                <a:spcPts val="5800"/>
              </a:lnSpc>
            </a:pPr>
            <a:r>
              <a:rPr lang="ru-RU" sz="5400" b="0" strike="noStrike" spc="-1">
                <a:solidFill>
                  <a:srgbClr val="464653"/>
                </a:solidFill>
                <a:latin typeface="Palatino Linotype"/>
              </a:rPr>
              <a:t>Образец заголовка</a:t>
            </a:r>
            <a:endParaRPr lang="ru-RU" sz="5400" b="0" strike="noStrike" spc="-1">
              <a:solidFill>
                <a:srgbClr val="638BAD"/>
              </a:solidFill>
              <a:latin typeface="Palatino Linotype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476640" y="1668240"/>
            <a:ext cx="8579160" cy="47181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2000" indent="-3240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B1C5D6"/>
                </a:solidFill>
                <a:latin typeface="Century Gothic"/>
              </a:rPr>
              <a:t>Образец текста</a:t>
            </a:r>
          </a:p>
          <a:p>
            <a:pPr marL="864000" lvl="1" indent="-324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Второй уровень</a:t>
            </a:r>
          </a:p>
          <a:p>
            <a:pPr marL="1296000" lvl="2" indent="-288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Третий уровень</a:t>
            </a:r>
          </a:p>
          <a:p>
            <a:pPr marL="1728000" lvl="3" indent="-216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Четвертый уровень</a:t>
            </a:r>
          </a:p>
          <a:p>
            <a:pPr marL="2160000" lvl="4" indent="-216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Пятый уровень</a:t>
            </a:r>
          </a:p>
        </p:txBody>
      </p:sp>
      <p:sp>
        <p:nvSpPr>
          <p:cNvPr id="162" name="PlaceHolder 5"/>
          <p:cNvSpPr>
            <a:spLocks noGrp="1"/>
          </p:cNvSpPr>
          <p:nvPr>
            <p:ph type="dt"/>
          </p:nvPr>
        </p:nvSpPr>
        <p:spPr>
          <a:xfrm>
            <a:off x="6633720" y="6626880"/>
            <a:ext cx="2174040" cy="380160"/>
          </a:xfrm>
          <a:prstGeom prst="rect">
            <a:avLst/>
          </a:prstGeom>
        </p:spPr>
        <p:txBody>
          <a:bodyPr rIns="45720" anchor="ctr">
            <a:noAutofit/>
          </a:bodyPr>
          <a:lstStyle/>
          <a:p>
            <a:pPr algn="r">
              <a:lnSpc>
                <a:spcPct val="100000"/>
              </a:lnSpc>
            </a:pPr>
            <a:fld id="{4768DF33-4923-42F0-97F8-46FE89EBE39D}" type="datetime">
              <a:rPr lang="ru-RU" sz="1200" b="0" strike="noStrike" spc="-1">
                <a:solidFill>
                  <a:srgbClr val="9AB4CA"/>
                </a:solidFill>
                <a:latin typeface="Century Gothic"/>
              </a:rPr>
              <a:t>23.09.2025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63" name="PlaceHolder 6"/>
          <p:cNvSpPr>
            <a:spLocks noGrp="1"/>
          </p:cNvSpPr>
          <p:nvPr>
            <p:ph type="ftr"/>
          </p:nvPr>
        </p:nvSpPr>
        <p:spPr>
          <a:xfrm>
            <a:off x="686880" y="6626880"/>
            <a:ext cx="2968560" cy="380160"/>
          </a:xfrm>
          <a:prstGeom prst="rect">
            <a:avLst/>
          </a:prstGeom>
        </p:spPr>
        <p:txBody>
          <a:bodyPr lIns="45720"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64" name="PlaceHolder 7"/>
          <p:cNvSpPr>
            <a:spLocks noGrp="1"/>
          </p:cNvSpPr>
          <p:nvPr>
            <p:ph type="sldNum"/>
          </p:nvPr>
        </p:nvSpPr>
        <p:spPr>
          <a:xfrm>
            <a:off x="8906400" y="6626880"/>
            <a:ext cx="585360" cy="380160"/>
          </a:xfrm>
          <a:prstGeom prst="rect">
            <a:avLst/>
          </a:prstGeom>
        </p:spPr>
        <p:txBody>
          <a:bodyPr lIns="27360" rIns="45720" anchor="ctr">
            <a:noAutofit/>
          </a:bodyPr>
          <a:lstStyle/>
          <a:p>
            <a:pPr>
              <a:lnSpc>
                <a:spcPct val="100000"/>
              </a:lnSpc>
            </a:pPr>
            <a:fld id="{D0D1DE25-2E21-4FBD-B35D-EF2A44A891F9}" type="slidenum">
              <a:rPr lang="ru-RU" sz="1200" b="0" strike="noStrike" spc="-1">
                <a:solidFill>
                  <a:srgbClr val="9AB4CA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500016&amp;dst=27268" TargetMode="External"/><Relationship Id="rId2" Type="http://schemas.openxmlformats.org/officeDocument/2006/relationships/hyperlink" Target="https://login.consultant.ru/link/?req=doc&amp;base=LAW&amp;n=499780&amp;dst=1285" TargetMode="Externa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157957" y="2710954"/>
            <a:ext cx="9020962" cy="280831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2200" rIns="104400" bIns="522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600" b="1" dirty="0" smtClean="0">
                <a:solidFill>
                  <a:schemeClr val="bg1"/>
                </a:solidFill>
              </a:rPr>
              <a:t>ТУРИСТИЧЕСКИЙ НАЛОГ</a:t>
            </a:r>
          </a:p>
          <a:p>
            <a:pPr algn="ctr">
              <a:lnSpc>
                <a:spcPct val="10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СТАТИСТИКА</a:t>
            </a:r>
          </a:p>
          <a:p>
            <a:pPr algn="ctr">
              <a:lnSpc>
                <a:spcPct val="100000"/>
              </a:lnSpc>
            </a:pPr>
            <a:r>
              <a:rPr lang="ru-RU" sz="2400" b="1" strike="noStrike" spc="-1" dirty="0" smtClean="0">
                <a:solidFill>
                  <a:srgbClr val="FFFFFF"/>
                </a:solidFill>
                <a:latin typeface="Calibri"/>
                <a:ea typeface="Times New Roman"/>
              </a:rPr>
              <a:t>УФНС </a:t>
            </a:r>
            <a:r>
              <a:rPr lang="ru-RU" sz="2400" b="1" strike="noStrike" spc="-1" dirty="0" smtClean="0">
                <a:solidFill>
                  <a:srgbClr val="FFFFFF"/>
                </a:solidFill>
                <a:latin typeface="Calibri"/>
                <a:ea typeface="Times New Roman"/>
              </a:rPr>
              <a:t>России по Республике Карелия</a:t>
            </a: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 smtClean="0">
                <a:solidFill>
                  <a:schemeClr val="bg1"/>
                </a:solidFill>
                <a:latin typeface="Arial"/>
              </a:rPr>
              <a:t>Докладчик </a:t>
            </a:r>
            <a:r>
              <a:rPr lang="ru-RU" sz="2200" b="1" spc="-1" dirty="0" smtClean="0">
                <a:solidFill>
                  <a:schemeClr val="bg1"/>
                </a:solidFill>
                <a:latin typeface="Arial"/>
              </a:rPr>
              <a:t>заместитель </a:t>
            </a:r>
            <a:r>
              <a:rPr lang="ru-RU" sz="2200" b="1" strike="noStrike" spc="-1" dirty="0" smtClean="0">
                <a:solidFill>
                  <a:schemeClr val="bg1"/>
                </a:solidFill>
                <a:latin typeface="Arial"/>
              </a:rPr>
              <a:t>начальника отдела </a:t>
            </a:r>
            <a:r>
              <a:rPr lang="ru-RU" sz="2200" b="1" spc="-1" dirty="0" smtClean="0">
                <a:solidFill>
                  <a:schemeClr val="bg1"/>
                </a:solidFill>
                <a:latin typeface="Arial"/>
              </a:rPr>
              <a:t>оказания государственных услуг</a:t>
            </a:r>
            <a:endParaRPr lang="ru-RU" sz="2200" b="1" strike="noStrike" spc="-1" dirty="0" smtClean="0">
              <a:solidFill>
                <a:schemeClr val="bg1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pc="-1" dirty="0" smtClean="0">
                <a:solidFill>
                  <a:schemeClr val="bg1"/>
                </a:solidFill>
                <a:latin typeface="Arial"/>
              </a:rPr>
              <a:t>Петух Елена Николаевна</a:t>
            </a:r>
            <a:endParaRPr lang="ru-RU" sz="2200" b="1" strike="noStrike" spc="-1" dirty="0">
              <a:solidFill>
                <a:schemeClr val="bg1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3161520" y="5372640"/>
            <a:ext cx="6357600" cy="1346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2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249859" y="408938"/>
            <a:ext cx="8862653" cy="82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000" b="1" dirty="0">
                <a:solidFill>
                  <a:srgbClr val="C00000"/>
                </a:solidFill>
              </a:rPr>
              <a:t>С 1 ЯНВАРЯ 2025 ГОДА НА ТЕРРИТОРИИ РОССИЙСКОЙ ФЕДЕРАЦИИ </a:t>
            </a:r>
            <a:r>
              <a:rPr lang="ru-RU" sz="2000" b="1" dirty="0" smtClean="0">
                <a:solidFill>
                  <a:srgbClr val="C00000"/>
                </a:solidFill>
              </a:rPr>
              <a:t>ДЕЙСТВУЕТ </a:t>
            </a:r>
            <a:r>
              <a:rPr lang="ru-RU" sz="2000" b="1" dirty="0">
                <a:solidFill>
                  <a:srgbClr val="C00000"/>
                </a:solidFill>
              </a:rPr>
              <a:t>ТУРИСТИЧЕСКИЙ НАЛОГ</a:t>
            </a:r>
            <a:r>
              <a:rPr lang="ru-RU" sz="2000" dirty="0">
                <a:solidFill>
                  <a:srgbClr val="C00000"/>
                </a:solidFill>
              </a:rPr>
              <a:t>.</a:t>
            </a:r>
            <a:endParaRPr lang="ru-RU" altLang="ru-RU" sz="2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0351" y="499467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72381" y="106974"/>
            <a:ext cx="8650811" cy="6743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Соответствующие 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изменения внесены в Налоговый кодекс Российской Федерации (глава 33.1 «Туристический налог») Федеральным законом от 12.07.2024 № 176-ФЗ. Местные органы власти вправе самостоятельно принять решение о введении туристического налога на их </a:t>
            </a: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территории.</a:t>
            </a:r>
          </a:p>
          <a:p>
            <a:pPr algn="just"/>
            <a:endParaRPr lang="ru-RU" sz="2200" dirty="0">
              <a:latin typeface="+mn-lt"/>
            </a:endParaRPr>
          </a:p>
          <a:p>
            <a:pPr algn="just"/>
            <a:endParaRPr lang="ru-RU" sz="2200" dirty="0" smtClean="0">
              <a:latin typeface="+mn-lt"/>
            </a:endParaRPr>
          </a:p>
          <a:p>
            <a:pPr algn="just"/>
            <a:endParaRPr lang="en-US" sz="2200" dirty="0" smtClean="0">
              <a:latin typeface="+mn-lt"/>
            </a:endParaRPr>
          </a:p>
          <a:p>
            <a:pPr algn="just"/>
            <a:endParaRPr lang="ru-RU" sz="2000" dirty="0"/>
          </a:p>
          <a:p>
            <a:pPr algn="just"/>
            <a:endParaRPr lang="en-US" sz="2000" dirty="0" smtClean="0"/>
          </a:p>
          <a:p>
            <a:pPr algn="just"/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На официальном 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сайте ФНС России создан </a:t>
            </a: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раздел</a:t>
            </a:r>
            <a:endParaRPr lang="en-US" sz="2200" b="1" dirty="0" smtClean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«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Туристический налог», содержащий </a:t>
            </a: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блок</a:t>
            </a:r>
            <a:endParaRPr lang="en-US" sz="2200" b="1" dirty="0" smtClean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«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Особенности регионального законодательства</a:t>
            </a: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1" t="21709" r="9026" b="61951"/>
          <a:stretch/>
        </p:blipFill>
        <p:spPr bwMode="auto">
          <a:xfrm>
            <a:off x="4553928" y="3215010"/>
            <a:ext cx="4260942" cy="116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http://qrcoder.ru/code/?https%3A%2F%2Fwww.nalog.gov.ru%2Frn10%2Ftaxation%2Ftaxes%2Ftourist_tax%2F&amp;4&amp;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431" y="5138354"/>
            <a:ext cx="1558290" cy="15582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2759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3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297923"/>
            <a:ext cx="8862653" cy="61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3200" b="1" dirty="0">
                <a:solidFill>
                  <a:srgbClr val="C00000"/>
                </a:solidFill>
                <a:latin typeface="Candara" pitchFamily="34" charset="0"/>
              </a:rPr>
              <a:t>ОБЪЕКТ И ПЛАТЕЛЬЩИКИ НАЛОГА</a:t>
            </a:r>
            <a:endParaRPr lang="ru-RU" altLang="ru-RU" sz="3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08827" y="946704"/>
            <a:ext cx="8415796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21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Налогоплательщиками налога признаются организации и физические лица, оказывающие услуги по предоставлению мест для временного проживания граждан в средствах размещения (гостиницы, отели, хостелы и т.д.), в отношении которых одновременно выполняются следующие условия: </a:t>
            </a:r>
            <a:endParaRPr lang="ru-RU" sz="2100" b="1" dirty="0" smtClean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1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владение </a:t>
            </a:r>
            <a:r>
              <a:rPr lang="ru-RU" sz="21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на праве собственности или ином законном основании</a:t>
            </a:r>
            <a:r>
              <a:rPr lang="ru-RU" sz="21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;</a:t>
            </a:r>
          </a:p>
          <a:p>
            <a:pPr marL="342900" indent="-342900" algn="just">
              <a:buFontTx/>
              <a:buChar char="-"/>
            </a:pPr>
            <a:r>
              <a:rPr lang="ru-RU" sz="21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включено </a:t>
            </a:r>
            <a:r>
              <a:rPr lang="ru-RU" sz="21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в реестр классифицированных средств размещения, предусмотренный Федеральным законом от 24 ноября 1996 года № 132-ФЗ «Об основах туристской деятельности в Российской Федерации». Ведение реестра относится к компетенции Федеральной службы по </a:t>
            </a:r>
            <a:r>
              <a:rPr lang="ru-RU" sz="21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Аккредитации,</a:t>
            </a:r>
            <a:r>
              <a:rPr lang="ru-RU" sz="21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с учетом Письма ФНС России от 24.12.2024 № СД-4-3/14521@ </a:t>
            </a:r>
          </a:p>
          <a:p>
            <a:pPr algn="just"/>
            <a:endParaRPr lang="ru-RU" sz="2200" b="1" dirty="0">
              <a:latin typeface="Candar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6" t="64702" r="56626" b="19636"/>
          <a:stretch/>
        </p:blipFill>
        <p:spPr bwMode="auto">
          <a:xfrm>
            <a:off x="2700866" y="5299517"/>
            <a:ext cx="6059177" cy="144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81079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4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297923"/>
            <a:ext cx="8862653" cy="61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3200" b="1" dirty="0">
                <a:solidFill>
                  <a:srgbClr val="C00000"/>
                </a:solidFill>
                <a:latin typeface="Candara" pitchFamily="34" charset="0"/>
              </a:rPr>
              <a:t>ОБЪЕКТ И ПЛАТЕЛЬЩИКИ НАЛОГА</a:t>
            </a:r>
            <a:endParaRPr lang="ru-RU" altLang="ru-RU" sz="3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08827" y="794455"/>
            <a:ext cx="8415796" cy="595841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endParaRPr lang="ru-RU" sz="1800" dirty="0" smtClean="0"/>
          </a:p>
          <a:p>
            <a:pPr algn="just"/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В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соответствии с абзацем 1 пункта 3 статьи 418.3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НК РФ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для целей исчисления туристического налога за налоговые периоды 2025 года исполнительно-распорядительный орган муниципального образования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вправе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направить в налоговый орган по соответствующему субъекту Российской Федерации сведения о расположенных на его территории средствах размещения с одновременным направлением этих сведений в орган исполнительной власти субъекта Российской Федерации, уполномоченный на осуществление регионального государственного контроля (надзора) в сфере туристской индустрии, и в территориальный орган федерального органа исполнительной власти, уполномоченного Правительством Российской Федерации на организацию формирования и ведения единого реестра объектов классификации в сфере туристской индустрии.</a:t>
            </a:r>
          </a:p>
          <a:p>
            <a:pPr algn="just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При этом направлению подлежат сведения о средствах размещения, которые не включены в реестр классифицированных средств размещения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.</a:t>
            </a:r>
          </a:p>
          <a:p>
            <a:pPr algn="just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Сведения, представляемые в электронной форме, формируются в виде таблиц в формате XLS (XLSX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).</a:t>
            </a:r>
          </a:p>
          <a:p>
            <a:pPr algn="just"/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Данные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сведения размещаются и направляются для целей применения главы 33.1 Налогового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Кодекса</a:t>
            </a:r>
          </a:p>
          <a:p>
            <a:pPr algn="just"/>
            <a:endParaRPr lang="ru-RU" sz="1800" b="1" dirty="0" smtClean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Письмо 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ФНС России от 24.12.2024 N СД-4-3/14521@ "О направлении формы (формата) представления сведений о средствах размещения"</a:t>
            </a:r>
          </a:p>
          <a:p>
            <a:pPr algn="just"/>
            <a:endParaRPr lang="ru-RU" sz="1800" dirty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903008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5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2381" y="406699"/>
            <a:ext cx="8415796" cy="6346174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72381" y="550714"/>
            <a:ext cx="8387662" cy="620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Налоговая база </a:t>
            </a:r>
          </a:p>
          <a:p>
            <a:pPr algn="just"/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Налоговая база: стоимость услуги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по предоставлению мест для временного проживания физических лиц в средстве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размещения (без НДС  и туристического налога).</a:t>
            </a:r>
          </a:p>
          <a:p>
            <a:pPr algn="just"/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В налоговую базу не включаются услуги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льготной категории граждан. </a:t>
            </a:r>
            <a:endParaRPr lang="ru-RU" sz="1800" b="1" dirty="0" smtClean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К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льготной категории граждан относятся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:</a:t>
            </a:r>
          </a:p>
          <a:p>
            <a:pPr algn="just"/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-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инвалиды I и II групп, инвалиды с детства,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дети инвалиды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. </a:t>
            </a:r>
            <a:endParaRPr lang="ru-RU" sz="1800" b="1" dirty="0" smtClean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ветераны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и инвалиды боевых действий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;</a:t>
            </a:r>
          </a:p>
          <a:p>
            <a:pPr marL="342900" indent="-342900" algn="just">
              <a:buFontTx/>
              <a:buChar char="-"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лица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, принимающие (принимавшие) участие в СВО, лица, выполняющие (выполнявшие) возложенные на них задачи на территориях Украины, ДНР, ЛНР, Запорожской и Херсонской областей в период проведения СВО (пункт 6.1 статьи 210 НК РФ).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Полный перечень установлен п. 2 ст. 418.4 НК РФ.</a:t>
            </a:r>
          </a:p>
          <a:p>
            <a:pPr algn="just"/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Местные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органы власти могут вводить дополнительные категории таких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лиц.</a:t>
            </a:r>
            <a:endParaRPr lang="ru-RU" sz="1800" b="1" dirty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Налоговые ставки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1800" b="1" dirty="0">
                <a:latin typeface="Candara" pitchFamily="34" charset="0"/>
              </a:rPr>
              <a:t>Налоговые ставки устанавливаются нормативными правовыми актами представительных органов муниципальных образований. </a:t>
            </a:r>
          </a:p>
          <a:p>
            <a:pPr algn="just"/>
            <a:r>
              <a:rPr lang="ru-RU" sz="1800" b="1" dirty="0">
                <a:latin typeface="Candara" pitchFamily="34" charset="0"/>
              </a:rPr>
              <a:t>Налоговые ставки могут быть дифференцированы с учетом сезонности и (или) категории средства размещения. </a:t>
            </a:r>
          </a:p>
          <a:p>
            <a:pPr algn="just"/>
            <a:r>
              <a:rPr lang="ru-RU" sz="1800" b="1" dirty="0" smtClean="0">
                <a:latin typeface="Candara" pitchFamily="34" charset="0"/>
              </a:rPr>
              <a:t>Пределы ставок (постепенный рост) в </a:t>
            </a:r>
            <a:r>
              <a:rPr lang="ru-RU" sz="1800" b="1" dirty="0">
                <a:latin typeface="Candara" pitchFamily="34" charset="0"/>
              </a:rPr>
              <a:t>2025 </a:t>
            </a:r>
            <a:r>
              <a:rPr lang="ru-RU" sz="1800" b="1" dirty="0" smtClean="0">
                <a:latin typeface="Candara" pitchFamily="34" charset="0"/>
              </a:rPr>
              <a:t> </a:t>
            </a:r>
            <a:r>
              <a:rPr lang="ru-RU" sz="1800" b="1" dirty="0">
                <a:latin typeface="Candara" pitchFamily="34" charset="0"/>
              </a:rPr>
              <a:t>— </a:t>
            </a:r>
            <a:r>
              <a:rPr lang="ru-RU" sz="1800" b="1" dirty="0">
                <a:solidFill>
                  <a:srgbClr val="C00000"/>
                </a:solidFill>
                <a:latin typeface="Candara" pitchFamily="34" charset="0"/>
              </a:rPr>
              <a:t>1 %</a:t>
            </a:r>
            <a:r>
              <a:rPr lang="ru-RU" sz="1800" b="1" dirty="0">
                <a:latin typeface="Candara" pitchFamily="34" charset="0"/>
              </a:rPr>
              <a:t>, </a:t>
            </a:r>
            <a:r>
              <a:rPr lang="ru-RU" sz="1800" b="1" dirty="0" smtClean="0">
                <a:latin typeface="Candara" pitchFamily="34" charset="0"/>
              </a:rPr>
              <a:t>в </a:t>
            </a:r>
            <a:r>
              <a:rPr lang="ru-RU" sz="1800" b="1" dirty="0">
                <a:latin typeface="Candara" pitchFamily="34" charset="0"/>
              </a:rPr>
              <a:t>2026 </a:t>
            </a:r>
            <a:r>
              <a:rPr lang="ru-RU" sz="1800" b="1" dirty="0" smtClean="0">
                <a:latin typeface="Candara" pitchFamily="34" charset="0"/>
              </a:rPr>
              <a:t> </a:t>
            </a:r>
            <a:r>
              <a:rPr lang="ru-RU" sz="1800" b="1" dirty="0">
                <a:latin typeface="Candara" pitchFamily="34" charset="0"/>
              </a:rPr>
              <a:t>— </a:t>
            </a:r>
            <a:r>
              <a:rPr lang="ru-RU" sz="1800" b="1" dirty="0">
                <a:solidFill>
                  <a:srgbClr val="C00000"/>
                </a:solidFill>
                <a:latin typeface="Candara" pitchFamily="34" charset="0"/>
              </a:rPr>
              <a:t>2 </a:t>
            </a:r>
            <a:r>
              <a:rPr lang="ru-RU" sz="1800" b="1" dirty="0" smtClean="0">
                <a:solidFill>
                  <a:srgbClr val="C00000"/>
                </a:solidFill>
                <a:latin typeface="Candara" pitchFamily="34" charset="0"/>
              </a:rPr>
              <a:t>%</a:t>
            </a:r>
            <a:r>
              <a:rPr lang="ru-RU" sz="1800" b="1" dirty="0" smtClean="0">
                <a:solidFill>
                  <a:srgbClr val="002060"/>
                </a:solidFill>
                <a:latin typeface="Candara" pitchFamily="34" charset="0"/>
              </a:rPr>
              <a:t>...с 2029-</a:t>
            </a:r>
            <a:r>
              <a:rPr lang="ru-RU" sz="1800" b="1" dirty="0" smtClean="0">
                <a:solidFill>
                  <a:srgbClr val="C00000"/>
                </a:solidFill>
                <a:latin typeface="Candara" pitchFamily="34" charset="0"/>
              </a:rPr>
              <a:t>5%</a:t>
            </a:r>
            <a:r>
              <a:rPr lang="ru-RU" sz="1800" b="1" dirty="0" smtClean="0">
                <a:latin typeface="Candara" pitchFamily="34" charset="0"/>
              </a:rPr>
              <a:t> </a:t>
            </a:r>
            <a:endParaRPr lang="ru-RU" sz="1800" b="1" dirty="0">
              <a:latin typeface="Candara" pitchFamily="34" charset="0"/>
            </a:endParaRPr>
          </a:p>
          <a:p>
            <a:pPr algn="just"/>
            <a:r>
              <a:rPr lang="ru-RU" sz="1800" b="1" dirty="0" err="1" smtClean="0">
                <a:solidFill>
                  <a:srgbClr val="C00000"/>
                </a:solidFill>
                <a:latin typeface="Candara" pitchFamily="34" charset="0"/>
              </a:rPr>
              <a:t>min</a:t>
            </a:r>
            <a:r>
              <a:rPr lang="ru-RU" sz="1800" b="1" dirty="0" smtClean="0">
                <a:solidFill>
                  <a:srgbClr val="C00000"/>
                </a:solidFill>
                <a:latin typeface="Candara" pitchFamily="34" charset="0"/>
              </a:rPr>
              <a:t> </a:t>
            </a:r>
            <a:r>
              <a:rPr lang="ru-RU" sz="1800" b="1" dirty="0">
                <a:latin typeface="Candara" pitchFamily="34" charset="0"/>
              </a:rPr>
              <a:t>сумма налога = </a:t>
            </a:r>
            <a:r>
              <a:rPr lang="ru-RU" sz="1800" b="1" dirty="0">
                <a:solidFill>
                  <a:srgbClr val="C00000"/>
                </a:solidFill>
                <a:latin typeface="Candara" pitchFamily="34" charset="0"/>
              </a:rPr>
              <a:t>100 рублей</a:t>
            </a:r>
            <a:r>
              <a:rPr lang="ru-RU" sz="1800" b="1" dirty="0">
                <a:latin typeface="Candara" pitchFamily="34" charset="0"/>
              </a:rPr>
              <a:t>. </a:t>
            </a:r>
            <a:endParaRPr lang="ru-RU" sz="1800" b="1" dirty="0" smtClean="0">
              <a:latin typeface="Candara" pitchFamily="34" charset="0"/>
            </a:endParaRPr>
          </a:p>
          <a:p>
            <a:pPr algn="just"/>
            <a:r>
              <a:rPr lang="ru-RU" sz="1800" b="1" dirty="0" smtClean="0">
                <a:solidFill>
                  <a:srgbClr val="C00000"/>
                </a:solidFill>
                <a:latin typeface="Candara" pitchFamily="34" charset="0"/>
              </a:rPr>
              <a:t>Налоговым </a:t>
            </a:r>
            <a:r>
              <a:rPr lang="ru-RU" sz="1800" b="1" dirty="0">
                <a:solidFill>
                  <a:srgbClr val="C00000"/>
                </a:solidFill>
                <a:latin typeface="Candara" pitchFamily="34" charset="0"/>
              </a:rPr>
              <a:t>периодом </a:t>
            </a:r>
            <a:r>
              <a:rPr lang="ru-RU" sz="1800" b="1" dirty="0">
                <a:latin typeface="Candara" pitchFamily="34" charset="0"/>
              </a:rPr>
              <a:t>по налогу признается квартал.</a:t>
            </a:r>
          </a:p>
          <a:p>
            <a:pPr algn="just"/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846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5989" y="1270794"/>
            <a:ext cx="8352928" cy="5472608"/>
          </a:xfrm>
        </p:spPr>
        <p:txBody>
          <a:bodyPr/>
          <a:lstStyle/>
          <a:p>
            <a:pPr algn="just"/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ФНС России разъяснила, что туристический налог не уплачивается в отношении жилых помещений, даже если они отражены в сведениях о расположенных на территории средствах размещения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.</a:t>
            </a:r>
          </a:p>
          <a:p>
            <a:pPr algn="just"/>
            <a:endParaRPr lang="ru-RU" sz="2200" dirty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Жилые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помещения не относятся к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  <a:hlinkClick r:id="rId2"/>
              </a:rPr>
              <a:t>средствам размещения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, поэтому налог по ним не уплачивается. Сведения,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  <a:hlinkClick r:id="rId3"/>
              </a:rPr>
              <a:t>поступившие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в органы власти о таких помещениях для их признания в качестве включенных в реестр классифицированных средств размещения, не учитываются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.</a:t>
            </a:r>
          </a:p>
          <a:p>
            <a:pPr algn="just"/>
            <a:endParaRPr lang="ru-RU" sz="2200" dirty="0" smtClean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ПИСЬМО</a:t>
            </a:r>
            <a:endParaRPr lang="ru-RU" sz="2200" dirty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от 11 сентября 2025 г. N СД-4-3/8338@</a:t>
            </a:r>
          </a:p>
          <a:p>
            <a:pPr algn="just"/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 </a:t>
            </a:r>
          </a:p>
          <a:p>
            <a:pPr algn="just"/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ОБ ИСЧИСЛЕНИИ ТУРИСТИЧЕСКОГО НАЛОГА В ЖИЛЫХ ПОМЕЩЕНИЯХ</a:t>
            </a:r>
          </a:p>
          <a:p>
            <a:pPr algn="just"/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0005" y="406698"/>
            <a:ext cx="7957354" cy="936104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andara" pitchFamily="34" charset="0"/>
              </a:rPr>
              <a:t>Особенности</a:t>
            </a:r>
            <a:endParaRPr lang="ru-RU" sz="3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4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r>
              <a:rPr lang="ru-RU" altLang="ru-RU" sz="2500" dirty="0" smtClean="0">
                <a:solidFill>
                  <a:schemeClr val="bg1"/>
                </a:solidFill>
                <a:latin typeface="Calibri" pitchFamily="34" charset="0"/>
              </a:rPr>
              <a:t>6</a:t>
            </a: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503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9965" y="766738"/>
            <a:ext cx="8424936" cy="6048672"/>
          </a:xfrm>
        </p:spPr>
        <p:txBody>
          <a:bodyPr/>
          <a:lstStyle/>
          <a:p>
            <a:pPr algn="just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1 квартал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2025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года</a:t>
            </a:r>
          </a:p>
          <a:p>
            <a:pPr algn="just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196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налогоплательщиков,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декларировали доходы от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туристического налога, в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том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числе:</a:t>
            </a:r>
          </a:p>
          <a:p>
            <a:pPr algn="just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124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– юридических лица</a:t>
            </a:r>
          </a:p>
          <a:p>
            <a:pPr algn="just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72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-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физических лица</a:t>
            </a:r>
          </a:p>
          <a:p>
            <a:pPr algn="just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2 квартал 2025 года </a:t>
            </a:r>
          </a:p>
          <a:p>
            <a:pPr algn="just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204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плательщика,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в том числе:</a:t>
            </a:r>
          </a:p>
          <a:p>
            <a:pPr algn="just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126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– юридических лица</a:t>
            </a:r>
          </a:p>
          <a:p>
            <a:pPr algn="just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78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– физических лица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Candara" pitchFamily="34" charset="0"/>
            </a:endParaRPr>
          </a:p>
          <a:p>
            <a:pPr algn="just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начисления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составили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32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 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млн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546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тысяч рублей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поступления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32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млн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219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тысяч рублей .</a:t>
            </a:r>
          </a:p>
          <a:p>
            <a:pPr algn="just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задолженность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по туристическому налогу составляет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 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236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тысяч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293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 рубля по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двум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плательщикам. </a:t>
            </a:r>
          </a:p>
          <a:p>
            <a:pPr algn="just"/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ndara" pitchFamily="34" charset="0"/>
              </a:rPr>
              <a:t> 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2013" y="334690"/>
            <a:ext cx="7957354" cy="576064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Статистические данные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lnSpc>
                <a:spcPts val="2189"/>
              </a:lnSpc>
            </a:pPr>
            <a:r>
              <a:rPr lang="ru-RU" altLang="ru-RU" sz="2500" dirty="0">
                <a:solidFill>
                  <a:schemeClr val="bg1"/>
                </a:solidFill>
                <a:latin typeface="Calibri" pitchFamily="34" charset="0"/>
              </a:rPr>
              <a:t>7</a:t>
            </a:r>
            <a:endParaRPr lang="ru-RU" altLang="ru-RU" sz="25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576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CustomShape 1"/>
          <p:cNvSpPr/>
          <p:nvPr/>
        </p:nvSpPr>
        <p:spPr>
          <a:xfrm>
            <a:off x="4692240" y="5677200"/>
            <a:ext cx="4197240" cy="1306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ctr">
            <a:noAutofit/>
          </a:bodyPr>
          <a:lstStyle/>
          <a:p>
            <a:pPr algn="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323" name="CustomShape 2"/>
          <p:cNvSpPr/>
          <p:nvPr/>
        </p:nvSpPr>
        <p:spPr>
          <a:xfrm>
            <a:off x="714960" y="3507120"/>
            <a:ext cx="8101440" cy="1531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300" b="1" strike="noStrike" spc="-1" dirty="0">
                <a:solidFill>
                  <a:srgbClr val="FFFFFF"/>
                </a:solidFill>
                <a:latin typeface="Arial Narrow"/>
                <a:ea typeface="DejaVu Sans"/>
              </a:rPr>
              <a:t>Спасибо за внимание!</a:t>
            </a:r>
            <a:r>
              <a:t/>
            </a:r>
            <a:br/>
            <a:endParaRPr lang="ru-RU" sz="23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38755</TotalTime>
  <Words>675</Words>
  <Application>Microsoft Office PowerPoint</Application>
  <PresentationFormat>Произвольный</PresentationFormat>
  <Paragraphs>86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</vt:lpstr>
      <vt:lpstr>Статистические данные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Крюкова Ирина Валентиновна</cp:lastModifiedBy>
  <cp:revision>784</cp:revision>
  <cp:lastPrinted>2024-09-19T12:20:14Z</cp:lastPrinted>
  <dcterms:created xsi:type="dcterms:W3CDTF">2019-04-30T10:46:03Z</dcterms:created>
  <dcterms:modified xsi:type="dcterms:W3CDTF">2025-09-23T09:28:11Z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Произвольный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20</vt:i4>
  </property>
</Properties>
</file>