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27" r:id="rId2"/>
  </p:sldMasterIdLst>
  <p:notesMasterIdLst>
    <p:notesMasterId r:id="rId7"/>
  </p:notesMasterIdLst>
  <p:sldIdLst>
    <p:sldId id="356" r:id="rId3"/>
    <p:sldId id="359" r:id="rId4"/>
    <p:sldId id="362" r:id="rId5"/>
    <p:sldId id="361" r:id="rId6"/>
  </p:sldIdLst>
  <p:sldSz cx="9532938" cy="7150100"/>
  <p:notesSz cx="6797675" cy="9928225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52" userDrawn="1">
          <p15:clr>
            <a:srgbClr val="A4A3A4"/>
          </p15:clr>
        </p15:guide>
        <p15:guide id="2" pos="30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D25"/>
    <a:srgbClr val="6FA3C3"/>
    <a:srgbClr val="3B6ABF"/>
    <a:srgbClr val="FF6600"/>
    <a:srgbClr val="6898C0"/>
    <a:srgbClr val="618CBB"/>
    <a:srgbClr val="B6C8E8"/>
    <a:srgbClr val="BE5108"/>
    <a:srgbClr val="FF9429"/>
    <a:srgbClr val="FFF1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2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1428" y="-90"/>
      </p:cViewPr>
      <p:guideLst>
        <p:guide orient="horz" pos="2252"/>
        <p:guide pos="30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Microsoft_Excel3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транспортный налог</c:v>
                </c:pt>
                <c:pt idx="1">
                  <c:v>налог на имущество </c:v>
                </c:pt>
                <c:pt idx="2">
                  <c:v>земельный налог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 formatCode="0">
                  <c:v>869.9</c:v>
                </c:pt>
                <c:pt idx="1">
                  <c:v>354.5</c:v>
                </c:pt>
                <c:pt idx="2">
                  <c:v>93.8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dLbl>
              <c:idx val="0"/>
              <c:layout>
                <c:manualLayout>
                  <c:x val="-1.0717519656521813E-2"/>
                  <c:y val="1.2684355960981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725065521739264E-3"/>
                  <c:y val="4.22811865366048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транспортный налог</c:v>
                </c:pt>
                <c:pt idx="1">
                  <c:v>налог на имущество </c:v>
                </c:pt>
                <c:pt idx="2">
                  <c:v>земельный налог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904.3</c:v>
                </c:pt>
                <c:pt idx="1">
                  <c:v>447.7</c:v>
                </c:pt>
                <c:pt idx="2">
                  <c:v>109.2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997184"/>
        <c:axId val="99986048"/>
      </c:barChart>
      <c:catAx>
        <c:axId val="999971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9986048"/>
        <c:crosses val="autoZero"/>
        <c:auto val="1"/>
        <c:lblAlgn val="ctr"/>
        <c:lblOffset val="100"/>
        <c:noMultiLvlLbl val="0"/>
      </c:catAx>
      <c:valAx>
        <c:axId val="9998604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999971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26400567897735"/>
          <c:y val="0.36732382911000516"/>
          <c:w val="0.12224174941682447"/>
          <c:h val="0.38123353015580141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9.6457121114517375E-2"/>
          <c:w val="1"/>
          <c:h val="0.7356160180738525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направленных в эл.виде СНУ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52.36</c:v>
                </c:pt>
                <c:pt idx="1">
                  <c:v>68.7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4434688"/>
        <c:axId val="124436480"/>
        <c:axId val="0"/>
      </c:bar3DChart>
      <c:catAx>
        <c:axId val="124434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4436480"/>
        <c:crosses val="autoZero"/>
        <c:auto val="1"/>
        <c:lblAlgn val="ctr"/>
        <c:lblOffset val="100"/>
        <c:noMultiLvlLbl val="0"/>
      </c:catAx>
      <c:valAx>
        <c:axId val="1244364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44346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1" cap="none" spc="0">
          <a:ln w="18000">
            <a:solidFill>
              <a:schemeClr val="accent2">
                <a:satMod val="140000"/>
              </a:schemeClr>
            </a:solidFill>
            <a:prstDash val="solid"/>
            <a:miter lim="800000"/>
          </a:ln>
          <a:noFill/>
          <a:effectLst>
            <a:outerShdw blurRad="25500" dist="23000" dir="7020000" algn="tl">
              <a:srgbClr val="000000">
                <a:alpha val="50000"/>
              </a:srgbClr>
            </a:outerShdw>
          </a:effectLst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930246478053251"/>
          <c:y val="3.2972523762285336E-2"/>
          <c:w val="0.80995145463025142"/>
          <c:h val="0.42177687679628845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Лист1!$B$1</c:f>
              <c:strCache>
                <c:ptCount val="1"/>
                <c:pt idx="0">
                  <c:v>уплачено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Лист1!$B$2:$B$3</c:f>
              <c:numCache>
                <c:formatCode>0</c:formatCode>
                <c:ptCount val="2"/>
                <c:pt idx="0" formatCode="General">
                  <c:v>1020</c:v>
                </c:pt>
                <c:pt idx="1">
                  <c:v>1171</c:v>
                </c:pt>
              </c:numCache>
            </c:numRef>
          </c:val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исчислено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Лист1!$C$2:$C$3</c:f>
              <c:numCache>
                <c:formatCode>#,##0</c:formatCode>
                <c:ptCount val="2"/>
                <c:pt idx="0" formatCode="_-* #,##0\ _₽_-;\-* #,##0\ _₽_-;_-* &quot;-&quot;??\ _₽_-;_-@_-">
                  <c:v>1318</c:v>
                </c:pt>
                <c:pt idx="1">
                  <c:v>1461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364992"/>
        <c:axId val="117375360"/>
      </c:barChart>
      <c:catAx>
        <c:axId val="1173649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17375360"/>
        <c:crosses val="autoZero"/>
        <c:auto val="1"/>
        <c:lblAlgn val="ctr"/>
        <c:lblOffset val="100"/>
        <c:noMultiLvlLbl val="0"/>
      </c:catAx>
      <c:valAx>
        <c:axId val="117375360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173649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1843961797549152"/>
          <c:y val="0.40591306457870785"/>
          <c:w val="0.36594254645825847"/>
          <c:h val="0.14764148920199874"/>
        </c:manualLayout>
      </c:layout>
      <c:overlay val="0"/>
      <c:txPr>
        <a:bodyPr/>
        <a:lstStyle/>
        <a:p>
          <a:pPr>
            <a:defRPr sz="1400" kern="8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0.44117</cdr:x>
      <cdr:y>0.60022</cdr:y>
    </cdr:from>
    <cdr:to>
      <cdr:x>0.57484</cdr:x>
      <cdr:y>0.73021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436079" y="2231897"/>
          <a:ext cx="1041103" cy="4833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+</a:t>
          </a:r>
          <a:r>
            <a:rPr lang="ru-RU" sz="1200" kern="1200" dirty="0" smtClean="0">
              <a:solidFill>
                <a:srgbClr val="005AA9"/>
              </a:solidFill>
              <a:latin typeface="+mj-lt"/>
              <a:ea typeface="+mj-ea"/>
              <a:cs typeface="+mj-cs"/>
            </a:rPr>
            <a:t>26,31</a:t>
          </a:r>
          <a:r>
            <a:rPr kumimoji="0" lang="ru-RU" sz="120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%</a:t>
          </a:r>
        </a:p>
      </cdr:txBody>
    </cdr:sp>
  </cdr:relSizeAnchor>
  <cdr:relSizeAnchor xmlns:cdr="http://schemas.openxmlformats.org/drawingml/2006/chartDrawing">
    <cdr:from>
      <cdr:x>0.7246</cdr:x>
      <cdr:y>0.78905</cdr:y>
    </cdr:from>
    <cdr:to>
      <cdr:x>0.8347</cdr:x>
      <cdr:y>0.91904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5643644" y="2934052"/>
          <a:ext cx="857526" cy="4833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+</a:t>
          </a:r>
          <a:r>
            <a:rPr kumimoji="0" lang="ru-RU" sz="900" i="0" u="none" strike="noStrike" kern="1200" cap="none" spc="0" normalizeH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16,44</a:t>
          </a:r>
          <a:r>
            <a:rPr kumimoji="0" lang="ru-RU" sz="90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%</a:t>
          </a:r>
        </a:p>
      </cdr:txBody>
    </cdr:sp>
  </cdr:relSizeAnchor>
  <cdr:relSizeAnchor xmlns:cdr="http://schemas.openxmlformats.org/drawingml/2006/chartDrawing">
    <cdr:from>
      <cdr:x>0.15891</cdr:x>
      <cdr:y>0.20675</cdr:y>
    </cdr:from>
    <cdr:to>
      <cdr:x>0.27095</cdr:x>
      <cdr:y>0.39792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1237669" y="768802"/>
          <a:ext cx="872636" cy="7108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+3,95%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0.29166</cdr:x>
      <cdr:y>0.1631</cdr:y>
    </cdr:from>
    <cdr:to>
      <cdr:x>0.81037</cdr:x>
      <cdr:y>0.2901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V="1">
          <a:off x="1967835" y="557984"/>
          <a:ext cx="3499725" cy="434476"/>
        </a:xfrm>
        <a:prstGeom xmlns:a="http://schemas.openxmlformats.org/drawingml/2006/main" prst="straightConnector1">
          <a:avLst/>
        </a:prstGeom>
        <a:ln xmlns:a="http://schemas.openxmlformats.org/drawingml/2006/main" w="41275">
          <a:solidFill>
            <a:srgbClr val="C00000"/>
          </a:solidFill>
          <a:tailEnd type="arrow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0.32051</cdr:x>
      <cdr:y>0.48722</cdr:y>
    </cdr:from>
    <cdr:to>
      <cdr:x>0.53448</cdr:x>
      <cdr:y>0.58067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162454" y="1666815"/>
          <a:ext cx="1443651" cy="3196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rPr>
            <a:t>65,86</a:t>
          </a:r>
        </a:p>
      </cdr:txBody>
    </cdr:sp>
  </cdr:relSizeAnchor>
  <cdr:relSizeAnchor xmlns:cdr="http://schemas.openxmlformats.org/drawingml/2006/chartDrawing">
    <cdr:from>
      <cdr:x>0.61588</cdr:x>
      <cdr:y>0.50252</cdr:y>
    </cdr:from>
    <cdr:to>
      <cdr:x>0.82985</cdr:x>
      <cdr:y>0.59598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3169978" y="1976973"/>
          <a:ext cx="1101302" cy="3676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rPr>
            <a:t>68,70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0.77561</cdr:x>
      <cdr:y>0.05776</cdr:y>
    </cdr:from>
    <cdr:to>
      <cdr:x>0.90711</cdr:x>
      <cdr:y>0.19856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060510" y="150828"/>
          <a:ext cx="1027522" cy="3676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0.83704</cdr:x>
      <cdr:y>0.2862</cdr:y>
    </cdr:from>
    <cdr:to>
      <cdr:x>0.95982</cdr:x>
      <cdr:y>0.40547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002571" y="585840"/>
          <a:ext cx="1027164" cy="2441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400" kern="1200" dirty="0" smtClean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rPr>
            <a:t>77,39%</a:t>
          </a:r>
        </a:p>
      </cdr:txBody>
    </cdr:sp>
  </cdr:relSizeAnchor>
  <cdr:relSizeAnchor xmlns:cdr="http://schemas.openxmlformats.org/drawingml/2006/chartDrawing">
    <cdr:from>
      <cdr:x>0.83758</cdr:x>
      <cdr:y>0.08563</cdr:y>
    </cdr:from>
    <cdr:to>
      <cdr:x>0.95268</cdr:x>
      <cdr:y>0.20183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6173632" y="263951"/>
          <a:ext cx="848412" cy="3582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80,15%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4"/>
            <a:ext cx="2946189" cy="498003"/>
          </a:xfrm>
          <a:prstGeom prst="rect">
            <a:avLst/>
          </a:prstGeom>
        </p:spPr>
        <p:txBody>
          <a:bodyPr vert="horz" lIns="91552" tIns="45777" rIns="91552" bIns="4577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99" y="4"/>
            <a:ext cx="2946189" cy="498003"/>
          </a:xfrm>
          <a:prstGeom prst="rect">
            <a:avLst/>
          </a:prstGeom>
        </p:spPr>
        <p:txBody>
          <a:bodyPr vert="horz" lIns="91552" tIns="45777" rIns="91552" bIns="45777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04.12.2025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2" tIns="45777" rIns="91552" bIns="4577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63"/>
            <a:ext cx="5438140" cy="3909238"/>
          </a:xfrm>
          <a:prstGeom prst="rect">
            <a:avLst/>
          </a:prstGeom>
        </p:spPr>
        <p:txBody>
          <a:bodyPr vert="horz" lIns="91552" tIns="45777" rIns="91552" bIns="4577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30228"/>
            <a:ext cx="2946189" cy="498002"/>
          </a:xfrm>
          <a:prstGeom prst="rect">
            <a:avLst/>
          </a:prstGeom>
        </p:spPr>
        <p:txBody>
          <a:bodyPr vert="horz" lIns="91552" tIns="45777" rIns="91552" bIns="4577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99" y="9430228"/>
            <a:ext cx="2946189" cy="498002"/>
          </a:xfrm>
          <a:prstGeom prst="rect">
            <a:avLst/>
          </a:prstGeom>
        </p:spPr>
        <p:txBody>
          <a:bodyPr vert="horz" lIns="91552" tIns="45777" rIns="91552" bIns="45777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971" y="2221175"/>
            <a:ext cx="8102997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9941" y="4051727"/>
            <a:ext cx="6673057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1379" y="286344"/>
            <a:ext cx="2144912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6647" y="286344"/>
            <a:ext cx="6275851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479487" y="4125432"/>
            <a:ext cx="856091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9532938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" y="873901"/>
            <a:ext cx="705040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380185" y="2574050"/>
            <a:ext cx="4354109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16" y="1489"/>
            <a:ext cx="9531522" cy="71476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14971" y="3506958"/>
            <a:ext cx="8102997" cy="1532637"/>
          </a:xfrm>
        </p:spPr>
        <p:txBody>
          <a:bodyPr>
            <a:normAutofit/>
          </a:bodyPr>
          <a:lstStyle>
            <a:lvl1pPr>
              <a:defRPr sz="5082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429941" y="5073082"/>
            <a:ext cx="6673057" cy="1827248"/>
          </a:xfrm>
        </p:spPr>
        <p:txBody>
          <a:bodyPr>
            <a:normAutofit/>
          </a:bodyPr>
          <a:lstStyle>
            <a:lvl1pPr marL="0" indent="0" algn="ctr">
              <a:buNone/>
              <a:defRPr sz="2853" b="0">
                <a:solidFill>
                  <a:schemeClr val="bg1"/>
                </a:solidFill>
                <a:latin typeface="+mj-lt"/>
              </a:defRPr>
            </a:lvl1pPr>
            <a:lvl2pPr marL="464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9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948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597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24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89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54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195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873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15" y="1994"/>
            <a:ext cx="9531523" cy="714761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625" y="1675313"/>
            <a:ext cx="7632073" cy="5034943"/>
          </a:xfrm>
        </p:spPr>
        <p:txBody>
          <a:bodyPr/>
          <a:lstStyle>
            <a:lvl1pPr marL="324094" indent="0">
              <a:buFontTx/>
              <a:buNone/>
              <a:defRPr b="1">
                <a:latin typeface="+mj-lt"/>
              </a:defRPr>
            </a:lvl1pPr>
            <a:lvl2pPr marL="321264" indent="2831">
              <a:defRPr>
                <a:latin typeface="+mj-lt"/>
              </a:defRPr>
            </a:lvl2pPr>
            <a:lvl3pPr marL="560441" indent="-232102">
              <a:tabLst/>
              <a:defRPr>
                <a:latin typeface="+mj-lt"/>
              </a:defRPr>
            </a:lvl3pPr>
            <a:lvl4pPr marL="0" indent="321264">
              <a:lnSpc>
                <a:spcPts val="1605"/>
              </a:lnSpc>
              <a:spcBef>
                <a:spcPts val="357"/>
              </a:spcBef>
              <a:defRPr>
                <a:latin typeface="+mj-lt"/>
              </a:defRPr>
            </a:lvl4pPr>
            <a:lvl5pPr>
              <a:lnSpc>
                <a:spcPts val="1605"/>
              </a:lnSpc>
              <a:spcBef>
                <a:spcPts val="35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178728" y="5345452"/>
            <a:ext cx="962904" cy="39290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29884"/>
            <a:endParaRPr lang="ru-RU" sz="1872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57626" y="522411"/>
            <a:ext cx="7649277" cy="1152902"/>
          </a:xfrm>
        </p:spPr>
        <p:txBody>
          <a:bodyPr/>
          <a:lstStyle>
            <a:lvl1pPr marL="0" marR="0" indent="0" defTabSz="9298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14"/>
            </a:lvl1pPr>
          </a:lstStyle>
          <a:p>
            <a:pPr marL="0" marR="0" lvl="0" indent="0" defTabSz="9298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79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92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492"/>
            <a:ext cx="9531523" cy="714761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625" y="1675313"/>
            <a:ext cx="7632073" cy="5034943"/>
          </a:xfrm>
        </p:spPr>
        <p:txBody>
          <a:bodyPr/>
          <a:lstStyle>
            <a:lvl1pPr marL="324094" indent="0">
              <a:buFontTx/>
              <a:buNone/>
              <a:defRPr b="1">
                <a:latin typeface="+mj-lt"/>
              </a:defRPr>
            </a:lvl1pPr>
            <a:lvl2pPr marL="324094" indent="0">
              <a:defRPr>
                <a:latin typeface="+mj-lt"/>
              </a:defRPr>
            </a:lvl2pPr>
            <a:lvl3pPr marL="560441" indent="-232102">
              <a:defRPr>
                <a:latin typeface="+mj-lt"/>
              </a:defRPr>
            </a:lvl3pPr>
            <a:lvl4pPr marL="0" indent="321264">
              <a:defRPr>
                <a:latin typeface="+mj-lt"/>
              </a:defRPr>
            </a:lvl4pPr>
            <a:lvl5pPr marL="127939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56886" y="522411"/>
            <a:ext cx="7650016" cy="1152902"/>
          </a:xfrm>
        </p:spPr>
        <p:txBody>
          <a:bodyPr/>
          <a:lstStyle>
            <a:lvl1pPr marL="0" marR="0" indent="0" defTabSz="9298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14"/>
            </a:lvl1pPr>
          </a:lstStyle>
          <a:p>
            <a:pPr marL="0" marR="0" lvl="0" indent="0" defTabSz="9298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79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81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9531523" cy="71476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625" y="1055631"/>
            <a:ext cx="7632073" cy="2110864"/>
          </a:xfrm>
        </p:spPr>
        <p:txBody>
          <a:bodyPr anchor="t"/>
          <a:lstStyle>
            <a:lvl1pPr algn="l">
              <a:defRPr sz="4101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625" y="3575800"/>
            <a:ext cx="7632073" cy="3134455"/>
          </a:xfrm>
        </p:spPr>
        <p:txBody>
          <a:bodyPr anchor="t"/>
          <a:lstStyle>
            <a:lvl1pPr marL="0" indent="0">
              <a:buNone/>
              <a:defRPr sz="2050">
                <a:solidFill>
                  <a:schemeClr val="tx1">
                    <a:tint val="75000"/>
                  </a:schemeClr>
                </a:solidFill>
              </a:defRPr>
            </a:lvl1pPr>
            <a:lvl2pPr marL="464942" indent="0">
              <a:buNone/>
              <a:defRPr sz="1872">
                <a:solidFill>
                  <a:schemeClr val="tx1">
                    <a:tint val="75000"/>
                  </a:schemeClr>
                </a:solidFill>
              </a:defRPr>
            </a:lvl2pPr>
            <a:lvl3pPr marL="929884" indent="0">
              <a:buNone/>
              <a:defRPr sz="1605">
                <a:solidFill>
                  <a:schemeClr val="tx1">
                    <a:tint val="75000"/>
                  </a:schemeClr>
                </a:solidFill>
              </a:defRPr>
            </a:lvl3pPr>
            <a:lvl4pPr marL="1394827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4pPr>
            <a:lvl5pPr marL="1859769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5pPr>
            <a:lvl6pPr marL="2324711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6pPr>
            <a:lvl7pPr marL="2789653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7pPr>
            <a:lvl8pPr marL="3254595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8pPr>
            <a:lvl9pPr marL="3719538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991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15" y="1994"/>
            <a:ext cx="9531523" cy="71476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626" y="522410"/>
            <a:ext cx="7649277" cy="115290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7626" y="1675312"/>
            <a:ext cx="3774772" cy="4895803"/>
          </a:xfrm>
        </p:spPr>
        <p:txBody>
          <a:bodyPr/>
          <a:lstStyle>
            <a:lvl1pPr>
              <a:defRPr sz="2853"/>
            </a:lvl1pPr>
            <a:lvl2pPr>
              <a:defRPr sz="2407"/>
            </a:lvl2pPr>
            <a:lvl3pPr>
              <a:defRPr sz="2050"/>
            </a:lvl3pPr>
            <a:lvl4pPr>
              <a:defRPr sz="1872"/>
            </a:lvl4pPr>
            <a:lvl5pPr>
              <a:defRPr sz="1872"/>
            </a:lvl5pPr>
            <a:lvl6pPr>
              <a:defRPr sz="1872"/>
            </a:lvl6pPr>
            <a:lvl7pPr>
              <a:defRPr sz="1872"/>
            </a:lvl7pPr>
            <a:lvl8pPr>
              <a:defRPr sz="1872"/>
            </a:lvl8pPr>
            <a:lvl9pPr>
              <a:defRPr sz="187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06971" y="1675312"/>
            <a:ext cx="3799932" cy="4895803"/>
          </a:xfrm>
        </p:spPr>
        <p:txBody>
          <a:bodyPr/>
          <a:lstStyle>
            <a:lvl1pPr>
              <a:defRPr sz="2853"/>
            </a:lvl1pPr>
            <a:lvl2pPr>
              <a:defRPr sz="2407"/>
            </a:lvl2pPr>
            <a:lvl3pPr>
              <a:defRPr sz="2050"/>
            </a:lvl3pPr>
            <a:lvl4pPr>
              <a:defRPr sz="1872"/>
            </a:lvl4pPr>
            <a:lvl5pPr>
              <a:defRPr sz="1872"/>
            </a:lvl5pPr>
            <a:lvl6pPr>
              <a:defRPr sz="1872"/>
            </a:lvl6pPr>
            <a:lvl7pPr>
              <a:defRPr sz="1872"/>
            </a:lvl7pPr>
            <a:lvl8pPr>
              <a:defRPr sz="1872"/>
            </a:lvl8pPr>
            <a:lvl9pPr>
              <a:defRPr sz="187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507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624" y="522409"/>
            <a:ext cx="8198666" cy="115290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625" y="1675312"/>
            <a:ext cx="3831058" cy="592196"/>
          </a:xfrm>
        </p:spPr>
        <p:txBody>
          <a:bodyPr anchor="b"/>
          <a:lstStyle>
            <a:lvl1pPr marL="0" indent="0">
              <a:buNone/>
              <a:defRPr sz="2407" b="1"/>
            </a:lvl1pPr>
            <a:lvl2pPr marL="464942" indent="0">
              <a:buNone/>
              <a:defRPr sz="2050" b="1"/>
            </a:lvl2pPr>
            <a:lvl3pPr marL="929884" indent="0">
              <a:buNone/>
              <a:defRPr sz="1872" b="1"/>
            </a:lvl3pPr>
            <a:lvl4pPr marL="1394827" indent="0">
              <a:buNone/>
              <a:defRPr sz="1605" b="1"/>
            </a:lvl4pPr>
            <a:lvl5pPr marL="1859769" indent="0">
              <a:buNone/>
              <a:defRPr sz="1605" b="1"/>
            </a:lvl5pPr>
            <a:lvl6pPr marL="2324711" indent="0">
              <a:buNone/>
              <a:defRPr sz="1605" b="1"/>
            </a:lvl6pPr>
            <a:lvl7pPr marL="2789653" indent="0">
              <a:buNone/>
              <a:defRPr sz="1605" b="1"/>
            </a:lvl7pPr>
            <a:lvl8pPr marL="3254595" indent="0">
              <a:buNone/>
              <a:defRPr sz="1605" b="1"/>
            </a:lvl8pPr>
            <a:lvl9pPr marL="3719538" indent="0">
              <a:buNone/>
              <a:defRPr sz="160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57625" y="2267509"/>
            <a:ext cx="3831058" cy="4442746"/>
          </a:xfrm>
        </p:spPr>
        <p:txBody>
          <a:bodyPr/>
          <a:lstStyle>
            <a:lvl1pPr>
              <a:defRPr sz="2407"/>
            </a:lvl1pPr>
            <a:lvl2pPr>
              <a:defRPr sz="2050"/>
            </a:lvl2pPr>
            <a:lvl3pPr>
              <a:defRPr sz="1872"/>
            </a:lvl3pPr>
            <a:lvl4pPr>
              <a:defRPr sz="1605"/>
            </a:lvl4pPr>
            <a:lvl5pPr>
              <a:defRPr sz="1605"/>
            </a:lvl5pPr>
            <a:lvl6pPr>
              <a:defRPr sz="1605"/>
            </a:lvl6pPr>
            <a:lvl7pPr>
              <a:defRPr sz="1605"/>
            </a:lvl7pPr>
            <a:lvl8pPr>
              <a:defRPr sz="1605"/>
            </a:lvl8pPr>
            <a:lvl9pPr>
              <a:defRPr sz="16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66470" y="1675312"/>
            <a:ext cx="3740432" cy="592196"/>
          </a:xfrm>
        </p:spPr>
        <p:txBody>
          <a:bodyPr anchor="b"/>
          <a:lstStyle>
            <a:lvl1pPr marL="0" indent="0">
              <a:buNone/>
              <a:defRPr sz="2407" b="1"/>
            </a:lvl1pPr>
            <a:lvl2pPr marL="464942" indent="0">
              <a:buNone/>
              <a:defRPr sz="2050" b="1"/>
            </a:lvl2pPr>
            <a:lvl3pPr marL="929884" indent="0">
              <a:buNone/>
              <a:defRPr sz="1872" b="1"/>
            </a:lvl3pPr>
            <a:lvl4pPr marL="1394827" indent="0">
              <a:buNone/>
              <a:defRPr sz="1605" b="1"/>
            </a:lvl4pPr>
            <a:lvl5pPr marL="1859769" indent="0">
              <a:buNone/>
              <a:defRPr sz="1605" b="1"/>
            </a:lvl5pPr>
            <a:lvl6pPr marL="2324711" indent="0">
              <a:buNone/>
              <a:defRPr sz="1605" b="1"/>
            </a:lvl6pPr>
            <a:lvl7pPr marL="2789653" indent="0">
              <a:buNone/>
              <a:defRPr sz="1605" b="1"/>
            </a:lvl7pPr>
            <a:lvl8pPr marL="3254595" indent="0">
              <a:buNone/>
              <a:defRPr sz="1605" b="1"/>
            </a:lvl8pPr>
            <a:lvl9pPr marL="3719538" indent="0">
              <a:buNone/>
              <a:defRPr sz="160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66470" y="2281294"/>
            <a:ext cx="3740432" cy="4428961"/>
          </a:xfrm>
        </p:spPr>
        <p:txBody>
          <a:bodyPr/>
          <a:lstStyle>
            <a:lvl1pPr>
              <a:defRPr sz="2407"/>
            </a:lvl1pPr>
            <a:lvl2pPr>
              <a:defRPr sz="2050"/>
            </a:lvl2pPr>
            <a:lvl3pPr>
              <a:defRPr sz="1872"/>
            </a:lvl3pPr>
            <a:lvl4pPr>
              <a:defRPr sz="1605"/>
            </a:lvl4pPr>
            <a:lvl5pPr>
              <a:defRPr sz="1605"/>
            </a:lvl5pPr>
            <a:lvl6pPr>
              <a:defRPr sz="1605"/>
            </a:lvl6pPr>
            <a:lvl7pPr>
              <a:defRPr sz="1605"/>
            </a:lvl7pPr>
            <a:lvl8pPr>
              <a:defRPr sz="1605"/>
            </a:lvl8pPr>
            <a:lvl9pPr>
              <a:defRPr sz="16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577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15" y="1994"/>
            <a:ext cx="9531523" cy="71476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625" y="522410"/>
            <a:ext cx="8198666" cy="115290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83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8985616" y="5158098"/>
            <a:ext cx="451821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8985616" y="6493223"/>
            <a:ext cx="451821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465" y="115567"/>
            <a:ext cx="7509906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7465" y="1422028"/>
            <a:ext cx="8842792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967265" y="6508166"/>
            <a:ext cx="492844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2"/>
            <a:ext cx="30121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39452" y="6122720"/>
            <a:ext cx="591563" cy="680924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407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9675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648" y="284679"/>
            <a:ext cx="3136271" cy="1211545"/>
          </a:xfrm>
        </p:spPr>
        <p:txBody>
          <a:bodyPr anchor="b"/>
          <a:lstStyle>
            <a:lvl1pPr algn="l">
              <a:defRPr sz="205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27114" y="284680"/>
            <a:ext cx="5329177" cy="6102412"/>
          </a:xfrm>
        </p:spPr>
        <p:txBody>
          <a:bodyPr/>
          <a:lstStyle>
            <a:lvl1pPr>
              <a:defRPr sz="3299"/>
            </a:lvl1pPr>
            <a:lvl2pPr>
              <a:defRPr sz="2853"/>
            </a:lvl2pPr>
            <a:lvl3pPr>
              <a:defRPr sz="2407"/>
            </a:lvl3pPr>
            <a:lvl4pPr>
              <a:defRPr sz="2050"/>
            </a:lvl4pPr>
            <a:lvl5pPr>
              <a:defRPr sz="2050"/>
            </a:lvl5pPr>
            <a:lvl6pPr>
              <a:defRPr sz="2050"/>
            </a:lvl6pPr>
            <a:lvl7pPr>
              <a:defRPr sz="2050"/>
            </a:lvl7pPr>
            <a:lvl8pPr>
              <a:defRPr sz="2050"/>
            </a:lvl8pPr>
            <a:lvl9pPr>
              <a:defRPr sz="20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648" y="1496225"/>
            <a:ext cx="3136271" cy="4890867"/>
          </a:xfrm>
        </p:spPr>
        <p:txBody>
          <a:bodyPr/>
          <a:lstStyle>
            <a:lvl1pPr marL="0" indent="0">
              <a:buNone/>
              <a:defRPr sz="1426"/>
            </a:lvl1pPr>
            <a:lvl2pPr marL="464942" indent="0">
              <a:buNone/>
              <a:defRPr sz="1248"/>
            </a:lvl2pPr>
            <a:lvl3pPr marL="929884" indent="0">
              <a:buNone/>
              <a:defRPr sz="981"/>
            </a:lvl3pPr>
            <a:lvl4pPr marL="1394827" indent="0">
              <a:buNone/>
              <a:defRPr sz="891"/>
            </a:lvl4pPr>
            <a:lvl5pPr marL="1859769" indent="0">
              <a:buNone/>
              <a:defRPr sz="891"/>
            </a:lvl5pPr>
            <a:lvl6pPr marL="2324711" indent="0">
              <a:buNone/>
              <a:defRPr sz="891"/>
            </a:lvl6pPr>
            <a:lvl7pPr marL="2789653" indent="0">
              <a:buNone/>
              <a:defRPr sz="891"/>
            </a:lvl7pPr>
            <a:lvl8pPr marL="3254595" indent="0">
              <a:buNone/>
              <a:defRPr sz="891"/>
            </a:lvl8pPr>
            <a:lvl9pPr marL="3719538" indent="0">
              <a:buNone/>
              <a:defRPr sz="89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0510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8522" y="5005070"/>
            <a:ext cx="5719763" cy="590877"/>
          </a:xfrm>
        </p:spPr>
        <p:txBody>
          <a:bodyPr anchor="b"/>
          <a:lstStyle>
            <a:lvl1pPr algn="l">
              <a:defRPr sz="205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68522" y="638875"/>
            <a:ext cx="5719763" cy="4290060"/>
          </a:xfrm>
        </p:spPr>
        <p:txBody>
          <a:bodyPr/>
          <a:lstStyle>
            <a:lvl1pPr marL="0" indent="0">
              <a:buNone/>
              <a:defRPr sz="3299"/>
            </a:lvl1pPr>
            <a:lvl2pPr marL="464942" indent="0">
              <a:buNone/>
              <a:defRPr sz="2853"/>
            </a:lvl2pPr>
            <a:lvl3pPr marL="929884" indent="0">
              <a:buNone/>
              <a:defRPr sz="2407"/>
            </a:lvl3pPr>
            <a:lvl4pPr marL="1394827" indent="0">
              <a:buNone/>
              <a:defRPr sz="2050"/>
            </a:lvl4pPr>
            <a:lvl5pPr marL="1859769" indent="0">
              <a:buNone/>
              <a:defRPr sz="2050"/>
            </a:lvl5pPr>
            <a:lvl6pPr marL="2324711" indent="0">
              <a:buNone/>
              <a:defRPr sz="2050"/>
            </a:lvl6pPr>
            <a:lvl7pPr marL="2789653" indent="0">
              <a:buNone/>
              <a:defRPr sz="2050"/>
            </a:lvl7pPr>
            <a:lvl8pPr marL="3254595" indent="0">
              <a:buNone/>
              <a:defRPr sz="2050"/>
            </a:lvl8pPr>
            <a:lvl9pPr marL="3719538" indent="0">
              <a:buNone/>
              <a:defRPr sz="205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68522" y="5595947"/>
            <a:ext cx="5719763" cy="839143"/>
          </a:xfrm>
        </p:spPr>
        <p:txBody>
          <a:bodyPr/>
          <a:lstStyle>
            <a:lvl1pPr marL="0" indent="0">
              <a:buNone/>
              <a:defRPr sz="1426"/>
            </a:lvl1pPr>
            <a:lvl2pPr marL="464942" indent="0">
              <a:buNone/>
              <a:defRPr sz="1248"/>
            </a:lvl2pPr>
            <a:lvl3pPr marL="929884" indent="0">
              <a:buNone/>
              <a:defRPr sz="981"/>
            </a:lvl3pPr>
            <a:lvl4pPr marL="1394827" indent="0">
              <a:buNone/>
              <a:defRPr sz="891"/>
            </a:lvl4pPr>
            <a:lvl5pPr marL="1859769" indent="0">
              <a:buNone/>
              <a:defRPr sz="891"/>
            </a:lvl5pPr>
            <a:lvl6pPr marL="2324711" indent="0">
              <a:buNone/>
              <a:defRPr sz="891"/>
            </a:lvl6pPr>
            <a:lvl7pPr marL="2789653" indent="0">
              <a:buNone/>
              <a:defRPr sz="891"/>
            </a:lvl7pPr>
            <a:lvl8pPr marL="3254595" indent="0">
              <a:buNone/>
              <a:defRPr sz="891"/>
            </a:lvl8pPr>
            <a:lvl9pPr marL="3719538" indent="0">
              <a:buNone/>
              <a:defRPr sz="89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099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3549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083137" y="316127"/>
            <a:ext cx="2507362" cy="672639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57744" y="316127"/>
            <a:ext cx="7366511" cy="67263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3891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15" y="1994"/>
            <a:ext cx="9531523" cy="714761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625" y="1675313"/>
            <a:ext cx="7632073" cy="5034943"/>
          </a:xfrm>
        </p:spPr>
        <p:txBody>
          <a:bodyPr/>
          <a:lstStyle>
            <a:lvl1pPr marL="332237" indent="0">
              <a:buFontTx/>
              <a:buNone/>
              <a:defRPr b="1">
                <a:latin typeface="+mj-lt"/>
              </a:defRPr>
            </a:lvl1pPr>
            <a:lvl2pPr marL="329336" indent="2902">
              <a:defRPr>
                <a:latin typeface="+mj-lt"/>
              </a:defRPr>
            </a:lvl2pPr>
            <a:lvl3pPr marL="574523" indent="-237934">
              <a:tabLst/>
              <a:defRPr>
                <a:latin typeface="+mj-lt"/>
              </a:defRPr>
            </a:lvl3pPr>
            <a:lvl4pPr marL="0" indent="329336">
              <a:lnSpc>
                <a:spcPts val="1645"/>
              </a:lnSpc>
              <a:spcBef>
                <a:spcPts val="366"/>
              </a:spcBef>
              <a:defRPr>
                <a:latin typeface="+mj-lt"/>
              </a:defRPr>
            </a:lvl4pPr>
            <a:lvl5pPr>
              <a:lnSpc>
                <a:spcPts val="1645"/>
              </a:lnSpc>
              <a:spcBef>
                <a:spcPts val="366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178728" y="5345452"/>
            <a:ext cx="962904" cy="392904"/>
          </a:xfrm>
          <a:prstGeom prst="rect">
            <a:avLst/>
          </a:prstGeom>
          <a:noFill/>
        </p:spPr>
        <p:txBody>
          <a:bodyPr wrap="square" lIns="83567" tIns="41784" rIns="83567" bIns="41784" rtlCol="0">
            <a:noAutofit/>
          </a:bodyPr>
          <a:lstStyle/>
          <a:p>
            <a:pPr defTabSz="953249"/>
            <a:endParaRPr lang="ru-RU" sz="1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57626" y="522411"/>
            <a:ext cx="7649277" cy="1152902"/>
          </a:xfrm>
        </p:spPr>
        <p:txBody>
          <a:bodyPr/>
          <a:lstStyle>
            <a:lvl1pPr marL="0" marR="0" indent="0" defTabSz="9532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marL="0" marR="0" lvl="0" indent="0" defTabSz="9532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091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492"/>
            <a:ext cx="9531523" cy="714761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625" y="1675313"/>
            <a:ext cx="7632073" cy="5034943"/>
          </a:xfrm>
        </p:spPr>
        <p:txBody>
          <a:bodyPr/>
          <a:lstStyle>
            <a:lvl1pPr marL="332237" indent="0">
              <a:buFontTx/>
              <a:buNone/>
              <a:defRPr b="1">
                <a:latin typeface="+mj-lt"/>
              </a:defRPr>
            </a:lvl1pPr>
            <a:lvl2pPr marL="332237" indent="0">
              <a:defRPr>
                <a:latin typeface="+mj-lt"/>
              </a:defRPr>
            </a:lvl2pPr>
            <a:lvl3pPr marL="574523" indent="-237934">
              <a:defRPr>
                <a:latin typeface="+mj-lt"/>
              </a:defRPr>
            </a:lvl3pPr>
            <a:lvl4pPr marL="0" indent="329336">
              <a:defRPr>
                <a:latin typeface="+mj-lt"/>
              </a:defRPr>
            </a:lvl4pPr>
            <a:lvl5pPr marL="131153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56886" y="522411"/>
            <a:ext cx="7650016" cy="1152902"/>
          </a:xfrm>
        </p:spPr>
        <p:txBody>
          <a:bodyPr/>
          <a:lstStyle>
            <a:lvl1pPr marL="0" marR="0" indent="0" defTabSz="9532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marL="0" marR="0" lvl="0" indent="0" defTabSz="9532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976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037" y="4594609"/>
            <a:ext cx="8102997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3037" y="3030518"/>
            <a:ext cx="8102997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6648" y="1668361"/>
            <a:ext cx="4210381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45910" y="1668361"/>
            <a:ext cx="4210381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6647" y="1600499"/>
            <a:ext cx="4212037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647" y="2267508"/>
            <a:ext cx="4212037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42608" y="1600499"/>
            <a:ext cx="4213691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42608" y="2267508"/>
            <a:ext cx="4213691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655" y="284680"/>
            <a:ext cx="3136271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7114" y="284684"/>
            <a:ext cx="5329177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655" y="1496228"/>
            <a:ext cx="3136271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8523" y="5005072"/>
            <a:ext cx="5719763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68523" y="638875"/>
            <a:ext cx="5719763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68523" y="5595949"/>
            <a:ext cx="5719763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597467" y="115866"/>
            <a:ext cx="8458827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476647" y="1421750"/>
            <a:ext cx="8579644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31939" y="6627092"/>
            <a:ext cx="2224352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1398" y="115861"/>
            <a:ext cx="1097282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97472" y="1155278"/>
            <a:ext cx="7733926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 dirty="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9532938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660" y="510893"/>
            <a:ext cx="7656243" cy="115757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0660" y="1668357"/>
            <a:ext cx="7656243" cy="5041898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76648" y="6627084"/>
            <a:ext cx="2224352" cy="380676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2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9884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57088" y="6627084"/>
            <a:ext cx="3018763" cy="380676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2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9884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78143" y="6298745"/>
            <a:ext cx="646071" cy="65874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140"/>
              </a:lnSpc>
              <a:defRPr sz="2407">
                <a:solidFill>
                  <a:schemeClr val="bg1"/>
                </a:solidFill>
              </a:defRPr>
            </a:lvl1pPr>
          </a:lstStyle>
          <a:p>
            <a:pPr defTabSz="929884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29884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64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16" r:id="rId13"/>
    <p:sldLayoutId id="2147483717" r:id="rId14"/>
  </p:sldLayoutIdLst>
  <p:hf hdr="0" ftr="0" dt="0"/>
  <p:txStyles>
    <p:titleStyle>
      <a:lvl1pPr algn="l" defTabSz="929884" rtl="0" eaLnBrk="1" latinLnBrk="0" hangingPunct="1">
        <a:lnSpc>
          <a:spcPts val="4636"/>
        </a:lnSpc>
        <a:spcBef>
          <a:spcPct val="0"/>
        </a:spcBef>
        <a:buNone/>
        <a:defRPr sz="3744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24094" indent="0" algn="l" defTabSz="929884" rtl="0" eaLnBrk="1" latinLnBrk="0" hangingPunct="1">
        <a:spcBef>
          <a:spcPct val="20000"/>
        </a:spcBef>
        <a:buFont typeface="+mj-lt"/>
        <a:buNone/>
        <a:defRPr sz="3209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24094" indent="0" algn="l" defTabSz="929884" rtl="0" eaLnBrk="1" latinLnBrk="0" hangingPunct="1">
        <a:spcBef>
          <a:spcPct val="20000"/>
        </a:spcBef>
        <a:buFont typeface="Arial" pitchFamily="34" charset="0"/>
        <a:buNone/>
        <a:defRPr sz="214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35451" indent="-232102" algn="l" defTabSz="929884" rtl="0" eaLnBrk="1" latinLnBrk="0" hangingPunct="1">
        <a:spcBef>
          <a:spcPct val="20000"/>
        </a:spcBef>
        <a:buFont typeface="Arial" pitchFamily="34" charset="0"/>
        <a:buChar char="•"/>
        <a:defRPr sz="214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21264" algn="just" defTabSz="929884" rtl="0" eaLnBrk="1" latinLnBrk="0" hangingPunct="1">
        <a:lnSpc>
          <a:spcPts val="1605"/>
        </a:lnSpc>
        <a:spcBef>
          <a:spcPts val="357"/>
        </a:spcBef>
        <a:buFont typeface="Arial" pitchFamily="34" charset="0"/>
        <a:buNone/>
        <a:tabLst/>
        <a:defRPr sz="1426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79392" indent="0" algn="l" defTabSz="929884" rtl="0" eaLnBrk="1" latinLnBrk="0" hangingPunct="1">
        <a:lnSpc>
          <a:spcPts val="1605"/>
        </a:lnSpc>
        <a:spcBef>
          <a:spcPts val="357"/>
        </a:spcBef>
        <a:buFont typeface="Arial" pitchFamily="34" charset="0"/>
        <a:buNone/>
        <a:defRPr sz="1248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57182" indent="-232471" algn="l" defTabSz="929884" rtl="0" eaLnBrk="1" latinLnBrk="0" hangingPunct="1">
        <a:spcBef>
          <a:spcPct val="20000"/>
        </a:spcBef>
        <a:buFont typeface="Arial" pitchFamily="34" charset="0"/>
        <a:buChar char="•"/>
        <a:defRPr sz="2050" kern="1200">
          <a:solidFill>
            <a:schemeClr val="tx1"/>
          </a:solidFill>
          <a:latin typeface="+mn-lt"/>
          <a:ea typeface="+mn-ea"/>
          <a:cs typeface="+mn-cs"/>
        </a:defRPr>
      </a:lvl6pPr>
      <a:lvl7pPr marL="3022124" indent="-232471" algn="l" defTabSz="929884" rtl="0" eaLnBrk="1" latinLnBrk="0" hangingPunct="1">
        <a:spcBef>
          <a:spcPct val="20000"/>
        </a:spcBef>
        <a:buFont typeface="Arial" pitchFamily="34" charset="0"/>
        <a:buChar char="•"/>
        <a:defRPr sz="2050" kern="1200">
          <a:solidFill>
            <a:schemeClr val="tx1"/>
          </a:solidFill>
          <a:latin typeface="+mn-lt"/>
          <a:ea typeface="+mn-ea"/>
          <a:cs typeface="+mn-cs"/>
        </a:defRPr>
      </a:lvl7pPr>
      <a:lvl8pPr marL="3487067" indent="-232471" algn="l" defTabSz="929884" rtl="0" eaLnBrk="1" latinLnBrk="0" hangingPunct="1">
        <a:spcBef>
          <a:spcPct val="20000"/>
        </a:spcBef>
        <a:buFont typeface="Arial" pitchFamily="34" charset="0"/>
        <a:buChar char="•"/>
        <a:defRPr sz="2050" kern="1200">
          <a:solidFill>
            <a:schemeClr val="tx1"/>
          </a:solidFill>
          <a:latin typeface="+mn-lt"/>
          <a:ea typeface="+mn-ea"/>
          <a:cs typeface="+mn-cs"/>
        </a:defRPr>
      </a:lvl8pPr>
      <a:lvl9pPr marL="3952009" indent="-232471" algn="l" defTabSz="929884" rtl="0" eaLnBrk="1" latinLnBrk="0" hangingPunct="1">
        <a:spcBef>
          <a:spcPct val="20000"/>
        </a:spcBef>
        <a:buFont typeface="Arial" pitchFamily="34" charset="0"/>
        <a:buChar char="•"/>
        <a:defRPr sz="2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1pPr>
      <a:lvl2pPr marL="464942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2pPr>
      <a:lvl3pPr marL="929884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3pPr>
      <a:lvl4pPr marL="1394827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4pPr>
      <a:lvl5pPr marL="1859769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5pPr>
      <a:lvl6pPr marL="2324711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6pPr>
      <a:lvl7pPr marL="2789653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7pPr>
      <a:lvl8pPr marL="3254595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8pPr>
      <a:lvl9pPr marL="3719538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346" y="598640"/>
            <a:ext cx="9091685" cy="951487"/>
          </a:xfrm>
        </p:spPr>
        <p:txBody>
          <a:bodyPr/>
          <a:lstStyle/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ИМУЩЕСТВЕННЫЕ НАЛОГИ ФИЗИЧЕСКИХ ЛИЦ</a:t>
            </a:r>
            <a:endParaRPr lang="ru-RU" sz="2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 vert="horz" lIns="0" tIns="45680" rIns="0" bIns="45680" rtlCol="0" anchor="ctr"/>
          <a:lstStyle/>
          <a:p>
            <a:r>
              <a:rPr lang="ru-RU" dirty="0" smtClean="0">
                <a:solidFill>
                  <a:prstClr val="white"/>
                </a:solidFill>
              </a:rPr>
              <a:t>1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641161167"/>
              </p:ext>
            </p:extLst>
          </p:nvPr>
        </p:nvGraphicFramePr>
        <p:xfrm>
          <a:off x="824336" y="2428361"/>
          <a:ext cx="7788609" cy="3718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24336" y="1357373"/>
            <a:ext cx="7913263" cy="100482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Начислено налогов: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900" b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 2023 год – 1318 </a:t>
            </a:r>
            <a:r>
              <a:rPr lang="ru-RU" sz="1900" b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млн </a:t>
            </a:r>
            <a:r>
              <a:rPr lang="ru-RU" sz="1900" b="1" dirty="0" err="1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руб</a:t>
            </a:r>
            <a:r>
              <a:rPr lang="ru-RU" sz="1900" b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 2024 год – 1461 </a:t>
            </a:r>
            <a:r>
              <a:rPr lang="ru-RU" sz="1900" b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млн </a:t>
            </a:r>
            <a:r>
              <a:rPr lang="ru-RU" sz="1900" b="1" dirty="0" err="1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руб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19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900" b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Рост +10,85%</a:t>
            </a:r>
            <a:endParaRPr kumimoji="0" lang="ru-RU" sz="19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8553" y="4751109"/>
            <a:ext cx="377072" cy="30165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68066" y="2212506"/>
            <a:ext cx="1879601" cy="100482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млн 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val="3571552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346" y="598640"/>
            <a:ext cx="9091685" cy="951487"/>
          </a:xfrm>
        </p:spPr>
        <p:txBody>
          <a:bodyPr/>
          <a:lstStyle/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НАПРАВЛЕНИЕ СВОДНЫХ НАЛОГОВЫХ УВЕДОМЛЕНИЙ</a:t>
            </a:r>
            <a:endParaRPr lang="ru-RU" sz="2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 vert="horz" lIns="0" tIns="45680" rIns="0" bIns="45680" rtlCol="0" anchor="ctr"/>
          <a:lstStyle/>
          <a:p>
            <a:r>
              <a:rPr lang="ru-RU" dirty="0" smtClean="0">
                <a:solidFill>
                  <a:prstClr val="white"/>
                </a:solidFill>
              </a:rPr>
              <a:t>2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3227" y="2954102"/>
            <a:ext cx="7935172" cy="7856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% СНУ направленных в электронном</a:t>
            </a:r>
            <a:r>
              <a:rPr kumimoji="0" lang="ru-RU" sz="19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виде 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 ЛК+ЕПГУ, без </a:t>
            </a:r>
            <a:r>
              <a:rPr kumimoji="0" lang="ru-RU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дубл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на БН)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54611407"/>
              </p:ext>
            </p:extLst>
          </p:nvPr>
        </p:nvGraphicFramePr>
        <p:xfrm>
          <a:off x="1100667" y="3348960"/>
          <a:ext cx="6746979" cy="3421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778000" y="1877353"/>
            <a:ext cx="29210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В Личный кабинет налогоплательщика физического лица – </a:t>
            </a:r>
            <a:r>
              <a:rPr lang="ru-RU" sz="1400" dirty="0"/>
              <a:t>175 249  </a:t>
            </a:r>
            <a:r>
              <a:rPr lang="ru-RU" sz="1400" dirty="0" smtClean="0"/>
              <a:t>СНУ.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53228" y="1202022"/>
            <a:ext cx="8163772" cy="3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smtClean="0"/>
              <a:t>Всего налоговых </a:t>
            </a:r>
            <a:r>
              <a:rPr lang="ru-RU" sz="1400" dirty="0" smtClean="0"/>
              <a:t>уведомлений  </a:t>
            </a:r>
            <a:r>
              <a:rPr lang="ru-RU" dirty="0" smtClean="0"/>
              <a:t>358435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450629" y="1842975"/>
            <a:ext cx="2558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В Личный кабинет </a:t>
            </a:r>
            <a:r>
              <a:rPr lang="ru-RU" sz="1400" dirty="0"/>
              <a:t>на Едином портале государственных и муниципальных услуг (ЕПГУ</a:t>
            </a:r>
            <a:r>
              <a:rPr lang="ru-RU" sz="1400" dirty="0" smtClean="0"/>
              <a:t>) – </a:t>
            </a:r>
            <a:r>
              <a:rPr lang="ru-RU" sz="1400" dirty="0"/>
              <a:t>35 411  </a:t>
            </a:r>
            <a:r>
              <a:rPr lang="ru-RU" sz="1400" dirty="0" smtClean="0"/>
              <a:t>СНУ.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696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346" y="598640"/>
            <a:ext cx="9091685" cy="951487"/>
          </a:xfrm>
        </p:spPr>
        <p:txBody>
          <a:bodyPr/>
          <a:lstStyle/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ИМУЩЕСТВЕННАЯ КОМПАНИЯ - 2025</a:t>
            </a:r>
            <a:endParaRPr lang="ru-RU" sz="2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 vert="horz" lIns="0" tIns="45680" rIns="0" bIns="45680" rtlCol="0" anchor="ctr"/>
          <a:lstStyle/>
          <a:p>
            <a:r>
              <a:rPr lang="ru-RU" dirty="0" smtClean="0">
                <a:solidFill>
                  <a:prstClr val="white"/>
                </a:solidFill>
              </a:rPr>
              <a:t>3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 descr="C:\Users\st\Desktop\IMG_20251129_202740_5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377" y="1541930"/>
            <a:ext cx="1626009" cy="216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t\Desktop\IMG_20251129_202740_7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376" y="4065269"/>
            <a:ext cx="1626009" cy="216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t\Desktop\IMG_20251129_202741_0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812" y="2397062"/>
            <a:ext cx="1600472" cy="213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t\Desktop\IMG_20251129_202740_66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866" y="1541929"/>
            <a:ext cx="3294902" cy="439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7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347" y="598640"/>
            <a:ext cx="8610454" cy="951487"/>
          </a:xfrm>
        </p:spPr>
        <p:txBody>
          <a:bodyPr/>
          <a:lstStyle/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ПОСТУПЛЕНИЕ ИМУЩЕСТВЕННЫХ НАЛОГОВ ФИЗИЧЕСКИХ ЛИЦ</a:t>
            </a:r>
            <a:endParaRPr lang="ru-RU" sz="2200" dirty="0">
              <a:solidFill>
                <a:schemeClr val="accent1">
                  <a:lumMod val="75000"/>
                </a:schemeClr>
              </a:solidFill>
              <a:latin typeface="+mn-lt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 vert="horz" lIns="0" tIns="45680" rIns="0" bIns="45680" rtlCol="0" anchor="ctr"/>
          <a:lstStyle/>
          <a:p>
            <a:r>
              <a:rPr lang="ru-RU" dirty="0" smtClean="0">
                <a:solidFill>
                  <a:prstClr val="white"/>
                </a:solidFill>
              </a:rPr>
              <a:t>4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8553" y="4751109"/>
            <a:ext cx="377072" cy="30165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618923357"/>
              </p:ext>
            </p:extLst>
          </p:nvPr>
        </p:nvGraphicFramePr>
        <p:xfrm>
          <a:off x="580864" y="2542005"/>
          <a:ext cx="8365887" cy="3901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17018" y="1382074"/>
            <a:ext cx="7693581" cy="132917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900" b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Динамика с</a:t>
            </a:r>
            <a:r>
              <a:rPr kumimoji="0" lang="ru-RU" sz="19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обираемости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налогов на 01.12.2025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900" b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+14,8%</a:t>
            </a:r>
            <a:endParaRPr kumimoji="0" lang="ru-RU" sz="19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886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1_СЗФО_ИТОГИ(9мес2012)-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34192</TotalTime>
  <Words>119</Words>
  <Application>Microsoft Office PowerPoint</Application>
  <PresentationFormat>Произвольный</PresentationFormat>
  <Paragraphs>27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Специальное оформление</vt:lpstr>
      <vt:lpstr>1_СЗФО_ИТОГИ(9мес2012)-2</vt:lpstr>
      <vt:lpstr>ИМУЩЕСТВЕННЫЕ НАЛОГИ ФИЗИЧЕСКИХ ЛИЦ</vt:lpstr>
      <vt:lpstr> НАПРАВЛЕНИЕ СВОДНЫХ НАЛОГОВЫХ УВЕДОМЛЕНИЙ</vt:lpstr>
      <vt:lpstr> ИМУЩЕСТВЕННАЯ КОМПАНИЯ - 2025</vt:lpstr>
      <vt:lpstr>ПОСТУПЛЕНИЕ ИМУЩЕСТВЕННЫХ НАЛОГОВ ФИЗИЧЕСКИХ ЛИЦ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Крюкова Ирина Валентиновна</cp:lastModifiedBy>
  <cp:revision>616</cp:revision>
  <cp:lastPrinted>2025-12-02T09:50:30Z</cp:lastPrinted>
  <dcterms:created xsi:type="dcterms:W3CDTF">2019-04-30T10:46:03Z</dcterms:created>
  <dcterms:modified xsi:type="dcterms:W3CDTF">2025-12-04T12:23:37Z</dcterms:modified>
</cp:coreProperties>
</file>