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</p:sldMasterIdLst>
  <p:notesMasterIdLst>
    <p:notesMasterId r:id="rId13"/>
  </p:notesMasterIdLst>
  <p:handoutMasterIdLst>
    <p:handoutMasterId r:id="rId14"/>
  </p:handoutMasterIdLst>
  <p:sldIdLst>
    <p:sldId id="256" r:id="rId6"/>
    <p:sldId id="373" r:id="rId7"/>
    <p:sldId id="382" r:id="rId8"/>
    <p:sldId id="383" r:id="rId9"/>
    <p:sldId id="384" r:id="rId10"/>
    <p:sldId id="381" r:id="rId11"/>
    <p:sldId id="282" r:id="rId12"/>
  </p:sldIdLst>
  <p:sldSz cx="9532938" cy="71501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52">
          <p15:clr>
            <a:srgbClr val="A4A3A4"/>
          </p15:clr>
        </p15:guide>
        <p15:guide id="2" pos="30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608" y="-96"/>
      </p:cViewPr>
      <p:guideLst>
        <p:guide orient="horz" pos="2252"/>
        <p:guide pos="30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EEB720-444D-4896-9648-9A4D2F8BCDBE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245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038" y="944245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E5DFBA-F4C9-4CD0-A631-BECCE16D1C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5682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51163" cy="496888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6888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>
              <a:defRPr sz="1200"/>
            </a:lvl1pPr>
          </a:lstStyle>
          <a:p>
            <a:fld id="{25ACFE81-DF52-4549-A263-EFF15380A91E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7" tIns="45789" rIns="91577" bIns="4578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9" y="4721225"/>
            <a:ext cx="5446712" cy="4473575"/>
          </a:xfrm>
          <a:prstGeom prst="rect">
            <a:avLst/>
          </a:prstGeom>
        </p:spPr>
        <p:txBody>
          <a:bodyPr vert="horz" lIns="91577" tIns="45789" rIns="91577" bIns="4578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2450"/>
            <a:ext cx="2951163" cy="496888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038" y="9442450"/>
            <a:ext cx="2951162" cy="496888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>
              <a:defRPr sz="1200"/>
            </a:lvl1pPr>
          </a:lstStyle>
          <a:p>
            <a:fld id="{6BB7D8F9-86F8-4778-A442-29D6EA0EA7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001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7D8F9-86F8-4778-A442-29D6EA0EA7F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460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7D8F9-86F8-4778-A442-29D6EA0EA7F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460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7D8F9-86F8-4778-A442-29D6EA0EA7F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4606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7D8F9-86F8-4778-A442-29D6EA0EA7F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4606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7D8F9-86F8-4778-A442-29D6EA0EA7F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460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7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8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8"/>
            <a:ext cx="9532938" cy="714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37185" y="2092067"/>
            <a:ext cx="7957355" cy="4457777"/>
          </a:xfrm>
        </p:spPr>
        <p:txBody>
          <a:bodyPr>
            <a:noAutofit/>
          </a:bodyPr>
          <a:lstStyle>
            <a:lvl1pPr marL="332188" indent="0">
              <a:buFontTx/>
              <a:buNone/>
              <a:defRPr b="1">
                <a:latin typeface="+mj-lt"/>
              </a:defRPr>
            </a:lvl1pPr>
            <a:lvl2pPr marL="332188" indent="0">
              <a:defRPr>
                <a:latin typeface="+mj-lt"/>
              </a:defRPr>
            </a:lvl2pPr>
            <a:lvl3pPr marL="574437" indent="-237899">
              <a:defRPr>
                <a:latin typeface="+mj-lt"/>
              </a:defRPr>
            </a:lvl3pPr>
            <a:lvl4pPr marL="0" indent="329287">
              <a:defRPr>
                <a:latin typeface="+mj-lt"/>
              </a:defRPr>
            </a:lvl4pPr>
            <a:lvl5pPr marL="131134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37185" y="776803"/>
            <a:ext cx="7957354" cy="1315265"/>
          </a:xfrm>
        </p:spPr>
        <p:txBody>
          <a:bodyPr>
            <a:noAutofit/>
          </a:bodyPr>
          <a:lstStyle>
            <a:lvl1pPr marL="0" marR="0" indent="0" defTabSz="95310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9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760043" y="6115102"/>
            <a:ext cx="526298" cy="712802"/>
          </a:xfrm>
          <a:prstGeom prst="rect">
            <a:avLst/>
          </a:prstGeom>
        </p:spPr>
        <p:txBody>
          <a:bodyPr lIns="106765" tIns="53383" rIns="106765" bIns="53383"/>
          <a:lstStyle>
            <a:lvl1pPr>
              <a:defRPr/>
            </a:lvl1pPr>
          </a:lstStyle>
          <a:p>
            <a:pPr>
              <a:defRPr/>
            </a:pPr>
            <a:fld id="{28550610-7997-4552-BF30-A353E03CC793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71595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7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8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4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3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4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5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6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7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1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6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7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1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4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5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8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90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1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2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3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9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6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7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8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9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00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-01.jpg"/>
          <p:cNvPicPr/>
          <p:nvPr/>
        </p:nvPicPr>
        <p:blipFill>
          <a:blip r:embed="rId14"/>
          <a:stretch/>
        </p:blipFill>
        <p:spPr>
          <a:xfrm>
            <a:off x="1440" y="1440"/>
            <a:ext cx="9529920" cy="7146000"/>
          </a:xfrm>
          <a:prstGeom prst="rect">
            <a:avLst/>
          </a:prstGeom>
          <a:ln w="0">
            <a:noFill/>
          </a:ln>
        </p:spPr>
      </p:pic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76640" y="285120"/>
            <a:ext cx="8579160" cy="1193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Z:\Projects\Текущие\Проектная\FNS_2012\_БРЭНДБУК\out\PPT\3_1_present_A4-03.png"/>
          <p:cNvPicPr/>
          <p:nvPr/>
        </p:nvPicPr>
        <p:blipFill>
          <a:blip r:embed="rId15"/>
          <a:stretch/>
        </p:blipFill>
        <p:spPr>
          <a:xfrm>
            <a:off x="1440" y="2160"/>
            <a:ext cx="9529920" cy="7146000"/>
          </a:xfrm>
          <a:prstGeom prst="rect">
            <a:avLst/>
          </a:prstGeom>
          <a:ln w="0">
            <a:noFill/>
          </a:ln>
        </p:spPr>
      </p:pic>
      <p:sp>
        <p:nvSpPr>
          <p:cNvPr id="40" name="CustomShape 1"/>
          <p:cNvSpPr/>
          <p:nvPr/>
        </p:nvSpPr>
        <p:spPr>
          <a:xfrm>
            <a:off x="6178680" y="5345280"/>
            <a:ext cx="961560" cy="39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" name="PlaceHolder 2"/>
          <p:cNvSpPr>
            <a:spLocks noGrp="1"/>
          </p:cNvSpPr>
          <p:nvPr>
            <p:ph type="title"/>
          </p:nvPr>
        </p:nvSpPr>
        <p:spPr>
          <a:xfrm>
            <a:off x="476640" y="285120"/>
            <a:ext cx="8579160" cy="1193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713" r:id="rId13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ADAD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CustomShape 1"/>
          <p:cNvSpPr/>
          <p:nvPr/>
        </p:nvSpPr>
        <p:spPr>
          <a:xfrm>
            <a:off x="8817120" y="6775920"/>
            <a:ext cx="87480" cy="87480"/>
          </a:xfrm>
          <a:prstGeom prst="ellipse">
            <a:avLst/>
          </a:prstGeom>
          <a:solidFill>
            <a:srgbClr val="80808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0" name="CustomShape 2"/>
          <p:cNvSpPr/>
          <p:nvPr/>
        </p:nvSpPr>
        <p:spPr>
          <a:xfrm>
            <a:off x="593280" y="6775920"/>
            <a:ext cx="87480" cy="87480"/>
          </a:xfrm>
          <a:prstGeom prst="ellipse">
            <a:avLst/>
          </a:prstGeom>
          <a:solidFill>
            <a:srgbClr val="80808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1" name="PlaceHolder 3"/>
          <p:cNvSpPr>
            <a:spLocks noGrp="1"/>
          </p:cNvSpPr>
          <p:nvPr>
            <p:ph type="title"/>
          </p:nvPr>
        </p:nvSpPr>
        <p:spPr>
          <a:xfrm>
            <a:off x="476640" y="285120"/>
            <a:ext cx="8579160" cy="1193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2" descr="Z:\Projects\Текущие\Проектная\FNS_2012\_БРЭНДБУК\out\PPT\3_1_present-01.jpg"/>
          <p:cNvPicPr/>
          <p:nvPr/>
        </p:nvPicPr>
        <p:blipFill>
          <a:blip r:embed="rId14"/>
          <a:stretch/>
        </p:blipFill>
        <p:spPr>
          <a:xfrm>
            <a:off x="1080" y="1800"/>
            <a:ext cx="9530280" cy="7145280"/>
          </a:xfrm>
          <a:prstGeom prst="rect">
            <a:avLst/>
          </a:prstGeom>
          <a:ln w="9360">
            <a:noFill/>
          </a:ln>
        </p:spPr>
      </p:pic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76640" y="285120"/>
            <a:ext cx="8579160" cy="1193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/>
    <p:bodyStyle/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ADAD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CustomShape 1"/>
          <p:cNvSpPr/>
          <p:nvPr/>
        </p:nvSpPr>
        <p:spPr>
          <a:xfrm>
            <a:off x="8817120" y="6775920"/>
            <a:ext cx="87840" cy="87840"/>
          </a:xfrm>
          <a:prstGeom prst="ellipse">
            <a:avLst/>
          </a:prstGeom>
          <a:solidFill>
            <a:srgbClr val="B1C5D6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9" name="CustomShape 2"/>
          <p:cNvSpPr/>
          <p:nvPr/>
        </p:nvSpPr>
        <p:spPr>
          <a:xfrm>
            <a:off x="593280" y="6775920"/>
            <a:ext cx="87840" cy="87840"/>
          </a:xfrm>
          <a:prstGeom prst="ellipse">
            <a:avLst/>
          </a:prstGeom>
          <a:solidFill>
            <a:srgbClr val="B1C5D6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0" name="PlaceHolder 3"/>
          <p:cNvSpPr>
            <a:spLocks noGrp="1"/>
          </p:cNvSpPr>
          <p:nvPr>
            <p:ph type="title"/>
          </p:nvPr>
        </p:nvSpPr>
        <p:spPr>
          <a:xfrm>
            <a:off x="476640" y="0"/>
            <a:ext cx="8579160" cy="1667880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ctr">
              <a:lnSpc>
                <a:spcPts val="5800"/>
              </a:lnSpc>
            </a:pPr>
            <a:r>
              <a:rPr lang="ru-RU" sz="5400" b="0" strike="noStrike" spc="-1">
                <a:solidFill>
                  <a:srgbClr val="464653"/>
                </a:solidFill>
                <a:latin typeface="Palatino Linotype"/>
              </a:rPr>
              <a:t>Образец заголовка</a:t>
            </a:r>
            <a:endParaRPr lang="ru-RU" sz="5400" b="0" strike="noStrike" spc="-1">
              <a:solidFill>
                <a:srgbClr val="638BAD"/>
              </a:solidFill>
              <a:latin typeface="Palatino Linotype"/>
            </a:endParaRPr>
          </a:p>
        </p:txBody>
      </p:sp>
      <p:sp>
        <p:nvSpPr>
          <p:cNvPr id="161" name="PlaceHolder 4"/>
          <p:cNvSpPr>
            <a:spLocks noGrp="1"/>
          </p:cNvSpPr>
          <p:nvPr>
            <p:ph type="body"/>
          </p:nvPr>
        </p:nvSpPr>
        <p:spPr>
          <a:xfrm>
            <a:off x="476640" y="1668240"/>
            <a:ext cx="8579160" cy="47181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32000" indent="-3240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solidFill>
                  <a:srgbClr val="B1C5D6"/>
                </a:solidFill>
                <a:latin typeface="Century Gothic"/>
              </a:rPr>
              <a:t>Образец текста</a:t>
            </a:r>
          </a:p>
          <a:p>
            <a:pPr marL="864000" lvl="1" indent="-3240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600" b="0" strike="noStrike" spc="-1">
                <a:solidFill>
                  <a:srgbClr val="B1C5D6"/>
                </a:solidFill>
                <a:latin typeface="Century Gothic"/>
              </a:rPr>
              <a:t>Второй уровень</a:t>
            </a:r>
          </a:p>
          <a:p>
            <a:pPr marL="1296000" lvl="2" indent="-2880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600" b="0" strike="noStrike" spc="-1">
                <a:solidFill>
                  <a:srgbClr val="B1C5D6"/>
                </a:solidFill>
                <a:latin typeface="Century Gothic"/>
              </a:rPr>
              <a:t>Третий уровень</a:t>
            </a:r>
          </a:p>
          <a:p>
            <a:pPr marL="1728000" lvl="3" indent="-2160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600" b="0" strike="noStrike" spc="-1">
                <a:solidFill>
                  <a:srgbClr val="B1C5D6"/>
                </a:solidFill>
                <a:latin typeface="Century Gothic"/>
              </a:rPr>
              <a:t>Четвертый уровень</a:t>
            </a:r>
          </a:p>
          <a:p>
            <a:pPr marL="2160000" lvl="4" indent="-2160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600" b="0" strike="noStrike" spc="-1">
                <a:solidFill>
                  <a:srgbClr val="B1C5D6"/>
                </a:solidFill>
                <a:latin typeface="Century Gothic"/>
              </a:rPr>
              <a:t>Пятый уровень</a:t>
            </a:r>
          </a:p>
        </p:txBody>
      </p:sp>
      <p:sp>
        <p:nvSpPr>
          <p:cNvPr id="162" name="PlaceHolder 5"/>
          <p:cNvSpPr>
            <a:spLocks noGrp="1"/>
          </p:cNvSpPr>
          <p:nvPr>
            <p:ph type="dt"/>
          </p:nvPr>
        </p:nvSpPr>
        <p:spPr>
          <a:xfrm>
            <a:off x="6633720" y="6626880"/>
            <a:ext cx="2174040" cy="380160"/>
          </a:xfrm>
          <a:prstGeom prst="rect">
            <a:avLst/>
          </a:prstGeom>
        </p:spPr>
        <p:txBody>
          <a:bodyPr rIns="45720" anchor="ctr">
            <a:noAutofit/>
          </a:bodyPr>
          <a:lstStyle/>
          <a:p>
            <a:pPr algn="r">
              <a:lnSpc>
                <a:spcPct val="100000"/>
              </a:lnSpc>
            </a:pPr>
            <a:fld id="{4768DF33-4923-42F0-97F8-46FE89EBE39D}" type="datetime">
              <a:rPr lang="ru-RU" sz="1200" b="0" strike="noStrike" spc="-1">
                <a:solidFill>
                  <a:srgbClr val="9AB4CA"/>
                </a:solidFill>
                <a:latin typeface="Century Gothic"/>
              </a:rPr>
              <a:t>17.06.2026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63" name="PlaceHolder 6"/>
          <p:cNvSpPr>
            <a:spLocks noGrp="1"/>
          </p:cNvSpPr>
          <p:nvPr>
            <p:ph type="ftr"/>
          </p:nvPr>
        </p:nvSpPr>
        <p:spPr>
          <a:xfrm>
            <a:off x="686880" y="6626880"/>
            <a:ext cx="2968560" cy="380160"/>
          </a:xfrm>
          <a:prstGeom prst="rect">
            <a:avLst/>
          </a:prstGeom>
        </p:spPr>
        <p:txBody>
          <a:bodyPr lIns="45720"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164" name="PlaceHolder 7"/>
          <p:cNvSpPr>
            <a:spLocks noGrp="1"/>
          </p:cNvSpPr>
          <p:nvPr>
            <p:ph type="sldNum"/>
          </p:nvPr>
        </p:nvSpPr>
        <p:spPr>
          <a:xfrm>
            <a:off x="8906400" y="6626880"/>
            <a:ext cx="585360" cy="380160"/>
          </a:xfrm>
          <a:prstGeom prst="rect">
            <a:avLst/>
          </a:prstGeom>
        </p:spPr>
        <p:txBody>
          <a:bodyPr lIns="27360" rIns="45720" anchor="ctr">
            <a:noAutofit/>
          </a:bodyPr>
          <a:lstStyle/>
          <a:p>
            <a:pPr>
              <a:lnSpc>
                <a:spcPct val="100000"/>
              </a:lnSpc>
            </a:pPr>
            <a:fld id="{D0D1DE25-2E21-4FBD-B35D-EF2A44A891F9}" type="slidenum">
              <a:rPr lang="ru-RU" sz="1200" b="0" strike="noStrike" spc="-1">
                <a:solidFill>
                  <a:srgbClr val="9AB4CA"/>
                </a:solidFill>
                <a:latin typeface="Century Gothic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CustomShape 1"/>
          <p:cNvSpPr/>
          <p:nvPr/>
        </p:nvSpPr>
        <p:spPr>
          <a:xfrm>
            <a:off x="734021" y="2422922"/>
            <a:ext cx="8424936" cy="436848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2200" rIns="104400" bIns="522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3600" b="1" spc="-1" dirty="0" smtClean="0">
                <a:solidFill>
                  <a:srgbClr val="FFFFFF"/>
                </a:solidFill>
                <a:latin typeface="Calibri"/>
                <a:ea typeface="Times New Roman"/>
              </a:rPr>
              <a:t>УСЛОВИЯ ПРИМЕНЕНИЯ ПОНИЖЕННЫХ СТАВОК СТРАХОВЫХ ВЗНОСОВ СУБЪЕКТАМИ МАЛОГО И СРЕДНЕГО ПРЕДПРИНИМАТЕЛЬСТВА</a:t>
            </a:r>
          </a:p>
          <a:p>
            <a:pPr algn="ctr">
              <a:lnSpc>
                <a:spcPct val="100000"/>
              </a:lnSpc>
            </a:pPr>
            <a:endParaRPr lang="ru-RU" sz="1600" b="1" strike="noStrike" spc="-1" dirty="0" smtClean="0">
              <a:solidFill>
                <a:srgbClr val="FFFFFF"/>
              </a:solidFill>
              <a:latin typeface="Calibri"/>
              <a:ea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2800" b="1" strike="noStrike" spc="-1" dirty="0" smtClean="0">
                <a:solidFill>
                  <a:srgbClr val="FFFFFF"/>
                </a:solidFill>
                <a:latin typeface="Calibri"/>
                <a:ea typeface="Times New Roman"/>
              </a:rPr>
              <a:t>Управление </a:t>
            </a:r>
            <a:r>
              <a:rPr lang="ru-RU" sz="2800" b="1" strike="noStrike" spc="-1" dirty="0">
                <a:solidFill>
                  <a:srgbClr val="FFFFFF"/>
                </a:solidFill>
                <a:latin typeface="Calibri"/>
                <a:ea typeface="Times New Roman"/>
              </a:rPr>
              <a:t>ФНС России по Республике </a:t>
            </a:r>
            <a:r>
              <a:rPr lang="ru-RU" sz="2800" b="1" strike="noStrike" spc="-1" dirty="0" smtClean="0">
                <a:solidFill>
                  <a:srgbClr val="FFFFFF"/>
                </a:solidFill>
                <a:latin typeface="Calibri"/>
                <a:ea typeface="Times New Roman"/>
              </a:rPr>
              <a:t>Карелия</a:t>
            </a:r>
          </a:p>
          <a:p>
            <a:pPr algn="ctr">
              <a:lnSpc>
                <a:spcPct val="100000"/>
              </a:lnSpc>
            </a:pPr>
            <a:endParaRPr lang="ru-RU" sz="1200" b="1" strike="noStrike" spc="-1" dirty="0" smtClean="0">
              <a:solidFill>
                <a:srgbClr val="FFFFFF"/>
              </a:solidFill>
              <a:latin typeface="Calibri"/>
              <a:ea typeface="Times New Roman"/>
            </a:endParaRPr>
          </a:p>
          <a:p>
            <a:pPr>
              <a:lnSpc>
                <a:spcPct val="100000"/>
              </a:lnSpc>
            </a:pPr>
            <a:r>
              <a:rPr lang="ru-RU" sz="2400" b="1" spc="-1" dirty="0" smtClean="0">
                <a:solidFill>
                  <a:srgbClr val="FFFFFF"/>
                </a:solidFill>
                <a:latin typeface="Calibri"/>
                <a:ea typeface="Times New Roman"/>
              </a:rPr>
              <a:t>Петух Елена Николаевна заместитель начальника отдела оказания государственных услуг УФНС России по РК</a:t>
            </a:r>
            <a:endParaRPr lang="ru-RU" sz="2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</p:txBody>
      </p:sp>
      <p:sp>
        <p:nvSpPr>
          <p:cNvPr id="202" name="CustomShape 2"/>
          <p:cNvSpPr/>
          <p:nvPr/>
        </p:nvSpPr>
        <p:spPr>
          <a:xfrm>
            <a:off x="3161520" y="5372640"/>
            <a:ext cx="6357600" cy="13467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67468" indent="-333642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334567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868394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402220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93604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469874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4003700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53752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altLang="ru-RU" sz="2200" dirty="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endParaRPr lang="ru-RU" altLang="ru-RU" sz="22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8" name="Заголовок 3"/>
          <p:cNvSpPr txBox="1">
            <a:spLocks/>
          </p:cNvSpPr>
          <p:nvPr/>
        </p:nvSpPr>
        <p:spPr bwMode="auto">
          <a:xfrm>
            <a:off x="337642" y="362406"/>
            <a:ext cx="8862653" cy="432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2800" b="1" dirty="0">
                <a:solidFill>
                  <a:srgbClr val="005AA9"/>
                </a:solidFill>
                <a:latin typeface="Candara" pitchFamily="34" charset="0"/>
              </a:rPr>
              <a:t>Изменения с </a:t>
            </a:r>
            <a:r>
              <a:rPr lang="ru-RU" altLang="ru-RU" sz="2800" b="1" dirty="0" smtClean="0">
                <a:solidFill>
                  <a:srgbClr val="005AA9"/>
                </a:solidFill>
                <a:latin typeface="Candara" pitchFamily="34" charset="0"/>
              </a:rPr>
              <a:t>2026 года </a:t>
            </a:r>
            <a:r>
              <a:rPr lang="ru-RU" altLang="ru-RU" sz="2800" b="1" dirty="0">
                <a:solidFill>
                  <a:srgbClr val="005AA9"/>
                </a:solidFill>
                <a:latin typeface="Candara" pitchFamily="34" charset="0"/>
              </a:rPr>
              <a:t>по </a:t>
            </a:r>
            <a:r>
              <a:rPr lang="ru-RU" altLang="ru-RU" sz="2800" b="1" dirty="0" smtClean="0">
                <a:solidFill>
                  <a:srgbClr val="C00000"/>
                </a:solidFill>
                <a:latin typeface="Candara" pitchFamily="34" charset="0"/>
              </a:rPr>
              <a:t>Страховым взносам</a:t>
            </a:r>
            <a:endParaRPr lang="ru-RU" altLang="ru-RU" sz="28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358019" y="794455"/>
            <a:ext cx="8552969" cy="6035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>
              <a:lnSpc>
                <a:spcPct val="80000"/>
              </a:lnSpc>
            </a:pPr>
            <a:r>
              <a:rPr lang="ru-RU" sz="2500" b="1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Федеральным законом </a:t>
            </a:r>
            <a:r>
              <a:rPr lang="ru-RU" sz="2500" b="1" dirty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от 28.11.2025 N </a:t>
            </a:r>
            <a:r>
              <a:rPr lang="ru-RU" sz="2500" b="1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425-ФЗ </a:t>
            </a:r>
            <a:r>
              <a:rPr lang="ru-RU" sz="2500" b="1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введены </a:t>
            </a:r>
            <a:r>
              <a:rPr lang="ru-RU" sz="2500" b="1" dirty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ограничения на применение субъектами МСП пониженных тарифов по страховым </a:t>
            </a:r>
            <a:r>
              <a:rPr lang="ru-RU" sz="2500" b="1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взносам</a:t>
            </a:r>
            <a:r>
              <a:rPr lang="ru-RU" sz="2500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.</a:t>
            </a:r>
          </a:p>
          <a:p>
            <a:pPr algn="just">
              <a:lnSpc>
                <a:spcPct val="80000"/>
              </a:lnSpc>
            </a:pPr>
            <a:endParaRPr lang="ru-RU" sz="2500" dirty="0">
              <a:solidFill>
                <a:schemeClr val="accent6">
                  <a:lumMod val="75000"/>
                </a:schemeClr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2500" dirty="0">
                <a:solidFill>
                  <a:srgbClr val="002060"/>
                </a:solidFill>
                <a:latin typeface="Candara" pitchFamily="34" charset="0"/>
              </a:rPr>
              <a:t>С 01.01.2026 пониженный тариф </a:t>
            </a:r>
            <a:r>
              <a:rPr lang="ru-RU" sz="2500" dirty="0">
                <a:solidFill>
                  <a:srgbClr val="C00000"/>
                </a:solidFill>
                <a:latin typeface="Candara" pitchFamily="34" charset="0"/>
              </a:rPr>
              <a:t>15%</a:t>
            </a:r>
            <a:r>
              <a:rPr lang="ru-RU" sz="2500" dirty="0">
                <a:solidFill>
                  <a:srgbClr val="002060"/>
                </a:solidFill>
                <a:latin typeface="Candara" pitchFamily="34" charset="0"/>
              </a:rPr>
              <a:t> для выплат сверх </a:t>
            </a:r>
            <a:r>
              <a:rPr lang="ru-RU" sz="2500" dirty="0">
                <a:solidFill>
                  <a:srgbClr val="C00000"/>
                </a:solidFill>
                <a:latin typeface="Candara" pitchFamily="34" charset="0"/>
              </a:rPr>
              <a:t>1,5 МРОТ </a:t>
            </a:r>
            <a:r>
              <a:rPr lang="ru-RU" sz="2500" dirty="0">
                <a:solidFill>
                  <a:srgbClr val="002060"/>
                </a:solidFill>
                <a:latin typeface="Candara" pitchFamily="34" charset="0"/>
              </a:rPr>
              <a:t>смогут применять только МСП с основным видом деятельности из перечня, который утвердит Правительство, и предприятия общепита. Пониженный тариф </a:t>
            </a:r>
            <a:r>
              <a:rPr lang="ru-RU" sz="2500" dirty="0">
                <a:solidFill>
                  <a:srgbClr val="C00000"/>
                </a:solidFill>
                <a:latin typeface="Candara" pitchFamily="34" charset="0"/>
              </a:rPr>
              <a:t>7,6%</a:t>
            </a:r>
            <a:r>
              <a:rPr lang="ru-RU" sz="2500" dirty="0">
                <a:solidFill>
                  <a:srgbClr val="002060"/>
                </a:solidFill>
                <a:latin typeface="Candara" pitchFamily="34" charset="0"/>
              </a:rPr>
              <a:t> с выплат сверх </a:t>
            </a:r>
            <a:r>
              <a:rPr lang="ru-RU" sz="2500" dirty="0">
                <a:solidFill>
                  <a:srgbClr val="C00000"/>
                </a:solidFill>
                <a:latin typeface="Candara" pitchFamily="34" charset="0"/>
              </a:rPr>
              <a:t>1,5 МРОТ </a:t>
            </a:r>
            <a:r>
              <a:rPr lang="ru-RU" sz="2500" dirty="0">
                <a:solidFill>
                  <a:srgbClr val="002060"/>
                </a:solidFill>
                <a:latin typeface="Candara" pitchFamily="34" charset="0"/>
              </a:rPr>
              <a:t>для МСП, занимающихся обрабатывающими производствами, </a:t>
            </a:r>
            <a:r>
              <a:rPr lang="ru-RU" sz="2500" dirty="0" smtClean="0">
                <a:solidFill>
                  <a:srgbClr val="002060"/>
                </a:solidFill>
                <a:latin typeface="Candara" pitchFamily="34" charset="0"/>
              </a:rPr>
              <a:t>сохранится.</a:t>
            </a:r>
          </a:p>
          <a:p>
            <a:pPr algn="just">
              <a:lnSpc>
                <a:spcPct val="80000"/>
              </a:lnSpc>
            </a:pPr>
            <a:endParaRPr lang="ru-RU" sz="2500" dirty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2500" dirty="0" smtClean="0">
                <a:solidFill>
                  <a:srgbClr val="002060"/>
                </a:solidFill>
                <a:latin typeface="Candara" pitchFamily="34" charset="0"/>
              </a:rPr>
              <a:t>Иные </a:t>
            </a:r>
            <a:r>
              <a:rPr lang="ru-RU" sz="2500" dirty="0">
                <a:solidFill>
                  <a:srgbClr val="002060"/>
                </a:solidFill>
                <a:latin typeface="Candara" pitchFamily="34" charset="0"/>
              </a:rPr>
              <a:t>субъекты МСП с 2026 г. не применяют льготные тарифы, установленные для плательщиков, указанных в </a:t>
            </a:r>
            <a:r>
              <a:rPr lang="ru-RU" sz="2500" dirty="0" err="1">
                <a:solidFill>
                  <a:srgbClr val="002060"/>
                </a:solidFill>
                <a:latin typeface="Candara" pitchFamily="34" charset="0"/>
              </a:rPr>
              <a:t>пп</a:t>
            </a:r>
            <a:r>
              <a:rPr lang="ru-RU" sz="2500" dirty="0">
                <a:solidFill>
                  <a:srgbClr val="002060"/>
                </a:solidFill>
                <a:latin typeface="Candara" pitchFamily="34" charset="0"/>
              </a:rPr>
              <a:t>. 17 п. 1 ст. 427 НК РФ</a:t>
            </a:r>
            <a:r>
              <a:rPr lang="ru-RU" sz="2500" dirty="0" smtClean="0">
                <a:solidFill>
                  <a:srgbClr val="002060"/>
                </a:solidFill>
                <a:latin typeface="Candara" pitchFamily="34" charset="0"/>
              </a:rPr>
              <a:t>.</a:t>
            </a:r>
            <a:endParaRPr lang="ru-RU" sz="2500" dirty="0" smtClean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7711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67468" indent="-333642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334567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868394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402220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93604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469874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4003700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53752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altLang="ru-RU" sz="2200" dirty="0" smtClean="0">
                <a:solidFill>
                  <a:schemeClr val="bg1"/>
                </a:solidFill>
                <a:latin typeface="Calibri" pitchFamily="34" charset="0"/>
              </a:rPr>
              <a:t>3</a:t>
            </a:r>
            <a:endParaRPr lang="ru-RU" altLang="ru-RU" sz="22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8" name="Заголовок 3"/>
          <p:cNvSpPr txBox="1">
            <a:spLocks/>
          </p:cNvSpPr>
          <p:nvPr/>
        </p:nvSpPr>
        <p:spPr bwMode="auto">
          <a:xfrm>
            <a:off x="337642" y="262683"/>
            <a:ext cx="8862653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2600" b="1" dirty="0" smtClean="0">
                <a:solidFill>
                  <a:srgbClr val="005AA9"/>
                </a:solidFill>
                <a:latin typeface="Candara" pitchFamily="34" charset="0"/>
              </a:rPr>
              <a:t>Пониженные тарифы для субъектов МСП в 2026 году </a:t>
            </a:r>
            <a:endParaRPr lang="ru-RU" altLang="ru-RU" sz="26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335761" y="819841"/>
            <a:ext cx="8552969" cy="6172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80000"/>
              </a:lnSpc>
            </a:pPr>
            <a:endParaRPr lang="ru-RU" sz="2200" dirty="0" smtClean="0"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Пониженный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тариф 15% для выплат сверх 1,5 МРОТ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.</a:t>
            </a:r>
          </a:p>
          <a:p>
            <a:pPr algn="just">
              <a:lnSpc>
                <a:spcPct val="8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Candara" pitchFamily="34" charset="0"/>
              </a:rPr>
              <a:t>Перечень видов ОКВЭД  для применения пониженного тарифы </a:t>
            </a:r>
            <a:r>
              <a:rPr lang="ru-RU" sz="2000" dirty="0">
                <a:solidFill>
                  <a:srgbClr val="002060"/>
                </a:solidFill>
                <a:latin typeface="Candara" pitchFamily="34" charset="0"/>
              </a:rPr>
              <a:t>утвержден </a:t>
            </a:r>
            <a:r>
              <a:rPr lang="ru-RU" sz="2000" dirty="0" smtClean="0">
                <a:solidFill>
                  <a:srgbClr val="002060"/>
                </a:solidFill>
                <a:latin typeface="Candara" pitchFamily="34" charset="0"/>
              </a:rPr>
              <a:t>Распоряжением </a:t>
            </a:r>
            <a:r>
              <a:rPr lang="ru-RU" sz="2000" dirty="0">
                <a:solidFill>
                  <a:srgbClr val="002060"/>
                </a:solidFill>
                <a:latin typeface="Candara" pitchFamily="34" charset="0"/>
              </a:rPr>
              <a:t>Правительства РФ от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27.12.2025 N 4125-р</a:t>
            </a:r>
            <a:r>
              <a:rPr lang="ru-RU" sz="2000" dirty="0" smtClean="0">
                <a:solidFill>
                  <a:srgbClr val="002060"/>
                </a:solidFill>
                <a:latin typeface="Candara" pitchFamily="34" charset="0"/>
              </a:rPr>
              <a:t>.</a:t>
            </a:r>
          </a:p>
          <a:p>
            <a:pPr algn="just">
              <a:lnSpc>
                <a:spcPct val="80000"/>
              </a:lnSpc>
            </a:pPr>
            <a:endParaRPr lang="ru-RU" sz="800" dirty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1900" b="1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Условия применения:</a:t>
            </a:r>
          </a:p>
          <a:p>
            <a:pPr algn="just">
              <a:lnSpc>
                <a:spcPct val="80000"/>
              </a:lnSpc>
            </a:pPr>
            <a:r>
              <a:rPr lang="ru-RU" sz="1900" b="1" dirty="0" smtClean="0">
                <a:solidFill>
                  <a:srgbClr val="002060"/>
                </a:solidFill>
                <a:latin typeface="Candara" pitchFamily="34" charset="0"/>
              </a:rPr>
              <a:t>1.  Плательщик состоит в реестре МСП.</a:t>
            </a:r>
          </a:p>
          <a:p>
            <a:pPr algn="just">
              <a:lnSpc>
                <a:spcPct val="80000"/>
              </a:lnSpc>
            </a:pPr>
            <a:r>
              <a:rPr lang="ru-RU" sz="1900" dirty="0" smtClean="0">
                <a:solidFill>
                  <a:srgbClr val="002060"/>
                </a:solidFill>
                <a:latin typeface="Candara" pitchFamily="34" charset="0"/>
              </a:rPr>
              <a:t>В случае исключения из реестра МСП права на применение пониженного тарифа плательщик лишается </a:t>
            </a:r>
            <a:r>
              <a:rPr lang="ru-RU" sz="1900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с 1-го числа месяца, в котором  исключен из реестра.</a:t>
            </a:r>
          </a:p>
          <a:p>
            <a:pPr algn="just">
              <a:lnSpc>
                <a:spcPct val="80000"/>
              </a:lnSpc>
            </a:pPr>
            <a:endParaRPr lang="ru-RU" sz="800" dirty="0" smtClean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1900" b="1" dirty="0" smtClean="0">
                <a:solidFill>
                  <a:srgbClr val="002060"/>
                </a:solidFill>
                <a:latin typeface="Candara" pitchFamily="34" charset="0"/>
              </a:rPr>
              <a:t>2. Соответствующий вид деятельности указан в качестве основного в ЕГРЮЛ/ЕГРИП</a:t>
            </a:r>
            <a:r>
              <a:rPr lang="ru-RU" sz="1900" dirty="0" smtClean="0">
                <a:solidFill>
                  <a:srgbClr val="002060"/>
                </a:solidFill>
                <a:latin typeface="Candara" pitchFamily="34" charset="0"/>
              </a:rPr>
              <a:t>. Все входящие в определенный класс (подкласс) подклассы, группы подгруппы и виды осуществления деятельности по ОКВЭД 2 также относятся к перечню.</a:t>
            </a:r>
          </a:p>
          <a:p>
            <a:pPr algn="just">
              <a:lnSpc>
                <a:spcPct val="80000"/>
              </a:lnSpc>
            </a:pPr>
            <a:endParaRPr lang="ru-RU" sz="800" dirty="0" smtClean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1900" dirty="0" smtClean="0">
                <a:solidFill>
                  <a:srgbClr val="002060"/>
                </a:solidFill>
                <a:latin typeface="Candara" pitchFamily="34" charset="0"/>
              </a:rPr>
              <a:t>При изменении основного вида деятельности в ЕГРЮЛ/ЕГРИП на вид деятельности который указан в перечне, право появится </a:t>
            </a:r>
            <a:r>
              <a:rPr lang="ru-RU" sz="1900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с 1-го числа месяца, в котором изменен ОКВЭД </a:t>
            </a:r>
            <a:r>
              <a:rPr lang="ru-RU" sz="1900" dirty="0" smtClean="0">
                <a:solidFill>
                  <a:srgbClr val="002060"/>
                </a:solidFill>
                <a:latin typeface="Candara" pitchFamily="34" charset="0"/>
              </a:rPr>
              <a:t>при соблюдении условия о доле дохода.</a:t>
            </a:r>
          </a:p>
          <a:p>
            <a:pPr algn="just">
              <a:lnSpc>
                <a:spcPct val="80000"/>
              </a:lnSpc>
            </a:pPr>
            <a:r>
              <a:rPr lang="ru-RU" sz="1900" dirty="0" smtClean="0">
                <a:solidFill>
                  <a:srgbClr val="002060"/>
                </a:solidFill>
                <a:latin typeface="Candara" pitchFamily="34" charset="0"/>
              </a:rPr>
              <a:t>Утрата права на применение пониженного тарифа на ОКВЭД не поименованный в перечне, </a:t>
            </a:r>
            <a:r>
              <a:rPr lang="ru-RU" sz="1900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с начала расчетного периода, </a:t>
            </a:r>
            <a:r>
              <a:rPr lang="ru-RU" sz="1900" dirty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в котором изменен </a:t>
            </a:r>
            <a:r>
              <a:rPr lang="ru-RU" sz="1900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основной ОКВЭД </a:t>
            </a:r>
            <a:r>
              <a:rPr lang="ru-RU" sz="1900" dirty="0">
                <a:solidFill>
                  <a:srgbClr val="002060"/>
                </a:solidFill>
                <a:latin typeface="Candara" pitchFamily="34" charset="0"/>
              </a:rPr>
              <a:t>в ЕГРЮЛ/ЕГРИП </a:t>
            </a:r>
            <a:r>
              <a:rPr lang="ru-RU" sz="1900" dirty="0" smtClean="0">
                <a:solidFill>
                  <a:srgbClr val="002060"/>
                </a:solidFill>
                <a:latin typeface="Candara" pitchFamily="34" charset="0"/>
              </a:rPr>
              <a:t>.</a:t>
            </a:r>
          </a:p>
          <a:p>
            <a:pPr algn="just">
              <a:lnSpc>
                <a:spcPct val="80000"/>
              </a:lnSpc>
            </a:pPr>
            <a:endParaRPr lang="ru-RU" sz="500" dirty="0" smtClean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1900" dirty="0" smtClean="0">
                <a:solidFill>
                  <a:srgbClr val="002060"/>
                </a:solidFill>
                <a:latin typeface="Candara" pitchFamily="34" charset="0"/>
              </a:rPr>
              <a:t>Письмо </a:t>
            </a:r>
            <a:r>
              <a:rPr lang="ru-RU" sz="1900" dirty="0">
                <a:solidFill>
                  <a:srgbClr val="002060"/>
                </a:solidFill>
                <a:latin typeface="Candara" pitchFamily="34" charset="0"/>
              </a:rPr>
              <a:t>ФНС России от 17.03.2026 №БС-36-11/1995</a:t>
            </a:r>
            <a:r>
              <a:rPr lang="en-US" sz="1900" dirty="0">
                <a:solidFill>
                  <a:srgbClr val="002060"/>
                </a:solidFill>
                <a:latin typeface="Candara" pitchFamily="34" charset="0"/>
              </a:rPr>
              <a:t>@ </a:t>
            </a:r>
            <a:r>
              <a:rPr lang="ru-RU" sz="1900" dirty="0">
                <a:solidFill>
                  <a:srgbClr val="002060"/>
                </a:solidFill>
                <a:latin typeface="Candara" pitchFamily="34" charset="0"/>
              </a:rPr>
              <a:t>в редакции Письма от 28.05.2026 № БС-36-11/4527</a:t>
            </a:r>
            <a:r>
              <a:rPr lang="en-US" sz="1900" dirty="0">
                <a:solidFill>
                  <a:srgbClr val="002060"/>
                </a:solidFill>
                <a:latin typeface="Candara" pitchFamily="34" charset="0"/>
              </a:rPr>
              <a:t>@</a:t>
            </a:r>
            <a:endParaRPr lang="ru-RU" sz="1900" dirty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endParaRPr lang="ru-RU" sz="800" dirty="0" smtClean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Candara" pitchFamily="34" charset="0"/>
              </a:rPr>
              <a:t>3</a:t>
            </a:r>
            <a:r>
              <a:rPr lang="ru-RU" sz="1900" b="1" dirty="0">
                <a:solidFill>
                  <a:srgbClr val="002060"/>
                </a:solidFill>
                <a:latin typeface="Candara" pitchFamily="34" charset="0"/>
              </a:rPr>
              <a:t>. По итогам отчетного (расчетного) периода не менее 70% составляют доходы от осуществления видов экономической деятельности, указанных в Перечне</a:t>
            </a:r>
            <a:r>
              <a:rPr lang="ru-RU" sz="1900" b="1" dirty="0" smtClean="0">
                <a:solidFill>
                  <a:srgbClr val="002060"/>
                </a:solidFill>
                <a:latin typeface="Candara" pitchFamily="34" charset="0"/>
              </a:rPr>
              <a:t>. </a:t>
            </a:r>
            <a:r>
              <a:rPr lang="ru-RU" sz="1900" dirty="0" smtClean="0">
                <a:solidFill>
                  <a:srgbClr val="002060"/>
                </a:solidFill>
                <a:latin typeface="Candara" pitchFamily="34" charset="0"/>
              </a:rPr>
              <a:t>При несоответствии условия-лишатся </a:t>
            </a:r>
            <a:r>
              <a:rPr lang="ru-RU" sz="1900" dirty="0">
                <a:solidFill>
                  <a:srgbClr val="002060"/>
                </a:solidFill>
                <a:latin typeface="Candara" pitchFamily="34" charset="0"/>
              </a:rPr>
              <a:t>права </a:t>
            </a:r>
            <a:r>
              <a:rPr lang="ru-RU" sz="1900" dirty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с начала расчетного периода, в котором допущено несоответствие</a:t>
            </a:r>
            <a:r>
              <a:rPr lang="ru-RU" sz="1900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.</a:t>
            </a:r>
            <a:endParaRPr lang="ru-RU" sz="1900" dirty="0">
              <a:solidFill>
                <a:schemeClr val="accent6">
                  <a:lumMod val="75000"/>
                </a:schemeClr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endParaRPr lang="ru-RU" sz="800" dirty="0" smtClean="0">
              <a:solidFill>
                <a:srgbClr val="002060"/>
              </a:solidFill>
              <a:latin typeface="Candara" pitchFamily="34" charset="0"/>
            </a:endParaRPr>
          </a:p>
          <a:p>
            <a:pPr>
              <a:lnSpc>
                <a:spcPct val="80000"/>
              </a:lnSpc>
            </a:pPr>
            <a:endParaRPr lang="ru-RU" sz="2000" dirty="0" smtClean="0">
              <a:latin typeface="Candara" pitchFamily="34" charset="0"/>
            </a:endParaRPr>
          </a:p>
          <a:p>
            <a:pPr>
              <a:lnSpc>
                <a:spcPct val="80000"/>
              </a:lnSpc>
            </a:pPr>
            <a:endParaRPr lang="ru-RU" sz="1700" dirty="0" smtClean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1023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67468" indent="-333642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334567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868394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402220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93604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469874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4003700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53752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altLang="ru-RU" sz="2200" dirty="0" smtClean="0">
                <a:solidFill>
                  <a:schemeClr val="bg1"/>
                </a:solidFill>
                <a:latin typeface="Calibri" pitchFamily="34" charset="0"/>
              </a:rPr>
              <a:t>4</a:t>
            </a:r>
            <a:endParaRPr lang="ru-RU" altLang="ru-RU" sz="22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8" name="Заголовок 3"/>
          <p:cNvSpPr txBox="1">
            <a:spLocks/>
          </p:cNvSpPr>
          <p:nvPr/>
        </p:nvSpPr>
        <p:spPr bwMode="auto">
          <a:xfrm>
            <a:off x="337642" y="362406"/>
            <a:ext cx="8862653" cy="432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2800" b="1" dirty="0" smtClean="0">
                <a:solidFill>
                  <a:srgbClr val="005AA9"/>
                </a:solidFill>
                <a:latin typeface="Candara" pitchFamily="34" charset="0"/>
              </a:rPr>
              <a:t>Пониженные тарифы для субъектов МСП в 2026 году </a:t>
            </a:r>
            <a:endParaRPr lang="ru-RU" altLang="ru-RU" sz="28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335761" y="831683"/>
            <a:ext cx="8552969" cy="6035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80000"/>
              </a:lnSpc>
            </a:pPr>
            <a:endParaRPr lang="ru-RU" sz="2200" dirty="0" smtClean="0"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Пониженный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тариф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7,6%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для выплат сверх 1,5 МРОТ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для обрабатывающих производств. </a:t>
            </a:r>
          </a:p>
          <a:p>
            <a:pPr algn="just">
              <a:lnSpc>
                <a:spcPct val="8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Candara" pitchFamily="34" charset="0"/>
              </a:rPr>
              <a:t>Перечень видов ОКВЭД  для применения пониженного тарифы </a:t>
            </a:r>
            <a:r>
              <a:rPr lang="ru-RU" sz="2000" dirty="0">
                <a:solidFill>
                  <a:srgbClr val="002060"/>
                </a:solidFill>
                <a:latin typeface="Candara" pitchFamily="34" charset="0"/>
              </a:rPr>
              <a:t>утвержден </a:t>
            </a:r>
            <a:r>
              <a:rPr lang="ru-RU" sz="2000" dirty="0" smtClean="0">
                <a:solidFill>
                  <a:srgbClr val="002060"/>
                </a:solidFill>
                <a:latin typeface="Candara" pitchFamily="34" charset="0"/>
              </a:rPr>
              <a:t>Распоряжением </a:t>
            </a:r>
            <a:r>
              <a:rPr lang="ru-RU" sz="2000" dirty="0">
                <a:solidFill>
                  <a:srgbClr val="002060"/>
                </a:solidFill>
                <a:latin typeface="Candara" pitchFamily="34" charset="0"/>
              </a:rPr>
              <a:t>Правительства РФ от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11.12.2024 N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3689-р.</a:t>
            </a:r>
          </a:p>
          <a:p>
            <a:pPr algn="just">
              <a:lnSpc>
                <a:spcPct val="80000"/>
              </a:lnSpc>
            </a:pPr>
            <a:endParaRPr lang="ru-RU" sz="500" dirty="0">
              <a:solidFill>
                <a:schemeClr val="accent6">
                  <a:lumMod val="75000"/>
                </a:schemeClr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Условия применения </a:t>
            </a:r>
            <a:r>
              <a:rPr lang="ru-RU" sz="2000" dirty="0" smtClean="0">
                <a:solidFill>
                  <a:srgbClr val="002060"/>
                </a:solidFill>
                <a:latin typeface="Candara" pitchFamily="34" charset="0"/>
              </a:rPr>
              <a:t>(изменены Федеральным законом </a:t>
            </a:r>
            <a:r>
              <a:rPr lang="ru-RU" sz="2000" dirty="0">
                <a:solidFill>
                  <a:srgbClr val="002060"/>
                </a:solidFill>
                <a:latin typeface="Candara" pitchFamily="34" charset="0"/>
              </a:rPr>
              <a:t>от 25.04.2026 N </a:t>
            </a:r>
            <a:r>
              <a:rPr lang="ru-RU" sz="2000" dirty="0" smtClean="0">
                <a:solidFill>
                  <a:srgbClr val="002060"/>
                </a:solidFill>
                <a:latin typeface="Candara" pitchFamily="34" charset="0"/>
              </a:rPr>
              <a:t>104-ФЗ)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:</a:t>
            </a:r>
          </a:p>
          <a:p>
            <a:pPr algn="just">
              <a:lnSpc>
                <a:spcPct val="80000"/>
              </a:lnSpc>
            </a:pPr>
            <a:endParaRPr lang="ru-RU" sz="2000" b="1" dirty="0" smtClean="0">
              <a:solidFill>
                <a:schemeClr val="accent6">
                  <a:lumMod val="75000"/>
                </a:schemeClr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Candara" pitchFamily="34" charset="0"/>
              </a:rPr>
              <a:t>1.  Плательщик состоит в реестре МСП.</a:t>
            </a:r>
          </a:p>
          <a:p>
            <a:pPr algn="just">
              <a:lnSpc>
                <a:spcPct val="8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Candara" pitchFamily="34" charset="0"/>
              </a:rPr>
              <a:t>В случае исключения из реестра МСП права на применение пониженного тарифа плательщик лишается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с 1-го числа месяца</a:t>
            </a:r>
            <a:r>
              <a:rPr lang="ru-RU" sz="2000" dirty="0" smtClean="0">
                <a:solidFill>
                  <a:srgbClr val="002060"/>
                </a:solidFill>
                <a:latin typeface="Candara" pitchFamily="34" charset="0"/>
              </a:rPr>
              <a:t>, в котором  исключен из реестра.</a:t>
            </a:r>
          </a:p>
          <a:p>
            <a:pPr algn="just">
              <a:lnSpc>
                <a:spcPct val="80000"/>
              </a:lnSpc>
            </a:pPr>
            <a:endParaRPr lang="ru-RU" sz="2000" dirty="0" smtClean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Candara" pitchFamily="34" charset="0"/>
              </a:rPr>
              <a:t>2</a:t>
            </a:r>
            <a:r>
              <a:rPr lang="ru-RU" sz="2000" b="1" dirty="0">
                <a:solidFill>
                  <a:srgbClr val="002060"/>
                </a:solidFill>
                <a:latin typeface="Candara" pitchFamily="34" charset="0"/>
              </a:rPr>
              <a:t>. </a:t>
            </a:r>
            <a:r>
              <a:rPr lang="ru-RU" sz="2000" b="1" dirty="0" smtClean="0">
                <a:solidFill>
                  <a:srgbClr val="002060"/>
                </a:solidFill>
                <a:latin typeface="Candara" pitchFamily="34" charset="0"/>
              </a:rPr>
              <a:t>Основные </a:t>
            </a:r>
            <a:r>
              <a:rPr lang="ru-RU" sz="2000" b="1" dirty="0" smtClean="0">
                <a:solidFill>
                  <a:srgbClr val="002060"/>
                </a:solidFill>
                <a:latin typeface="Candara" pitchFamily="34" charset="0"/>
              </a:rPr>
              <a:t>виды </a:t>
            </a:r>
            <a:r>
              <a:rPr lang="ru-RU" sz="2000" b="1" dirty="0">
                <a:solidFill>
                  <a:srgbClr val="002060"/>
                </a:solidFill>
                <a:latin typeface="Candara" pitchFamily="34" charset="0"/>
              </a:rPr>
              <a:t>деятельности, отраженные в ЕГРЮЛ </a:t>
            </a:r>
            <a:r>
              <a:rPr lang="ru-RU" sz="2000" b="1" dirty="0" smtClean="0">
                <a:solidFill>
                  <a:srgbClr val="002060"/>
                </a:solidFill>
                <a:latin typeface="Candara" pitchFamily="34" charset="0"/>
              </a:rPr>
              <a:t>/ЕГРИП, включены </a:t>
            </a:r>
            <a:r>
              <a:rPr lang="ru-RU" sz="2000" b="1" dirty="0">
                <a:solidFill>
                  <a:srgbClr val="002060"/>
                </a:solidFill>
                <a:latin typeface="Candara" pitchFamily="34" charset="0"/>
              </a:rPr>
              <a:t>в специальный </a:t>
            </a:r>
            <a:r>
              <a:rPr lang="ru-RU" sz="2000" b="1" dirty="0" smtClean="0">
                <a:solidFill>
                  <a:srgbClr val="002060"/>
                </a:solidFill>
                <a:latin typeface="Candara" pitchFamily="34" charset="0"/>
              </a:rPr>
              <a:t>Перечень.</a:t>
            </a:r>
            <a:endParaRPr lang="ru-RU" sz="2000" b="1" dirty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Candara" pitchFamily="34" charset="0"/>
              </a:rPr>
              <a:t>Все входящие в определенный класс (подкласс) подклассы, группы подгруппы и виды осуществления деятельности по ОКВЭД 2 также относятся к перечню.</a:t>
            </a:r>
          </a:p>
          <a:p>
            <a:pPr algn="just">
              <a:lnSpc>
                <a:spcPct val="80000"/>
              </a:lnSpc>
            </a:pPr>
            <a:endParaRPr lang="ru-RU" sz="2000" dirty="0" smtClean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Candara" pitchFamily="34" charset="0"/>
              </a:rPr>
              <a:t>3. По </a:t>
            </a:r>
            <a:r>
              <a:rPr lang="ru-RU" sz="2000" b="1" dirty="0">
                <a:solidFill>
                  <a:srgbClr val="002060"/>
                </a:solidFill>
                <a:latin typeface="Candara" pitchFamily="34" charset="0"/>
              </a:rPr>
              <a:t>итогам отчетного (расчетного) периода не менее 70% составляют доходы от осуществления видов экономической деятельности, указанных в Перечне. </a:t>
            </a:r>
            <a:r>
              <a:rPr lang="ru-RU" sz="2000" dirty="0">
                <a:solidFill>
                  <a:srgbClr val="002060"/>
                </a:solidFill>
                <a:latin typeface="Candara" pitchFamily="34" charset="0"/>
              </a:rPr>
              <a:t>При несоответствии условия-лишатся права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с начала расчетного периода, в котором допущено несоответствие.</a:t>
            </a:r>
          </a:p>
          <a:p>
            <a:pPr algn="just">
              <a:lnSpc>
                <a:spcPct val="80000"/>
              </a:lnSpc>
            </a:pPr>
            <a:endParaRPr lang="ru-RU" sz="2000" b="1" dirty="0" smtClean="0">
              <a:solidFill>
                <a:srgbClr val="002060"/>
              </a:solidFill>
              <a:latin typeface="Candara" pitchFamily="34" charset="0"/>
            </a:endParaRPr>
          </a:p>
          <a:p>
            <a:pPr>
              <a:lnSpc>
                <a:spcPct val="80000"/>
              </a:lnSpc>
            </a:pPr>
            <a:endParaRPr lang="ru-RU" sz="2000" dirty="0" smtClean="0">
              <a:latin typeface="Candara" pitchFamily="34" charset="0"/>
            </a:endParaRPr>
          </a:p>
          <a:p>
            <a:pPr>
              <a:lnSpc>
                <a:spcPct val="80000"/>
              </a:lnSpc>
            </a:pPr>
            <a:endParaRPr lang="ru-RU" sz="1700" dirty="0" smtClean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0433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67468" indent="-333642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334567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868394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402220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93604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469874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4003700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53752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altLang="ru-RU" sz="2200" dirty="0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16388" name="Заголовок 3"/>
          <p:cNvSpPr txBox="1">
            <a:spLocks/>
          </p:cNvSpPr>
          <p:nvPr/>
        </p:nvSpPr>
        <p:spPr bwMode="auto">
          <a:xfrm>
            <a:off x="337642" y="279919"/>
            <a:ext cx="8862653" cy="363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2800" b="1" dirty="0" smtClean="0">
                <a:solidFill>
                  <a:srgbClr val="005AA9"/>
                </a:solidFill>
                <a:latin typeface="Candara" pitchFamily="34" charset="0"/>
              </a:rPr>
              <a:t>Пониженные тарифы для субъектов МСП в 2026 году </a:t>
            </a:r>
            <a:endParaRPr lang="ru-RU" altLang="ru-RU" sz="28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337642" y="794454"/>
            <a:ext cx="8552969" cy="6236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80000"/>
              </a:lnSpc>
            </a:pPr>
            <a:endParaRPr lang="ru-RU" sz="2200" dirty="0" smtClean="0"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Пониженный тариф 15% для выплат сверх 1,5 МРОТ для общепита.</a:t>
            </a:r>
          </a:p>
          <a:p>
            <a:pPr algn="just">
              <a:lnSpc>
                <a:spcPct val="80000"/>
              </a:lnSpc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Условия применения:</a:t>
            </a:r>
          </a:p>
          <a:p>
            <a:pPr algn="just">
              <a:lnSpc>
                <a:spcPct val="80000"/>
              </a:lnSpc>
            </a:pPr>
            <a:endParaRPr lang="ru-RU" sz="800" b="1" dirty="0" smtClean="0">
              <a:solidFill>
                <a:schemeClr val="accent6">
                  <a:lumMod val="75000"/>
                </a:schemeClr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1900" b="1" dirty="0" smtClean="0">
                <a:solidFill>
                  <a:srgbClr val="002060"/>
                </a:solidFill>
                <a:latin typeface="Candara" pitchFamily="34" charset="0"/>
              </a:rPr>
              <a:t>1.  Плательщик состоит в реестре МСП.</a:t>
            </a:r>
          </a:p>
          <a:p>
            <a:pPr algn="just">
              <a:lnSpc>
                <a:spcPct val="80000"/>
              </a:lnSpc>
            </a:pPr>
            <a:endParaRPr lang="ru-RU" sz="800" dirty="0" smtClean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1900" b="1" dirty="0" smtClean="0">
                <a:solidFill>
                  <a:srgbClr val="002060"/>
                </a:solidFill>
                <a:latin typeface="Candara" pitchFamily="34" charset="0"/>
              </a:rPr>
              <a:t>2</a:t>
            </a:r>
            <a:r>
              <a:rPr lang="ru-RU" sz="1900" b="1" dirty="0">
                <a:solidFill>
                  <a:srgbClr val="002060"/>
                </a:solidFill>
                <a:latin typeface="Candara" pitchFamily="34" charset="0"/>
              </a:rPr>
              <a:t>. </a:t>
            </a:r>
            <a:r>
              <a:rPr lang="ru-RU" sz="1900" b="1" dirty="0" smtClean="0">
                <a:solidFill>
                  <a:srgbClr val="002060"/>
                </a:solidFill>
                <a:latin typeface="Candara" pitchFamily="34" charset="0"/>
              </a:rPr>
              <a:t>Основные </a:t>
            </a:r>
            <a:r>
              <a:rPr lang="ru-RU" sz="1900" b="1" dirty="0" smtClean="0">
                <a:solidFill>
                  <a:srgbClr val="002060"/>
                </a:solidFill>
                <a:latin typeface="Candara" pitchFamily="34" charset="0"/>
              </a:rPr>
              <a:t>виды </a:t>
            </a:r>
            <a:r>
              <a:rPr lang="ru-RU" sz="1900" b="1" dirty="0">
                <a:solidFill>
                  <a:srgbClr val="002060"/>
                </a:solidFill>
                <a:latin typeface="Candara" pitchFamily="34" charset="0"/>
              </a:rPr>
              <a:t>деятельности, отраженные в ЕГРЮЛ </a:t>
            </a:r>
            <a:r>
              <a:rPr lang="ru-RU" sz="1900" b="1" dirty="0" smtClean="0">
                <a:solidFill>
                  <a:srgbClr val="002060"/>
                </a:solidFill>
                <a:latin typeface="Candara" pitchFamily="34" charset="0"/>
              </a:rPr>
              <a:t>/</a:t>
            </a:r>
            <a:r>
              <a:rPr lang="ru-RU" sz="1900" b="1" dirty="0">
                <a:solidFill>
                  <a:srgbClr val="002060"/>
                </a:solidFill>
                <a:latin typeface="Candara" pitchFamily="34" charset="0"/>
              </a:rPr>
              <a:t>ЕГРИП, с основным видом деятельности "деятельность по предоставлению продуктов питания и </a:t>
            </a:r>
            <a:r>
              <a:rPr lang="ru-RU" sz="1900" b="1" dirty="0" smtClean="0">
                <a:solidFill>
                  <a:srgbClr val="002060"/>
                </a:solidFill>
                <a:latin typeface="Candara" pitchFamily="34" charset="0"/>
              </a:rPr>
              <a:t>напитков</a:t>
            </a:r>
            <a:r>
              <a:rPr lang="ru-RU" sz="1900" b="1" dirty="0">
                <a:solidFill>
                  <a:srgbClr val="002060"/>
                </a:solidFill>
                <a:latin typeface="Candara" pitchFamily="34" charset="0"/>
              </a:rPr>
              <a:t> "</a:t>
            </a:r>
            <a:r>
              <a:rPr lang="ru-RU" sz="1900" b="1" dirty="0" smtClean="0">
                <a:solidFill>
                  <a:srgbClr val="002060"/>
                </a:solidFill>
                <a:latin typeface="Candara" pitchFamily="34" charset="0"/>
              </a:rPr>
              <a:t> ( подкласс 56).</a:t>
            </a:r>
          </a:p>
          <a:p>
            <a:pPr algn="just">
              <a:lnSpc>
                <a:spcPct val="80000"/>
              </a:lnSpc>
            </a:pPr>
            <a:endParaRPr lang="ru-RU" sz="800" b="1" dirty="0" smtClean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1900" b="1" dirty="0">
                <a:solidFill>
                  <a:srgbClr val="002060"/>
                </a:solidFill>
                <a:latin typeface="Candara" pitchFamily="34" charset="0"/>
              </a:rPr>
              <a:t>3</a:t>
            </a:r>
            <a:r>
              <a:rPr lang="ru-RU" sz="1900" b="1" dirty="0" smtClean="0">
                <a:solidFill>
                  <a:srgbClr val="002060"/>
                </a:solidFill>
                <a:latin typeface="Candara" pitchFamily="34" charset="0"/>
              </a:rPr>
              <a:t>. среднесписочная </a:t>
            </a:r>
            <a:r>
              <a:rPr lang="ru-RU" sz="1900" b="1" dirty="0">
                <a:solidFill>
                  <a:srgbClr val="002060"/>
                </a:solidFill>
                <a:latin typeface="Candara" pitchFamily="34" charset="0"/>
              </a:rPr>
              <a:t>численность работников превышает 250 человек по данным реестра субъектов МСП. </a:t>
            </a:r>
            <a:r>
              <a:rPr lang="ru-RU" sz="1900" dirty="0" smtClean="0">
                <a:solidFill>
                  <a:srgbClr val="002060"/>
                </a:solidFill>
                <a:latin typeface="Candara" pitchFamily="34" charset="0"/>
              </a:rPr>
              <a:t>Предельный </a:t>
            </a:r>
            <a:r>
              <a:rPr lang="ru-RU" sz="1900" dirty="0">
                <a:solidFill>
                  <a:srgbClr val="002060"/>
                </a:solidFill>
                <a:latin typeface="Candara" pitchFamily="34" charset="0"/>
              </a:rPr>
              <a:t>размер численности сотрудников для субъектов МСП в сфере общественного питания составляет 1 500 </a:t>
            </a:r>
            <a:r>
              <a:rPr lang="ru-RU" sz="1900" dirty="0" smtClean="0">
                <a:solidFill>
                  <a:srgbClr val="002060"/>
                </a:solidFill>
                <a:latin typeface="Candara" pitchFamily="34" charset="0"/>
              </a:rPr>
              <a:t>человек.</a:t>
            </a:r>
          </a:p>
          <a:p>
            <a:pPr algn="just">
              <a:lnSpc>
                <a:spcPct val="80000"/>
              </a:lnSpc>
            </a:pPr>
            <a:endParaRPr lang="ru-RU" sz="800" b="1" dirty="0" smtClean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1900" b="1" dirty="0" smtClean="0">
                <a:solidFill>
                  <a:srgbClr val="002060"/>
                </a:solidFill>
                <a:latin typeface="Candara" pitchFamily="34" charset="0"/>
              </a:rPr>
              <a:t>4. Плательщик </a:t>
            </a:r>
            <a:r>
              <a:rPr lang="ru-RU" sz="1900" b="1" dirty="0">
                <a:solidFill>
                  <a:srgbClr val="002060"/>
                </a:solidFill>
                <a:latin typeface="Candara" pitchFamily="34" charset="0"/>
              </a:rPr>
              <a:t>соответствует условиям для освобождения от уплаты НДС на основании </a:t>
            </a:r>
            <a:r>
              <a:rPr lang="ru-RU" sz="1900" b="1" dirty="0" err="1">
                <a:solidFill>
                  <a:srgbClr val="002060"/>
                </a:solidFill>
                <a:latin typeface="Candara" pitchFamily="34" charset="0"/>
              </a:rPr>
              <a:t>пп</a:t>
            </a:r>
            <a:r>
              <a:rPr lang="ru-RU" sz="1900" b="1" dirty="0">
                <a:solidFill>
                  <a:srgbClr val="002060"/>
                </a:solidFill>
                <a:latin typeface="Candara" pitchFamily="34" charset="0"/>
              </a:rPr>
              <a:t>. 38 п. 3 ст. 149 НК РФ, а </a:t>
            </a:r>
            <a:r>
              <a:rPr lang="ru-RU" sz="1900" b="1" dirty="0" smtClean="0">
                <a:solidFill>
                  <a:srgbClr val="002060"/>
                </a:solidFill>
                <a:latin typeface="Candara" pitchFamily="34" charset="0"/>
              </a:rPr>
              <a:t>именно:</a:t>
            </a:r>
          </a:p>
          <a:p>
            <a:pPr algn="just">
              <a:lnSpc>
                <a:spcPct val="80000"/>
              </a:lnSpc>
            </a:pPr>
            <a:endParaRPr lang="ru-RU" sz="800" dirty="0" smtClean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1900" b="1" dirty="0" smtClean="0">
                <a:solidFill>
                  <a:srgbClr val="002060"/>
                </a:solidFill>
                <a:latin typeface="Candara" pitchFamily="34" charset="0"/>
              </a:rPr>
              <a:t>1) Услуги </a:t>
            </a:r>
            <a:r>
              <a:rPr lang="ru-RU" sz="1900" b="1" dirty="0">
                <a:solidFill>
                  <a:srgbClr val="002060"/>
                </a:solidFill>
                <a:latin typeface="Candara" pitchFamily="34" charset="0"/>
              </a:rPr>
              <a:t>общественного питания организация или ИП оказывают через объекты общественного питания (рестораны, кафе, бары, предприятия быстрого обслуживания, буфеты, кафетерии, столовые, закусочные, отделы кулинарии и т. п</a:t>
            </a:r>
            <a:r>
              <a:rPr lang="ru-RU" sz="1900" b="1" dirty="0" smtClean="0">
                <a:solidFill>
                  <a:srgbClr val="002060"/>
                </a:solidFill>
                <a:latin typeface="Candara" pitchFamily="34" charset="0"/>
              </a:rPr>
              <a:t>.);</a:t>
            </a:r>
          </a:p>
          <a:p>
            <a:pPr algn="just">
              <a:lnSpc>
                <a:spcPct val="80000"/>
              </a:lnSpc>
            </a:pPr>
            <a:endParaRPr lang="ru-RU" sz="500" b="1" dirty="0" smtClean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1900" b="1" dirty="0" smtClean="0">
                <a:solidFill>
                  <a:srgbClr val="002060"/>
                </a:solidFill>
                <a:latin typeface="Candara" pitchFamily="34" charset="0"/>
              </a:rPr>
              <a:t>2) Доход </a:t>
            </a:r>
            <a:r>
              <a:rPr lang="ru-RU" sz="1900" b="1" dirty="0">
                <a:solidFill>
                  <a:srgbClr val="002060"/>
                </a:solidFill>
                <a:latin typeface="Candara" pitchFamily="34" charset="0"/>
              </a:rPr>
              <a:t>не </a:t>
            </a:r>
            <a:r>
              <a:rPr lang="ru-RU" sz="1900" b="1" dirty="0" smtClean="0">
                <a:solidFill>
                  <a:srgbClr val="002060"/>
                </a:solidFill>
                <a:latin typeface="Candara" pitchFamily="34" charset="0"/>
              </a:rPr>
              <a:t>превысил </a:t>
            </a:r>
            <a:r>
              <a:rPr lang="ru-RU" sz="1900" b="1" dirty="0">
                <a:solidFill>
                  <a:srgbClr val="002060"/>
                </a:solidFill>
                <a:latin typeface="Candara" pitchFamily="34" charset="0"/>
              </a:rPr>
              <a:t>в совокупности 2 млрд руб</a:t>
            </a:r>
            <a:r>
              <a:rPr lang="ru-RU" sz="1900" b="1" dirty="0" smtClean="0">
                <a:solidFill>
                  <a:srgbClr val="002060"/>
                </a:solidFill>
                <a:latin typeface="Candara" pitchFamily="34" charset="0"/>
              </a:rPr>
              <a:t>.;</a:t>
            </a:r>
          </a:p>
          <a:p>
            <a:pPr algn="just">
              <a:lnSpc>
                <a:spcPct val="80000"/>
              </a:lnSpc>
            </a:pPr>
            <a:endParaRPr lang="ru-RU" sz="800" b="1" dirty="0" smtClean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1900" b="1" dirty="0" smtClean="0">
                <a:solidFill>
                  <a:srgbClr val="002060"/>
                </a:solidFill>
                <a:latin typeface="Candara" pitchFamily="34" charset="0"/>
              </a:rPr>
              <a:t>3) По </a:t>
            </a:r>
            <a:r>
              <a:rPr lang="ru-RU" sz="1900" b="1" dirty="0">
                <a:solidFill>
                  <a:srgbClr val="002060"/>
                </a:solidFill>
                <a:latin typeface="Candara" pitchFamily="34" charset="0"/>
              </a:rPr>
              <a:t>данным налогового учета доля доходов от общепита за прошлый год не менее </a:t>
            </a:r>
            <a:r>
              <a:rPr lang="ru-RU" sz="1900" b="1" dirty="0" smtClean="0">
                <a:solidFill>
                  <a:srgbClr val="002060"/>
                </a:solidFill>
                <a:latin typeface="Candara" pitchFamily="34" charset="0"/>
              </a:rPr>
              <a:t>70%;</a:t>
            </a:r>
          </a:p>
          <a:p>
            <a:pPr algn="just">
              <a:lnSpc>
                <a:spcPct val="80000"/>
              </a:lnSpc>
            </a:pPr>
            <a:endParaRPr lang="ru-RU" sz="800" b="1" dirty="0" smtClean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1900" b="1" dirty="0" smtClean="0">
                <a:solidFill>
                  <a:srgbClr val="002060"/>
                </a:solidFill>
                <a:latin typeface="Candara" pitchFamily="34" charset="0"/>
              </a:rPr>
              <a:t>4) Среднемесячные </a:t>
            </a:r>
            <a:r>
              <a:rPr lang="ru-RU" sz="1900" b="1" dirty="0">
                <a:solidFill>
                  <a:srgbClr val="002060"/>
                </a:solidFill>
                <a:latin typeface="Candara" pitchFamily="34" charset="0"/>
              </a:rPr>
              <a:t>выплаты работникам не ниже среднемесячной зарплаты в общепите по субъекту </a:t>
            </a:r>
            <a:r>
              <a:rPr lang="ru-RU" sz="1900" b="1" dirty="0" smtClean="0">
                <a:solidFill>
                  <a:srgbClr val="002060"/>
                </a:solidFill>
                <a:latin typeface="Candara" pitchFamily="34" charset="0"/>
              </a:rPr>
              <a:t>РФ (за прошлый год по данным РСВ).</a:t>
            </a:r>
          </a:p>
          <a:p>
            <a:pPr algn="just">
              <a:lnSpc>
                <a:spcPct val="80000"/>
              </a:lnSpc>
            </a:pPr>
            <a:endParaRPr lang="ru-RU" sz="800" b="1" dirty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1900" dirty="0" smtClean="0">
                <a:solidFill>
                  <a:srgbClr val="002060"/>
                </a:solidFill>
                <a:latin typeface="Candara" pitchFamily="34" charset="0"/>
              </a:rPr>
              <a:t>При несоответствии условия-лишатся права с начала расчетного периода, в котором допущено несоответствие.</a:t>
            </a:r>
          </a:p>
          <a:p>
            <a:pPr>
              <a:lnSpc>
                <a:spcPct val="80000"/>
              </a:lnSpc>
            </a:pPr>
            <a:endParaRPr lang="ru-RU" sz="2000" dirty="0" smtClean="0">
              <a:latin typeface="Candara" pitchFamily="34" charset="0"/>
            </a:endParaRPr>
          </a:p>
          <a:p>
            <a:pPr>
              <a:lnSpc>
                <a:spcPct val="80000"/>
              </a:lnSpc>
            </a:pPr>
            <a:endParaRPr lang="ru-RU" sz="1700" dirty="0" smtClean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3044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67468" indent="-333642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334567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868394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402220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93604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469874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4003700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53752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altLang="ru-RU" sz="2200" dirty="0" smtClean="0">
                <a:solidFill>
                  <a:schemeClr val="bg1"/>
                </a:solidFill>
                <a:latin typeface="Calibri" pitchFamily="34" charset="0"/>
              </a:rPr>
              <a:t>6</a:t>
            </a:r>
            <a:endParaRPr lang="ru-RU" altLang="ru-RU" sz="22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8" name="Заголовок 3"/>
          <p:cNvSpPr txBox="1">
            <a:spLocks/>
          </p:cNvSpPr>
          <p:nvPr/>
        </p:nvSpPr>
        <p:spPr bwMode="auto">
          <a:xfrm>
            <a:off x="337642" y="478705"/>
            <a:ext cx="8862653" cy="432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2800" b="1" dirty="0">
                <a:solidFill>
                  <a:srgbClr val="005AA9"/>
                </a:solidFill>
                <a:latin typeface="Candara" pitchFamily="34" charset="0"/>
              </a:rPr>
              <a:t>Изменения с </a:t>
            </a:r>
            <a:r>
              <a:rPr lang="ru-RU" altLang="ru-RU" sz="2800" b="1" dirty="0" smtClean="0">
                <a:solidFill>
                  <a:srgbClr val="005AA9"/>
                </a:solidFill>
                <a:latin typeface="Candara" pitchFamily="34" charset="0"/>
              </a:rPr>
              <a:t>01.01.2026 </a:t>
            </a:r>
            <a:r>
              <a:rPr lang="ru-RU" altLang="ru-RU" sz="2800" b="1" dirty="0">
                <a:solidFill>
                  <a:srgbClr val="005AA9"/>
                </a:solidFill>
                <a:latin typeface="Candara" pitchFamily="34" charset="0"/>
              </a:rPr>
              <a:t>г. по </a:t>
            </a:r>
            <a:r>
              <a:rPr lang="ru-RU" altLang="ru-RU" sz="2800" b="1" dirty="0" smtClean="0">
                <a:solidFill>
                  <a:srgbClr val="C00000"/>
                </a:solidFill>
                <a:latin typeface="Candara" pitchFamily="34" charset="0"/>
              </a:rPr>
              <a:t>Страховым взносам</a:t>
            </a:r>
            <a:endParaRPr lang="ru-RU" altLang="ru-RU" sz="28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354423" y="1121515"/>
            <a:ext cx="8533283" cy="5706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>
              <a:lnSpc>
                <a:spcPct val="80000"/>
              </a:lnSpc>
            </a:pP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Candara" pitchFamily="34" charset="0"/>
              </a:rPr>
              <a:t>Корректируется порядок обложения страховыми взносами выплат (вознаграждений) руководителям коммерческих организаций размером ниже МРОТ.</a:t>
            </a:r>
          </a:p>
          <a:p>
            <a:pPr algn="just">
              <a:lnSpc>
                <a:spcPct val="80000"/>
              </a:lnSpc>
            </a:pPr>
            <a:endParaRPr lang="ru-RU" sz="500" dirty="0" smtClean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1800" dirty="0" smtClean="0">
                <a:solidFill>
                  <a:srgbClr val="002060"/>
                </a:solidFill>
                <a:latin typeface="Candara" pitchFamily="34" charset="0"/>
              </a:rPr>
              <a:t>С 2026 г., если облагаемые выплаты руководителю коммерческой организации за календарный месяц составили меньше МРОТ на начало расчетного (отчетного) периода, страховые взносы начисляются с величины МРОТ. При этом, если руководитель отработал неполный месяц, соответствующую сумму определяют пропорционально количеству календарных дней месяца, в течение которых он осуществлял полномочия.</a:t>
            </a:r>
          </a:p>
          <a:p>
            <a:pPr algn="just">
              <a:lnSpc>
                <a:spcPct val="80000"/>
              </a:lnSpc>
            </a:pPr>
            <a:endParaRPr lang="ru-RU" sz="500" dirty="0" smtClean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1800" dirty="0" smtClean="0">
                <a:solidFill>
                  <a:srgbClr val="002060"/>
                </a:solidFill>
                <a:latin typeface="Candara" pitchFamily="34" charset="0"/>
              </a:rPr>
              <a:t>Обязанность </a:t>
            </a:r>
            <a:r>
              <a:rPr lang="ru-RU" sz="1800" dirty="0">
                <a:solidFill>
                  <a:srgbClr val="002060"/>
                </a:solidFill>
                <a:latin typeface="Candara" pitchFamily="34" charset="0"/>
              </a:rPr>
              <a:t>по уплате взносов возникает независимо от наличия трудового договора или фактических выплат директору. </a:t>
            </a:r>
            <a:endParaRPr lang="ru-RU" sz="1800" dirty="0" smtClean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1800" dirty="0" smtClean="0">
                <a:solidFill>
                  <a:srgbClr val="002060"/>
                </a:solidFill>
                <a:latin typeface="Candara" pitchFamily="34" charset="0"/>
              </a:rPr>
              <a:t>Значение </a:t>
            </a:r>
            <a:r>
              <a:rPr lang="ru-RU" sz="1800" dirty="0">
                <a:solidFill>
                  <a:srgbClr val="002060"/>
                </a:solidFill>
                <a:latin typeface="Candara" pitchFamily="34" charset="0"/>
              </a:rPr>
              <a:t>имеет внесенные сведения о директоре в </a:t>
            </a:r>
            <a:r>
              <a:rPr lang="ru-RU" sz="1800" dirty="0" smtClean="0">
                <a:solidFill>
                  <a:srgbClr val="002060"/>
                </a:solidFill>
                <a:latin typeface="Candara" pitchFamily="34" charset="0"/>
              </a:rPr>
              <a:t>ЕГРЮЛ.</a:t>
            </a:r>
          </a:p>
          <a:p>
            <a:pPr algn="just">
              <a:lnSpc>
                <a:spcPct val="80000"/>
              </a:lnSpc>
            </a:pPr>
            <a:r>
              <a:rPr lang="ru-RU" sz="1800" dirty="0" smtClean="0">
                <a:solidFill>
                  <a:srgbClr val="002060"/>
                </a:solidFill>
                <a:latin typeface="Candara" pitchFamily="34" charset="0"/>
              </a:rPr>
              <a:t>Период </a:t>
            </a:r>
            <a:r>
              <a:rPr lang="ru-RU" sz="1800" dirty="0">
                <a:solidFill>
                  <a:srgbClr val="002060"/>
                </a:solidFill>
                <a:latin typeface="Candara" pitchFamily="34" charset="0"/>
              </a:rPr>
              <a:t>начисления взносы начисляются за весь срок исполнения директором своих обязанностей, включая периоды его отсутствия на рабочем месте (например, отпуск, больничный и другое</a:t>
            </a:r>
            <a:r>
              <a:rPr lang="ru-RU" sz="1800">
                <a:solidFill>
                  <a:srgbClr val="002060"/>
                </a:solidFill>
                <a:latin typeface="Candara" pitchFamily="34" charset="0"/>
              </a:rPr>
              <a:t>). </a:t>
            </a:r>
            <a:endParaRPr lang="ru-RU" sz="1800" smtClean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endParaRPr lang="ru-RU" sz="500" smtClean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1800" dirty="0" smtClean="0">
                <a:solidFill>
                  <a:srgbClr val="002060"/>
                </a:solidFill>
                <a:latin typeface="Candara" pitchFamily="34" charset="0"/>
              </a:rPr>
              <a:t>Письмо ФНС России от 22.12.2025 N БС-4-11/11507@ &lt;О применении статьи 421 Налогового кодекса Российской Федерации&gt;.</a:t>
            </a:r>
          </a:p>
          <a:p>
            <a:pPr algn="just">
              <a:lnSpc>
                <a:spcPct val="80000"/>
              </a:lnSpc>
            </a:pPr>
            <a:endParaRPr lang="ru-RU" sz="1800" dirty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1800" dirty="0" smtClean="0">
                <a:solidFill>
                  <a:srgbClr val="002060"/>
                </a:solidFill>
                <a:latin typeface="Candara" pitchFamily="34" charset="0"/>
              </a:rPr>
              <a:t>В 2026 </a:t>
            </a:r>
            <a:r>
              <a:rPr lang="ru-RU" sz="1800" dirty="0">
                <a:solidFill>
                  <a:srgbClr val="002060"/>
                </a:solidFill>
                <a:latin typeface="Candara" pitchFamily="34" charset="0"/>
              </a:rPr>
              <a:t>году МРОТ составит 27 093 руб. То есть при общем тарифе с зарплаты директора за месяц надо будет платить минимум 8128 руб</a:t>
            </a:r>
            <a:r>
              <a:rPr lang="ru-RU" sz="1800" dirty="0" smtClean="0">
                <a:solidFill>
                  <a:srgbClr val="002060"/>
                </a:solidFill>
                <a:latin typeface="Candara" pitchFamily="34" charset="0"/>
              </a:rPr>
              <a:t>.</a:t>
            </a:r>
          </a:p>
          <a:p>
            <a:pPr algn="just">
              <a:lnSpc>
                <a:spcPct val="80000"/>
              </a:lnSpc>
            </a:pPr>
            <a:r>
              <a:rPr lang="ru-RU" sz="1800" dirty="0" smtClean="0">
                <a:solidFill>
                  <a:srgbClr val="002060"/>
                </a:solidFill>
                <a:latin typeface="Candara" pitchFamily="34" charset="0"/>
              </a:rPr>
              <a:t> </a:t>
            </a:r>
            <a:r>
              <a:rPr lang="ru-RU" sz="1800" dirty="0">
                <a:solidFill>
                  <a:srgbClr val="002060"/>
                </a:solidFill>
                <a:latin typeface="Candara" pitchFamily="34" charset="0"/>
              </a:rPr>
              <a:t>(27 093 руб. × 30%) взносов в месяц или 97 536 руб. в </a:t>
            </a:r>
            <a:r>
              <a:rPr lang="ru-RU" sz="1800" dirty="0" smtClean="0">
                <a:solidFill>
                  <a:srgbClr val="002060"/>
                </a:solidFill>
                <a:latin typeface="Candara" pitchFamily="34" charset="0"/>
              </a:rPr>
              <a:t>год.</a:t>
            </a:r>
          </a:p>
          <a:p>
            <a:pPr algn="just">
              <a:lnSpc>
                <a:spcPct val="80000"/>
              </a:lnSpc>
            </a:pPr>
            <a:endParaRPr lang="ru-RU" sz="1800" dirty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u-RU" sz="1800" dirty="0" smtClean="0">
                <a:solidFill>
                  <a:srgbClr val="002060"/>
                </a:solidFill>
                <a:latin typeface="Candara" pitchFamily="34" charset="0"/>
              </a:rPr>
              <a:t>При АУСН взносы 0%. В </a:t>
            </a:r>
            <a:r>
              <a:rPr lang="ru-RU" sz="1800" dirty="0">
                <a:solidFill>
                  <a:srgbClr val="002060"/>
                </a:solidFill>
                <a:latin typeface="Candara" pitchFamily="34" charset="0"/>
              </a:rPr>
              <a:t>то же время на АУСН нужно заплатить фиксированные взносы на травматизм. В 2026 году размер взносов с  </a:t>
            </a:r>
            <a:r>
              <a:rPr lang="ru-RU" sz="1800" dirty="0" smtClean="0">
                <a:solidFill>
                  <a:srgbClr val="002060"/>
                </a:solidFill>
                <a:latin typeface="Candara" pitchFamily="34" charset="0"/>
              </a:rPr>
              <a:t>учетом </a:t>
            </a:r>
            <a:r>
              <a:rPr lang="ru-RU" sz="1800" dirty="0">
                <a:solidFill>
                  <a:srgbClr val="002060"/>
                </a:solidFill>
                <a:latin typeface="Candara" pitchFamily="34" charset="0"/>
              </a:rPr>
              <a:t>индексации составляет </a:t>
            </a:r>
            <a:r>
              <a:rPr lang="ru-RU" sz="1800" dirty="0" smtClean="0">
                <a:solidFill>
                  <a:srgbClr val="002060"/>
                </a:solidFill>
                <a:latin typeface="Candara" pitchFamily="34" charset="0"/>
              </a:rPr>
              <a:t>2959 руб. </a:t>
            </a:r>
            <a:r>
              <a:rPr lang="ru-RU" sz="1800" dirty="0">
                <a:solidFill>
                  <a:srgbClr val="002060"/>
                </a:solidFill>
                <a:latin typeface="Candara" pitchFamily="34" charset="0"/>
              </a:rPr>
              <a:t>(постановление Правительства от 01.11.2025 № 1729). </a:t>
            </a:r>
            <a:endParaRPr lang="ru-RU" sz="1800" dirty="0" smtClean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endParaRPr lang="ru-RU" sz="2000" dirty="0" smtClean="0">
              <a:solidFill>
                <a:srgbClr val="002060"/>
              </a:solidFill>
              <a:latin typeface="Candara" pitchFamily="34" charset="0"/>
            </a:endParaRPr>
          </a:p>
          <a:p>
            <a:pPr algn="just">
              <a:lnSpc>
                <a:spcPct val="80000"/>
              </a:lnSpc>
            </a:pPr>
            <a:endParaRPr lang="ru-RU" sz="2000" dirty="0" smtClean="0">
              <a:solidFill>
                <a:srgbClr val="002060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5042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CustomShape 1"/>
          <p:cNvSpPr/>
          <p:nvPr/>
        </p:nvSpPr>
        <p:spPr>
          <a:xfrm>
            <a:off x="4692240" y="5677200"/>
            <a:ext cx="4197240" cy="13060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ctr">
            <a:noAutofit/>
          </a:bodyPr>
          <a:lstStyle/>
          <a:p>
            <a:pPr algn="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323" name="CustomShape 2"/>
          <p:cNvSpPr/>
          <p:nvPr/>
        </p:nvSpPr>
        <p:spPr>
          <a:xfrm>
            <a:off x="714960" y="3507120"/>
            <a:ext cx="8101440" cy="15310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300" b="1" strike="noStrike" spc="-1" dirty="0">
                <a:solidFill>
                  <a:srgbClr val="FFFFFF"/>
                </a:solidFill>
                <a:latin typeface="Arial Narrow"/>
                <a:ea typeface="DejaVu Sans"/>
              </a:rPr>
              <a:t>Спасибо за внимание!</a:t>
            </a:r>
            <a:r>
              <a:t/>
            </a:r>
            <a:br/>
            <a:endParaRPr lang="ru-RU" sz="23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42334</TotalTime>
  <Words>980</Words>
  <Application>Microsoft Office PowerPoint</Application>
  <PresentationFormat>Произвольный</PresentationFormat>
  <Paragraphs>100</Paragraphs>
  <Slides>7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Office Theme</vt:lpstr>
      <vt:lpstr>Office Theme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Ivanova</dc:creator>
  <cp:lastModifiedBy>Крюкова Ирина Валентиновна</cp:lastModifiedBy>
  <cp:revision>964</cp:revision>
  <cp:lastPrinted>2026-06-15T13:29:26Z</cp:lastPrinted>
  <dcterms:created xsi:type="dcterms:W3CDTF">2019-04-30T10:46:03Z</dcterms:created>
  <dcterms:modified xsi:type="dcterms:W3CDTF">2026-06-17T06:36:12Z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Произвольный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20</vt:i4>
  </property>
</Properties>
</file>