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95" r:id="rId2"/>
    <p:sldId id="297" r:id="rId3"/>
    <p:sldId id="298" r:id="rId4"/>
    <p:sldId id="299" r:id="rId5"/>
    <p:sldId id="300" r:id="rId6"/>
    <p:sldId id="275" r:id="rId7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pos="3840" userDrawn="1">
          <p15:clr>
            <a:srgbClr val="A4A3A4"/>
          </p15:clr>
        </p15:guide>
        <p15:guide id="2" orient="horz" pos="3022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AFF"/>
    <a:srgbClr val="EDF1F6"/>
    <a:srgbClr val="EEF1F7"/>
    <a:srgbClr val="9DA6B7"/>
    <a:srgbClr val="B6C2D4"/>
    <a:srgbClr val="A8B3C1"/>
    <a:srgbClr val="9CAFCC"/>
    <a:srgbClr val="AEB9CA"/>
    <a:srgbClr val="A7B1BF"/>
    <a:srgbClr val="E0E8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50"/>
    <p:restoredTop sz="94722"/>
  </p:normalViewPr>
  <p:slideViewPr>
    <p:cSldViewPr snapToGrid="0">
      <p:cViewPr>
        <p:scale>
          <a:sx n="82" d="100"/>
          <a:sy n="82" d="100"/>
        </p:scale>
        <p:origin x="-1614" y="-708"/>
      </p:cViewPr>
      <p:guideLst>
        <p:guide orient="horz" pos="302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127" d="100"/>
          <a:sy n="127" d="100"/>
        </p:scale>
        <p:origin x="2880" y="1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g"/></Relationships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BC5A82-09E8-4E07-8E6A-E47900BD51F8}" type="doc">
      <dgm:prSet loTypeId="urn:microsoft.com/office/officeart/2008/layout/PictureStrips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4965D6B6-1A45-467C-AEA8-2F9E9342F199}">
      <dgm:prSet custT="1"/>
      <dgm:spPr/>
      <dgm:t>
        <a:bodyPr/>
        <a:lstStyle/>
        <a:p>
          <a:pPr rtl="0"/>
          <a:r>
            <a:rPr lang="ru-RU" sz="1200" b="1" i="1" dirty="0" smtClean="0">
              <a:latin typeface="Calibri" pitchFamily="34" charset="0"/>
              <a:cs typeface="Calibri" pitchFamily="34" charset="0"/>
            </a:rPr>
            <a:t>Отсутствие фискальных данных в АИС ФНС России в течение 60 дней при наличии зарегистрированной ККТ.</a:t>
          </a:r>
          <a:r>
            <a:rPr lang="ru-RU" sz="1200" i="1" dirty="0" smtClean="0">
              <a:latin typeface="Calibri" pitchFamily="34" charset="0"/>
              <a:cs typeface="Calibri" pitchFamily="34" charset="0"/>
            </a:rPr>
            <a:t> </a:t>
          </a:r>
          <a:r>
            <a:rPr lang="ru-RU" sz="1200" dirty="0" smtClean="0">
              <a:latin typeface="Calibri" pitchFamily="34" charset="0"/>
              <a:cs typeface="Calibri" pitchFamily="34" charset="0"/>
            </a:rPr>
            <a:t>Направлено 360 информационных писем в отношении 419 единиц ККТ. </a:t>
          </a:r>
        </a:p>
        <a:p>
          <a:pPr rtl="0"/>
          <a:endParaRPr lang="ru-RU" sz="1200" dirty="0" smtClean="0">
            <a:latin typeface="Calibri" pitchFamily="34" charset="0"/>
            <a:cs typeface="Calibri" pitchFamily="34" charset="0"/>
          </a:endParaRPr>
        </a:p>
        <a:p>
          <a:pPr rtl="0"/>
          <a:r>
            <a:rPr lang="ru-RU" sz="1200" dirty="0" smtClean="0">
              <a:latin typeface="Calibri" pitchFamily="34" charset="0"/>
              <a:cs typeface="Calibri" pitchFamily="34" charset="0"/>
            </a:rPr>
            <a:t>По результатам информирования в отношении 351 ККТ модель поведения изменилась.</a:t>
          </a:r>
          <a:endParaRPr lang="ru-RU" sz="1200" dirty="0">
            <a:latin typeface="Calibri" pitchFamily="34" charset="0"/>
            <a:cs typeface="Calibri" pitchFamily="34" charset="0"/>
          </a:endParaRPr>
        </a:p>
      </dgm:t>
    </dgm:pt>
    <dgm:pt modelId="{06FD4ED3-0933-4372-9B74-68282716E5DA}" type="parTrans" cxnId="{8D54EC2D-47A9-4EE0-BB6D-168F8649FCBE}">
      <dgm:prSet/>
      <dgm:spPr/>
      <dgm:t>
        <a:bodyPr/>
        <a:lstStyle/>
        <a:p>
          <a:endParaRPr lang="ru-RU"/>
        </a:p>
      </dgm:t>
    </dgm:pt>
    <dgm:pt modelId="{2A6D7C8F-CE49-41F1-B7F5-F22BD066B42C}" type="sibTrans" cxnId="{8D54EC2D-47A9-4EE0-BB6D-168F8649FCBE}">
      <dgm:prSet/>
      <dgm:spPr/>
      <dgm:t>
        <a:bodyPr/>
        <a:lstStyle/>
        <a:p>
          <a:endParaRPr lang="ru-RU"/>
        </a:p>
      </dgm:t>
    </dgm:pt>
    <dgm:pt modelId="{FB96C785-6E96-493D-B5FA-2861FE7ABA7F}">
      <dgm:prSet custT="1"/>
      <dgm:spPr/>
      <dgm:t>
        <a:bodyPr/>
        <a:lstStyle/>
        <a:p>
          <a:pPr rtl="0"/>
          <a:r>
            <a:rPr lang="ru-RU" sz="1200" b="1" i="1" dirty="0" smtClean="0"/>
            <a:t>«Риск только безналичная оплата с учётом возвратов по всем ККТ на ТТ». </a:t>
          </a:r>
          <a:r>
            <a:rPr lang="ru-RU" sz="1200" dirty="0" smtClean="0"/>
            <a:t>Направлено 614 информационных писем. </a:t>
          </a:r>
        </a:p>
        <a:p>
          <a:pPr rtl="0"/>
          <a:endParaRPr lang="ru-RU" sz="1200" dirty="0" smtClean="0"/>
        </a:p>
        <a:p>
          <a:pPr rtl="0"/>
          <a:r>
            <a:rPr lang="ru-RU" sz="1200" dirty="0" smtClean="0"/>
            <a:t>По результатам информирования в отношении 198 ККТ модель поведения изменилась.</a:t>
          </a:r>
          <a:endParaRPr lang="ru-RU" sz="1200" dirty="0"/>
        </a:p>
      </dgm:t>
    </dgm:pt>
    <dgm:pt modelId="{D15189F0-075E-40E3-A7A8-FB63329E577A}" type="parTrans" cxnId="{C8F111CA-B3E7-45D3-9FFD-34CADBC24401}">
      <dgm:prSet/>
      <dgm:spPr/>
      <dgm:t>
        <a:bodyPr/>
        <a:lstStyle/>
        <a:p>
          <a:endParaRPr lang="ru-RU"/>
        </a:p>
      </dgm:t>
    </dgm:pt>
    <dgm:pt modelId="{81EA68C2-F6E0-47D3-877A-950016692618}" type="sibTrans" cxnId="{C8F111CA-B3E7-45D3-9FFD-34CADBC24401}">
      <dgm:prSet/>
      <dgm:spPr/>
      <dgm:t>
        <a:bodyPr/>
        <a:lstStyle/>
        <a:p>
          <a:endParaRPr lang="ru-RU"/>
        </a:p>
      </dgm:t>
    </dgm:pt>
    <dgm:pt modelId="{0AD2D7D6-3747-4313-A350-B396011257F5}">
      <dgm:prSet custT="1"/>
      <dgm:spPr/>
      <dgm:t>
        <a:bodyPr/>
        <a:lstStyle/>
        <a:p>
          <a:pPr rtl="0"/>
          <a:r>
            <a:rPr lang="ru-RU" sz="1200" b="1" i="1" dirty="0" smtClean="0"/>
            <a:t>«Патент без ККТ». </a:t>
          </a:r>
          <a:r>
            <a:rPr lang="ru-RU" sz="1200" dirty="0" smtClean="0"/>
            <a:t>Направлено 369 информационных писем.</a:t>
          </a:r>
        </a:p>
        <a:p>
          <a:pPr rtl="0"/>
          <a:endParaRPr lang="ru-RU" sz="1200" dirty="0" smtClean="0"/>
        </a:p>
        <a:p>
          <a:pPr rtl="0"/>
          <a:r>
            <a:rPr lang="ru-RU" sz="1200" dirty="0" smtClean="0"/>
            <a:t>По результатам информирования 9 налогоплательщиков изменили модель поведения, т.е. зарегистрировали ККТ. </a:t>
          </a:r>
        </a:p>
        <a:p>
          <a:pPr rtl="0"/>
          <a:endParaRPr lang="ru-RU" sz="1200" dirty="0" smtClean="0"/>
        </a:p>
        <a:p>
          <a:pPr rtl="0"/>
          <a:r>
            <a:rPr lang="ru-RU" sz="1200" dirty="0" smtClean="0"/>
            <a:t>В отношении оставшихся налогоплательщиков проводится дальнейшая работа, направленная на побуждение к регистрации ККТ и ее использованию при осуществлении расчетов.</a:t>
          </a:r>
          <a:endParaRPr lang="ru-RU" sz="1200" dirty="0"/>
        </a:p>
      </dgm:t>
    </dgm:pt>
    <dgm:pt modelId="{ADEFE999-58D8-4F45-A32D-0412B6E7ECDC}" type="parTrans" cxnId="{B1FC5E40-DDB0-4E13-9694-38BD837949DD}">
      <dgm:prSet/>
      <dgm:spPr/>
      <dgm:t>
        <a:bodyPr/>
        <a:lstStyle/>
        <a:p>
          <a:endParaRPr lang="ru-RU"/>
        </a:p>
      </dgm:t>
    </dgm:pt>
    <dgm:pt modelId="{DD30EC97-50B6-46EE-9703-C916083F67F1}" type="sibTrans" cxnId="{B1FC5E40-DDB0-4E13-9694-38BD837949DD}">
      <dgm:prSet/>
      <dgm:spPr/>
      <dgm:t>
        <a:bodyPr/>
        <a:lstStyle/>
        <a:p>
          <a:endParaRPr lang="ru-RU"/>
        </a:p>
      </dgm:t>
    </dgm:pt>
    <dgm:pt modelId="{EB608492-4143-4625-B83E-5130FC8C6BE0}" type="pres">
      <dgm:prSet presAssocID="{DBBC5A82-09E8-4E07-8E6A-E47900BD51F8}" presName="Name0" presStyleCnt="0">
        <dgm:presLayoutVars>
          <dgm:dir/>
          <dgm:resizeHandles val="exact"/>
        </dgm:presLayoutVars>
      </dgm:prSet>
      <dgm:spPr/>
    </dgm:pt>
    <dgm:pt modelId="{F1088617-811A-40E7-8218-A5B9EE23D1B7}" type="pres">
      <dgm:prSet presAssocID="{4965D6B6-1A45-467C-AEA8-2F9E9342F199}" presName="composite" presStyleCnt="0"/>
      <dgm:spPr/>
    </dgm:pt>
    <dgm:pt modelId="{44E17A7F-85A3-4C90-B123-F7996E758E78}" type="pres">
      <dgm:prSet presAssocID="{4965D6B6-1A45-467C-AEA8-2F9E9342F199}" presName="rect1" presStyleLbl="trAlignAcc1" presStyleIdx="0" presStyleCnt="3">
        <dgm:presLayoutVars>
          <dgm:bulletEnabled val="1"/>
        </dgm:presLayoutVars>
      </dgm:prSet>
      <dgm:spPr/>
    </dgm:pt>
    <dgm:pt modelId="{CC07C7D1-FCF8-4338-90D2-905CC273AE1A}" type="pres">
      <dgm:prSet presAssocID="{4965D6B6-1A45-467C-AEA8-2F9E9342F199}" presName="rect2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</dgm:spPr>
    </dgm:pt>
    <dgm:pt modelId="{EA13A6E8-78C4-4641-A656-C111678756A8}" type="pres">
      <dgm:prSet presAssocID="{2A6D7C8F-CE49-41F1-B7F5-F22BD066B42C}" presName="sibTrans" presStyleCnt="0"/>
      <dgm:spPr/>
    </dgm:pt>
    <dgm:pt modelId="{8F6D2EC8-8E88-4202-A38D-0161896C941F}" type="pres">
      <dgm:prSet presAssocID="{FB96C785-6E96-493D-B5FA-2861FE7ABA7F}" presName="composite" presStyleCnt="0"/>
      <dgm:spPr/>
    </dgm:pt>
    <dgm:pt modelId="{04271023-B7EA-41E8-A3A4-9A1CF9A1B69D}" type="pres">
      <dgm:prSet presAssocID="{FB96C785-6E96-493D-B5FA-2861FE7ABA7F}" presName="rect1" presStyleLbl="trAlignAcc1" presStyleIdx="1" presStyleCnt="3">
        <dgm:presLayoutVars>
          <dgm:bulletEnabled val="1"/>
        </dgm:presLayoutVars>
      </dgm:prSet>
      <dgm:spPr/>
    </dgm:pt>
    <dgm:pt modelId="{4E3B9C21-751F-41B9-B09B-26877E8DF2DD}" type="pres">
      <dgm:prSet presAssocID="{FB96C785-6E96-493D-B5FA-2861FE7ABA7F}" presName="rect2" presStyleLbl="fgImgPlace1" presStyleIdx="1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</dgm:spPr>
    </dgm:pt>
    <dgm:pt modelId="{0A848A95-85B0-45D1-9977-16778CF6E9BC}" type="pres">
      <dgm:prSet presAssocID="{81EA68C2-F6E0-47D3-877A-950016692618}" presName="sibTrans" presStyleCnt="0"/>
      <dgm:spPr/>
    </dgm:pt>
    <dgm:pt modelId="{88819CEC-9456-4EF1-AD8E-41FE853EA230}" type="pres">
      <dgm:prSet presAssocID="{0AD2D7D6-3747-4313-A350-B396011257F5}" presName="composite" presStyleCnt="0"/>
      <dgm:spPr/>
    </dgm:pt>
    <dgm:pt modelId="{44AD89D7-94D8-458C-BCDC-916082F1CA91}" type="pres">
      <dgm:prSet presAssocID="{0AD2D7D6-3747-4313-A350-B396011257F5}" presName="rect1" presStyleLbl="trAlignAcc1" presStyleIdx="2" presStyleCnt="3" custScaleY="1361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3C2A2D-E5E4-4171-A642-DE4E90EAE00C}" type="pres">
      <dgm:prSet presAssocID="{0AD2D7D6-3747-4313-A350-B396011257F5}" presName="rect2" presStyleLbl="fgImgPlace1" presStyleIdx="2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</dgm:spPr>
    </dgm:pt>
  </dgm:ptLst>
  <dgm:cxnLst>
    <dgm:cxn modelId="{C1DA62F7-0791-48D0-8C3A-ECFB20EC1877}" type="presOf" srcId="{0AD2D7D6-3747-4313-A350-B396011257F5}" destId="{44AD89D7-94D8-458C-BCDC-916082F1CA91}" srcOrd="0" destOrd="0" presId="urn:microsoft.com/office/officeart/2008/layout/PictureStrips"/>
    <dgm:cxn modelId="{B1FC5E40-DDB0-4E13-9694-38BD837949DD}" srcId="{DBBC5A82-09E8-4E07-8E6A-E47900BD51F8}" destId="{0AD2D7D6-3747-4313-A350-B396011257F5}" srcOrd="2" destOrd="0" parTransId="{ADEFE999-58D8-4F45-A32D-0412B6E7ECDC}" sibTransId="{DD30EC97-50B6-46EE-9703-C916083F67F1}"/>
    <dgm:cxn modelId="{9493BBD1-1EBC-4168-BF6B-C8E97DB1B888}" type="presOf" srcId="{4965D6B6-1A45-467C-AEA8-2F9E9342F199}" destId="{44E17A7F-85A3-4C90-B123-F7996E758E78}" srcOrd="0" destOrd="0" presId="urn:microsoft.com/office/officeart/2008/layout/PictureStrips"/>
    <dgm:cxn modelId="{8D54EC2D-47A9-4EE0-BB6D-168F8649FCBE}" srcId="{DBBC5A82-09E8-4E07-8E6A-E47900BD51F8}" destId="{4965D6B6-1A45-467C-AEA8-2F9E9342F199}" srcOrd="0" destOrd="0" parTransId="{06FD4ED3-0933-4372-9B74-68282716E5DA}" sibTransId="{2A6D7C8F-CE49-41F1-B7F5-F22BD066B42C}"/>
    <dgm:cxn modelId="{C8F111CA-B3E7-45D3-9FFD-34CADBC24401}" srcId="{DBBC5A82-09E8-4E07-8E6A-E47900BD51F8}" destId="{FB96C785-6E96-493D-B5FA-2861FE7ABA7F}" srcOrd="1" destOrd="0" parTransId="{D15189F0-075E-40E3-A7A8-FB63329E577A}" sibTransId="{81EA68C2-F6E0-47D3-877A-950016692618}"/>
    <dgm:cxn modelId="{7AEB5FF3-E890-4636-8AF1-1AD078B9C5F1}" type="presOf" srcId="{FB96C785-6E96-493D-B5FA-2861FE7ABA7F}" destId="{04271023-B7EA-41E8-A3A4-9A1CF9A1B69D}" srcOrd="0" destOrd="0" presId="urn:microsoft.com/office/officeart/2008/layout/PictureStrips"/>
    <dgm:cxn modelId="{F88CFD9C-7081-4328-9EEB-DA36FC723CCF}" type="presOf" srcId="{DBBC5A82-09E8-4E07-8E6A-E47900BD51F8}" destId="{EB608492-4143-4625-B83E-5130FC8C6BE0}" srcOrd="0" destOrd="0" presId="urn:microsoft.com/office/officeart/2008/layout/PictureStrips"/>
    <dgm:cxn modelId="{AE8398E8-C905-4CB2-9600-CE02ED4A5690}" type="presParOf" srcId="{EB608492-4143-4625-B83E-5130FC8C6BE0}" destId="{F1088617-811A-40E7-8218-A5B9EE23D1B7}" srcOrd="0" destOrd="0" presId="urn:microsoft.com/office/officeart/2008/layout/PictureStrips"/>
    <dgm:cxn modelId="{FCA1E7F9-D584-4D90-81E9-324B2F0EF129}" type="presParOf" srcId="{F1088617-811A-40E7-8218-A5B9EE23D1B7}" destId="{44E17A7F-85A3-4C90-B123-F7996E758E78}" srcOrd="0" destOrd="0" presId="urn:microsoft.com/office/officeart/2008/layout/PictureStrips"/>
    <dgm:cxn modelId="{7CD8ED49-784A-44E7-B838-BF762BB57740}" type="presParOf" srcId="{F1088617-811A-40E7-8218-A5B9EE23D1B7}" destId="{CC07C7D1-FCF8-4338-90D2-905CC273AE1A}" srcOrd="1" destOrd="0" presId="urn:microsoft.com/office/officeart/2008/layout/PictureStrips"/>
    <dgm:cxn modelId="{23622341-DA3B-4BA6-91E4-44AAE34FACE2}" type="presParOf" srcId="{EB608492-4143-4625-B83E-5130FC8C6BE0}" destId="{EA13A6E8-78C4-4641-A656-C111678756A8}" srcOrd="1" destOrd="0" presId="urn:microsoft.com/office/officeart/2008/layout/PictureStrips"/>
    <dgm:cxn modelId="{9C4CF283-52F2-4CAF-8824-7D3BF0395282}" type="presParOf" srcId="{EB608492-4143-4625-B83E-5130FC8C6BE0}" destId="{8F6D2EC8-8E88-4202-A38D-0161896C941F}" srcOrd="2" destOrd="0" presId="urn:microsoft.com/office/officeart/2008/layout/PictureStrips"/>
    <dgm:cxn modelId="{5CBF7787-7D86-426F-BFDE-F4FCC77B138C}" type="presParOf" srcId="{8F6D2EC8-8E88-4202-A38D-0161896C941F}" destId="{04271023-B7EA-41E8-A3A4-9A1CF9A1B69D}" srcOrd="0" destOrd="0" presId="urn:microsoft.com/office/officeart/2008/layout/PictureStrips"/>
    <dgm:cxn modelId="{6754AC21-EA70-4C8E-9E38-B827D38AB4C5}" type="presParOf" srcId="{8F6D2EC8-8E88-4202-A38D-0161896C941F}" destId="{4E3B9C21-751F-41B9-B09B-26877E8DF2DD}" srcOrd="1" destOrd="0" presId="urn:microsoft.com/office/officeart/2008/layout/PictureStrips"/>
    <dgm:cxn modelId="{BE71AE2D-40F6-4C77-8B59-350FCFAB5FA4}" type="presParOf" srcId="{EB608492-4143-4625-B83E-5130FC8C6BE0}" destId="{0A848A95-85B0-45D1-9977-16778CF6E9BC}" srcOrd="3" destOrd="0" presId="urn:microsoft.com/office/officeart/2008/layout/PictureStrips"/>
    <dgm:cxn modelId="{658976D5-4B20-42B0-B4E3-80683214A386}" type="presParOf" srcId="{EB608492-4143-4625-B83E-5130FC8C6BE0}" destId="{88819CEC-9456-4EF1-AD8E-41FE853EA230}" srcOrd="4" destOrd="0" presId="urn:microsoft.com/office/officeart/2008/layout/PictureStrips"/>
    <dgm:cxn modelId="{5DB0AAD2-3517-4546-8EC3-989FA62B9A28}" type="presParOf" srcId="{88819CEC-9456-4EF1-AD8E-41FE853EA230}" destId="{44AD89D7-94D8-458C-BCDC-916082F1CA91}" srcOrd="0" destOrd="0" presId="urn:microsoft.com/office/officeart/2008/layout/PictureStrips"/>
    <dgm:cxn modelId="{0EE56C64-EE68-4712-BA3B-57FE00EC89F9}" type="presParOf" srcId="{88819CEC-9456-4EF1-AD8E-41FE853EA230}" destId="{DC3C2A2D-E5E4-4171-A642-DE4E90EAE00C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E1B2EF-E054-467B-BCB2-8A7A4C77E816}" type="doc">
      <dgm:prSet loTypeId="urn:microsoft.com/office/officeart/2005/8/layout/vList2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F5DCCFD-C9E7-407F-8F3C-E576C235761A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ru-RU" dirty="0" smtClean="0"/>
            <a:t>(проект Закона о внесении изменений в административный кодекс, прошел 1 чтение)</a:t>
          </a:r>
          <a:endParaRPr lang="ru-RU" dirty="0"/>
        </a:p>
      </dgm:t>
    </dgm:pt>
    <dgm:pt modelId="{F2CBF10F-BD1B-4029-9425-0D52D7CF6B6E}" type="parTrans" cxnId="{68B9F8DA-075E-4BFD-9C80-28D70CBD6CF0}">
      <dgm:prSet/>
      <dgm:spPr/>
      <dgm:t>
        <a:bodyPr/>
        <a:lstStyle/>
        <a:p>
          <a:endParaRPr lang="ru-RU"/>
        </a:p>
      </dgm:t>
    </dgm:pt>
    <dgm:pt modelId="{A3598B78-CB14-42D3-B7F6-47D1AFA253EC}" type="sibTrans" cxnId="{68B9F8DA-075E-4BFD-9C80-28D70CBD6CF0}">
      <dgm:prSet/>
      <dgm:spPr/>
      <dgm:t>
        <a:bodyPr/>
        <a:lstStyle/>
        <a:p>
          <a:endParaRPr lang="ru-RU"/>
        </a:p>
      </dgm:t>
    </dgm:pt>
    <dgm:pt modelId="{B0D3F641-B343-4E1C-BA59-5220C07E7EF3}" type="pres">
      <dgm:prSet presAssocID="{73E1B2EF-E054-467B-BCB2-8A7A4C77E816}" presName="linear" presStyleCnt="0">
        <dgm:presLayoutVars>
          <dgm:animLvl val="lvl"/>
          <dgm:resizeHandles val="exact"/>
        </dgm:presLayoutVars>
      </dgm:prSet>
      <dgm:spPr/>
    </dgm:pt>
    <dgm:pt modelId="{6B51847F-58D9-449F-8C1A-C1641EF87DA5}" type="pres">
      <dgm:prSet presAssocID="{3F5DCCFD-C9E7-407F-8F3C-E576C235761A}" presName="parentText" presStyleLbl="node1" presStyleIdx="0" presStyleCnt="1" custScaleY="100996" custLinFactY="-600000" custLinFactNeighborX="-7826" custLinFactNeighborY="-686576">
        <dgm:presLayoutVars>
          <dgm:chMax val="0"/>
          <dgm:bulletEnabled val="1"/>
        </dgm:presLayoutVars>
      </dgm:prSet>
      <dgm:spPr/>
    </dgm:pt>
  </dgm:ptLst>
  <dgm:cxnLst>
    <dgm:cxn modelId="{E9B9BAAC-37E4-4375-8024-6E278D633CE0}" type="presOf" srcId="{3F5DCCFD-C9E7-407F-8F3C-E576C235761A}" destId="{6B51847F-58D9-449F-8C1A-C1641EF87DA5}" srcOrd="0" destOrd="0" presId="urn:microsoft.com/office/officeart/2005/8/layout/vList2"/>
    <dgm:cxn modelId="{34BD29EA-5649-43FC-BE26-FBD4DC3DB084}" type="presOf" srcId="{73E1B2EF-E054-467B-BCB2-8A7A4C77E816}" destId="{B0D3F641-B343-4E1C-BA59-5220C07E7EF3}" srcOrd="0" destOrd="0" presId="urn:microsoft.com/office/officeart/2005/8/layout/vList2"/>
    <dgm:cxn modelId="{68B9F8DA-075E-4BFD-9C80-28D70CBD6CF0}" srcId="{73E1B2EF-E054-467B-BCB2-8A7A4C77E816}" destId="{3F5DCCFD-C9E7-407F-8F3C-E576C235761A}" srcOrd="0" destOrd="0" parTransId="{F2CBF10F-BD1B-4029-9425-0D52D7CF6B6E}" sibTransId="{A3598B78-CB14-42D3-B7F6-47D1AFA253EC}"/>
    <dgm:cxn modelId="{2820D508-D8B7-4CD8-8141-4B4440E8A784}" type="presParOf" srcId="{B0D3F641-B343-4E1C-BA59-5220C07E7EF3}" destId="{6B51847F-58D9-449F-8C1A-C1641EF87DA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51847F-58D9-449F-8C1A-C1641EF87DA5}">
      <dsp:nvSpPr>
        <dsp:cNvPr id="0" name=""/>
        <dsp:cNvSpPr/>
      </dsp:nvSpPr>
      <dsp:spPr>
        <a:xfrm>
          <a:off x="0" y="0"/>
          <a:ext cx="3549569" cy="467934"/>
        </a:xfrm>
        <a:prstGeom prst="roundRect">
          <a:avLst/>
        </a:prstGeom>
        <a:gradFill rotWithShape="1">
          <a:gsLst>
            <a:gs pos="0">
              <a:schemeClr val="accent4">
                <a:lumMod val="110000"/>
                <a:satMod val="105000"/>
                <a:tint val="67000"/>
              </a:schemeClr>
            </a:gs>
            <a:gs pos="50000">
              <a:schemeClr val="accent4">
                <a:lumMod val="105000"/>
                <a:satMod val="103000"/>
                <a:tint val="73000"/>
              </a:schemeClr>
            </a:gs>
            <a:gs pos="100000">
              <a:schemeClr val="accent4">
                <a:lumMod val="105000"/>
                <a:satMod val="109000"/>
                <a:tint val="81000"/>
              </a:schemeClr>
            </a:gs>
          </a:gsLst>
          <a:lin ang="5400000" scaled="0"/>
        </a:gradFill>
        <a:ln w="12700" cap="flat" cmpd="sng" algn="ctr">
          <a:solidFill>
            <a:schemeClr val="accent4"/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(проект Закона о внесении изменений в административный кодекс, прошел 1 чтение)</a:t>
          </a:r>
          <a:endParaRPr lang="ru-RU" sz="1200" kern="1200" dirty="0"/>
        </a:p>
      </dsp:txBody>
      <dsp:txXfrm>
        <a:off x="22843" y="22843"/>
        <a:ext cx="3503883" cy="422248"/>
      </dsp:txXfrm>
    </dsp:sp>
  </dsp:spTree>
</dsp:drawing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3D9714-5A63-F14E-A30A-CBBBB38DF606}" type="datetimeFigureOut">
              <a:rPr lang="ru-RU" smtClean="0"/>
              <a:t>16.06.2026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D350D2-9FEF-2045-83AC-B6B6057AC9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353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Номер слайда 23">
            <a:extLst>
              <a:ext uri="{FF2B5EF4-FFF2-40B4-BE49-F238E27FC236}">
                <a16:creationId xmlns="" xmlns:a16="http://schemas.microsoft.com/office/drawing/2014/main" id="{64F8A91C-E27D-D054-B5F6-659688351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4" name="Текст 2">
            <a:extLst>
              <a:ext uri="{FF2B5EF4-FFF2-40B4-BE49-F238E27FC236}">
                <a16:creationId xmlns="" xmlns:a16="http://schemas.microsoft.com/office/drawing/2014/main" id="{38FF63E0-4512-7908-96DA-D1DC974613A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3618474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="" xmlns:a16="http://schemas.microsoft.com/office/drawing/2014/main" id="{0575590C-26AA-64F6-DB99-604D1B7FF69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0" y="4926574"/>
            <a:ext cx="7199870" cy="452738"/>
          </a:xfrm>
        </p:spPr>
        <p:txBody>
          <a:bodyPr/>
          <a:lstStyle>
            <a:lvl1pPr marL="0" indent="0" algn="ctr">
              <a:buNone/>
              <a:defRPr baseline="0">
                <a:solidFill>
                  <a:srgbClr val="EFF3F9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4071723546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о спилом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B5DF41B0-AC7C-2142-79A2-898FF8B9B0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20693074">
            <a:off x="-3485899" y="1181057"/>
            <a:ext cx="13281344" cy="1276301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B72B863-0D15-434E-A415-CE534814B7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Подзаголовок 2">
            <a:extLst>
              <a:ext uri="{FF2B5EF4-FFF2-40B4-BE49-F238E27FC236}">
                <a16:creationId xmlns="" xmlns:a16="http://schemas.microsoft.com/office/drawing/2014/main" id="{4938ABC3-DB24-5574-5E72-2B0DA5E664C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="" xmlns:a16="http://schemas.microsoft.com/office/drawing/2014/main" id="{52D24212-5E41-851B-AB53-B7870B438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DA5109AD-F8EA-0F7F-CD9F-5E8E9A5B17F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808160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малой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5FA7C7B8-E1EB-3BCB-AF3E-FEAA3E473F60}"/>
              </a:ext>
            </a:extLst>
          </p:cNvPr>
          <p:cNvSpPr/>
          <p:nvPr userDrawn="1"/>
        </p:nvSpPr>
        <p:spPr>
          <a:xfrm>
            <a:off x="408432" y="1837372"/>
            <a:ext cx="7406640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="" xmlns:a16="http://schemas.microsoft.com/office/drawing/2014/main" id="{49A0F1F1-2419-8E32-2AA6-F7D6C51799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="" xmlns:a16="http://schemas.microsoft.com/office/drawing/2014/main" id="{591115A5-BEE1-9E3F-1A41-00A1073570A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6" name="Номер слайда 23">
            <a:extLst>
              <a:ext uri="{FF2B5EF4-FFF2-40B4-BE49-F238E27FC236}">
                <a16:creationId xmlns="" xmlns:a16="http://schemas.microsoft.com/office/drawing/2014/main" id="{FEAECE62-7C30-1590-850F-6B095E772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34BD38B2-E9DB-761D-2F3E-54EF989A3C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87180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="" xmlns:a16="http://schemas.microsoft.com/office/drawing/2014/main" id="{2AC97A9D-9A27-A47C-3BA8-4DA8C89BC0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="" xmlns:a16="http://schemas.microsoft.com/office/drawing/2014/main" id="{4DC4CA8E-D50F-4F34-BDB5-49A1F926C1E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6" name="Номер слайда 23">
            <a:extLst>
              <a:ext uri="{FF2B5EF4-FFF2-40B4-BE49-F238E27FC236}">
                <a16:creationId xmlns="" xmlns:a16="http://schemas.microsoft.com/office/drawing/2014/main" id="{2617042E-CA56-051A-8554-80E4B9B36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834ADEB0-1598-61E0-01EE-4C0EB33F0C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781777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 плашкой и спил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D798575D-5864-B7AF-0C90-DC88922B85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9338933">
            <a:off x="2688189" y="-485826"/>
            <a:ext cx="13281344" cy="12763011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5585664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EACDF917-C4C2-36CB-61F1-0C96FDE09E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Подзаголовок 2">
            <a:extLst>
              <a:ext uri="{FF2B5EF4-FFF2-40B4-BE49-F238E27FC236}">
                <a16:creationId xmlns="" xmlns:a16="http://schemas.microsoft.com/office/drawing/2014/main" id="{FA43CE25-A891-D332-866E-E2CFB50B710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9" name="Номер слайда 23">
            <a:extLst>
              <a:ext uri="{FF2B5EF4-FFF2-40B4-BE49-F238E27FC236}">
                <a16:creationId xmlns="" xmlns:a16="http://schemas.microsoft.com/office/drawing/2014/main" id="{8B5BDBEE-ECFE-C4EA-280F-F42A8625B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95C8029D-B7B9-319B-15D3-EC470B80318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345512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7843B41D-00BA-77D5-02CA-E78DD3FA59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173788" cy="6858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4" name="Номер слайда 23">
            <a:extLst>
              <a:ext uri="{FF2B5EF4-FFF2-40B4-BE49-F238E27FC236}">
                <a16:creationId xmlns="" xmlns:a16="http://schemas.microsoft.com/office/drawing/2014/main" id="{395FB828-B06C-C5D4-154D-45A1DDE57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3901961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Рисунок 3">
            <a:extLst>
              <a:ext uri="{FF2B5EF4-FFF2-40B4-BE49-F238E27FC236}">
                <a16:creationId xmlns="" xmlns:a16="http://schemas.microsoft.com/office/drawing/2014/main" id="{D7F907F3-693C-2F35-DC5B-6DD11F59A5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96238" y="0"/>
            <a:ext cx="4195762" cy="6858000"/>
          </a:xfrm>
          <a:blipFill dpi="0" rotWithShape="0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3" name="Номер слайда 23">
            <a:extLst>
              <a:ext uri="{FF2B5EF4-FFF2-40B4-BE49-F238E27FC236}">
                <a16:creationId xmlns="" xmlns:a16="http://schemas.microsoft.com/office/drawing/2014/main" id="{A30C0AA3-83F6-5B93-71BE-BC87F2685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2656862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основной слайд для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Рисунок 3">
            <a:extLst>
              <a:ext uri="{FF2B5EF4-FFF2-40B4-BE49-F238E27FC236}">
                <a16:creationId xmlns="" xmlns:a16="http://schemas.microsoft.com/office/drawing/2014/main" id="{D7F907F3-693C-2F35-DC5B-6DD11F59A5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4299284"/>
            <a:ext cx="12192000" cy="2558716"/>
          </a:xfrm>
          <a:blipFill dpi="0" rotWithShape="0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8" name="Заголовок 1">
            <a:extLst>
              <a:ext uri="{FF2B5EF4-FFF2-40B4-BE49-F238E27FC236}">
                <a16:creationId xmlns="" xmlns:a16="http://schemas.microsoft.com/office/drawing/2014/main" id="{3ABE2E9D-0D6E-4617-3C46-19DB2F5C2F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9" name="Подзаголовок 2">
            <a:extLst>
              <a:ext uri="{FF2B5EF4-FFF2-40B4-BE49-F238E27FC236}">
                <a16:creationId xmlns="" xmlns:a16="http://schemas.microsoft.com/office/drawing/2014/main" id="{88377429-4E8C-9FB1-E728-F01E7A1B7DD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0"/>
            <a:ext cx="10694997" cy="2119988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598ECB53-F055-86B3-5E20-41C815C71BF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  <p:sp>
        <p:nvSpPr>
          <p:cNvPr id="14" name="Номер слайда 23">
            <a:extLst>
              <a:ext uri="{FF2B5EF4-FFF2-40B4-BE49-F238E27FC236}">
                <a16:creationId xmlns="" xmlns:a16="http://schemas.microsoft.com/office/drawing/2014/main" id="{0EADD5BE-B52F-B348-80AC-8996D74E5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718788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197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 с плаш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72F32E6D-CADB-869E-99B0-7C522A81A9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 rot="10643951">
            <a:off x="-4688475" y="1142591"/>
            <a:ext cx="13139479" cy="12635478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="" xmlns:a16="http://schemas.microsoft.com/office/drawing/2014/main" id="{925456A0-D79B-4244-D501-1E82EF6645D9}"/>
              </a:ext>
            </a:extLst>
          </p:cNvPr>
          <p:cNvSpPr/>
          <p:nvPr userDrawn="1"/>
        </p:nvSpPr>
        <p:spPr>
          <a:xfrm>
            <a:off x="408432" y="1837372"/>
            <a:ext cx="11375136" cy="4363402"/>
          </a:xfrm>
          <a:prstGeom prst="roundRect">
            <a:avLst>
              <a:gd name="adj" fmla="val 2983"/>
            </a:avLst>
          </a:prstGeom>
          <a:gradFill>
            <a:gsLst>
              <a:gs pos="0">
                <a:srgbClr val="F8FAFF"/>
              </a:gs>
              <a:gs pos="31000">
                <a:srgbClr val="EEF1F7"/>
              </a:gs>
              <a:gs pos="100000">
                <a:srgbClr val="B6C2D4"/>
              </a:gs>
            </a:gsLst>
            <a:lin ang="2700000" scaled="1"/>
          </a:gradFill>
          <a:ln>
            <a:noFill/>
          </a:ln>
          <a:effectLst>
            <a:outerShdw blurRad="525626" dist="205860" dir="3240000" sx="100143" sy="100143" algn="tl" rotWithShape="0">
              <a:srgbClr val="9DA6B7">
                <a:alpha val="5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исунок 5">
            <a:extLst>
              <a:ext uri="{FF2B5EF4-FFF2-40B4-BE49-F238E27FC236}">
                <a16:creationId xmlns="" xmlns:a16="http://schemas.microsoft.com/office/drawing/2014/main" id="{A57DEAFD-61A5-5688-15D7-45908684D7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13588" y="2024062"/>
            <a:ext cx="4447040" cy="3951435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="" xmlns:a16="http://schemas.microsoft.com/office/drawing/2014/main" id="{2AE6C89A-38C4-D83F-CF45-C4D203CC5A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="" xmlns:a16="http://schemas.microsoft.com/office/drawing/2014/main" id="{3045C3F7-CCB7-0721-FDBB-E033ECDC433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50"/>
            <a:ext cx="6259277" cy="4013348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9" name="Номер слайда 23">
            <a:extLst>
              <a:ext uri="{FF2B5EF4-FFF2-40B4-BE49-F238E27FC236}">
                <a16:creationId xmlns="" xmlns:a16="http://schemas.microsoft.com/office/drawing/2014/main" id="{7E69FAEA-8699-8EF6-C414-EADCA01CED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D6418B7C-7145-D5BB-0239-0A4879DB9BD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664554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вершающ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28CFD61F-E17E-D5AA-6CF6-FDCE9F9D6DD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4184374"/>
            <a:ext cx="7199869" cy="614442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СПАСИБО ЗА ВНИМАНИЕ!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="" xmlns:a16="http://schemas.microsoft.com/office/drawing/2014/main" id="{26F83012-90A6-7775-C95D-31F345353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769874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78B32BC4-DDFA-230F-062A-8B0DCCC59B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3618474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4" name="Текст 6">
            <a:extLst>
              <a:ext uri="{FF2B5EF4-FFF2-40B4-BE49-F238E27FC236}">
                <a16:creationId xmlns="" xmlns:a16="http://schemas.microsoft.com/office/drawing/2014/main" id="{9DB3689F-6937-0AB7-5F27-5573922E0E1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0" y="4926574"/>
            <a:ext cx="7199870" cy="452738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  <p:sp>
        <p:nvSpPr>
          <p:cNvPr id="7" name="Номер слайда 23">
            <a:extLst>
              <a:ext uri="{FF2B5EF4-FFF2-40B4-BE49-F238E27FC236}">
                <a16:creationId xmlns="" xmlns:a16="http://schemas.microsoft.com/office/drawing/2014/main" id="{D6666C2A-A436-339A-E0C3-1953FAB31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2619547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 с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15">
            <a:extLst>
              <a:ext uri="{FF2B5EF4-FFF2-40B4-BE49-F238E27FC236}">
                <a16:creationId xmlns="" xmlns:a16="http://schemas.microsoft.com/office/drawing/2014/main" id="{E4BFCDE1-ADDD-AF20-0BB3-A92BE6153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36718" y="5170174"/>
            <a:ext cx="5049982" cy="365125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800" b="1" i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Имя Фамилия</a:t>
            </a:r>
          </a:p>
        </p:txBody>
      </p:sp>
      <p:sp>
        <p:nvSpPr>
          <p:cNvPr id="4" name="Текст 15">
            <a:extLst>
              <a:ext uri="{FF2B5EF4-FFF2-40B4-BE49-F238E27FC236}">
                <a16:creationId xmlns="" xmlns:a16="http://schemas.microsoft.com/office/drawing/2014/main" id="{1A1284CB-F6EA-3C51-3AF8-02B6B88B34E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836717" y="5535300"/>
            <a:ext cx="5049983" cy="740428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800" b="0" i="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Должность</a:t>
            </a:r>
          </a:p>
        </p:txBody>
      </p:sp>
      <p:sp>
        <p:nvSpPr>
          <p:cNvPr id="2" name="Номер слайда 23">
            <a:extLst>
              <a:ext uri="{FF2B5EF4-FFF2-40B4-BE49-F238E27FC236}">
                <a16:creationId xmlns="" xmlns:a16="http://schemas.microsoft.com/office/drawing/2014/main" id="{58AA1DA3-E691-2FCC-6D8D-77F50769B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Текст 2">
            <a:extLst>
              <a:ext uri="{FF2B5EF4-FFF2-40B4-BE49-F238E27FC236}">
                <a16:creationId xmlns="" xmlns:a16="http://schemas.microsoft.com/office/drawing/2014/main" id="{CFE5093D-E607-B0E3-EBDC-5B1759F4C73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29946" y="3578085"/>
            <a:ext cx="8756821" cy="52993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28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r>
              <a:rPr lang="en-US" dirty="0"/>
              <a:t> </a:t>
            </a:r>
            <a:r>
              <a:rPr lang="ru-RU" dirty="0"/>
              <a:t>НАЛОГОВАЯ СЛУЖБА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="" xmlns:a16="http://schemas.microsoft.com/office/drawing/2014/main" id="{1959C109-4CA2-C036-7E6F-B09730054B7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29945" y="4108022"/>
            <a:ext cx="8756822" cy="452738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</p:spTree>
    <p:extLst>
      <p:ext uri="{BB962C8B-B14F-4D97-AF65-F5344CB8AC3E}">
        <p14:creationId xmlns:p14="http://schemas.microsoft.com/office/powerpoint/2010/main" val="3150781979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ветлый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4DBB7B37-DF10-18A1-FFE7-35ECBCE83C0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3618474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ФЕДЕРАЛЬНАЯ</a:t>
            </a:r>
            <a:br>
              <a:rPr lang="ru-RU" dirty="0"/>
            </a:br>
            <a:r>
              <a:rPr lang="ru-RU" dirty="0"/>
              <a:t>НАЛОГОВАЯ СЛУЖБА</a:t>
            </a:r>
          </a:p>
        </p:txBody>
      </p:sp>
      <p:sp>
        <p:nvSpPr>
          <p:cNvPr id="4" name="Текст 6">
            <a:extLst>
              <a:ext uri="{FF2B5EF4-FFF2-40B4-BE49-F238E27FC236}">
                <a16:creationId xmlns="" xmlns:a16="http://schemas.microsoft.com/office/drawing/2014/main" id="{BD7763D7-935C-23E7-7FE5-B856BF16595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9590" y="4926574"/>
            <a:ext cx="7199870" cy="452738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РАСТЁМ ВМЕСТЕ!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="" xmlns:a16="http://schemas.microsoft.com/office/drawing/2014/main" id="{42C7DE29-D9B7-98C7-1AEC-EE3A09EAC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0548315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дел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57D8DA-9628-5616-A0AA-C4228B79E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Текст 2">
            <a:extLst>
              <a:ext uri="{FF2B5EF4-FFF2-40B4-BE49-F238E27FC236}">
                <a16:creationId xmlns="" xmlns:a16="http://schemas.microsoft.com/office/drawing/2014/main" id="{FC5ECDEB-1878-D6C0-AA03-8470B47E51B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591" y="2942972"/>
            <a:ext cx="7199869" cy="110047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3600" b="1" i="0" baseline="0">
                <a:solidFill>
                  <a:srgbClr val="EEF2F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РАЗДЕЛИТЕЛЬНЫЙ</a:t>
            </a:r>
            <a:br>
              <a:rPr lang="ru-RU" dirty="0"/>
            </a:br>
            <a:r>
              <a:rPr lang="ru-RU" dirty="0"/>
              <a:t>СЛАЙД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="" xmlns:a16="http://schemas.microsoft.com/office/drawing/2014/main" id="{BF4A0465-45BB-46FB-7603-CF2CDCBED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rgbClr val="EEF1F7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526547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">
    <p:bg>
      <p:bgPr>
        <a:solidFill>
          <a:srgbClr val="EDF1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="" xmlns:a16="http://schemas.microsoft.com/office/drawing/2014/main" id="{BBA0498A-0913-CDF5-597E-786D70179B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="" xmlns:a16="http://schemas.microsoft.com/office/drawing/2014/main" id="{B6C6FB25-5D92-B3A6-5B73-DA0E24CF9B4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2" name="Номер слайда 23">
            <a:extLst>
              <a:ext uri="{FF2B5EF4-FFF2-40B4-BE49-F238E27FC236}">
                <a16:creationId xmlns="" xmlns:a16="http://schemas.microsoft.com/office/drawing/2014/main" id="{6616D08E-07F3-3882-FE14-8F7AB130C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01173276-88B5-9918-3F71-6D3C8A506A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676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2056462-8850-005E-D86F-EC418FEF51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94FDB9A7-4A78-F6F0-488C-72F47F1CA3E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="" xmlns:a16="http://schemas.microsoft.com/office/drawing/2014/main" id="{EB14B704-0D1F-D722-0480-E5833833A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4B2AC5D2-426D-4A2C-4771-9BBCCF4D71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181485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для график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Диаграмма 2">
            <a:extLst>
              <a:ext uri="{FF2B5EF4-FFF2-40B4-BE49-F238E27FC236}">
                <a16:creationId xmlns="" xmlns:a16="http://schemas.microsoft.com/office/drawing/2014/main" id="{097CFDB5-2AF3-444B-2201-7026FA80E6CD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731838" y="1620838"/>
            <a:ext cx="10728326" cy="4437743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B82BBA4-161D-229A-1178-C863E872BA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Номер слайда 23">
            <a:extLst>
              <a:ext uri="{FF2B5EF4-FFF2-40B4-BE49-F238E27FC236}">
                <a16:creationId xmlns="" xmlns:a16="http://schemas.microsoft.com/office/drawing/2014/main" id="{AF14439E-B0A4-7F45-BDCA-CA6D03BC9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9F7E252A-9D86-10D1-2385-0AFEE49B36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25085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>
          <p15:clr>
            <a:srgbClr val="FBAE40"/>
          </p15:clr>
        </p15:guide>
        <p15:guide id="2" pos="7219">
          <p15:clr>
            <a:srgbClr val="FBAE40"/>
          </p15:clr>
        </p15:guide>
        <p15:guide id="3" orient="horz" pos="618">
          <p15:clr>
            <a:srgbClr val="FBAE40"/>
          </p15:clr>
        </p15:guide>
        <p15:guide id="4" orient="horz" pos="390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 со спил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C1554A1-FC54-FA5E-C094-9C0BADB482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EF1F7"/>
              </a:gs>
              <a:gs pos="100000">
                <a:srgbClr val="B6C2D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1CC1ED6B-86D3-7317-A434-C79B44EAC3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3523488" y="1306053"/>
            <a:ext cx="11102915" cy="106696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78CEB51-8BE2-0355-0041-65827C389B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371" y="565036"/>
            <a:ext cx="9949543" cy="1055189"/>
          </a:xfrm>
        </p:spPr>
        <p:txBody>
          <a:bodyPr anchor="t">
            <a:normAutofit/>
          </a:bodyPr>
          <a:lstStyle>
            <a:lvl1pPr algn="l">
              <a:defRPr sz="3500" b="1" i="0" baseline="0">
                <a:solidFill>
                  <a:srgbClr val="253775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59CA8946-14B3-D407-5F3C-CD388E12534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371" y="1962149"/>
            <a:ext cx="10694997" cy="4238625"/>
          </a:xfrm>
        </p:spPr>
        <p:txBody>
          <a:bodyPr>
            <a:normAutofit/>
          </a:bodyPr>
          <a:lstStyle>
            <a:lvl1pPr marL="0" indent="0" algn="l">
              <a:buNone/>
              <a:defRPr sz="1500" baseline="0">
                <a:solidFill>
                  <a:srgbClr val="223570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Место для текста</a:t>
            </a:r>
          </a:p>
        </p:txBody>
      </p:sp>
      <p:sp>
        <p:nvSpPr>
          <p:cNvPr id="4" name="Номер слайда 23">
            <a:extLst>
              <a:ext uri="{FF2B5EF4-FFF2-40B4-BE49-F238E27FC236}">
                <a16:creationId xmlns="" xmlns:a16="http://schemas.microsoft.com/office/drawing/2014/main" id="{7EC71D91-9694-F036-D6D0-9B5050DDC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6114" y="6275728"/>
            <a:ext cx="1268186" cy="3651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+mj-lt"/>
              </a:defRPr>
            </a:lvl1pPr>
          </a:lstStyle>
          <a:p>
            <a:fld id="{4C6B8470-55A6-CF4B-ABEF-5E5F70F4E2F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99E15AFE-B740-BD37-0F11-C67B32B5BD4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12192" y="389027"/>
            <a:ext cx="732108" cy="83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621521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461" userDrawn="1">
          <p15:clr>
            <a:srgbClr val="FBAE40"/>
          </p15:clr>
        </p15:guide>
        <p15:guide id="2" pos="7219" userDrawn="1">
          <p15:clr>
            <a:srgbClr val="FBAE40"/>
          </p15:clr>
        </p15:guide>
        <p15:guide id="3" orient="horz" pos="618" userDrawn="1">
          <p15:clr>
            <a:srgbClr val="FBAE40"/>
          </p15:clr>
        </p15:guide>
        <p15:guide id="4" orient="horz" pos="3906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EAE1530-6043-40A2-2C7D-4EA44E315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ED64530A-5128-1D65-45B2-2EA7261EAD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EC81C21-82D1-44B1-9D00-98E52E5534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E1D6F7A-B1F6-168D-2269-37A7913B50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075281D-FBB7-0EEE-0483-042F786B0A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6B8470-55A6-CF4B-ABEF-5E5F70F4E2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145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76" r:id="rId2"/>
    <p:sldLayoutId id="2147483677" r:id="rId3"/>
    <p:sldLayoutId id="2147483678" r:id="rId4"/>
    <p:sldLayoutId id="2147483672" r:id="rId5"/>
    <p:sldLayoutId id="2147483670" r:id="rId6"/>
    <p:sldLayoutId id="2147483675" r:id="rId7"/>
    <p:sldLayoutId id="2147483669" r:id="rId8"/>
    <p:sldLayoutId id="2147483649" r:id="rId9"/>
    <p:sldLayoutId id="2147483664" r:id="rId10"/>
    <p:sldLayoutId id="2147483661" r:id="rId11"/>
    <p:sldLayoutId id="2147483663" r:id="rId12"/>
    <p:sldLayoutId id="2147483673" r:id="rId13"/>
    <p:sldLayoutId id="2147483666" r:id="rId14"/>
    <p:sldLayoutId id="2147483667" r:id="rId15"/>
    <p:sldLayoutId id="2147483674" r:id="rId16"/>
    <p:sldLayoutId id="2147483668" r:id="rId17"/>
    <p:sldLayoutId id="2147483671" r:id="rId1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diagramLayout" Target="../diagrams/layout1.xml"/><Relationship Id="rId7" Type="http://schemas.openxmlformats.org/officeDocument/2006/relationships/image" Target="../media/image1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="" xmlns:a16="http://schemas.microsoft.com/office/drawing/2014/main" id="{0692D69B-A26C-C317-CA89-708DB07C7BC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 smtClean="0"/>
              <a:t>Наталия Чекина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E0CDE857-AB0E-DFBD-E7D5-3F650940C53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 smtClean="0"/>
              <a:t>Начальник отдела оперативного контроля</a:t>
            </a:r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FE48771-5F46-811A-838A-79E350386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89A1713B-6562-FFA5-5EEE-6E427227735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741521" y="1775963"/>
            <a:ext cx="8756821" cy="529936"/>
          </a:xfrm>
        </p:spPr>
        <p:txBody>
          <a:bodyPr/>
          <a:lstStyle/>
          <a:p>
            <a:r>
              <a:rPr lang="ru-RU" dirty="0" smtClean="0"/>
              <a:t>УФНС России по Республике Карелия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4055" y="4347307"/>
            <a:ext cx="2109299" cy="212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112378" y="2654817"/>
            <a:ext cx="797495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Calibri" pitchFamily="34" charset="0"/>
                <a:cs typeface="Calibri" pitchFamily="34" charset="0"/>
              </a:rPr>
              <a:t>Результаты контрольно-надзорных мероприятий по соблюдению законодательства о применении ККТ в Республике Карелия </a:t>
            </a:r>
            <a:endParaRPr lang="ru-RU" sz="2800" b="1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ru-RU" sz="2800" b="1" dirty="0">
                <a:latin typeface="Calibri" pitchFamily="34" charset="0"/>
                <a:cs typeface="Calibri" pitchFamily="34" charset="0"/>
              </a:rPr>
              <a:t>январь – июнь 2026 года)</a:t>
            </a:r>
          </a:p>
        </p:txBody>
      </p:sp>
    </p:spTree>
    <p:extLst>
      <p:ext uri="{BB962C8B-B14F-4D97-AF65-F5344CB8AC3E}">
        <p14:creationId xmlns:p14="http://schemas.microsoft.com/office/powerpoint/2010/main" val="365303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Рисунок 9"/>
          <p:cNvGraphicFramePr>
            <a:graphicFrameLocks noGrp="1"/>
          </p:cNvGraphicFramePr>
          <p:nvPr>
            <p:ph type="pic" sz="quarter" idx="10"/>
            <p:extLst>
              <p:ext uri="{D42A27DB-BD31-4B8C-83A1-F6EECF244321}">
                <p14:modId xmlns:p14="http://schemas.microsoft.com/office/powerpoint/2010/main" val="4148332178"/>
              </p:ext>
            </p:extLst>
          </p:nvPr>
        </p:nvGraphicFramePr>
        <p:xfrm>
          <a:off x="277812" y="938267"/>
          <a:ext cx="11806157" cy="4134161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8153649"/>
                <a:gridCol w="3652508"/>
              </a:tblGrid>
              <a:tr h="2452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Вид КНМ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Количество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555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Контрольная закупка, выявлено нарушений: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-) Отсутствие ККТ – 111 </a:t>
                      </a:r>
                      <a:r>
                        <a:rPr lang="ru-RU" sz="1600" dirty="0" err="1">
                          <a:effectLst/>
                        </a:rPr>
                        <a:t>шт</a:t>
                      </a:r>
                      <a:r>
                        <a:rPr lang="ru-RU" sz="1600" dirty="0">
                          <a:effectLst/>
                        </a:rPr>
                        <a:t>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-) Неприменение ККТ – 249 </a:t>
                      </a:r>
                      <a:r>
                        <a:rPr lang="ru-RU" sz="1600" dirty="0" err="1">
                          <a:effectLst/>
                        </a:rPr>
                        <a:t>шт</a:t>
                      </a:r>
                      <a:r>
                        <a:rPr lang="ru-RU" sz="1600" dirty="0">
                          <a:effectLst/>
                        </a:rPr>
                        <a:t>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-) Нарушения обязательных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   реквизитов кассового чека – 247 </a:t>
                      </a:r>
                      <a:r>
                        <a:rPr lang="ru-RU" sz="1600" dirty="0" err="1">
                          <a:effectLst/>
                        </a:rPr>
                        <a:t>шт</a:t>
                      </a:r>
                      <a:endParaRPr lang="ru-RU" sz="16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b="0" dirty="0"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607</a:t>
                      </a:r>
                      <a:endParaRPr lang="ru-RU" sz="1600" dirty="0"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</a:tr>
              <a:tr h="8277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Документарная проверка: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-) Неприменение ККТ на сумму 5 164, 0 тыс.руб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 b="0"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9</a:t>
                      </a:r>
                      <a:endParaRPr lang="ru-RU" sz="1600" dirty="0"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</a:tr>
              <a:tr h="8277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Объявление предостережения о недопустимости нарушения обязательных требований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 b="0"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37</a:t>
                      </a:r>
                      <a:endParaRPr lang="ru-RU" sz="1600"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</a:tr>
              <a:tr h="551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Профилактический визит по инициативе налогоплательщика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b="0" dirty="0"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</a:t>
                      </a:r>
                      <a:endParaRPr lang="ru-RU" sz="1600" dirty="0"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4DE69006-67ED-3D9F-A1A5-3AEC2DE46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574" y="0"/>
            <a:ext cx="1218042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Результаты контрольных-надзорных </a:t>
            </a:r>
            <a:r>
              <a:rPr lang="ru-RU" sz="2400" b="1" dirty="0">
                <a:latin typeface="Calibri" pitchFamily="34" charset="0"/>
                <a:cs typeface="Calibri" pitchFamily="34" charset="0"/>
              </a:rPr>
              <a:t>мероприятий по соблюдению законодательства о применении контрольно-кассовой техники за 2026 год</a:t>
            </a:r>
            <a:r>
              <a:rPr lang="ru-RU" sz="2400" dirty="0" smtClean="0"/>
              <a:t>.</a:t>
            </a:r>
          </a:p>
          <a:p>
            <a:pPr algn="ctr"/>
            <a:endParaRPr lang="ru-RU" sz="2400" dirty="0"/>
          </a:p>
          <a:p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00626" y="5266466"/>
            <a:ext cx="1180231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Calibri" pitchFamily="34" charset="0"/>
                <a:cs typeface="Calibri" pitchFamily="34" charset="0"/>
              </a:rPr>
              <a:t>	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По </a:t>
            </a:r>
            <a:r>
              <a:rPr lang="ru-RU" dirty="0">
                <a:latin typeface="Calibri" pitchFamily="34" charset="0"/>
                <a:cs typeface="Calibri" pitchFamily="34" charset="0"/>
              </a:rPr>
              <a:t>результатам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контрольных-надзорных </a:t>
            </a:r>
            <a:r>
              <a:rPr lang="ru-RU" dirty="0">
                <a:latin typeface="Calibri" pitchFamily="34" charset="0"/>
                <a:cs typeface="Calibri" pitchFamily="34" charset="0"/>
              </a:rPr>
              <a:t>мероприятий по состоянию на 15.06.2026 привлечено к административной ответственности 54 налогоплательщика на общую сумму 736,0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тыс.руб</a:t>
            </a:r>
            <a:r>
              <a:rPr lang="ru-RU" dirty="0">
                <a:latin typeface="Calibri" pitchFamily="34" charset="0"/>
                <a:cs typeface="Calibri" pitchFamily="34" charset="0"/>
              </a:rPr>
              <a:t>, в том числе: 46 налогоплательщиков привлечено к административной ответственности в виде предупреждения.</a:t>
            </a:r>
          </a:p>
        </p:txBody>
      </p:sp>
    </p:spTree>
    <p:extLst>
      <p:ext uri="{BB962C8B-B14F-4D97-AF65-F5344CB8AC3E}">
        <p14:creationId xmlns:p14="http://schemas.microsoft.com/office/powerpoint/2010/main" val="1920808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3300" y="155876"/>
            <a:ext cx="91285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Calibri" pitchFamily="34" charset="0"/>
                <a:cs typeface="Calibri" pitchFamily="34" charset="0"/>
              </a:rPr>
              <a:t>Индивидуальное </a:t>
            </a:r>
            <a:r>
              <a:rPr lang="ru-RU" b="1" dirty="0">
                <a:latin typeface="Calibri" pitchFamily="34" charset="0"/>
                <a:cs typeface="Calibri" pitchFamily="34" charset="0"/>
              </a:rPr>
              <a:t>информирование (рассылка информационных писем в адрес налогоплательщиков, которые по информации налогового органа могут осуществлять расчеты с нарушением требований законодательства о применении контрольно-кассовой техники)</a:t>
            </a: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505152642"/>
              </p:ext>
            </p:extLst>
          </p:nvPr>
        </p:nvGraphicFramePr>
        <p:xfrm>
          <a:off x="347240" y="1689904"/>
          <a:ext cx="11296892" cy="47563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5568" y="-1"/>
            <a:ext cx="2312183" cy="2312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395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50066" y="108388"/>
            <a:ext cx="90398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Calibri"/>
                <a:ea typeface="Calibri"/>
                <a:cs typeface="Times New Roman"/>
              </a:rPr>
              <a:t>Обзор нарушений законодательства о применении контрольно-кассовой техники в 2026 году, выявляемых при проведении контрольных-надзорных мероприятий.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72005" y="1610452"/>
            <a:ext cx="6464462" cy="6736134"/>
          </a:xfrm>
          <a:prstGeom prst="rect">
            <a:avLst/>
          </a:prstGeom>
        </p:spPr>
        <p:txBody>
          <a:bodyPr/>
          <a:lstStyle/>
          <a:p>
            <a:pPr lvl="0" algn="just" rtl="0">
              <a:buChar char="•"/>
            </a:pPr>
            <a:r>
              <a:rPr lang="ru-RU" sz="1600" dirty="0" smtClean="0">
                <a:latin typeface="Calibri" pitchFamily="34" charset="0"/>
                <a:cs typeface="Calibri" pitchFamily="34" charset="0"/>
              </a:rPr>
              <a:t>В нарушение </a:t>
            </a:r>
            <a:r>
              <a:rPr lang="ru-RU" sz="1600" dirty="0" err="1" smtClean="0">
                <a:latin typeface="Calibri" pitchFamily="34" charset="0"/>
                <a:cs typeface="Calibri" pitchFamily="34" charset="0"/>
              </a:rPr>
              <a:t>абз</a:t>
            </a:r>
            <a:r>
              <a:rPr lang="ru-RU" sz="1600" dirty="0" smtClean="0">
                <a:latin typeface="Calibri" pitchFamily="34" charset="0"/>
                <a:cs typeface="Calibri" pitchFamily="34" charset="0"/>
              </a:rPr>
              <a:t>. 25 ст. 1.1 Федерального закона от 22.05.2003 N 54-ФЗ "О применении контрольно-кассовой техники при осуществлении расчетов в Российской Федерации"  в 111 случаях установлено применение ККТ не по адресу ее регистрации либо отсутствие зарегистрированной ККТ в установленном порядке.</a:t>
            </a:r>
          </a:p>
          <a:p>
            <a:pPr lvl="0" algn="just" rtl="0"/>
            <a:endParaRPr lang="ru-RU" sz="1600" dirty="0">
              <a:latin typeface="Calibri" pitchFamily="34" charset="0"/>
              <a:cs typeface="Calibri" pitchFamily="34" charset="0"/>
            </a:endParaRPr>
          </a:p>
          <a:p>
            <a:pPr lvl="0" algn="just" rtl="0">
              <a:buChar char="•"/>
            </a:pPr>
            <a:r>
              <a:rPr lang="ru-RU" sz="1600" dirty="0" smtClean="0">
                <a:latin typeface="Calibri" pitchFamily="34" charset="0"/>
                <a:cs typeface="Calibri" pitchFamily="34" charset="0"/>
              </a:rPr>
              <a:t>В нарушение п. 1 ст. 1.2 Федерального закона от 22.05.2003 N 54-ФЗ "О применении контрольно-кассовой техники при осуществлении расчетов в Российской Федерации" в 249 случаях установлено осуществление расчетов без применения контрольно-кассовой техники при ее наличии.</a:t>
            </a:r>
          </a:p>
          <a:p>
            <a:pPr lvl="0" algn="just" rtl="0"/>
            <a:endParaRPr lang="ru-RU" sz="1600" dirty="0">
              <a:latin typeface="Calibri" pitchFamily="34" charset="0"/>
              <a:cs typeface="Calibri" pitchFamily="34" charset="0"/>
            </a:endParaRPr>
          </a:p>
          <a:p>
            <a:pPr lvl="0" algn="just" rtl="0">
              <a:buChar char="•"/>
            </a:pPr>
            <a:r>
              <a:rPr lang="ru-RU" sz="1600" dirty="0" smtClean="0">
                <a:latin typeface="Calibri" pitchFamily="34" charset="0"/>
                <a:cs typeface="Calibri" pitchFamily="34" charset="0"/>
              </a:rPr>
              <a:t>В нарушение ст.4.7 Федерального закона от 22.05.2003 N 54-ФЗ "О применении контрольно-кассовой техники при осуществлении расчетов в Российской Федерации" в 247 случаях при осуществлении расчетов налогоплательщики допускают нарушение в составе обязательных реквизитов кассового чека, утвержденных Приказом ФНС России от 14.09.2020 №ЕД-7-20/662@. (отсутствие информации о кассире, наименование товара, ставка НДС и </a:t>
            </a:r>
            <a:r>
              <a:rPr lang="ru-RU" sz="1600" dirty="0" err="1" smtClean="0">
                <a:latin typeface="Calibri" pitchFamily="34" charset="0"/>
                <a:cs typeface="Calibri" pitchFamily="34" charset="0"/>
              </a:rPr>
              <a:t>др</a:t>
            </a:r>
            <a:r>
              <a:rPr lang="ru-RU" sz="1600" dirty="0" smtClean="0">
                <a:latin typeface="Calibri" pitchFamily="34" charset="0"/>
                <a:cs typeface="Calibri" pitchFamily="34" charset="0"/>
              </a:rPr>
              <a:t>).</a:t>
            </a:r>
            <a:endParaRPr lang="ru-RU" sz="16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2935" y="953262"/>
            <a:ext cx="9213911" cy="6130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9978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06" r="29606"/>
          <a:stretch>
            <a:fillRect/>
          </a:stretch>
        </p:blipFill>
        <p:spPr>
          <a:xfrm>
            <a:off x="9750720" y="189413"/>
            <a:ext cx="2302384" cy="2241271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62046" y="108389"/>
            <a:ext cx="78244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Calibri"/>
                <a:ea typeface="Calibri"/>
                <a:cs typeface="Times New Roman"/>
              </a:rPr>
              <a:t>Проект Федерального закона N 1096244-8 "О внесении изменений в Кодекс Российской Федерации об административных правонарушениях"</a:t>
            </a:r>
            <a:endParaRPr lang="ru-RU" dirty="0"/>
          </a:p>
        </p:txBody>
      </p:sp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3685125234"/>
              </p:ext>
            </p:extLst>
          </p:nvPr>
        </p:nvGraphicFramePr>
        <p:xfrm>
          <a:off x="8144719" y="108389"/>
          <a:ext cx="3549570" cy="6038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162046" y="2609478"/>
            <a:ext cx="11864050" cy="203106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Calibri"/>
                <a:ea typeface="Calibri"/>
                <a:cs typeface="Times New Roman"/>
              </a:rPr>
              <a:t>1) </a:t>
            </a:r>
            <a:r>
              <a:rPr lang="ru-RU" sz="1600" dirty="0">
                <a:latin typeface="Calibri" pitchFamily="34" charset="0"/>
                <a:ea typeface="Calibri"/>
                <a:cs typeface="Calibri" pitchFamily="34" charset="0"/>
              </a:rPr>
              <a:t>штраф</a:t>
            </a:r>
            <a:r>
              <a:rPr lang="ru-RU" sz="1600" dirty="0">
                <a:latin typeface="Calibri"/>
                <a:ea typeface="Calibri"/>
                <a:cs typeface="Times New Roman"/>
              </a:rPr>
              <a:t> 1 за неприменение ККТ = 30 тыс. руб. (действующий штраф) x 2,5 (50% от роста количества проверок) x 2 (действующая скидка на уплату штрафа) = 150 тыс. руб.;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Calibri"/>
                <a:ea typeface="Calibri"/>
                <a:cs typeface="Times New Roman"/>
              </a:rPr>
              <a:t>2) штраф 2 за применение ККТ с нарушением порядка = 10 тыс. руб. (действующий штраф) x 2,5 (50% от роста количества проверок) x 2 (действующая скидка на уплату штрафа) = 50 тыс. руб.;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Calibri"/>
                <a:ea typeface="Calibri"/>
                <a:cs typeface="Times New Roman"/>
              </a:rPr>
              <a:t>3) штраф 3 за </a:t>
            </a:r>
            <a:r>
              <a:rPr lang="ru-RU" sz="1600" dirty="0" err="1">
                <a:latin typeface="Calibri"/>
                <a:ea typeface="Calibri"/>
                <a:cs typeface="Times New Roman"/>
              </a:rPr>
              <a:t>ненаправление</a:t>
            </a:r>
            <a:r>
              <a:rPr lang="ru-RU" sz="1600" dirty="0">
                <a:latin typeface="Calibri"/>
                <a:ea typeface="Calibri"/>
                <a:cs typeface="Times New Roman"/>
              </a:rPr>
              <a:t> кассового чека = 10 тыс. руб. (действующий штраф) x 2,5 (50% от роста количества проверок) x 2 (действующая скидка на уплату штрафа) = 50 тыс. руб.</a:t>
            </a:r>
            <a:endParaRPr lang="ru-RU" sz="16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47" y="4834860"/>
            <a:ext cx="11864048" cy="163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162046" y="897960"/>
            <a:ext cx="927903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Calibri"/>
                <a:ea typeface="Calibri"/>
                <a:cs typeface="Times New Roman"/>
              </a:rPr>
              <a:t>	В </a:t>
            </a:r>
            <a:r>
              <a:rPr lang="ru-RU" dirty="0">
                <a:latin typeface="Calibri"/>
                <a:ea typeface="Calibri"/>
                <a:cs typeface="Times New Roman"/>
              </a:rPr>
              <a:t>целях снижения количества нарушений законодательства о применении ККТ предлагается увеличить суммы административных штрафов за нарушение требований законодательства Российской Федерации о применении ККТ в 2,5 раза (1/2 от возросшего количества проверок) с учетом действующей системы уплаты административного штрафа в 50% согласно частям 1.3 - 3 статьи 32.2 КоАП РФ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457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>
            <a:extLst>
              <a:ext uri="{FF2B5EF4-FFF2-40B4-BE49-F238E27FC236}">
                <a16:creationId xmlns="" xmlns:a16="http://schemas.microsoft.com/office/drawing/2014/main" id="{8CF6B2E3-DDF6-66CC-7A8D-07C6FF67516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СПАСИБО ЗА ВНИМАНИЕ!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C2940097-1F21-22E6-8D5B-6198A89A3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B8470-55A6-CF4B-ABEF-5E5F70F4E2F5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528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ФНС 1">
      <a:dk1>
        <a:srgbClr val="2A3A7B"/>
      </a:dk1>
      <a:lt1>
        <a:srgbClr val="EDF1F6"/>
      </a:lt1>
      <a:dk2>
        <a:srgbClr val="2A3A7B"/>
      </a:dk2>
      <a:lt2>
        <a:srgbClr val="D8DFEB"/>
      </a:lt2>
      <a:accent1>
        <a:srgbClr val="005BAD"/>
      </a:accent1>
      <a:accent2>
        <a:srgbClr val="489EDD"/>
      </a:accent2>
      <a:accent3>
        <a:srgbClr val="2A3A7B"/>
      </a:accent3>
      <a:accent4>
        <a:srgbClr val="7F8FA9"/>
      </a:accent4>
      <a:accent5>
        <a:srgbClr val="F6522D"/>
      </a:accent5>
      <a:accent6>
        <a:srgbClr val="D8DFEB"/>
      </a:accent6>
      <a:hlink>
        <a:srgbClr val="FB542E"/>
      </a:hlink>
      <a:folHlink>
        <a:srgbClr val="3EBBF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5048</TotalTime>
  <Words>573</Words>
  <Application>Microsoft Office PowerPoint</Application>
  <PresentationFormat>Произвольный</PresentationFormat>
  <Paragraphs>56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Анастасия Гаврикова</dc:creator>
  <cp:lastModifiedBy>USER</cp:lastModifiedBy>
  <cp:revision>51</cp:revision>
  <cp:lastPrinted>2026-06-16T12:07:47Z</cp:lastPrinted>
  <dcterms:created xsi:type="dcterms:W3CDTF">2025-05-13T09:24:29Z</dcterms:created>
  <dcterms:modified xsi:type="dcterms:W3CDTF">2026-06-16T12:08:31Z</dcterms:modified>
</cp:coreProperties>
</file>