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6"/>
  </p:notesMasterIdLst>
  <p:sldIdLst>
    <p:sldId id="281" r:id="rId2"/>
    <p:sldId id="400" r:id="rId3"/>
    <p:sldId id="418" r:id="rId4"/>
    <p:sldId id="376" r:id="rId5"/>
    <p:sldId id="413" r:id="rId6"/>
    <p:sldId id="411" r:id="rId7"/>
    <p:sldId id="419" r:id="rId8"/>
    <p:sldId id="420" r:id="rId9"/>
    <p:sldId id="421" r:id="rId10"/>
    <p:sldId id="422" r:id="rId11"/>
    <p:sldId id="424" r:id="rId12"/>
    <p:sldId id="427" r:id="rId13"/>
    <p:sldId id="431" r:id="rId14"/>
    <p:sldId id="423" r:id="rId15"/>
    <p:sldId id="429" r:id="rId16"/>
    <p:sldId id="426" r:id="rId17"/>
    <p:sldId id="432" r:id="rId18"/>
    <p:sldId id="428" r:id="rId19"/>
    <p:sldId id="417" r:id="rId20"/>
    <p:sldId id="433" r:id="rId21"/>
    <p:sldId id="415" r:id="rId22"/>
    <p:sldId id="377" r:id="rId23"/>
    <p:sldId id="430" r:id="rId24"/>
    <p:sldId id="387" r:id="rId25"/>
  </p:sldIdLst>
  <p:sldSz cx="9144000" cy="6858000" type="screen4x3"/>
  <p:notesSz cx="6858000" cy="9926638"/>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Раздел по умолчанию" id="{BDF00440-2565-4F85-9FA3-7C7AEE858267}">
          <p14:sldIdLst>
            <p14:sldId id="281"/>
            <p14:sldId id="400"/>
            <p14:sldId id="418"/>
            <p14:sldId id="376"/>
            <p14:sldId id="413"/>
            <p14:sldId id="411"/>
            <p14:sldId id="419"/>
            <p14:sldId id="420"/>
            <p14:sldId id="421"/>
            <p14:sldId id="422"/>
            <p14:sldId id="424"/>
            <p14:sldId id="427"/>
            <p14:sldId id="431"/>
            <p14:sldId id="423"/>
            <p14:sldId id="429"/>
            <p14:sldId id="426"/>
            <p14:sldId id="432"/>
            <p14:sldId id="428"/>
            <p14:sldId id="417"/>
            <p14:sldId id="433"/>
            <p14:sldId id="415"/>
            <p14:sldId id="377"/>
            <p14:sldId id="430"/>
            <p14:sldId id="387"/>
          </p14:sldIdLst>
        </p14:section>
        <p14:section name="Раздел без заголовка" id="{79B89EF6-2E71-4800-8CFC-AAF80960C8CA}">
          <p14:sldIdLst/>
        </p14:section>
        <p14:section name="Раздел без заголовка" id="{7FE9D027-7DA0-4261-AAD5-5A7B0DC966AE}">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6">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0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3" autoAdjust="0"/>
    <p:restoredTop sz="99552" autoAdjust="0"/>
  </p:normalViewPr>
  <p:slideViewPr>
    <p:cSldViewPr>
      <p:cViewPr varScale="1">
        <p:scale>
          <a:sx n="116" d="100"/>
          <a:sy n="116" d="100"/>
        </p:scale>
        <p:origin x="-984"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9" d="100"/>
          <a:sy n="59" d="100"/>
        </p:scale>
        <p:origin x="-3396" y="-84"/>
      </p:cViewPr>
      <p:guideLst>
        <p:guide orient="horz" pos="3126"/>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1799" cy="496888"/>
          </a:xfrm>
          <a:prstGeom prst="rect">
            <a:avLst/>
          </a:prstGeom>
        </p:spPr>
        <p:txBody>
          <a:bodyPr vert="horz" lIns="91407" tIns="45702" rIns="91407" bIns="45702"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4" y="1"/>
            <a:ext cx="2971799" cy="496888"/>
          </a:xfrm>
          <a:prstGeom prst="rect">
            <a:avLst/>
          </a:prstGeom>
        </p:spPr>
        <p:txBody>
          <a:bodyPr vert="horz" lIns="91407" tIns="45702" rIns="91407" bIns="45702" rtlCol="0"/>
          <a:lstStyle>
            <a:lvl1pPr algn="r" fontAlgn="auto">
              <a:spcBef>
                <a:spcPts val="0"/>
              </a:spcBef>
              <a:spcAft>
                <a:spcPts val="0"/>
              </a:spcAft>
              <a:defRPr sz="1200">
                <a:latin typeface="+mn-lt"/>
              </a:defRPr>
            </a:lvl1pPr>
          </a:lstStyle>
          <a:p>
            <a:pPr>
              <a:defRPr/>
            </a:pPr>
            <a:fld id="{B2B26076-DE4B-4916-920D-93E9A051C439}" type="datetimeFigureOut">
              <a:rPr lang="ru-RU"/>
              <a:pPr>
                <a:defRPr/>
              </a:pPr>
              <a:t>14.02.2024</a:t>
            </a:fld>
            <a:endParaRPr lang="ru-RU"/>
          </a:p>
        </p:txBody>
      </p:sp>
      <p:sp>
        <p:nvSpPr>
          <p:cNvPr id="4" name="Образ слайда 3"/>
          <p:cNvSpPr>
            <a:spLocks noGrp="1" noRot="1" noChangeAspect="1"/>
          </p:cNvSpPr>
          <p:nvPr>
            <p:ph type="sldImg" idx="2"/>
          </p:nvPr>
        </p:nvSpPr>
        <p:spPr>
          <a:xfrm>
            <a:off x="947738" y="744538"/>
            <a:ext cx="4962525" cy="3721100"/>
          </a:xfrm>
          <a:prstGeom prst="rect">
            <a:avLst/>
          </a:prstGeom>
          <a:noFill/>
          <a:ln w="12700">
            <a:solidFill>
              <a:prstClr val="black"/>
            </a:solidFill>
          </a:ln>
        </p:spPr>
        <p:txBody>
          <a:bodyPr vert="horz" lIns="91407" tIns="45702" rIns="91407" bIns="45702" rtlCol="0" anchor="ctr"/>
          <a:lstStyle/>
          <a:p>
            <a:pPr lvl="0"/>
            <a:endParaRPr lang="ru-RU" noProof="0"/>
          </a:p>
        </p:txBody>
      </p:sp>
      <p:sp>
        <p:nvSpPr>
          <p:cNvPr id="5" name="Заметки 4"/>
          <p:cNvSpPr>
            <a:spLocks noGrp="1"/>
          </p:cNvSpPr>
          <p:nvPr>
            <p:ph type="body" sz="quarter" idx="3"/>
          </p:nvPr>
        </p:nvSpPr>
        <p:spPr>
          <a:xfrm>
            <a:off x="685801" y="4716465"/>
            <a:ext cx="5486400" cy="4465637"/>
          </a:xfrm>
          <a:prstGeom prst="rect">
            <a:avLst/>
          </a:prstGeom>
        </p:spPr>
        <p:txBody>
          <a:bodyPr vert="horz" lIns="91407" tIns="45702" rIns="91407" bIns="45702"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1" y="9428164"/>
            <a:ext cx="2971799" cy="496887"/>
          </a:xfrm>
          <a:prstGeom prst="rect">
            <a:avLst/>
          </a:prstGeom>
        </p:spPr>
        <p:txBody>
          <a:bodyPr vert="horz" lIns="91407" tIns="45702" rIns="91407" bIns="45702"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4" y="9428164"/>
            <a:ext cx="2971799" cy="496887"/>
          </a:xfrm>
          <a:prstGeom prst="rect">
            <a:avLst/>
          </a:prstGeom>
        </p:spPr>
        <p:txBody>
          <a:bodyPr vert="horz" lIns="91407" tIns="45702" rIns="91407" bIns="45702" rtlCol="0" anchor="b"/>
          <a:lstStyle>
            <a:lvl1pPr algn="r" fontAlgn="auto">
              <a:spcBef>
                <a:spcPts val="0"/>
              </a:spcBef>
              <a:spcAft>
                <a:spcPts val="0"/>
              </a:spcAft>
              <a:defRPr sz="1200">
                <a:latin typeface="+mn-lt"/>
              </a:defRPr>
            </a:lvl1pPr>
          </a:lstStyle>
          <a:p>
            <a:pPr>
              <a:defRPr/>
            </a:pPr>
            <a:fld id="{FE9A1984-59EA-45D3-AFB5-1F90848CCCED}" type="slidenum">
              <a:rPr lang="ru-RU"/>
              <a:pPr>
                <a:defRPr/>
              </a:pPr>
              <a:t>‹#›</a:t>
            </a:fld>
            <a:endParaRPr lang="ru-RU"/>
          </a:p>
        </p:txBody>
      </p:sp>
    </p:spTree>
    <p:extLst>
      <p:ext uri="{BB962C8B-B14F-4D97-AF65-F5344CB8AC3E}">
        <p14:creationId xmlns:p14="http://schemas.microsoft.com/office/powerpoint/2010/main" val="33324263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smtClean="0"/>
          </a:p>
        </p:txBody>
      </p:sp>
      <p:sp>
        <p:nvSpPr>
          <p:cNvPr id="4" name="Номер слайда 3"/>
          <p:cNvSpPr>
            <a:spLocks noGrp="1"/>
          </p:cNvSpPr>
          <p:nvPr>
            <p:ph type="sldNum" sz="quarter" idx="5"/>
          </p:nvPr>
        </p:nvSpPr>
        <p:spPr/>
        <p:txBody>
          <a:bodyPr/>
          <a:lstStyle/>
          <a:p>
            <a:pPr>
              <a:defRPr/>
            </a:pPr>
            <a:fld id="{BA4DD928-7F76-4B28-BAA7-6416DFC18815}" type="slidenum">
              <a:rPr lang="ru-RU" smtClean="0"/>
              <a:pPr>
                <a:defRPr/>
              </a:pPr>
              <a:t>1</a:t>
            </a:fld>
            <a:endParaRPr lang="ru-RU" dirty="0"/>
          </a:p>
        </p:txBody>
      </p:sp>
    </p:spTree>
    <p:extLst>
      <p:ext uri="{BB962C8B-B14F-4D97-AF65-F5344CB8AC3E}">
        <p14:creationId xmlns:p14="http://schemas.microsoft.com/office/powerpoint/2010/main" val="3710201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FE9A1984-59EA-45D3-AFB5-1F90848CCCED}" type="slidenum">
              <a:rPr lang="ru-RU" smtClean="0"/>
              <a:pPr>
                <a:defRPr/>
              </a:pPr>
              <a:t>4</a:t>
            </a:fld>
            <a:endParaRPr lang="ru-RU"/>
          </a:p>
        </p:txBody>
      </p:sp>
    </p:spTree>
    <p:extLst>
      <p:ext uri="{BB962C8B-B14F-4D97-AF65-F5344CB8AC3E}">
        <p14:creationId xmlns:p14="http://schemas.microsoft.com/office/powerpoint/2010/main" val="1938522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10"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 name="Title 1"/>
          <p:cNvSpPr>
            <a:spLocks noGrp="1"/>
          </p:cNvSpPr>
          <p:nvPr>
            <p:ph type="ctrTitle"/>
          </p:nvPr>
        </p:nvSpPr>
        <p:spPr>
          <a:xfrm>
            <a:off x="685800" y="1600202"/>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1" name="Date Placeholder 3"/>
          <p:cNvSpPr>
            <a:spLocks noGrp="1"/>
          </p:cNvSpPr>
          <p:nvPr>
            <p:ph type="dt" sz="half" idx="10"/>
          </p:nvPr>
        </p:nvSpPr>
        <p:spPr/>
        <p:txBody>
          <a:bodyPr/>
          <a:lstStyle>
            <a:lvl1pPr>
              <a:defRPr/>
            </a:lvl1pPr>
          </a:lstStyle>
          <a:p>
            <a:pPr>
              <a:defRPr/>
            </a:pPr>
            <a:fld id="{EE91E832-B487-4D7C-BE31-5675C442FCA1}" type="datetimeFigureOut">
              <a:rPr lang="ru-RU"/>
              <a:pPr>
                <a:defRPr/>
              </a:pPr>
              <a:t>14.02.2024</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D1BA5C24-79F2-4ADC-BE74-82A3B461AB11}" type="slidenum">
              <a:rPr lang="ru-RU"/>
              <a:pPr>
                <a:defRPr/>
              </a:pPr>
              <a:t>‹#›</a:t>
            </a:fld>
            <a:endParaRPr lang="ru-RU"/>
          </a:p>
        </p:txBody>
      </p:sp>
    </p:spTree>
    <p:extLst>
      <p:ext uri="{BB962C8B-B14F-4D97-AF65-F5344CB8AC3E}">
        <p14:creationId xmlns:p14="http://schemas.microsoft.com/office/powerpoint/2010/main" val="8203805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7368502C-BDE3-48CF-BFBA-D7FBAF85976B}" type="datetimeFigureOut">
              <a:rPr lang="ru-RU"/>
              <a:pPr>
                <a:defRPr/>
              </a:pPr>
              <a:t>14.02.2024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50EAD62-34F2-4E31-ACDF-F26EB17530F3}" type="slidenum">
              <a:rPr lang="ru-RU"/>
              <a:pPr>
                <a:defRPr/>
              </a:pPr>
              <a:t>‹#›</a:t>
            </a:fld>
            <a:endParaRPr lang="ru-RU"/>
          </a:p>
        </p:txBody>
      </p:sp>
    </p:spTree>
    <p:extLst>
      <p:ext uri="{BB962C8B-B14F-4D97-AF65-F5344CB8AC3E}">
        <p14:creationId xmlns:p14="http://schemas.microsoft.com/office/powerpoint/2010/main" val="2063429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8"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9"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10" name="Freeform 19"/>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2"/>
            <a:ext cx="6019800" cy="4487335"/>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F098D59F-55DA-41C4-9693-560C7D33AC58}" type="datetimeFigureOut">
              <a:rPr lang="ru-RU"/>
              <a:pPr>
                <a:defRPr/>
              </a:pPr>
              <a:t>14.02.2024</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D70BB5F3-2EBF-4154-9AA0-7589FA560F8C}" type="slidenum">
              <a:rPr lang="ru-RU"/>
              <a:pPr>
                <a:defRPr/>
              </a:pPr>
              <a:t>‹#›</a:t>
            </a:fld>
            <a:endParaRPr lang="ru-RU"/>
          </a:p>
        </p:txBody>
      </p:sp>
    </p:spTree>
    <p:extLst>
      <p:ext uri="{BB962C8B-B14F-4D97-AF65-F5344CB8AC3E}">
        <p14:creationId xmlns:p14="http://schemas.microsoft.com/office/powerpoint/2010/main" val="310780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2A9E5311-C791-4787-BE71-0358910BC300}" type="datetimeFigureOut">
              <a:rPr lang="ru-RU"/>
              <a:pPr>
                <a:defRPr/>
              </a:pPr>
              <a:t>14.02.2024</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17AB14A-0652-47B4-BDF5-C9E94CBE844D}" type="slidenum">
              <a:rPr lang="ru-RU"/>
              <a:pPr>
                <a:defRPr/>
              </a:pPr>
              <a:t>‹#›</a:t>
            </a:fld>
            <a:endParaRPr lang="ru-RU"/>
          </a:p>
        </p:txBody>
      </p:sp>
    </p:spTree>
    <p:extLst>
      <p:ext uri="{BB962C8B-B14F-4D97-AF65-F5344CB8AC3E}">
        <p14:creationId xmlns:p14="http://schemas.microsoft.com/office/powerpoint/2010/main" val="3445747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Freeform 14"/>
          <p:cNvSpPr>
            <a:spLocks/>
          </p:cNvSpPr>
          <p:nvPr/>
        </p:nvSpPr>
        <p:spPr bwMode="hidden">
          <a:xfrm>
            <a:off x="6046788" y="4203700"/>
            <a:ext cx="2876550" cy="714375"/>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6" name="Freeform 18"/>
          <p:cNvSpPr>
            <a:spLocks/>
          </p:cNvSpPr>
          <p:nvPr/>
        </p:nvSpPr>
        <p:spPr bwMode="hidden">
          <a:xfrm>
            <a:off x="2619375" y="4075113"/>
            <a:ext cx="5545138" cy="850900"/>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7" name="Freeform 22"/>
          <p:cNvSpPr>
            <a:spLocks/>
          </p:cNvSpPr>
          <p:nvPr/>
        </p:nvSpPr>
        <p:spPr bwMode="hidden">
          <a:xfrm>
            <a:off x="2828925" y="4087813"/>
            <a:ext cx="5467350" cy="774700"/>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8" name="Freeform 26"/>
          <p:cNvSpPr>
            <a:spLocks/>
          </p:cNvSpPr>
          <p:nvPr/>
        </p:nvSpPr>
        <p:spPr bwMode="hidden">
          <a:xfrm>
            <a:off x="5610225" y="4073525"/>
            <a:ext cx="3306763" cy="652463"/>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9" name="Freeform 10"/>
          <p:cNvSpPr>
            <a:spLocks/>
          </p:cNvSpPr>
          <p:nvPr/>
        </p:nvSpPr>
        <p:spPr bwMode="hidden">
          <a:xfrm>
            <a:off x="211138" y="4059238"/>
            <a:ext cx="8723312" cy="1328737"/>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50"/>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fld id="{CF6CA2AC-6CED-412B-AFD8-6BB3D34630CA}" type="datetimeFigureOut">
              <a:rPr lang="ru-RU"/>
              <a:pPr>
                <a:defRPr/>
              </a:pPr>
              <a:t>14.02.2024</a:t>
            </a:fld>
            <a:endParaRPr lang="ru-RU"/>
          </a:p>
        </p:txBody>
      </p:sp>
      <p:sp>
        <p:nvSpPr>
          <p:cNvPr id="11" name="Footer Placeholder 4"/>
          <p:cNvSpPr>
            <a:spLocks noGrp="1"/>
          </p:cNvSpPr>
          <p:nvPr>
            <p:ph type="ftr" sz="quarter" idx="11"/>
          </p:nvPr>
        </p:nvSpPr>
        <p:spPr/>
        <p:txBody>
          <a:bodyPr/>
          <a:lstStyle>
            <a:lvl1pPr>
              <a:defRPr/>
            </a:lvl1pPr>
          </a:lstStyle>
          <a:p>
            <a:pPr>
              <a:defRPr/>
            </a:pPr>
            <a:endParaRPr lang="ru-RU"/>
          </a:p>
        </p:txBody>
      </p:sp>
      <p:sp>
        <p:nvSpPr>
          <p:cNvPr id="12" name="Slide Number Placeholder 5"/>
          <p:cNvSpPr>
            <a:spLocks noGrp="1"/>
          </p:cNvSpPr>
          <p:nvPr>
            <p:ph type="sldNum" sz="quarter" idx="12"/>
          </p:nvPr>
        </p:nvSpPr>
        <p:spPr/>
        <p:txBody>
          <a:bodyPr/>
          <a:lstStyle>
            <a:lvl1pPr>
              <a:defRPr/>
            </a:lvl1pPr>
          </a:lstStyle>
          <a:p>
            <a:pPr>
              <a:defRPr/>
            </a:pPr>
            <a:fld id="{81CFC2A5-3062-48B5-8BB2-4CC233BBB04C}" type="slidenum">
              <a:rPr lang="ru-RU"/>
              <a:pPr>
                <a:defRPr/>
              </a:pPr>
              <a:t>‹#›</a:t>
            </a:fld>
            <a:endParaRPr lang="ru-RU"/>
          </a:p>
        </p:txBody>
      </p:sp>
    </p:spTree>
    <p:extLst>
      <p:ext uri="{BB962C8B-B14F-4D97-AF65-F5344CB8AC3E}">
        <p14:creationId xmlns:p14="http://schemas.microsoft.com/office/powerpoint/2010/main" val="638803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EE90D26B-798D-48D8-995E-97F45B3A7A90}" type="datetimeFigureOut">
              <a:rPr lang="ru-RU"/>
              <a:pPr>
                <a:defRPr/>
              </a:pPr>
              <a:t>14.02.2024</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7BEF0B48-8287-4A74-ADF1-81F5437C89BC}" type="slidenum">
              <a:rPr lang="ru-RU"/>
              <a:pPr>
                <a:defRPr/>
              </a:pPr>
              <a:t>‹#›</a:t>
            </a:fld>
            <a:endParaRPr lang="ru-RU"/>
          </a:p>
        </p:txBody>
      </p:sp>
    </p:spTree>
    <p:extLst>
      <p:ext uri="{BB962C8B-B14F-4D97-AF65-F5344CB8AC3E}">
        <p14:creationId xmlns:p14="http://schemas.microsoft.com/office/powerpoint/2010/main" val="1098414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3"/>
            <a:ext cx="3822192" cy="639763"/>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6" y="3429001"/>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3"/>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1"/>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40B8AD57-33A4-4022-8745-C1DDD9B17406}" type="datetimeFigureOut">
              <a:rPr lang="ru-RU"/>
              <a:pPr>
                <a:defRPr/>
              </a:pPr>
              <a:t>14.02.2024</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375C70ED-986D-4ECC-BC3B-85202BE0781B}" type="slidenum">
              <a:rPr lang="ru-RU"/>
              <a:pPr>
                <a:defRPr/>
              </a:pPr>
              <a:t>‹#›</a:t>
            </a:fld>
            <a:endParaRPr lang="ru-RU"/>
          </a:p>
        </p:txBody>
      </p:sp>
    </p:spTree>
    <p:extLst>
      <p:ext uri="{BB962C8B-B14F-4D97-AF65-F5344CB8AC3E}">
        <p14:creationId xmlns:p14="http://schemas.microsoft.com/office/powerpoint/2010/main" val="2109079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4480C1E2-E1DB-485B-AE0C-E71D21FA6083}" type="datetimeFigureOut">
              <a:rPr lang="ru-RU"/>
              <a:pPr>
                <a:defRPr/>
              </a:pPr>
              <a:t>14.02.2024</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0CE1D6E6-D3F9-423E-9194-96ED865C5575}" type="slidenum">
              <a:rPr lang="ru-RU"/>
              <a:pPr>
                <a:defRPr/>
              </a:pPr>
              <a:t>‹#›</a:t>
            </a:fld>
            <a:endParaRPr lang="ru-RU"/>
          </a:p>
        </p:txBody>
      </p:sp>
    </p:spTree>
    <p:extLst>
      <p:ext uri="{BB962C8B-B14F-4D97-AF65-F5344CB8AC3E}">
        <p14:creationId xmlns:p14="http://schemas.microsoft.com/office/powerpoint/2010/main" val="3435900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5"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6"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7"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8"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9" name="Date Placeholder 1"/>
          <p:cNvSpPr>
            <a:spLocks noGrp="1"/>
          </p:cNvSpPr>
          <p:nvPr>
            <p:ph type="dt" sz="half" idx="10"/>
          </p:nvPr>
        </p:nvSpPr>
        <p:spPr/>
        <p:txBody>
          <a:bodyPr/>
          <a:lstStyle>
            <a:lvl1pPr>
              <a:defRPr/>
            </a:lvl1pPr>
          </a:lstStyle>
          <a:p>
            <a:pPr>
              <a:defRPr/>
            </a:pPr>
            <a:fld id="{AC4E744C-6C53-4AA3-990D-413E899D253A}" type="datetimeFigureOut">
              <a:rPr lang="ru-RU"/>
              <a:pPr>
                <a:defRPr/>
              </a:pPr>
              <a:t>14.02.2024</a:t>
            </a:fld>
            <a:endParaRPr lang="ru-RU"/>
          </a:p>
        </p:txBody>
      </p:sp>
      <p:sp>
        <p:nvSpPr>
          <p:cNvPr id="10" name="Footer Placeholder 2"/>
          <p:cNvSpPr>
            <a:spLocks noGrp="1"/>
          </p:cNvSpPr>
          <p:nvPr>
            <p:ph type="ftr" sz="quarter" idx="11"/>
          </p:nvPr>
        </p:nvSpPr>
        <p:spPr/>
        <p:txBody>
          <a:bodyPr/>
          <a:lstStyle>
            <a:lvl1pPr>
              <a:defRPr/>
            </a:lvl1pPr>
          </a:lstStyle>
          <a:p>
            <a:pPr>
              <a:defRPr/>
            </a:pPr>
            <a:endParaRPr lang="ru-RU"/>
          </a:p>
        </p:txBody>
      </p:sp>
      <p:sp>
        <p:nvSpPr>
          <p:cNvPr id="11" name="Slide Number Placeholder 3"/>
          <p:cNvSpPr>
            <a:spLocks noGrp="1"/>
          </p:cNvSpPr>
          <p:nvPr>
            <p:ph type="sldNum" sz="quarter" idx="12"/>
          </p:nvPr>
        </p:nvSpPr>
        <p:spPr/>
        <p:txBody>
          <a:bodyPr/>
          <a:lstStyle>
            <a:lvl1pPr>
              <a:defRPr/>
            </a:lvl1pPr>
          </a:lstStyle>
          <a:p>
            <a:pPr>
              <a:defRPr/>
            </a:pPr>
            <a:fld id="{09ACB045-B6F1-4059-93AA-0ED797058418}" type="slidenum">
              <a:rPr lang="ru-RU"/>
              <a:pPr>
                <a:defRPr/>
              </a:pPr>
              <a:t>‹#›</a:t>
            </a:fld>
            <a:endParaRPr lang="ru-RU"/>
          </a:p>
        </p:txBody>
      </p:sp>
    </p:spTree>
    <p:extLst>
      <p:ext uri="{BB962C8B-B14F-4D97-AF65-F5344CB8AC3E}">
        <p14:creationId xmlns:p14="http://schemas.microsoft.com/office/powerpoint/2010/main" val="1397530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11" name="Freeform 28"/>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4" name="Text Placeholder 3"/>
          <p:cNvSpPr>
            <a:spLocks noGrp="1"/>
          </p:cNvSpPr>
          <p:nvPr>
            <p:ph type="body" sz="half" idx="2"/>
          </p:nvPr>
        </p:nvSpPr>
        <p:spPr>
          <a:xfrm>
            <a:off x="914400" y="3581402"/>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0DC31841-EDEA-4BB1-B441-2B140EAD96EF}" type="datetimeFigureOut">
              <a:rPr lang="ru-RU"/>
              <a:pPr>
                <a:defRPr/>
              </a:pPr>
              <a:t>14.02.2024</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1228A14C-0445-4831-B4D2-634F1163C59D}" type="slidenum">
              <a:rPr lang="ru-RU"/>
              <a:pPr>
                <a:defRPr/>
              </a:pPr>
              <a:t>‹#›</a:t>
            </a:fld>
            <a:endParaRPr lang="ru-RU"/>
          </a:p>
        </p:txBody>
      </p:sp>
    </p:spTree>
    <p:extLst>
      <p:ext uri="{BB962C8B-B14F-4D97-AF65-F5344CB8AC3E}">
        <p14:creationId xmlns:p14="http://schemas.microsoft.com/office/powerpoint/2010/main" val="1703156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8"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9"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0"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11" name="Freeform 10"/>
            <p:cNvSpPr>
              <a:spLocks/>
            </p:cNvSpPr>
            <p:nvPr/>
          </p:nvSpPr>
          <p:spPr bwMode="hidden">
            <a:xfrm>
              <a:off x="-3905250" y="4294188"/>
              <a:ext cx="13011150"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2" name="Title 1"/>
          <p:cNvSpPr>
            <a:spLocks noGrp="1"/>
          </p:cNvSpPr>
          <p:nvPr>
            <p:ph type="title"/>
          </p:nvPr>
        </p:nvSpPr>
        <p:spPr>
          <a:xfrm>
            <a:off x="4874159" y="338669"/>
            <a:ext cx="3812645" cy="2429935"/>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7"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D28FBC40-ABD3-4307-92C3-EDC0603E01CA}" type="datetimeFigureOut">
              <a:rPr lang="ru-RU"/>
              <a:pPr>
                <a:defRPr/>
              </a:pPr>
              <a:t>14.02.2024</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176DB9A8-3449-433A-85F4-2750B53DC56A}" type="slidenum">
              <a:rPr lang="ru-RU"/>
              <a:pPr>
                <a:defRPr/>
              </a:pPr>
              <a:t>‹#›</a:t>
            </a:fld>
            <a:endParaRPr lang="ru-RU"/>
          </a:p>
        </p:txBody>
      </p:sp>
    </p:spTree>
    <p:extLst>
      <p:ext uri="{BB962C8B-B14F-4D97-AF65-F5344CB8AC3E}">
        <p14:creationId xmlns:p14="http://schemas.microsoft.com/office/powerpoint/2010/main" val="3148260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033" name="Freeform 14"/>
            <p:cNvSpPr>
              <a:spLocks/>
            </p:cNvSpPr>
            <p:nvPr/>
          </p:nvSpPr>
          <p:spPr bwMode="hidden">
            <a:xfrm>
              <a:off x="4810125" y="4500563"/>
              <a:ext cx="4295775" cy="1016000"/>
            </a:xfrm>
            <a:custGeom>
              <a:avLst/>
              <a:gdLst>
                <a:gd name="T0" fmla="*/ 2147483647 w 2706"/>
                <a:gd name="T1" fmla="*/ 0 h 640"/>
                <a:gd name="T2" fmla="*/ 2147483647 w 2706"/>
                <a:gd name="T3" fmla="*/ 0 h 640"/>
                <a:gd name="T4" fmla="*/ 2147483647 w 2706"/>
                <a:gd name="T5" fmla="*/ 2147483647 h 640"/>
                <a:gd name="T6" fmla="*/ 2147483647 w 2706"/>
                <a:gd name="T7" fmla="*/ 2147483647 h 640"/>
                <a:gd name="T8" fmla="*/ 2147483647 w 2706"/>
                <a:gd name="T9" fmla="*/ 2147483647 h 640"/>
                <a:gd name="T10" fmla="*/ 2147483647 w 2706"/>
                <a:gd name="T11" fmla="*/ 2147483647 h 640"/>
                <a:gd name="T12" fmla="*/ 2147483647 w 2706"/>
                <a:gd name="T13" fmla="*/ 2147483647 h 640"/>
                <a:gd name="T14" fmla="*/ 2147483647 w 2706"/>
                <a:gd name="T15" fmla="*/ 2147483647 h 640"/>
                <a:gd name="T16" fmla="*/ 2147483647 w 2706"/>
                <a:gd name="T17" fmla="*/ 2147483647 h 640"/>
                <a:gd name="T18" fmla="*/ 2147483647 w 2706"/>
                <a:gd name="T19" fmla="*/ 2147483647 h 640"/>
                <a:gd name="T20" fmla="*/ 2147483647 w 2706"/>
                <a:gd name="T21" fmla="*/ 2147483647 h 640"/>
                <a:gd name="T22" fmla="*/ 2147483647 w 2706"/>
                <a:gd name="T23" fmla="*/ 2147483647 h 640"/>
                <a:gd name="T24" fmla="*/ 2147483647 w 2706"/>
                <a:gd name="T25" fmla="*/ 2147483647 h 640"/>
                <a:gd name="T26" fmla="*/ 2147483647 w 2706"/>
                <a:gd name="T27" fmla="*/ 2147483647 h 640"/>
                <a:gd name="T28" fmla="*/ 2147483647 w 2706"/>
                <a:gd name="T29" fmla="*/ 2147483647 h 640"/>
                <a:gd name="T30" fmla="*/ 2147483647 w 2706"/>
                <a:gd name="T31" fmla="*/ 2147483647 h 640"/>
                <a:gd name="T32" fmla="*/ 2147483647 w 2706"/>
                <a:gd name="T33" fmla="*/ 2147483647 h 640"/>
                <a:gd name="T34" fmla="*/ 2147483647 w 2706"/>
                <a:gd name="T35" fmla="*/ 2147483647 h 640"/>
                <a:gd name="T36" fmla="*/ 0 w 2706"/>
                <a:gd name="T37" fmla="*/ 2147483647 h 640"/>
                <a:gd name="T38" fmla="*/ 0 w 2706"/>
                <a:gd name="T39" fmla="*/ 2147483647 h 640"/>
                <a:gd name="T40" fmla="*/ 2147483647 w 2706"/>
                <a:gd name="T41" fmla="*/ 2147483647 h 640"/>
                <a:gd name="T42" fmla="*/ 2147483647 w 2706"/>
                <a:gd name="T43" fmla="*/ 2147483647 h 640"/>
                <a:gd name="T44" fmla="*/ 2147483647 w 2706"/>
                <a:gd name="T45" fmla="*/ 2147483647 h 640"/>
                <a:gd name="T46" fmla="*/ 2147483647 w 2706"/>
                <a:gd name="T47" fmla="*/ 2147483647 h 640"/>
                <a:gd name="T48" fmla="*/ 2147483647 w 2706"/>
                <a:gd name="T49" fmla="*/ 2147483647 h 640"/>
                <a:gd name="T50" fmla="*/ 2147483647 w 2706"/>
                <a:gd name="T51" fmla="*/ 2147483647 h 640"/>
                <a:gd name="T52" fmla="*/ 2147483647 w 2706"/>
                <a:gd name="T53" fmla="*/ 2147483647 h 640"/>
                <a:gd name="T54" fmla="*/ 2147483647 w 2706"/>
                <a:gd name="T55" fmla="*/ 2147483647 h 640"/>
                <a:gd name="T56" fmla="*/ 2147483647 w 2706"/>
                <a:gd name="T57" fmla="*/ 2147483647 h 640"/>
                <a:gd name="T58" fmla="*/ 2147483647 w 2706"/>
                <a:gd name="T59" fmla="*/ 2147483647 h 640"/>
                <a:gd name="T60" fmla="*/ 2147483647 w 2706"/>
                <a:gd name="T61" fmla="*/ 2147483647 h 640"/>
                <a:gd name="T62" fmla="*/ 2147483647 w 2706"/>
                <a:gd name="T63" fmla="*/ 2147483647 h 640"/>
                <a:gd name="T64" fmla="*/ 2147483647 w 2706"/>
                <a:gd name="T65" fmla="*/ 2147483647 h 640"/>
                <a:gd name="T66" fmla="*/ 2147483647 w 2706"/>
                <a:gd name="T67" fmla="*/ 2147483647 h 640"/>
                <a:gd name="T68" fmla="*/ 2147483647 w 2706"/>
                <a:gd name="T69" fmla="*/ 2147483647 h 640"/>
                <a:gd name="T70" fmla="*/ 2147483647 w 2706"/>
                <a:gd name="T71" fmla="*/ 2147483647 h 640"/>
                <a:gd name="T72" fmla="*/ 2147483647 w 2706"/>
                <a:gd name="T73" fmla="*/ 2147483647 h 640"/>
                <a:gd name="T74" fmla="*/ 2147483647 w 2706"/>
                <a:gd name="T75" fmla="*/ 2147483647 h 640"/>
                <a:gd name="T76" fmla="*/ 2147483647 w 2706"/>
                <a:gd name="T77" fmla="*/ 2147483647 h 640"/>
                <a:gd name="T78" fmla="*/ 2147483647 w 2706"/>
                <a:gd name="T79" fmla="*/ 2147483647 h 640"/>
                <a:gd name="T80" fmla="*/ 2147483647 w 2706"/>
                <a:gd name="T81" fmla="*/ 2147483647 h 640"/>
                <a:gd name="T82" fmla="*/ 2147483647 w 2706"/>
                <a:gd name="T83" fmla="*/ 2147483647 h 640"/>
                <a:gd name="T84" fmla="*/ 2147483647 w 2706"/>
                <a:gd name="T85" fmla="*/ 2147483647 h 640"/>
                <a:gd name="T86" fmla="*/ 2147483647 w 2706"/>
                <a:gd name="T87" fmla="*/ 2147483647 h 640"/>
                <a:gd name="T88" fmla="*/ 2147483647 w 2706"/>
                <a:gd name="T89" fmla="*/ 2147483647 h 640"/>
                <a:gd name="T90" fmla="*/ 2147483647 w 2706"/>
                <a:gd name="T91" fmla="*/ 2147483647 h 640"/>
                <a:gd name="T92" fmla="*/ 2147483647 w 2706"/>
                <a:gd name="T93" fmla="*/ 2147483647 h 640"/>
                <a:gd name="T94" fmla="*/ 2147483647 w 2706"/>
                <a:gd name="T95" fmla="*/ 2147483647 h 640"/>
                <a:gd name="T96" fmla="*/ 2147483647 w 2706"/>
                <a:gd name="T97" fmla="*/ 2147483647 h 640"/>
                <a:gd name="T98" fmla="*/ 2147483647 w 2706"/>
                <a:gd name="T99" fmla="*/ 2147483647 h 640"/>
                <a:gd name="T100" fmla="*/ 2147483647 w 2706"/>
                <a:gd name="T101" fmla="*/ 2147483647 h 640"/>
                <a:gd name="T102" fmla="*/ 2147483647 w 2706"/>
                <a:gd name="T103" fmla="*/ 2147483647 h 640"/>
                <a:gd name="T104" fmla="*/ 2147483647 w 2706"/>
                <a:gd name="T105" fmla="*/ 2147483647 h 640"/>
                <a:gd name="T106" fmla="*/ 2147483647 w 2706"/>
                <a:gd name="T107" fmla="*/ 0 h 640"/>
                <a:gd name="T108" fmla="*/ 2147483647 w 2706"/>
                <a:gd name="T109" fmla="*/ 0 h 640"/>
                <a:gd name="T110" fmla="*/ 2147483647 w 2706"/>
                <a:gd name="T111" fmla="*/ 0 h 640"/>
                <a:gd name="T112" fmla="*/ 2147483647 w 2706"/>
                <a:gd name="T113" fmla="*/ 0 h 6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472" y="252"/>
                  </a:lnTo>
                  <a:lnTo>
                    <a:pt x="1236" y="304"/>
                  </a:lnTo>
                  <a:lnTo>
                    <a:pt x="1010" y="352"/>
                  </a:lnTo>
                  <a:lnTo>
                    <a:pt x="792" y="398"/>
                  </a:lnTo>
                  <a:lnTo>
                    <a:pt x="584" y="438"/>
                  </a:lnTo>
                  <a:lnTo>
                    <a:pt x="382" y="474"/>
                  </a:lnTo>
                  <a:lnTo>
                    <a:pt x="188" y="50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6" y="388"/>
                  </a:lnTo>
                  <a:lnTo>
                    <a:pt x="2706" y="0"/>
                  </a:lnTo>
                  <a:lnTo>
                    <a:pt x="2700" y="0"/>
                  </a:lnTo>
                  <a:close/>
                </a:path>
              </a:pathLst>
            </a:custGeom>
            <a:solidFill>
              <a:schemeClr val="bg2">
                <a:alpha val="2901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4" name="Freeform 18"/>
            <p:cNvSpPr>
              <a:spLocks/>
            </p:cNvSpPr>
            <p:nvPr/>
          </p:nvSpPr>
          <p:spPr bwMode="hidden">
            <a:xfrm>
              <a:off x="-309563" y="4318000"/>
              <a:ext cx="8280401" cy="1209675"/>
            </a:xfrm>
            <a:custGeom>
              <a:avLst/>
              <a:gdLst>
                <a:gd name="T0" fmla="*/ 2147483647 w 5216"/>
                <a:gd name="T1" fmla="*/ 2147483647 h 762"/>
                <a:gd name="T2" fmla="*/ 2147483647 w 5216"/>
                <a:gd name="T3" fmla="*/ 2147483647 h 762"/>
                <a:gd name="T4" fmla="*/ 2147483647 w 5216"/>
                <a:gd name="T5" fmla="*/ 2147483647 h 762"/>
                <a:gd name="T6" fmla="*/ 2147483647 w 5216"/>
                <a:gd name="T7" fmla="*/ 2147483647 h 762"/>
                <a:gd name="T8" fmla="*/ 2147483647 w 5216"/>
                <a:gd name="T9" fmla="*/ 2147483647 h 762"/>
                <a:gd name="T10" fmla="*/ 2147483647 w 5216"/>
                <a:gd name="T11" fmla="*/ 2147483647 h 762"/>
                <a:gd name="T12" fmla="*/ 2147483647 w 5216"/>
                <a:gd name="T13" fmla="*/ 2147483647 h 762"/>
                <a:gd name="T14" fmla="*/ 2147483647 w 5216"/>
                <a:gd name="T15" fmla="*/ 2147483647 h 762"/>
                <a:gd name="T16" fmla="*/ 2147483647 w 5216"/>
                <a:gd name="T17" fmla="*/ 2147483647 h 762"/>
                <a:gd name="T18" fmla="*/ 2147483647 w 5216"/>
                <a:gd name="T19" fmla="*/ 2147483647 h 762"/>
                <a:gd name="T20" fmla="*/ 2147483647 w 5216"/>
                <a:gd name="T21" fmla="*/ 2147483647 h 762"/>
                <a:gd name="T22" fmla="*/ 2147483647 w 5216"/>
                <a:gd name="T23" fmla="*/ 2147483647 h 762"/>
                <a:gd name="T24" fmla="*/ 2147483647 w 5216"/>
                <a:gd name="T25" fmla="*/ 2147483647 h 762"/>
                <a:gd name="T26" fmla="*/ 2147483647 w 5216"/>
                <a:gd name="T27" fmla="*/ 0 h 762"/>
                <a:gd name="T28" fmla="*/ 2147483647 w 5216"/>
                <a:gd name="T29" fmla="*/ 2147483647 h 762"/>
                <a:gd name="T30" fmla="*/ 2147483647 w 5216"/>
                <a:gd name="T31" fmla="*/ 2147483647 h 762"/>
                <a:gd name="T32" fmla="*/ 0 w 5216"/>
                <a:gd name="T33" fmla="*/ 2147483647 h 762"/>
                <a:gd name="T34" fmla="*/ 2147483647 w 5216"/>
                <a:gd name="T35" fmla="*/ 2147483647 h 762"/>
                <a:gd name="T36" fmla="*/ 2147483647 w 5216"/>
                <a:gd name="T37" fmla="*/ 2147483647 h 762"/>
                <a:gd name="T38" fmla="*/ 2147483647 w 5216"/>
                <a:gd name="T39" fmla="*/ 2147483647 h 762"/>
                <a:gd name="T40" fmla="*/ 2147483647 w 5216"/>
                <a:gd name="T41" fmla="*/ 2147483647 h 762"/>
                <a:gd name="T42" fmla="*/ 2147483647 w 5216"/>
                <a:gd name="T43" fmla="*/ 2147483647 h 762"/>
                <a:gd name="T44" fmla="*/ 2147483647 w 5216"/>
                <a:gd name="T45" fmla="*/ 2147483647 h 762"/>
                <a:gd name="T46" fmla="*/ 2147483647 w 5216"/>
                <a:gd name="T47" fmla="*/ 2147483647 h 762"/>
                <a:gd name="T48" fmla="*/ 2147483647 w 5216"/>
                <a:gd name="T49" fmla="*/ 2147483647 h 762"/>
                <a:gd name="T50" fmla="*/ 2147483647 w 5216"/>
                <a:gd name="T51" fmla="*/ 2147483647 h 762"/>
                <a:gd name="T52" fmla="*/ 2147483647 w 5216"/>
                <a:gd name="T53" fmla="*/ 2147483647 h 762"/>
                <a:gd name="T54" fmla="*/ 2147483647 w 5216"/>
                <a:gd name="T55" fmla="*/ 2147483647 h 762"/>
                <a:gd name="T56" fmla="*/ 2147483647 w 5216"/>
                <a:gd name="T57" fmla="*/ 2147483647 h 762"/>
                <a:gd name="T58" fmla="*/ 2147483647 w 5216"/>
                <a:gd name="T59" fmla="*/ 2147483647 h 762"/>
                <a:gd name="T60" fmla="*/ 2147483647 w 5216"/>
                <a:gd name="T61" fmla="*/ 2147483647 h 762"/>
                <a:gd name="T62" fmla="*/ 2147483647 w 5216"/>
                <a:gd name="T63" fmla="*/ 2147483647 h 762"/>
                <a:gd name="T64" fmla="*/ 2147483647 w 5216"/>
                <a:gd name="T65" fmla="*/ 2147483647 h 762"/>
                <a:gd name="T66" fmla="*/ 2147483647 w 5216"/>
                <a:gd name="T67" fmla="*/ 2147483647 h 762"/>
                <a:gd name="T68" fmla="*/ 2147483647 w 5216"/>
                <a:gd name="T69" fmla="*/ 2147483647 h 762"/>
                <a:gd name="T70" fmla="*/ 2147483647 w 5216"/>
                <a:gd name="T71" fmla="*/ 2147483647 h 7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154" y="66"/>
                  </a:lnTo>
                  <a:lnTo>
                    <a:pt x="314" y="86"/>
                  </a:lnTo>
                  <a:lnTo>
                    <a:pt x="480" y="112"/>
                  </a:lnTo>
                  <a:lnTo>
                    <a:pt x="652" y="140"/>
                  </a:lnTo>
                  <a:lnTo>
                    <a:pt x="830" y="174"/>
                  </a:lnTo>
                  <a:lnTo>
                    <a:pt x="1014" y="210"/>
                  </a:lnTo>
                  <a:lnTo>
                    <a:pt x="1206" y="250"/>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close/>
                </a:path>
              </a:pathLst>
            </a:custGeom>
            <a:solidFill>
              <a:schemeClr val="bg2">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1035" name="Freeform 22"/>
            <p:cNvSpPr>
              <a:spLocks/>
            </p:cNvSpPr>
            <p:nvPr/>
          </p:nvSpPr>
          <p:spPr bwMode="hidden">
            <a:xfrm>
              <a:off x="3175" y="4335463"/>
              <a:ext cx="8166100" cy="1101725"/>
            </a:xfrm>
            <a:custGeom>
              <a:avLst/>
              <a:gdLst>
                <a:gd name="T0" fmla="*/ 0 w 5144"/>
                <a:gd name="T1" fmla="*/ 2147483647 h 694"/>
                <a:gd name="T2" fmla="*/ 0 w 5144"/>
                <a:gd name="T3" fmla="*/ 2147483647 h 694"/>
                <a:gd name="T4" fmla="*/ 2147483647 w 5144"/>
                <a:gd name="T5" fmla="*/ 2147483647 h 694"/>
                <a:gd name="T6" fmla="*/ 2147483647 w 5144"/>
                <a:gd name="T7" fmla="*/ 2147483647 h 694"/>
                <a:gd name="T8" fmla="*/ 2147483647 w 5144"/>
                <a:gd name="T9" fmla="*/ 2147483647 h 694"/>
                <a:gd name="T10" fmla="*/ 2147483647 w 5144"/>
                <a:gd name="T11" fmla="*/ 2147483647 h 694"/>
                <a:gd name="T12" fmla="*/ 2147483647 w 5144"/>
                <a:gd name="T13" fmla="*/ 2147483647 h 694"/>
                <a:gd name="T14" fmla="*/ 2147483647 w 5144"/>
                <a:gd name="T15" fmla="*/ 2147483647 h 694"/>
                <a:gd name="T16" fmla="*/ 2147483647 w 5144"/>
                <a:gd name="T17" fmla="*/ 2147483647 h 694"/>
                <a:gd name="T18" fmla="*/ 2147483647 w 5144"/>
                <a:gd name="T19" fmla="*/ 2147483647 h 694"/>
                <a:gd name="T20" fmla="*/ 2147483647 w 5144"/>
                <a:gd name="T21" fmla="*/ 2147483647 h 694"/>
                <a:gd name="T22" fmla="*/ 2147483647 w 5144"/>
                <a:gd name="T23" fmla="*/ 2147483647 h 694"/>
                <a:gd name="T24" fmla="*/ 2147483647 w 5144"/>
                <a:gd name="T25" fmla="*/ 0 h 694"/>
                <a:gd name="T26" fmla="*/ 2147483647 w 5144"/>
                <a:gd name="T27" fmla="*/ 2147483647 h 694"/>
                <a:gd name="T28" fmla="*/ 2147483647 w 5144"/>
                <a:gd name="T29" fmla="*/ 2147483647 h 694"/>
                <a:gd name="T30" fmla="*/ 2147483647 w 5144"/>
                <a:gd name="T31" fmla="*/ 2147483647 h 694"/>
                <a:gd name="T32" fmla="*/ 2147483647 w 5144"/>
                <a:gd name="T33" fmla="*/ 2147483647 h 694"/>
                <a:gd name="T34" fmla="*/ 2147483647 w 5144"/>
                <a:gd name="T35" fmla="*/ 2147483647 h 694"/>
                <a:gd name="T36" fmla="*/ 2147483647 w 5144"/>
                <a:gd name="T37" fmla="*/ 2147483647 h 694"/>
                <a:gd name="T38" fmla="*/ 2147483647 w 5144"/>
                <a:gd name="T39" fmla="*/ 2147483647 h 694"/>
                <a:gd name="T40" fmla="*/ 2147483647 w 5144"/>
                <a:gd name="T41" fmla="*/ 2147483647 h 694"/>
                <a:gd name="T42" fmla="*/ 2147483647 w 5144"/>
                <a:gd name="T43" fmla="*/ 2147483647 h 694"/>
                <a:gd name="T44" fmla="*/ 2147483647 w 5144"/>
                <a:gd name="T45" fmla="*/ 2147483647 h 694"/>
                <a:gd name="T46" fmla="*/ 2147483647 w 5144"/>
                <a:gd name="T47" fmla="*/ 2147483647 h 694"/>
                <a:gd name="T48" fmla="*/ 2147483647 w 5144"/>
                <a:gd name="T49" fmla="*/ 2147483647 h 694"/>
                <a:gd name="T50" fmla="*/ 2147483647 w 5144"/>
                <a:gd name="T51" fmla="*/ 2147483647 h 694"/>
                <a:gd name="T52" fmla="*/ 2147483647 w 5144"/>
                <a:gd name="T53" fmla="*/ 2147483647 h 694"/>
                <a:gd name="T54" fmla="*/ 2147483647 w 5144"/>
                <a:gd name="T55" fmla="*/ 2147483647 h 694"/>
                <a:gd name="T56" fmla="*/ 2147483647 w 5144"/>
                <a:gd name="T57" fmla="*/ 2147483647 h 694"/>
                <a:gd name="T58" fmla="*/ 2147483647 w 5144"/>
                <a:gd name="T59" fmla="*/ 2147483647 h 694"/>
                <a:gd name="T60" fmla="*/ 2147483647 w 5144"/>
                <a:gd name="T61" fmla="*/ 2147483647 h 6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p:nvSpPr>
            <p:cNvPr id="1036" name="Freeform 26"/>
            <p:cNvSpPr>
              <a:spLocks/>
            </p:cNvSpPr>
            <p:nvPr/>
          </p:nvSpPr>
          <p:spPr bwMode="hidden">
            <a:xfrm>
              <a:off x="4156075" y="4316413"/>
              <a:ext cx="4940300" cy="927100"/>
            </a:xfrm>
            <a:custGeom>
              <a:avLst/>
              <a:gdLst>
                <a:gd name="T0" fmla="*/ 0 w 3112"/>
                <a:gd name="T1" fmla="*/ 2147483647 h 584"/>
                <a:gd name="T2" fmla="*/ 0 w 3112"/>
                <a:gd name="T3" fmla="*/ 2147483647 h 584"/>
                <a:gd name="T4" fmla="*/ 2147483647 w 3112"/>
                <a:gd name="T5" fmla="*/ 2147483647 h 584"/>
                <a:gd name="T6" fmla="*/ 2147483647 w 3112"/>
                <a:gd name="T7" fmla="*/ 2147483647 h 584"/>
                <a:gd name="T8" fmla="*/ 2147483647 w 3112"/>
                <a:gd name="T9" fmla="*/ 2147483647 h 584"/>
                <a:gd name="T10" fmla="*/ 2147483647 w 3112"/>
                <a:gd name="T11" fmla="*/ 2147483647 h 584"/>
                <a:gd name="T12" fmla="*/ 2147483647 w 3112"/>
                <a:gd name="T13" fmla="*/ 2147483647 h 584"/>
                <a:gd name="T14" fmla="*/ 2147483647 w 3112"/>
                <a:gd name="T15" fmla="*/ 2147483647 h 584"/>
                <a:gd name="T16" fmla="*/ 2147483647 w 3112"/>
                <a:gd name="T17" fmla="*/ 2147483647 h 584"/>
                <a:gd name="T18" fmla="*/ 2147483647 w 3112"/>
                <a:gd name="T19" fmla="*/ 2147483647 h 584"/>
                <a:gd name="T20" fmla="*/ 2147483647 w 3112"/>
                <a:gd name="T21" fmla="*/ 2147483647 h 584"/>
                <a:gd name="T22" fmla="*/ 2147483647 w 3112"/>
                <a:gd name="T23" fmla="*/ 2147483647 h 584"/>
                <a:gd name="T24" fmla="*/ 2147483647 w 3112"/>
                <a:gd name="T25" fmla="*/ 2147483647 h 584"/>
                <a:gd name="T26" fmla="*/ 2147483647 w 3112"/>
                <a:gd name="T27" fmla="*/ 2147483647 h 584"/>
                <a:gd name="T28" fmla="*/ 2147483647 w 3112"/>
                <a:gd name="T29" fmla="*/ 2147483647 h 584"/>
                <a:gd name="T30" fmla="*/ 2147483647 w 3112"/>
                <a:gd name="T31" fmla="*/ 2147483647 h 584"/>
                <a:gd name="T32" fmla="*/ 2147483647 w 3112"/>
                <a:gd name="T33" fmla="*/ 2147483647 h 584"/>
                <a:gd name="T34" fmla="*/ 2147483647 w 3112"/>
                <a:gd name="T35" fmla="*/ 2147483647 h 584"/>
                <a:gd name="T36" fmla="*/ 2147483647 w 3112"/>
                <a:gd name="T37" fmla="*/ 2147483647 h 584"/>
                <a:gd name="T38" fmla="*/ 2147483647 w 3112"/>
                <a:gd name="T39" fmla="*/ 0 h 5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ru-RU"/>
            </a:p>
          </p:txBody>
        </p:sp>
        <p:sp useBgFill="1">
          <p:nvSpPr>
            <p:cNvPr id="1037" name="Freeform 10"/>
            <p:cNvSpPr>
              <a:spLocks/>
            </p:cNvSpPr>
            <p:nvPr/>
          </p:nvSpPr>
          <p:spPr bwMode="hidden">
            <a:xfrm>
              <a:off x="-3905251" y="4294188"/>
              <a:ext cx="13027839" cy="1892300"/>
            </a:xfrm>
            <a:custGeom>
              <a:avLst/>
              <a:gdLst>
                <a:gd name="T0" fmla="*/ 2147483647 w 8196"/>
                <a:gd name="T1" fmla="*/ 2147483647 h 1192"/>
                <a:gd name="T2" fmla="*/ 2147483647 w 8196"/>
                <a:gd name="T3" fmla="*/ 2147483647 h 1192"/>
                <a:gd name="T4" fmla="*/ 2147483647 w 8196"/>
                <a:gd name="T5" fmla="*/ 2147483647 h 1192"/>
                <a:gd name="T6" fmla="*/ 2147483647 w 8196"/>
                <a:gd name="T7" fmla="*/ 2147483647 h 1192"/>
                <a:gd name="T8" fmla="*/ 2147483647 w 8196"/>
                <a:gd name="T9" fmla="*/ 2147483647 h 1192"/>
                <a:gd name="T10" fmla="*/ 2147483647 w 8196"/>
                <a:gd name="T11" fmla="*/ 2147483647 h 1192"/>
                <a:gd name="T12" fmla="*/ 2147483647 w 8196"/>
                <a:gd name="T13" fmla="*/ 2147483647 h 1192"/>
                <a:gd name="T14" fmla="*/ 2147483647 w 8196"/>
                <a:gd name="T15" fmla="*/ 2147483647 h 1192"/>
                <a:gd name="T16" fmla="*/ 2147483647 w 8196"/>
                <a:gd name="T17" fmla="*/ 2147483647 h 1192"/>
                <a:gd name="T18" fmla="*/ 2147483647 w 8196"/>
                <a:gd name="T19" fmla="*/ 2147483647 h 1192"/>
                <a:gd name="T20" fmla="*/ 2147483647 w 8196"/>
                <a:gd name="T21" fmla="*/ 2147483647 h 1192"/>
                <a:gd name="T22" fmla="*/ 2147483647 w 8196"/>
                <a:gd name="T23" fmla="*/ 2147483647 h 1192"/>
                <a:gd name="T24" fmla="*/ 2147483647 w 8196"/>
                <a:gd name="T25" fmla="*/ 2147483647 h 1192"/>
                <a:gd name="T26" fmla="*/ 2147483647 w 8196"/>
                <a:gd name="T27" fmla="*/ 2147483647 h 1192"/>
                <a:gd name="T28" fmla="*/ 2147483647 w 8196"/>
                <a:gd name="T29" fmla="*/ 2147483647 h 1192"/>
                <a:gd name="T30" fmla="*/ 2147483647 w 8196"/>
                <a:gd name="T31" fmla="*/ 2147483647 h 1192"/>
                <a:gd name="T32" fmla="*/ 2147483647 w 8196"/>
                <a:gd name="T33" fmla="*/ 2147483647 h 1192"/>
                <a:gd name="T34" fmla="*/ 2147483647 w 8196"/>
                <a:gd name="T35" fmla="*/ 2147483647 h 1192"/>
                <a:gd name="T36" fmla="*/ 2147483647 w 8196"/>
                <a:gd name="T37" fmla="*/ 2147483647 h 1192"/>
                <a:gd name="T38" fmla="*/ 2147483647 w 8196"/>
                <a:gd name="T39" fmla="*/ 2147483647 h 1192"/>
                <a:gd name="T40" fmla="*/ 2147483647 w 8196"/>
                <a:gd name="T41" fmla="*/ 2147483647 h 1192"/>
                <a:gd name="T42" fmla="*/ 2147483647 w 8196"/>
                <a:gd name="T43" fmla="*/ 2147483647 h 1192"/>
                <a:gd name="T44" fmla="*/ 2147483647 w 8196"/>
                <a:gd name="T45" fmla="*/ 0 h 1192"/>
                <a:gd name="T46" fmla="*/ 2147483647 w 8196"/>
                <a:gd name="T47" fmla="*/ 2147483647 h 1192"/>
                <a:gd name="T48" fmla="*/ 2147483647 w 8196"/>
                <a:gd name="T49" fmla="*/ 2147483647 h 1192"/>
                <a:gd name="T50" fmla="*/ 2147483647 w 8196"/>
                <a:gd name="T51" fmla="*/ 2147483647 h 1192"/>
                <a:gd name="T52" fmla="*/ 2147483647 w 8196"/>
                <a:gd name="T53" fmla="*/ 2147483647 h 1192"/>
                <a:gd name="T54" fmla="*/ 2147483647 w 8196"/>
                <a:gd name="T55" fmla="*/ 2147483647 h 1192"/>
                <a:gd name="T56" fmla="*/ 2147483647 w 8196"/>
                <a:gd name="T57" fmla="*/ 2147483647 h 1192"/>
                <a:gd name="T58" fmla="*/ 2147483647 w 8196"/>
                <a:gd name="T59" fmla="*/ 2147483647 h 1192"/>
                <a:gd name="T60" fmla="*/ 2147483647 w 8196"/>
                <a:gd name="T61" fmla="*/ 2147483647 h 1192"/>
                <a:gd name="T62" fmla="*/ 0 w 8196"/>
                <a:gd name="T63" fmla="*/ 2147483647 h 1192"/>
                <a:gd name="T64" fmla="*/ 2147483647 w 8196"/>
                <a:gd name="T65" fmla="*/ 2147483647 h 1192"/>
                <a:gd name="T66" fmla="*/ 2147483647 w 8196"/>
                <a:gd name="T67" fmla="*/ 2147483647 h 1192"/>
                <a:gd name="T68" fmla="*/ 2147483647 w 8196"/>
                <a:gd name="T69" fmla="*/ 2147483647 h 1192"/>
                <a:gd name="T70" fmla="*/ 2147483647 w 8196"/>
                <a:gd name="T71" fmla="*/ 2147483647 h 1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6" y="1186"/>
                  </a:lnTo>
                  <a:lnTo>
                    <a:pt x="8196" y="510"/>
                  </a:lnTo>
                  <a:lnTo>
                    <a:pt x="8192" y="512"/>
                  </a:lnTo>
                  <a:close/>
                </a:path>
              </a:pathLst>
            </a:custGeom>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grpSp>
      <p:sp>
        <p:nvSpPr>
          <p:cNvPr id="1028" name="Title Placeholder 1"/>
          <p:cNvSpPr>
            <a:spLocks noGrp="1"/>
          </p:cNvSpPr>
          <p:nvPr>
            <p:ph type="title"/>
          </p:nvPr>
        </p:nvSpPr>
        <p:spPr bwMode="auto">
          <a:xfrm>
            <a:off x="457200" y="338138"/>
            <a:ext cx="82296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en-US" altLang="ru-RU"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a:defRPr sz="1000">
                <a:solidFill>
                  <a:schemeClr val="tx2"/>
                </a:solidFill>
                <a:latin typeface="Arial" charset="0"/>
              </a:defRPr>
            </a:lvl1pPr>
          </a:lstStyle>
          <a:p>
            <a:pPr>
              <a:defRPr/>
            </a:pPr>
            <a:fld id="{A4988E8C-AF18-4AB8-827A-1D88C8A3FD87}" type="datetimeFigureOut">
              <a:rPr lang="ru-RU"/>
              <a:pPr>
                <a:defRPr/>
              </a:pPr>
              <a:t>14.02.2024</a:t>
            </a:fld>
            <a:endParaRPr lang="ru-RU"/>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a:defRPr sz="1000">
                <a:solidFill>
                  <a:schemeClr val="tx2"/>
                </a:solidFill>
                <a:latin typeface="Arial" charset="0"/>
              </a:defRPr>
            </a:lvl1pPr>
          </a:lstStyle>
          <a:p>
            <a:pPr>
              <a:defRPr/>
            </a:pPr>
            <a:endParaRPr lang="ru-RU"/>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a:defRPr sz="1000">
                <a:solidFill>
                  <a:schemeClr val="tx2"/>
                </a:solidFill>
                <a:latin typeface="Arial" charset="0"/>
              </a:defRPr>
            </a:lvl1pPr>
          </a:lstStyle>
          <a:p>
            <a:pPr>
              <a:defRPr/>
            </a:pPr>
            <a:fld id="{6FE9449C-8AED-4FE5-958E-4B9477D341B2}" type="slidenum">
              <a:rPr lang="ru-RU"/>
              <a:pPr>
                <a:defRPr/>
              </a:pPr>
              <a:t>‹#›</a:t>
            </a:fld>
            <a:endParaRPr lang="ru-RU"/>
          </a:p>
        </p:txBody>
      </p:sp>
      <p:sp>
        <p:nvSpPr>
          <p:cNvPr id="1032" name="Text Placeholder 2"/>
          <p:cNvSpPr>
            <a:spLocks noGrp="1"/>
          </p:cNvSpPr>
          <p:nvPr>
            <p:ph type="body" idx="1"/>
          </p:nvPr>
        </p:nvSpPr>
        <p:spPr bwMode="auto">
          <a:xfrm>
            <a:off x="871538" y="2674938"/>
            <a:ext cx="740886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en-US" altLang="ru-RU" smtClean="0"/>
          </a:p>
        </p:txBody>
      </p:sp>
    </p:spTree>
  </p:cSld>
  <p:clrMap bg1="lt1" tx1="dk1" bg2="lt2" tx2="dk2" accent1="accent1" accent2="accent2" accent3="accent3" accent4="accent4" accent5="accent5" accent6="accent6" hlink="hlink" folHlink="folHlink"/>
  <p:sldLayoutIdLst>
    <p:sldLayoutId id="2147484780" r:id="rId1"/>
    <p:sldLayoutId id="2147484775" r:id="rId2"/>
    <p:sldLayoutId id="2147484781" r:id="rId3"/>
    <p:sldLayoutId id="2147484776" r:id="rId4"/>
    <p:sldLayoutId id="2147484777" r:id="rId5"/>
    <p:sldLayoutId id="2147484778" r:id="rId6"/>
    <p:sldLayoutId id="2147484782" r:id="rId7"/>
    <p:sldLayoutId id="2147484783" r:id="rId8"/>
    <p:sldLayoutId id="2147484784" r:id="rId9"/>
    <p:sldLayoutId id="2147484779" r:id="rId10"/>
    <p:sldLayoutId id="2147484785" r:id="rId11"/>
  </p:sldLayoutIdLst>
  <p:txStyles>
    <p:titleStyle>
      <a:lvl1pPr algn="ctr" rtl="0" eaLnBrk="0" fontAlgn="base" hangingPunct="0">
        <a:spcBef>
          <a:spcPct val="0"/>
        </a:spcBef>
        <a:spcAft>
          <a:spcPct val="0"/>
        </a:spcAft>
        <a:defRPr sz="4400" kern="1200">
          <a:solidFill>
            <a:srgbClr val="FFFFFF"/>
          </a:solidFill>
          <a:latin typeface="+mj-lt"/>
          <a:ea typeface="+mj-ea"/>
          <a:cs typeface="+mj-cs"/>
        </a:defRPr>
      </a:lvl1pPr>
      <a:lvl2pPr algn="ctr" rtl="0" eaLnBrk="0" fontAlgn="base" hangingPunct="0">
        <a:spcBef>
          <a:spcPct val="0"/>
        </a:spcBef>
        <a:spcAft>
          <a:spcPct val="0"/>
        </a:spcAft>
        <a:defRPr sz="4400">
          <a:solidFill>
            <a:srgbClr val="FFFFFF"/>
          </a:solidFill>
          <a:latin typeface="Candara" pitchFamily="34" charset="0"/>
        </a:defRPr>
      </a:lvl2pPr>
      <a:lvl3pPr algn="ctr" rtl="0" eaLnBrk="0" fontAlgn="base" hangingPunct="0">
        <a:spcBef>
          <a:spcPct val="0"/>
        </a:spcBef>
        <a:spcAft>
          <a:spcPct val="0"/>
        </a:spcAft>
        <a:defRPr sz="4400">
          <a:solidFill>
            <a:srgbClr val="FFFFFF"/>
          </a:solidFill>
          <a:latin typeface="Candara" pitchFamily="34" charset="0"/>
        </a:defRPr>
      </a:lvl3pPr>
      <a:lvl4pPr algn="ctr" rtl="0" eaLnBrk="0" fontAlgn="base" hangingPunct="0">
        <a:spcBef>
          <a:spcPct val="0"/>
        </a:spcBef>
        <a:spcAft>
          <a:spcPct val="0"/>
        </a:spcAft>
        <a:defRPr sz="4400">
          <a:solidFill>
            <a:srgbClr val="FFFFFF"/>
          </a:solidFill>
          <a:latin typeface="Candara" pitchFamily="34" charset="0"/>
        </a:defRPr>
      </a:lvl4pPr>
      <a:lvl5pPr algn="ctr" rtl="0" eaLnBrk="0" fontAlgn="base" hangingPunct="0">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eaLnBrk="0" fontAlgn="base" hangingPunct="0">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eaLnBrk="0" fontAlgn="base" hangingPunct="0">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eaLnBrk="0" fontAlgn="base" hangingPunct="0">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eaLnBrk="0" fontAlgn="base" hangingPunct="0">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eaLnBrk="0" fontAlgn="base" hangingPunct="0">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login.consultant.ru/link/?req=doc&amp;base=LAW&amp;n=464871&amp;dst=100420" TargetMode="External"/><Relationship Id="rId3" Type="http://schemas.openxmlformats.org/officeDocument/2006/relationships/hyperlink" Target="https://login.consultant.ru/link/?req=doc&amp;base=LAW&amp;n=437019&amp;dst=25026" TargetMode="External"/><Relationship Id="rId7" Type="http://schemas.openxmlformats.org/officeDocument/2006/relationships/hyperlink" Target="https://login.consultant.ru/link/?req=doc&amp;base=LAW&amp;n=437019&amp;dst=25037" TargetMode="External"/><Relationship Id="rId2" Type="http://schemas.openxmlformats.org/officeDocument/2006/relationships/hyperlink" Target="https://login.consultant.ru/link/?req=doc&amp;base=LAW&amp;n=437019&amp;dst=25033" TargetMode="External"/><Relationship Id="rId1" Type="http://schemas.openxmlformats.org/officeDocument/2006/relationships/slideLayout" Target="../slideLayouts/slideLayout6.xml"/><Relationship Id="rId6" Type="http://schemas.openxmlformats.org/officeDocument/2006/relationships/hyperlink" Target="https://login.consultant.ru/link/?req=doc&amp;base=LAW&amp;n=437019&amp;dst=23802" TargetMode="External"/><Relationship Id="rId5" Type="http://schemas.openxmlformats.org/officeDocument/2006/relationships/hyperlink" Target="https://login.consultant.ru/link/?req=doc&amp;base=LAW&amp;n=437019&amp;dst=23732" TargetMode="External"/><Relationship Id="rId10" Type="http://schemas.openxmlformats.org/officeDocument/2006/relationships/hyperlink" Target="https://login.consultant.ru/link/?req=doc&amp;base=LAW&amp;n=464871&amp;dst=100422" TargetMode="External"/><Relationship Id="rId4" Type="http://schemas.openxmlformats.org/officeDocument/2006/relationships/hyperlink" Target="https://login.consultant.ru/link/?req=doc&amp;base=PBI&amp;n=3346" TargetMode="External"/><Relationship Id="rId9" Type="http://schemas.openxmlformats.org/officeDocument/2006/relationships/hyperlink" Target="https://login.consultant.ru/link/?req=doc&amp;base=LAW&amp;n=464871&amp;dst=100421"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login.consultant.ru/link/?req=doc&amp;base=LAW&amp;n=464036&amp;dst=100009"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login.consultant.ru/link/?req=doc&amp;base=LAW&amp;n=453902&amp;dst=100032" TargetMode="External"/><Relationship Id="rId2" Type="http://schemas.openxmlformats.org/officeDocument/2006/relationships/hyperlink" Target="https://login.consultant.ru/link/?req=doc&amp;base=LAW&amp;n=453902&amp;dst=100014" TargetMode="External"/><Relationship Id="rId1" Type="http://schemas.openxmlformats.org/officeDocument/2006/relationships/slideLayout" Target="../slideLayouts/slideLayout6.xml"/><Relationship Id="rId4" Type="http://schemas.openxmlformats.org/officeDocument/2006/relationships/hyperlink" Target="https://login.consultant.ru/link/?req=doc&amp;base=LAW&amp;n=460818&amp;dst=100021"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login.consultant.ru/link/?req=doc&amp;base=LAW&amp;n=437019&amp;dst=18917" TargetMode="External"/><Relationship Id="rId2" Type="http://schemas.openxmlformats.org/officeDocument/2006/relationships/hyperlink" Target="https://login.consultant.ru/link/?req=doc&amp;base=LAW&amp;n=462324&amp;dst=100008" TargetMode="External"/><Relationship Id="rId1" Type="http://schemas.openxmlformats.org/officeDocument/2006/relationships/slideLayout" Target="../slideLayouts/slideLayout6.xml"/><Relationship Id="rId4" Type="http://schemas.openxmlformats.org/officeDocument/2006/relationships/hyperlink" Target="https://login.consultant.ru/link/?req=doc&amp;base=LAW&amp;n=437019&amp;dst=23158"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hyperlink" Target="https://login.consultant.ru/link/?req=doc&amp;base=RLAW904&amp;n=57519&amp;dst=100040"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hyperlink" Target="https://login.consultant.ru/link/?req=doc&amp;base=LAW&amp;n=464871&amp;dst=101428" TargetMode="External"/><Relationship Id="rId3" Type="http://schemas.openxmlformats.org/officeDocument/2006/relationships/hyperlink" Target="https://login.consultant.ru/link/?req=doc&amp;base=LAW&amp;n=456840&amp;dst=100023" TargetMode="External"/><Relationship Id="rId7" Type="http://schemas.openxmlformats.org/officeDocument/2006/relationships/hyperlink" Target="https://login.consultant.ru/link/?req=doc&amp;base=LAW&amp;n=464871&amp;dst=101432" TargetMode="External"/><Relationship Id="rId2" Type="http://schemas.openxmlformats.org/officeDocument/2006/relationships/hyperlink" Target="https://login.consultant.ru/link/?req=doc&amp;base=LAW&amp;n=464871&amp;dst=101419" TargetMode="External"/><Relationship Id="rId1" Type="http://schemas.openxmlformats.org/officeDocument/2006/relationships/slideLayout" Target="../slideLayouts/slideLayout6.xml"/><Relationship Id="rId6" Type="http://schemas.openxmlformats.org/officeDocument/2006/relationships/hyperlink" Target="https://login.consultant.ru/link/?req=doc&amp;base=LAW&amp;n=464871&amp;dst=101427" TargetMode="External"/><Relationship Id="rId5" Type="http://schemas.openxmlformats.org/officeDocument/2006/relationships/hyperlink" Target="https://login.consultant.ru/link/?req=doc&amp;base=LAW&amp;n=464871&amp;dst=101426" TargetMode="External"/><Relationship Id="rId4" Type="http://schemas.openxmlformats.org/officeDocument/2006/relationships/hyperlink" Target="https://login.consultant.ru/link/?req=doc&amp;base=LAW&amp;n=464871&amp;dst=101420"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login.consultant.ru/link/?req=doc&amp;base=LAW&amp;n=453355&amp;dst=100453" TargetMode="External"/><Relationship Id="rId7" Type="http://schemas.openxmlformats.org/officeDocument/2006/relationships/hyperlink" Target="https://login.consultant.ru/link/?req=doc&amp;base=LAW&amp;n=464871&amp;dst=101394" TargetMode="External"/><Relationship Id="rId2" Type="http://schemas.openxmlformats.org/officeDocument/2006/relationships/hyperlink" Target="https://login.consultant.ru/link/?req=doc&amp;base=LAW&amp;n=437019&amp;dst=19231" TargetMode="External"/><Relationship Id="rId1" Type="http://schemas.openxmlformats.org/officeDocument/2006/relationships/slideLayout" Target="../slideLayouts/slideLayout1.xml"/><Relationship Id="rId6" Type="http://schemas.openxmlformats.org/officeDocument/2006/relationships/hyperlink" Target="https://login.consultant.ru/link/?req=doc&amp;base=LAW&amp;n=437019&amp;dst=23081" TargetMode="External"/><Relationship Id="rId5" Type="http://schemas.openxmlformats.org/officeDocument/2006/relationships/hyperlink" Target="https://login.consultant.ru/link/?req=doc&amp;base=LAW&amp;n=462886&amp;dst=100228" TargetMode="External"/><Relationship Id="rId4" Type="http://schemas.openxmlformats.org/officeDocument/2006/relationships/hyperlink" Target="https://login.consultant.ru/link/?req=doc&amp;base=LAW&amp;n=464871&amp;dst=100487"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nalog.gov.ru/rn77/ens/" TargetMode="Externa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login.consultant.ru/link/?req=doc&amp;base=LAW&amp;n=451215&amp;dst=5828" TargetMode="External"/><Relationship Id="rId2" Type="http://schemas.openxmlformats.org/officeDocument/2006/relationships/hyperlink" Target="https://login.consultant.ru/link/?req=doc&amp;base=LAW&amp;n=437019&amp;dst=10877" TargetMode="External"/><Relationship Id="rId1" Type="http://schemas.openxmlformats.org/officeDocument/2006/relationships/slideLayout" Target="../slideLayouts/slideLayout2.xml"/><Relationship Id="rId4" Type="http://schemas.openxmlformats.org/officeDocument/2006/relationships/hyperlink" Target="https://login.consultant.ru/link/?req=doc&amp;base=LAW&amp;n=466049"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www.nalog.gov.ru/"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login.consultant.ru/link/?req=doc&amp;base=PBI&amp;n=199981" TargetMode="External"/><Relationship Id="rId2" Type="http://schemas.openxmlformats.org/officeDocument/2006/relationships/hyperlink" Target="https://normativ.kontur.ru/document?moduleId=1&amp;documentId=453172" TargetMode="Externa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hyperlink" Target="https://login.consultant.ru/link/?req=doc&amp;base=LAW&amp;n=464871&amp;dst=100901" TargetMode="External"/><Relationship Id="rId3" Type="http://schemas.openxmlformats.org/officeDocument/2006/relationships/hyperlink" Target="https://login.consultant.ru/link/?req=doc&amp;base=LAW&amp;n=446107&amp;dst=100011" TargetMode="External"/><Relationship Id="rId7" Type="http://schemas.openxmlformats.org/officeDocument/2006/relationships/hyperlink" Target="https://login.consultant.ru/link/?req=doc&amp;base=LAW&amp;n=464871&amp;dst=100846" TargetMode="External"/><Relationship Id="rId2" Type="http://schemas.openxmlformats.org/officeDocument/2006/relationships/hyperlink" Target="https://login.consultant.ru/link/?req=doc&amp;base=LAW&amp;n=437019&amp;dst=15051" TargetMode="External"/><Relationship Id="rId1" Type="http://schemas.openxmlformats.org/officeDocument/2006/relationships/slideLayout" Target="../slideLayouts/slideLayout6.xml"/><Relationship Id="rId6" Type="http://schemas.openxmlformats.org/officeDocument/2006/relationships/hyperlink" Target="https://login.consultant.ru/link/?req=doc&amp;base=LAW&amp;n=448266&amp;dst=100004" TargetMode="External"/><Relationship Id="rId11" Type="http://schemas.openxmlformats.org/officeDocument/2006/relationships/hyperlink" Target="https://login.consultant.ru/link/?req=doc&amp;base=LAW&amp;n=464871&amp;dst=100300" TargetMode="External"/><Relationship Id="rId5" Type="http://schemas.openxmlformats.org/officeDocument/2006/relationships/hyperlink" Target="https://login.consultant.ru/link/?req=doc&amp;base=LAW&amp;n=446107&amp;dst=100012" TargetMode="External"/><Relationship Id="rId10" Type="http://schemas.openxmlformats.org/officeDocument/2006/relationships/hyperlink" Target="https://login.consultant.ru/link/?req=doc&amp;base=LAW&amp;n=464871&amp;dst=100298" TargetMode="External"/><Relationship Id="rId4" Type="http://schemas.openxmlformats.org/officeDocument/2006/relationships/hyperlink" Target="https://login.consultant.ru/link/?req=doc&amp;base=LAW&amp;n=437019&amp;dst=20720" TargetMode="External"/><Relationship Id="rId9" Type="http://schemas.openxmlformats.org/officeDocument/2006/relationships/hyperlink" Target="https://login.consultant.ru/link/?req=doc&amp;base=LAW&amp;n=464871&amp;dst=101623"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nalog-nalog.ru/oplata_truda/mrot-2024-s-povysheniem-opredelilis/" TargetMode="External"/><Relationship Id="rId7" Type="http://schemas.openxmlformats.org/officeDocument/2006/relationships/hyperlink" Target="https://nalog-nalog.ru/strahovye_vznosy/tarify_razmer_strahovyh_vznosov/vznosy-ip-v-2024-godu-platezh-uvelichen/" TargetMode="External"/><Relationship Id="rId2" Type="http://schemas.openxmlformats.org/officeDocument/2006/relationships/hyperlink" Target="https://login.consultant.ru/link/?req=doc&amp;base=LAW&amp;n=437019&amp;dst=23011" TargetMode="External"/><Relationship Id="rId1" Type="http://schemas.openxmlformats.org/officeDocument/2006/relationships/slideLayout" Target="../slideLayouts/slideLayout6.xml"/><Relationship Id="rId6" Type="http://schemas.openxmlformats.org/officeDocument/2006/relationships/hyperlink" Target="https://login.consultant.ru/link/?req=doc&amp;base=LAW&amp;n=437019&amp;dst=24801" TargetMode="External"/><Relationship Id="rId5" Type="http://schemas.openxmlformats.org/officeDocument/2006/relationships/hyperlink" Target="https://login.consultant.ru/link/?req=doc&amp;base=LAW&amp;n=437019&amp;dst=24800" TargetMode="External"/><Relationship Id="rId4" Type="http://schemas.openxmlformats.org/officeDocument/2006/relationships/hyperlink" Target="https://login.consultant.ru/link/?req=doc&amp;base=LAW&amp;n=462877&amp;dst=10001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p:nvPr>
        </p:nvSpPr>
        <p:spPr>
          <a:xfrm>
            <a:off x="2700338" y="332657"/>
            <a:ext cx="5975350" cy="1080120"/>
          </a:xfrm>
        </p:spPr>
        <p:txBody>
          <a:bodyPr/>
          <a:lstStyle/>
          <a:p>
            <a:pPr eaLnBrk="1" hangingPunct="1"/>
            <a:r>
              <a:rPr lang="ru-RU" altLang="ru-RU" sz="2800" b="1" dirty="0" smtClean="0">
                <a:solidFill>
                  <a:schemeClr val="tx2">
                    <a:lumMod val="75000"/>
                  </a:schemeClr>
                </a:solidFill>
                <a:latin typeface="Arial Narrow" pitchFamily="34" charset="0"/>
                <a:cs typeface="Times New Roman" pitchFamily="18" charset="0"/>
              </a:rPr>
              <a:t>УФНС РОССИИ ПО РЕСПУБЛИКЕ КАРЕЛИЯ</a:t>
            </a:r>
          </a:p>
        </p:txBody>
      </p:sp>
      <p:sp>
        <p:nvSpPr>
          <p:cNvPr id="8195" name="Подзаголовок 2"/>
          <p:cNvSpPr>
            <a:spLocks noGrp="1"/>
          </p:cNvSpPr>
          <p:nvPr>
            <p:ph type="subTitle" idx="1"/>
          </p:nvPr>
        </p:nvSpPr>
        <p:spPr>
          <a:xfrm>
            <a:off x="250825" y="1946275"/>
            <a:ext cx="8424863" cy="4264025"/>
          </a:xfrm>
        </p:spPr>
        <p:txBody>
          <a:bodyPr>
            <a:normAutofit/>
          </a:bodyPr>
          <a:lstStyle/>
          <a:p>
            <a:endParaRPr lang="ru-RU" altLang="ru-RU" sz="4000" b="1" dirty="0" smtClean="0">
              <a:solidFill>
                <a:schemeClr val="tx2">
                  <a:lumMod val="75000"/>
                </a:schemeClr>
              </a:solidFill>
              <a:latin typeface="Arial Narrow" pitchFamily="34" charset="0"/>
              <a:cs typeface="Times New Roman" pitchFamily="18" charset="0"/>
            </a:endParaRPr>
          </a:p>
          <a:p>
            <a:pPr eaLnBrk="1" hangingPunct="1"/>
            <a:r>
              <a:rPr lang="ru-RU" altLang="ru-RU" sz="3200" b="1" dirty="0" smtClean="0">
                <a:solidFill>
                  <a:srgbClr val="240597"/>
                </a:solidFill>
                <a:latin typeface="Times New Roman" pitchFamily="18" charset="0"/>
                <a:cs typeface="Times New Roman" pitchFamily="18" charset="0"/>
              </a:rPr>
              <a:t>«</a:t>
            </a:r>
            <a:r>
              <a:rPr lang="ru-RU" sz="3200" b="1" dirty="0">
                <a:solidFill>
                  <a:srgbClr val="240597"/>
                </a:solidFill>
              </a:rPr>
              <a:t>Обзор основных изменений в налоговом законодательстве с 1 января 2024 года. Дополнительные вопросы: Электронные сервисы налоговой службы</a:t>
            </a:r>
            <a:r>
              <a:rPr lang="ru-RU" sz="3200" b="1" dirty="0" smtClean="0">
                <a:solidFill>
                  <a:srgbClr val="240597"/>
                </a:solidFill>
              </a:rPr>
              <a:t>.</a:t>
            </a:r>
            <a:r>
              <a:rPr lang="ru-RU" altLang="ru-RU" sz="3200" b="1" dirty="0" smtClean="0">
                <a:solidFill>
                  <a:srgbClr val="240597"/>
                </a:solidFill>
                <a:latin typeface="Times New Roman" pitchFamily="18" charset="0"/>
                <a:cs typeface="Times New Roman" pitchFamily="18" charset="0"/>
              </a:rPr>
              <a:t>»</a:t>
            </a:r>
            <a:endParaRPr lang="ru-RU" altLang="ru-RU" sz="3200" b="1" dirty="0">
              <a:solidFill>
                <a:srgbClr val="240597"/>
              </a:solidFill>
              <a:latin typeface="Times New Roman" pitchFamily="18" charset="0"/>
              <a:cs typeface="Times New Roman" pitchFamily="18" charset="0"/>
            </a:endParaRPr>
          </a:p>
          <a:p>
            <a:endParaRPr lang="ru-RU" altLang="ru-RU" sz="3000" b="1" dirty="0" smtClean="0">
              <a:solidFill>
                <a:srgbClr val="240597"/>
              </a:solidFill>
              <a:latin typeface="Times New Roman" pitchFamily="18" charset="0"/>
              <a:cs typeface="Times New Roman" pitchFamily="18" charset="0"/>
            </a:endParaRPr>
          </a:p>
          <a:p>
            <a:endParaRPr lang="ru-RU" altLang="ru-RU" sz="3200" dirty="0" smtClean="0"/>
          </a:p>
          <a:p>
            <a:pPr eaLnBrk="1" hangingPunct="1"/>
            <a:endParaRPr lang="ru-RU" altLang="ru-RU" sz="3200" b="1" dirty="0" smtClean="0">
              <a:solidFill>
                <a:srgbClr val="002060"/>
              </a:solidFill>
              <a:latin typeface="Times New Roman" pitchFamily="18" charset="0"/>
              <a:cs typeface="Times New Roman" pitchFamily="18" charset="0"/>
            </a:endParaRPr>
          </a:p>
        </p:txBody>
      </p:sp>
      <p:pic>
        <p:nvPicPr>
          <p:cNvPr id="8196" name="Изображение 10" descr="FNS_vizitka_for_rukovodstv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8313" y="476250"/>
            <a:ext cx="1439862"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НДС</a:t>
            </a:r>
            <a:endParaRPr lang="ru-RU" sz="3600" b="1" dirty="0">
              <a:solidFill>
                <a:srgbClr val="C00000"/>
              </a:solidFill>
            </a:endParaRPr>
          </a:p>
        </p:txBody>
      </p:sp>
      <p:sp>
        <p:nvSpPr>
          <p:cNvPr id="7" name="TextBox 6"/>
          <p:cNvSpPr txBox="1"/>
          <p:nvPr/>
        </p:nvSpPr>
        <p:spPr>
          <a:xfrm>
            <a:off x="251520" y="620688"/>
            <a:ext cx="8640960" cy="6001643"/>
          </a:xfrm>
          <a:prstGeom prst="rect">
            <a:avLst/>
          </a:prstGeom>
          <a:noFill/>
        </p:spPr>
        <p:txBody>
          <a:bodyPr wrap="square" rtlCol="0">
            <a:spAutoFit/>
          </a:bodyPr>
          <a:lstStyle/>
          <a:p>
            <a:pPr algn="just"/>
            <a:r>
              <a:rPr lang="ru-RU" sz="1600" dirty="0">
                <a:solidFill>
                  <a:schemeClr val="accent2">
                    <a:lumMod val="75000"/>
                  </a:schemeClr>
                </a:solidFill>
                <a:latin typeface="Golos Text"/>
              </a:rPr>
              <a:t>С 01.01.2024 организации общепита освобождаются от НДС, если за прошлый год доходы не больше 2 млрд руб., доля доходов от общепита не менее 70% и </a:t>
            </a:r>
            <a:r>
              <a:rPr lang="ru-RU" sz="1600" dirty="0">
                <a:solidFill>
                  <a:schemeClr val="accent2">
                    <a:lumMod val="75000"/>
                  </a:schemeClr>
                </a:solidFill>
                <a:latin typeface="Golos Text"/>
                <a:hlinkClick r:id="rId2"/>
              </a:rPr>
              <a:t>среднемесячные выплаты</a:t>
            </a:r>
            <a:r>
              <a:rPr lang="ru-RU" sz="1600" dirty="0">
                <a:solidFill>
                  <a:schemeClr val="accent2">
                    <a:lumMod val="75000"/>
                  </a:schemeClr>
                </a:solidFill>
                <a:latin typeface="Golos Text"/>
              </a:rPr>
              <a:t> работникам не ниже среднемесячной зарплаты в общепите по субъекту РФ. </a:t>
            </a:r>
            <a:endParaRPr lang="ru-RU" sz="1600" dirty="0" smtClean="0">
              <a:solidFill>
                <a:schemeClr val="accent2">
                  <a:lumMod val="75000"/>
                </a:schemeClr>
              </a:solidFill>
              <a:latin typeface="Golos Text"/>
            </a:endParaRPr>
          </a:p>
          <a:p>
            <a:pPr algn="just"/>
            <a:r>
              <a:rPr lang="ru-RU" sz="1600" dirty="0" smtClean="0">
                <a:solidFill>
                  <a:schemeClr val="accent2">
                    <a:lumMod val="75000"/>
                  </a:schemeClr>
                </a:solidFill>
                <a:latin typeface="Golos Text"/>
              </a:rPr>
              <a:t>Организации</a:t>
            </a:r>
            <a:r>
              <a:rPr lang="ru-RU" sz="1600" dirty="0">
                <a:solidFill>
                  <a:schemeClr val="accent2">
                    <a:lumMod val="75000"/>
                  </a:schemeClr>
                </a:solidFill>
                <a:latin typeface="Golos Text"/>
              </a:rPr>
              <a:t>, созданные в 2024 г., до конца года вправе применять освобождение без ограничений (</a:t>
            </a:r>
            <a:r>
              <a:rPr lang="ru-RU" sz="1600" dirty="0">
                <a:solidFill>
                  <a:schemeClr val="accent2">
                    <a:lumMod val="75000"/>
                  </a:schemeClr>
                </a:solidFill>
                <a:latin typeface="Golos Text"/>
                <a:hlinkClick r:id="rId3"/>
              </a:rPr>
              <a:t>ст. 149</a:t>
            </a:r>
            <a:r>
              <a:rPr lang="ru-RU" sz="1600" dirty="0">
                <a:solidFill>
                  <a:schemeClr val="accent2">
                    <a:lumMod val="75000"/>
                  </a:schemeClr>
                </a:solidFill>
                <a:latin typeface="Golos Text"/>
              </a:rPr>
              <a:t> НК РФ</a:t>
            </a:r>
            <a:r>
              <a:rPr lang="ru-RU" sz="1600" dirty="0" smtClean="0">
                <a:solidFill>
                  <a:schemeClr val="accent2">
                    <a:lumMod val="75000"/>
                  </a:schemeClr>
                </a:solidFill>
                <a:latin typeface="Golos Text"/>
              </a:rPr>
              <a:t>).</a:t>
            </a:r>
          </a:p>
          <a:p>
            <a:pPr algn="just"/>
            <a:endParaRPr lang="ru-RU" sz="800" dirty="0">
              <a:solidFill>
                <a:schemeClr val="accent2">
                  <a:lumMod val="75000"/>
                </a:schemeClr>
              </a:solidFill>
              <a:latin typeface="Golos Text"/>
            </a:endParaRPr>
          </a:p>
          <a:p>
            <a:pPr algn="just"/>
            <a:r>
              <a:rPr lang="ru-RU" sz="1600" dirty="0">
                <a:solidFill>
                  <a:schemeClr val="accent2">
                    <a:lumMod val="75000"/>
                  </a:schemeClr>
                </a:solidFill>
                <a:latin typeface="Golos Text"/>
              </a:rPr>
              <a:t>С 01.01.2024 при неподтвержденном экспорте НДС начисляют не в квартале отгрузки, а в квартале истечения срока на сбор документов. Для подтверждения </a:t>
            </a:r>
            <a:r>
              <a:rPr lang="ru-RU" sz="1600" dirty="0">
                <a:solidFill>
                  <a:schemeClr val="accent2">
                    <a:lumMod val="75000"/>
                  </a:schemeClr>
                </a:solidFill>
                <a:latin typeface="Golos Text"/>
                <a:hlinkClick r:id="rId4"/>
              </a:rPr>
              <a:t>экспорта</a:t>
            </a:r>
            <a:r>
              <a:rPr lang="ru-RU" sz="1600" dirty="0">
                <a:solidFill>
                  <a:schemeClr val="accent2">
                    <a:lumMod val="75000"/>
                  </a:schemeClr>
                </a:solidFill>
                <a:latin typeface="Golos Text"/>
              </a:rPr>
              <a:t> достаточно подать электронный реестр со сведениями из деклараций и контрактов (</a:t>
            </a:r>
            <a:r>
              <a:rPr lang="ru-RU" sz="1600" dirty="0">
                <a:solidFill>
                  <a:schemeClr val="accent2">
                    <a:lumMod val="75000"/>
                  </a:schemeClr>
                </a:solidFill>
                <a:latin typeface="Golos Text"/>
                <a:hlinkClick r:id="rId5"/>
              </a:rPr>
              <a:t>ст. ст. 165</a:t>
            </a:r>
            <a:r>
              <a:rPr lang="ru-RU" sz="1600" dirty="0">
                <a:solidFill>
                  <a:schemeClr val="accent2">
                    <a:lumMod val="75000"/>
                  </a:schemeClr>
                </a:solidFill>
                <a:latin typeface="Golos Text"/>
              </a:rPr>
              <a:t>, </a:t>
            </a:r>
            <a:r>
              <a:rPr lang="ru-RU" sz="1600" dirty="0">
                <a:solidFill>
                  <a:schemeClr val="accent2">
                    <a:lumMod val="75000"/>
                  </a:schemeClr>
                </a:solidFill>
                <a:latin typeface="Golos Text"/>
                <a:hlinkClick r:id="rId6"/>
              </a:rPr>
              <a:t>167</a:t>
            </a:r>
            <a:r>
              <a:rPr lang="ru-RU" sz="1600" dirty="0">
                <a:solidFill>
                  <a:schemeClr val="accent2">
                    <a:lumMod val="75000"/>
                  </a:schemeClr>
                </a:solidFill>
                <a:latin typeface="Golos Text"/>
              </a:rPr>
              <a:t> НК РФ</a:t>
            </a:r>
            <a:r>
              <a:rPr lang="ru-RU" sz="1600" dirty="0" smtClean="0">
                <a:solidFill>
                  <a:schemeClr val="accent2">
                    <a:lumMod val="75000"/>
                  </a:schemeClr>
                </a:solidFill>
                <a:latin typeface="Golos Text"/>
              </a:rPr>
              <a:t>).</a:t>
            </a:r>
          </a:p>
          <a:p>
            <a:pPr algn="just"/>
            <a:endParaRPr lang="ru-RU" sz="800" dirty="0">
              <a:solidFill>
                <a:schemeClr val="accent2">
                  <a:lumMod val="75000"/>
                </a:schemeClr>
              </a:solidFill>
              <a:latin typeface="Golos Text"/>
            </a:endParaRPr>
          </a:p>
          <a:p>
            <a:pPr algn="just"/>
            <a:r>
              <a:rPr lang="ru-RU" sz="1600" dirty="0">
                <a:solidFill>
                  <a:schemeClr val="accent2">
                    <a:lumMod val="75000"/>
                  </a:schemeClr>
                </a:solidFill>
                <a:latin typeface="Golos Text"/>
              </a:rPr>
              <a:t>С 01.01.2024 российский посредник, импортирующий товары из ЕАЭС по поручению российского покупателя, должен платить НДС (</a:t>
            </a:r>
            <a:r>
              <a:rPr lang="ru-RU" sz="1600" dirty="0">
                <a:solidFill>
                  <a:schemeClr val="accent2">
                    <a:lumMod val="75000"/>
                  </a:schemeClr>
                </a:solidFill>
                <a:latin typeface="Golos Text"/>
                <a:hlinkClick r:id="rId7"/>
              </a:rPr>
              <a:t>ст. 151</a:t>
            </a:r>
            <a:r>
              <a:rPr lang="ru-RU" sz="1600" dirty="0">
                <a:solidFill>
                  <a:schemeClr val="accent2">
                    <a:lumMod val="75000"/>
                  </a:schemeClr>
                </a:solidFill>
                <a:latin typeface="Golos Text"/>
              </a:rPr>
              <a:t> НК РФ</a:t>
            </a:r>
            <a:r>
              <a:rPr lang="ru-RU" sz="1600" dirty="0" smtClean="0">
                <a:solidFill>
                  <a:schemeClr val="accent2">
                    <a:lumMod val="75000"/>
                  </a:schemeClr>
                </a:solidFill>
                <a:latin typeface="Golos Text"/>
              </a:rPr>
              <a:t>).</a:t>
            </a:r>
            <a:r>
              <a:rPr lang="ru-RU" sz="1600" dirty="0">
                <a:latin typeface="Golos Text"/>
              </a:rPr>
              <a:t> </a:t>
            </a:r>
            <a:r>
              <a:rPr lang="ru-RU" sz="1600" dirty="0">
                <a:solidFill>
                  <a:srgbClr val="0070C0"/>
                </a:solidFill>
                <a:latin typeface="Golos Text"/>
              </a:rPr>
              <a:t>В этом случае уплата налога производится не позднее 20-го числа месяца, следующего за месяцем принятия на учет поверенным, комиссионером, агентом импортированных товаров.</a:t>
            </a:r>
          </a:p>
          <a:p>
            <a:pPr algn="just"/>
            <a:endParaRPr lang="ru-RU" sz="800" dirty="0" smtClean="0">
              <a:solidFill>
                <a:schemeClr val="accent2">
                  <a:lumMod val="75000"/>
                </a:schemeClr>
              </a:solidFill>
              <a:latin typeface="Golos Text"/>
            </a:endParaRPr>
          </a:p>
          <a:p>
            <a:pPr algn="just"/>
            <a:r>
              <a:rPr lang="ru-RU" sz="1600" dirty="0" smtClean="0">
                <a:solidFill>
                  <a:schemeClr val="accent2">
                    <a:lumMod val="75000"/>
                  </a:schemeClr>
                </a:solidFill>
                <a:latin typeface="Golos Text"/>
              </a:rPr>
              <a:t>С </a:t>
            </a:r>
            <a:r>
              <a:rPr lang="ru-RU" sz="1600" dirty="0">
                <a:solidFill>
                  <a:schemeClr val="accent2">
                    <a:lumMod val="75000"/>
                  </a:schemeClr>
                </a:solidFill>
                <a:latin typeface="Golos Text"/>
              </a:rPr>
              <a:t>1 апреля при заявительном порядке возмещения НДС можно заменить гарантию или договор </a:t>
            </a:r>
            <a:r>
              <a:rPr lang="ru-RU" sz="1600" dirty="0" smtClean="0">
                <a:solidFill>
                  <a:schemeClr val="accent2">
                    <a:lumMod val="75000"/>
                  </a:schemeClr>
                </a:solidFill>
                <a:latin typeface="Golos Text"/>
              </a:rPr>
              <a:t>поручительства (ФЗ от </a:t>
            </a:r>
            <a:r>
              <a:rPr lang="ru-RU" sz="1600" dirty="0">
                <a:solidFill>
                  <a:schemeClr val="accent2">
                    <a:lumMod val="75000"/>
                  </a:schemeClr>
                </a:solidFill>
                <a:latin typeface="Golos Text"/>
              </a:rPr>
              <a:t>31.07.2023 N </a:t>
            </a:r>
            <a:r>
              <a:rPr lang="ru-RU" sz="1600" dirty="0" smtClean="0">
                <a:solidFill>
                  <a:schemeClr val="accent2">
                    <a:lumMod val="75000"/>
                  </a:schemeClr>
                </a:solidFill>
                <a:latin typeface="Golos Text"/>
              </a:rPr>
              <a:t>389-ФЗ). Налогоплательщику </a:t>
            </a:r>
            <a:r>
              <a:rPr lang="ru-RU" sz="1600" dirty="0">
                <a:solidFill>
                  <a:schemeClr val="accent2">
                    <a:lumMod val="75000"/>
                  </a:schemeClr>
                </a:solidFill>
                <a:latin typeface="Golos Text"/>
              </a:rPr>
              <a:t>дают право подать заявление о замене </a:t>
            </a:r>
            <a:r>
              <a:rPr lang="ru-RU" sz="1600" dirty="0">
                <a:solidFill>
                  <a:schemeClr val="accent2">
                    <a:lumMod val="75000"/>
                  </a:schemeClr>
                </a:solidFill>
                <a:latin typeface="Golos Text"/>
                <a:hlinkClick r:id="rId8"/>
              </a:rPr>
              <a:t>банковской гарантии</a:t>
            </a:r>
            <a:r>
              <a:rPr lang="ru-RU" sz="1600" dirty="0">
                <a:solidFill>
                  <a:schemeClr val="accent2">
                    <a:lumMod val="75000"/>
                  </a:schemeClr>
                </a:solidFill>
                <a:latin typeface="Golos Text"/>
              </a:rPr>
              <a:t> или </a:t>
            </a:r>
            <a:r>
              <a:rPr lang="ru-RU" sz="1600" dirty="0">
                <a:solidFill>
                  <a:schemeClr val="accent2">
                    <a:lumMod val="75000"/>
                  </a:schemeClr>
                </a:solidFill>
                <a:latin typeface="Golos Text"/>
                <a:hlinkClick r:id="rId9"/>
              </a:rPr>
              <a:t>договора поручительства</a:t>
            </a:r>
            <a:r>
              <a:rPr lang="ru-RU" sz="1600" dirty="0">
                <a:solidFill>
                  <a:schemeClr val="accent2">
                    <a:lumMod val="75000"/>
                  </a:schemeClr>
                </a:solidFill>
                <a:latin typeface="Golos Text"/>
              </a:rPr>
              <a:t> на новые. Сделать это можно в течение 5 дней со дня представления декларации, в том числе уточненной.</a:t>
            </a:r>
          </a:p>
          <a:p>
            <a:pPr algn="just"/>
            <a:r>
              <a:rPr lang="ru-RU" sz="1600" dirty="0">
                <a:solidFill>
                  <a:schemeClr val="accent2">
                    <a:lumMod val="75000"/>
                  </a:schemeClr>
                </a:solidFill>
                <a:latin typeface="Golos Text"/>
              </a:rPr>
              <a:t>Кроме того, если в уточненной декларации указали налог к возмещению больше, чем в первоначальной, к превышению налогоплательщик также </a:t>
            </a:r>
            <a:r>
              <a:rPr lang="ru-RU" sz="1600" dirty="0">
                <a:solidFill>
                  <a:schemeClr val="accent2">
                    <a:lumMod val="75000"/>
                  </a:schemeClr>
                </a:solidFill>
                <a:latin typeface="Golos Text"/>
                <a:hlinkClick r:id="rId10"/>
              </a:rPr>
              <a:t>может применить</a:t>
            </a:r>
            <a:r>
              <a:rPr lang="ru-RU" sz="1600" dirty="0">
                <a:solidFill>
                  <a:schemeClr val="accent2">
                    <a:lumMod val="75000"/>
                  </a:schemeClr>
                </a:solidFill>
                <a:latin typeface="Golos Text"/>
              </a:rPr>
              <a:t> заявительный порядок. Для этого нужно подать заявление</a:t>
            </a:r>
            <a:r>
              <a:rPr lang="ru-RU" sz="1600" dirty="0" smtClean="0">
                <a:solidFill>
                  <a:schemeClr val="accent2">
                    <a:lumMod val="75000"/>
                  </a:schemeClr>
                </a:solidFill>
                <a:latin typeface="Golos Text"/>
              </a:rPr>
              <a:t>.</a:t>
            </a:r>
            <a:endParaRPr lang="ru-RU" sz="1600" b="1" dirty="0">
              <a:latin typeface="Golos Text"/>
            </a:endParaRPr>
          </a:p>
        </p:txBody>
      </p:sp>
    </p:spTree>
    <p:extLst>
      <p:ext uri="{BB962C8B-B14F-4D97-AF65-F5344CB8AC3E}">
        <p14:creationId xmlns:p14="http://schemas.microsoft.com/office/powerpoint/2010/main" val="1739749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НДС</a:t>
            </a:r>
            <a:endParaRPr lang="ru-RU" sz="3600" b="1" dirty="0">
              <a:solidFill>
                <a:srgbClr val="C00000"/>
              </a:solidFill>
            </a:endParaRPr>
          </a:p>
        </p:txBody>
      </p:sp>
      <p:sp>
        <p:nvSpPr>
          <p:cNvPr id="7" name="TextBox 6"/>
          <p:cNvSpPr txBox="1"/>
          <p:nvPr/>
        </p:nvSpPr>
        <p:spPr>
          <a:xfrm>
            <a:off x="251520" y="620688"/>
            <a:ext cx="8640960" cy="5940088"/>
          </a:xfrm>
          <a:prstGeom prst="rect">
            <a:avLst/>
          </a:prstGeom>
          <a:noFill/>
        </p:spPr>
        <p:txBody>
          <a:bodyPr wrap="square" rtlCol="0">
            <a:spAutoFit/>
          </a:bodyPr>
          <a:lstStyle/>
          <a:p>
            <a:pPr algn="just"/>
            <a:endParaRPr lang="ru-RU" sz="1600" b="1" dirty="0" smtClean="0">
              <a:solidFill>
                <a:schemeClr val="accent2">
                  <a:lumMod val="50000"/>
                </a:schemeClr>
              </a:solidFill>
              <a:latin typeface="Golos Text"/>
            </a:endParaRPr>
          </a:p>
          <a:p>
            <a:pPr algn="just"/>
            <a:r>
              <a:rPr lang="ru-RU" sz="1600" b="1" dirty="0" smtClean="0">
                <a:solidFill>
                  <a:schemeClr val="accent2">
                    <a:lumMod val="50000"/>
                  </a:schemeClr>
                </a:solidFill>
                <a:latin typeface="Golos Text"/>
              </a:rPr>
              <a:t>Уточняются </a:t>
            </a:r>
            <a:r>
              <a:rPr lang="ru-RU" sz="1600" b="1" dirty="0">
                <a:solidFill>
                  <a:schemeClr val="accent2">
                    <a:lumMod val="50000"/>
                  </a:schemeClr>
                </a:solidFill>
                <a:latin typeface="Golos Text"/>
              </a:rPr>
              <a:t>объекты долевого строительства, в отношении которых услуги застройщика не подлежат налогообложению НДС (01.01.2024)</a:t>
            </a:r>
          </a:p>
          <a:p>
            <a:pPr algn="just"/>
            <a:r>
              <a:rPr lang="ru-RU" sz="1600" dirty="0">
                <a:solidFill>
                  <a:schemeClr val="accent1">
                    <a:lumMod val="50000"/>
                  </a:schemeClr>
                </a:solidFill>
                <a:latin typeface="Golos Text"/>
              </a:rPr>
              <a:t>Освобождаются от налогообложения НДС услуги застройщика, оказываемые на основании договора участия в долевом строительстве жилых домов либо входящих в состав многоквартирных домов жилых и (или) нежилых помещений, </a:t>
            </a:r>
            <a:r>
              <a:rPr lang="ru-RU" sz="1600" dirty="0" err="1">
                <a:solidFill>
                  <a:schemeClr val="accent1">
                    <a:lumMod val="50000"/>
                  </a:schemeClr>
                </a:solidFill>
                <a:latin typeface="Golos Text"/>
              </a:rPr>
              <a:t>машино</a:t>
            </a:r>
            <a:r>
              <a:rPr lang="ru-RU" sz="1600" dirty="0">
                <a:solidFill>
                  <a:schemeClr val="accent1">
                    <a:lumMod val="50000"/>
                  </a:schemeClr>
                </a:solidFill>
                <a:latin typeface="Golos Text"/>
              </a:rPr>
              <a:t>-мест.</a:t>
            </a:r>
          </a:p>
          <a:p>
            <a:pPr algn="just"/>
            <a:r>
              <a:rPr lang="ru-RU" sz="1600" dirty="0">
                <a:solidFill>
                  <a:schemeClr val="accent1">
                    <a:lumMod val="50000"/>
                  </a:schemeClr>
                </a:solidFill>
                <a:latin typeface="Golos Text"/>
              </a:rPr>
              <a:t>Освобождение не применяется в отношении услуг застройщика по строительству помещений, предназначенных для временного проживания (без права на постоянную регистрацию).</a:t>
            </a:r>
          </a:p>
          <a:p>
            <a:pPr algn="just"/>
            <a:r>
              <a:rPr lang="ru-RU" sz="1600" dirty="0">
                <a:solidFill>
                  <a:schemeClr val="accent1">
                    <a:lumMod val="50000"/>
                  </a:schemeClr>
                </a:solidFill>
                <a:latin typeface="Golos Text"/>
              </a:rPr>
              <a:t>Указанные положения применяются в отношении услуг застройщика при строительстве объектов недвижимости, разрешение на строительство которых получено с 1 января 2024 года</a:t>
            </a:r>
            <a:r>
              <a:rPr lang="ru-RU" sz="1600" dirty="0" smtClean="0">
                <a:solidFill>
                  <a:schemeClr val="accent1">
                    <a:lumMod val="50000"/>
                  </a:schemeClr>
                </a:solidFill>
                <a:latin typeface="Golos Text"/>
              </a:rPr>
              <a:t>.</a:t>
            </a:r>
          </a:p>
          <a:p>
            <a:pPr algn="just"/>
            <a:endParaRPr lang="ru-RU" sz="1600" dirty="0">
              <a:solidFill>
                <a:schemeClr val="accent1">
                  <a:lumMod val="50000"/>
                </a:schemeClr>
              </a:solidFill>
              <a:latin typeface="Golos Text"/>
            </a:endParaRPr>
          </a:p>
          <a:p>
            <a:r>
              <a:rPr lang="ru-RU" sz="1600" b="1" dirty="0">
                <a:solidFill>
                  <a:schemeClr val="accent1">
                    <a:lumMod val="50000"/>
                  </a:schemeClr>
                </a:solidFill>
              </a:rPr>
              <a:t>С 1 января больше детских товаров попадают под ставку НДС 10%</a:t>
            </a:r>
          </a:p>
          <a:p>
            <a:r>
              <a:rPr lang="ru-RU" sz="1600" dirty="0" smtClean="0">
                <a:solidFill>
                  <a:schemeClr val="accent1">
                    <a:lumMod val="50000"/>
                  </a:schemeClr>
                </a:solidFill>
              </a:rPr>
              <a:t>Федеральный закон от 19.10.2023 №504-ФЗ; Постановление Правительства РФ от 08.12.2023 № 2084.</a:t>
            </a:r>
            <a:endParaRPr lang="ru-RU" sz="1600" dirty="0">
              <a:solidFill>
                <a:schemeClr val="accent1">
                  <a:lumMod val="50000"/>
                </a:schemeClr>
              </a:solidFill>
              <a:hlinkClick r:id="rId2"/>
            </a:endParaRPr>
          </a:p>
          <a:p>
            <a:r>
              <a:rPr lang="ru-RU" sz="1600" dirty="0" smtClean="0">
                <a:solidFill>
                  <a:schemeClr val="accent1">
                    <a:lumMod val="50000"/>
                  </a:schemeClr>
                </a:solidFill>
              </a:rPr>
              <a:t>Дополнили </a:t>
            </a:r>
            <a:r>
              <a:rPr lang="ru-RU" sz="1600" dirty="0">
                <a:solidFill>
                  <a:schemeClr val="accent1">
                    <a:lumMod val="50000"/>
                  </a:schemeClr>
                </a:solidFill>
              </a:rPr>
              <a:t>перечень детских товаров, облагаемых НДС по ставке 10%. В него включат</a:t>
            </a:r>
            <a:r>
              <a:rPr lang="ru-RU" sz="1600" dirty="0" smtClean="0">
                <a:solidFill>
                  <a:schemeClr val="accent1">
                    <a:lumMod val="50000"/>
                  </a:schemeClr>
                </a:solidFill>
              </a:rPr>
              <a:t>: </a:t>
            </a:r>
            <a:r>
              <a:rPr lang="ru-RU" sz="1600" dirty="0">
                <a:solidFill>
                  <a:schemeClr val="accent1">
                    <a:lumMod val="50000"/>
                  </a:schemeClr>
                </a:solidFill>
              </a:rPr>
              <a:t>велосипеды</a:t>
            </a:r>
            <a:r>
              <a:rPr lang="ru-RU" sz="1600" dirty="0" smtClean="0">
                <a:solidFill>
                  <a:schemeClr val="accent1">
                    <a:lumMod val="50000"/>
                  </a:schemeClr>
                </a:solidFill>
              </a:rPr>
              <a:t>;  стулья; стульчики </a:t>
            </a:r>
            <a:r>
              <a:rPr lang="ru-RU" sz="1600" dirty="0">
                <a:solidFill>
                  <a:schemeClr val="accent1">
                    <a:lumMod val="50000"/>
                  </a:schemeClr>
                </a:solidFill>
              </a:rPr>
              <a:t>для кормления</a:t>
            </a:r>
            <a:r>
              <a:rPr lang="ru-RU" sz="1600" dirty="0" smtClean="0">
                <a:solidFill>
                  <a:schemeClr val="accent1">
                    <a:lumMod val="50000"/>
                  </a:schemeClr>
                </a:solidFill>
              </a:rPr>
              <a:t>;  </a:t>
            </a:r>
            <a:r>
              <a:rPr lang="ru-RU" sz="1600" dirty="0">
                <a:solidFill>
                  <a:schemeClr val="accent1">
                    <a:lumMod val="50000"/>
                  </a:schemeClr>
                </a:solidFill>
              </a:rPr>
              <a:t>манежи</a:t>
            </a:r>
            <a:r>
              <a:rPr lang="ru-RU" sz="1600" dirty="0" smtClean="0">
                <a:solidFill>
                  <a:schemeClr val="accent1">
                    <a:lumMod val="50000"/>
                  </a:schemeClr>
                </a:solidFill>
              </a:rPr>
              <a:t>; </a:t>
            </a:r>
            <a:r>
              <a:rPr lang="ru-RU" sz="1600" dirty="0">
                <a:solidFill>
                  <a:schemeClr val="accent1">
                    <a:lumMod val="50000"/>
                  </a:schemeClr>
                </a:solidFill>
              </a:rPr>
              <a:t>детские удерживающие устройства, которые предназначены для </a:t>
            </a:r>
            <a:r>
              <a:rPr lang="ru-RU" sz="1600" dirty="0" smtClean="0">
                <a:solidFill>
                  <a:schemeClr val="accent1">
                    <a:lumMod val="50000"/>
                  </a:schemeClr>
                </a:solidFill>
              </a:rPr>
              <a:t>механических ТС; </a:t>
            </a:r>
            <a:r>
              <a:rPr lang="ru-RU" sz="1600" dirty="0">
                <a:solidFill>
                  <a:schemeClr val="accent1">
                    <a:lumMod val="50000"/>
                  </a:schemeClr>
                </a:solidFill>
              </a:rPr>
              <a:t>бутылочки</a:t>
            </a:r>
            <a:r>
              <a:rPr lang="ru-RU" sz="1600" dirty="0" smtClean="0">
                <a:solidFill>
                  <a:schemeClr val="accent1">
                    <a:lumMod val="50000"/>
                  </a:schemeClr>
                </a:solidFill>
              </a:rPr>
              <a:t>; </a:t>
            </a:r>
            <a:r>
              <a:rPr lang="ru-RU" sz="1600" dirty="0">
                <a:solidFill>
                  <a:schemeClr val="accent1">
                    <a:lumMod val="50000"/>
                  </a:schemeClr>
                </a:solidFill>
              </a:rPr>
              <a:t>соски (включая пустышки</a:t>
            </a:r>
            <a:r>
              <a:rPr lang="ru-RU" sz="1600" dirty="0" smtClean="0">
                <a:solidFill>
                  <a:schemeClr val="accent1">
                    <a:lumMod val="50000"/>
                  </a:schemeClr>
                </a:solidFill>
              </a:rPr>
              <a:t>); </a:t>
            </a:r>
            <a:r>
              <a:rPr lang="ru-RU" sz="1600" dirty="0">
                <a:solidFill>
                  <a:schemeClr val="accent1">
                    <a:lumMod val="50000"/>
                  </a:schemeClr>
                </a:solidFill>
              </a:rPr>
              <a:t>горшки</a:t>
            </a:r>
            <a:r>
              <a:rPr lang="ru-RU" sz="1600" dirty="0" smtClean="0">
                <a:solidFill>
                  <a:schemeClr val="accent1">
                    <a:lumMod val="50000"/>
                  </a:schemeClr>
                </a:solidFill>
              </a:rPr>
              <a:t>; </a:t>
            </a:r>
            <a:r>
              <a:rPr lang="ru-RU" sz="1600" dirty="0">
                <a:solidFill>
                  <a:schemeClr val="accent1">
                    <a:lumMod val="50000"/>
                  </a:schemeClr>
                </a:solidFill>
              </a:rPr>
              <a:t>ванночки</a:t>
            </a:r>
            <a:r>
              <a:rPr lang="ru-RU" sz="1600" dirty="0" smtClean="0">
                <a:solidFill>
                  <a:schemeClr val="accent1">
                    <a:lumMod val="50000"/>
                  </a:schemeClr>
                </a:solidFill>
              </a:rPr>
              <a:t>; </a:t>
            </a:r>
            <a:r>
              <a:rPr lang="ru-RU" sz="1600" dirty="0">
                <a:solidFill>
                  <a:schemeClr val="accent1">
                    <a:lumMod val="50000"/>
                  </a:schemeClr>
                </a:solidFill>
              </a:rPr>
              <a:t>горки для купания </a:t>
            </a:r>
            <a:r>
              <a:rPr lang="ru-RU" sz="1600" dirty="0" smtClean="0">
                <a:solidFill>
                  <a:schemeClr val="accent1">
                    <a:lumMod val="50000"/>
                  </a:schemeClr>
                </a:solidFill>
              </a:rPr>
              <a:t>новорожденных; пеленки.</a:t>
            </a:r>
          </a:p>
          <a:p>
            <a:endParaRPr lang="ru-RU" sz="1600" dirty="0" smtClean="0">
              <a:solidFill>
                <a:schemeClr val="accent1">
                  <a:lumMod val="50000"/>
                </a:schemeClr>
              </a:solidFill>
            </a:endParaRPr>
          </a:p>
          <a:p>
            <a:r>
              <a:rPr lang="ru-RU" sz="1600" b="1" dirty="0">
                <a:solidFill>
                  <a:schemeClr val="accent1">
                    <a:lumMod val="50000"/>
                  </a:schemeClr>
                </a:solidFill>
              </a:rPr>
              <a:t>С 1 января действуют новые перечни </a:t>
            </a:r>
            <a:r>
              <a:rPr lang="ru-RU" sz="1600" b="1" dirty="0" err="1">
                <a:solidFill>
                  <a:schemeClr val="accent1">
                    <a:lumMod val="50000"/>
                  </a:schemeClr>
                </a:solidFill>
              </a:rPr>
              <a:t>медтоваров</a:t>
            </a:r>
            <a:r>
              <a:rPr lang="ru-RU" sz="1600" b="1" dirty="0">
                <a:solidFill>
                  <a:schemeClr val="accent1">
                    <a:lumMod val="50000"/>
                  </a:schemeClr>
                </a:solidFill>
              </a:rPr>
              <a:t> для льгот по НДС</a:t>
            </a:r>
          </a:p>
          <a:p>
            <a:r>
              <a:rPr lang="ru-RU" sz="1600" dirty="0" smtClean="0">
                <a:solidFill>
                  <a:schemeClr val="accent1">
                    <a:lumMod val="50000"/>
                  </a:schemeClr>
                </a:solidFill>
              </a:rPr>
              <a:t>Постановление Правительства от 16.09.2023 № 1513.</a:t>
            </a:r>
            <a:endParaRPr lang="ru-RU" sz="1600" dirty="0">
              <a:solidFill>
                <a:srgbClr val="002060"/>
              </a:solidFill>
            </a:endParaRPr>
          </a:p>
          <a:p>
            <a:pPr algn="just"/>
            <a:endParaRPr lang="ru-RU" sz="1200" b="1" dirty="0"/>
          </a:p>
        </p:txBody>
      </p:sp>
    </p:spTree>
    <p:extLst>
      <p:ext uri="{BB962C8B-B14F-4D97-AF65-F5344CB8AC3E}">
        <p14:creationId xmlns:p14="http://schemas.microsoft.com/office/powerpoint/2010/main" val="101594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Налог на прибыль организаций</a:t>
            </a:r>
            <a:endParaRPr lang="ru-RU" sz="3600" b="1" dirty="0">
              <a:solidFill>
                <a:srgbClr val="C00000"/>
              </a:solidFill>
            </a:endParaRPr>
          </a:p>
        </p:txBody>
      </p:sp>
      <p:sp>
        <p:nvSpPr>
          <p:cNvPr id="2" name="Прямоугольник 1"/>
          <p:cNvSpPr/>
          <p:nvPr/>
        </p:nvSpPr>
        <p:spPr>
          <a:xfrm>
            <a:off x="539552" y="980728"/>
            <a:ext cx="7992888" cy="4801314"/>
          </a:xfrm>
          <a:prstGeom prst="rect">
            <a:avLst/>
          </a:prstGeom>
        </p:spPr>
        <p:txBody>
          <a:bodyPr wrap="square">
            <a:spAutoFit/>
          </a:bodyPr>
          <a:lstStyle/>
          <a:p>
            <a:r>
              <a:rPr lang="ru-RU" b="1" dirty="0">
                <a:solidFill>
                  <a:schemeClr val="accent2">
                    <a:lumMod val="75000"/>
                  </a:schemeClr>
                </a:solidFill>
                <a:latin typeface="Golos Text"/>
              </a:rPr>
              <a:t>Переносить убытки прошлых лет на текущий период разрешено до 2026 </a:t>
            </a:r>
            <a:r>
              <a:rPr lang="ru-RU" b="1" dirty="0" smtClean="0">
                <a:solidFill>
                  <a:schemeClr val="accent2">
                    <a:lumMod val="75000"/>
                  </a:schemeClr>
                </a:solidFill>
                <a:latin typeface="Golos Text"/>
              </a:rPr>
              <a:t>года.</a:t>
            </a:r>
          </a:p>
          <a:p>
            <a:pPr algn="just"/>
            <a:r>
              <a:rPr lang="ru-RU" dirty="0" smtClean="0">
                <a:solidFill>
                  <a:schemeClr val="accent2">
                    <a:lumMod val="75000"/>
                  </a:schemeClr>
                </a:solidFill>
                <a:latin typeface="Golos Text"/>
              </a:rPr>
              <a:t>Налоговая </a:t>
            </a:r>
            <a:r>
              <a:rPr lang="ru-RU" dirty="0">
                <a:solidFill>
                  <a:schemeClr val="accent2">
                    <a:lumMod val="75000"/>
                  </a:schemeClr>
                </a:solidFill>
                <a:latin typeface="Golos Text"/>
              </a:rPr>
              <a:t>база за текущий период может быть уменьшена на сумму убытков, полученных в предыдущих налоговых периодах, но более чем на 50%. То есть, на перенос убытков введено ограничение: не более </a:t>
            </a:r>
            <a:r>
              <a:rPr lang="ru-RU" dirty="0" smtClean="0">
                <a:solidFill>
                  <a:schemeClr val="accent2">
                    <a:lumMod val="75000"/>
                  </a:schemeClr>
                </a:solidFill>
                <a:latin typeface="Golos Text"/>
              </a:rPr>
              <a:t>50%</a:t>
            </a:r>
            <a:r>
              <a:rPr lang="ru-RU" dirty="0">
                <a:solidFill>
                  <a:schemeClr val="accent2">
                    <a:lumMod val="75000"/>
                  </a:schemeClr>
                </a:solidFill>
                <a:latin typeface="Golos Text"/>
              </a:rPr>
              <a:t>  по размеру переносимых убытков. Ранее в НК РФ было установлено, что временный порядок переноса убытков прекратит свое действие с 2024 года и 2023 год должен быть стать последним годом, когда можно переносить убытки. Но, Федеральным законом № 389-ФЗ от 31 июля 2023 года, эта льгота продлена до 2026 года. </a:t>
            </a:r>
            <a:endParaRPr lang="ru-RU" dirty="0" smtClean="0">
              <a:solidFill>
                <a:schemeClr val="accent2">
                  <a:lumMod val="75000"/>
                </a:schemeClr>
              </a:solidFill>
              <a:latin typeface="Golos Text"/>
            </a:endParaRPr>
          </a:p>
          <a:p>
            <a:endParaRPr lang="ru-RU" dirty="0">
              <a:solidFill>
                <a:schemeClr val="accent2">
                  <a:lumMod val="75000"/>
                </a:schemeClr>
              </a:solidFill>
              <a:latin typeface="Golos Text"/>
            </a:endParaRPr>
          </a:p>
          <a:p>
            <a:pPr algn="just"/>
            <a:r>
              <a:rPr lang="ru-RU" b="1" dirty="0" smtClean="0">
                <a:solidFill>
                  <a:schemeClr val="accent2">
                    <a:lumMod val="75000"/>
                  </a:schemeClr>
                </a:solidFill>
                <a:latin typeface="Golos Text"/>
              </a:rPr>
              <a:t>Компенсации </a:t>
            </a:r>
            <a:r>
              <a:rPr lang="ru-RU" b="1" dirty="0" err="1">
                <a:solidFill>
                  <a:schemeClr val="accent2">
                    <a:lumMod val="75000"/>
                  </a:schemeClr>
                </a:solidFill>
                <a:latin typeface="Golos Text"/>
              </a:rPr>
              <a:t>удаленщикам</a:t>
            </a:r>
            <a:r>
              <a:rPr lang="ru-RU" b="1" dirty="0">
                <a:solidFill>
                  <a:schemeClr val="accent2">
                    <a:lumMod val="75000"/>
                  </a:schemeClr>
                </a:solidFill>
                <a:latin typeface="Golos Text"/>
              </a:rPr>
              <a:t> учитывайте по новой статье </a:t>
            </a:r>
            <a:r>
              <a:rPr lang="ru-RU" b="1" dirty="0" smtClean="0">
                <a:solidFill>
                  <a:schemeClr val="accent2">
                    <a:lumMod val="75000"/>
                  </a:schemeClr>
                </a:solidFill>
                <a:latin typeface="Golos Text"/>
              </a:rPr>
              <a:t>расходов. </a:t>
            </a:r>
            <a:r>
              <a:rPr lang="ru-RU" dirty="0">
                <a:solidFill>
                  <a:schemeClr val="accent2">
                    <a:lumMod val="75000"/>
                  </a:schemeClr>
                </a:solidFill>
                <a:latin typeface="Golos Text"/>
              </a:rPr>
              <a:t>Теперь, компенсационные выплаты удаленным работникам нужно учитывать в налоговой базе по прибыли в составе прочих расходов. В налоговом учете прочие расходы признают на дату расчетов с работником в соответствии с условиями договора (подп. 3 п. 7 ст. 272 НК РФ). </a:t>
            </a:r>
          </a:p>
        </p:txBody>
      </p:sp>
    </p:spTree>
    <p:extLst>
      <p:ext uri="{BB962C8B-B14F-4D97-AF65-F5344CB8AC3E}">
        <p14:creationId xmlns:p14="http://schemas.microsoft.com/office/powerpoint/2010/main" val="872510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Налог на сверхприбыль </a:t>
            </a:r>
            <a:endParaRPr lang="ru-RU" sz="3600" b="1" dirty="0">
              <a:solidFill>
                <a:srgbClr val="C00000"/>
              </a:solidFill>
            </a:endParaRPr>
          </a:p>
        </p:txBody>
      </p:sp>
      <p:sp>
        <p:nvSpPr>
          <p:cNvPr id="3" name="Прямоугольник 2"/>
          <p:cNvSpPr/>
          <p:nvPr/>
        </p:nvSpPr>
        <p:spPr>
          <a:xfrm>
            <a:off x="251520" y="764704"/>
            <a:ext cx="8712967" cy="5755422"/>
          </a:xfrm>
          <a:prstGeom prst="rect">
            <a:avLst/>
          </a:prstGeom>
        </p:spPr>
        <p:txBody>
          <a:bodyPr wrap="square">
            <a:spAutoFit/>
          </a:bodyPr>
          <a:lstStyle/>
          <a:p>
            <a:r>
              <a:rPr lang="ru-RU" sz="1600" dirty="0">
                <a:solidFill>
                  <a:srgbClr val="002060"/>
                </a:solidFill>
                <a:latin typeface="Golos Text"/>
              </a:rPr>
              <a:t>Налог на сверхприбыль является налогом разового характера</a:t>
            </a:r>
            <a:r>
              <a:rPr lang="ru-RU" sz="1600" dirty="0" smtClean="0">
                <a:solidFill>
                  <a:srgbClr val="002060"/>
                </a:solidFill>
                <a:latin typeface="Golos Text"/>
              </a:rPr>
              <a:t>.</a:t>
            </a:r>
            <a:r>
              <a:rPr lang="ru-RU" sz="1600" dirty="0">
                <a:solidFill>
                  <a:srgbClr val="002060"/>
                </a:solidFill>
              </a:rPr>
              <a:t> </a:t>
            </a:r>
            <a:endParaRPr lang="ru-RU" sz="1600" dirty="0" smtClean="0">
              <a:solidFill>
                <a:srgbClr val="002060"/>
              </a:solidFill>
            </a:endParaRPr>
          </a:p>
          <a:p>
            <a:r>
              <a:rPr lang="ru-RU" sz="1600" dirty="0" smtClean="0">
                <a:solidFill>
                  <a:srgbClr val="002060"/>
                </a:solidFill>
              </a:rPr>
              <a:t>Федеральный </a:t>
            </a:r>
            <a:r>
              <a:rPr lang="ru-RU" sz="1600" dirty="0">
                <a:solidFill>
                  <a:srgbClr val="002060"/>
                </a:solidFill>
              </a:rPr>
              <a:t>закон от 04.08.2023 N </a:t>
            </a:r>
            <a:r>
              <a:rPr lang="ru-RU" sz="1600" dirty="0" smtClean="0">
                <a:solidFill>
                  <a:srgbClr val="002060"/>
                </a:solidFill>
              </a:rPr>
              <a:t>414-ФЗ "О </a:t>
            </a:r>
            <a:r>
              <a:rPr lang="ru-RU" sz="1600" dirty="0">
                <a:solidFill>
                  <a:srgbClr val="002060"/>
                </a:solidFill>
              </a:rPr>
              <a:t>налоге на сверхприбыль"</a:t>
            </a:r>
          </a:p>
          <a:p>
            <a:pPr algn="just"/>
            <a:r>
              <a:rPr lang="ru-RU" sz="1600" dirty="0" smtClean="0">
                <a:solidFill>
                  <a:srgbClr val="002060"/>
                </a:solidFill>
                <a:latin typeface="Golos Text"/>
              </a:rPr>
              <a:t>Установлены </a:t>
            </a:r>
            <a:r>
              <a:rPr lang="ru-RU" sz="1600" dirty="0">
                <a:solidFill>
                  <a:srgbClr val="002060"/>
                </a:solidFill>
                <a:latin typeface="Golos Text"/>
                <a:hlinkClick r:id="rId2"/>
              </a:rPr>
              <a:t>категории</a:t>
            </a:r>
            <a:r>
              <a:rPr lang="ru-RU" sz="1600" dirty="0">
                <a:solidFill>
                  <a:srgbClr val="002060"/>
                </a:solidFill>
                <a:latin typeface="Golos Text"/>
              </a:rPr>
              <a:t> организаций, которые не признаются налогоплательщиками налога на сверхприбыль. Это, например, организации, включенные по состоянию на 31 декабря 2022 года в реестр субъектов МСП; организации, созданные после 1 января 2021 года (кроме созданных в результате реорганизации организаций, действующих до 1 января 2021 года); организации, являющиеся налогоплательщиками ЕСХН непрерывно с 1 января 2018 года по 31 декабря 2022 года; некоторые категории организаций нефтегазового сектора и угольной промышленности; компании, у которых в 2018 и 2019 годах отсутствовали доходы от реализации; кредитные организации и НФО, в отношении которых по состоянию на 1 января 2023 года осуществлялись меры по предупреждению банкротства с участием Банка России или АСВ; застройщики, привлекающие средства граждан с использованием счетов </a:t>
            </a:r>
            <a:r>
              <a:rPr lang="ru-RU" sz="1600" dirty="0" err="1">
                <a:solidFill>
                  <a:srgbClr val="002060"/>
                </a:solidFill>
                <a:latin typeface="Golos Text"/>
              </a:rPr>
              <a:t>эскроу</a:t>
            </a:r>
            <a:r>
              <a:rPr lang="ru-RU" sz="1600" dirty="0">
                <a:solidFill>
                  <a:srgbClr val="002060"/>
                </a:solidFill>
                <a:latin typeface="Golos Text"/>
              </a:rPr>
              <a:t>, которые в 2021 и 2022 годах не выплачивали дивиденды.</a:t>
            </a:r>
          </a:p>
          <a:p>
            <a:pPr algn="just"/>
            <a:r>
              <a:rPr lang="ru-RU" sz="1600" dirty="0">
                <a:solidFill>
                  <a:srgbClr val="002060"/>
                </a:solidFill>
                <a:latin typeface="Golos Text"/>
              </a:rPr>
              <a:t>Сверхприбыль по общему </a:t>
            </a:r>
            <a:r>
              <a:rPr lang="ru-RU" sz="1600" dirty="0">
                <a:solidFill>
                  <a:srgbClr val="002060"/>
                </a:solidFill>
                <a:latin typeface="Golos Text"/>
                <a:hlinkClick r:id="rId3"/>
              </a:rPr>
              <a:t>правилу</a:t>
            </a:r>
            <a:r>
              <a:rPr lang="ru-RU" sz="1600" dirty="0">
                <a:solidFill>
                  <a:srgbClr val="002060"/>
                </a:solidFill>
                <a:latin typeface="Golos Text"/>
              </a:rPr>
              <a:t> определяется как превышение средней арифметической величины прибыли за 2021 и 2022 годы над средней арифметической величиной прибыли за 2018 и 2019 годы.</a:t>
            </a:r>
          </a:p>
          <a:p>
            <a:pPr algn="just"/>
            <a:r>
              <a:rPr lang="ru-RU" sz="1600" dirty="0">
                <a:solidFill>
                  <a:srgbClr val="002060"/>
                </a:solidFill>
                <a:latin typeface="Golos Text"/>
              </a:rPr>
              <a:t>Если средняя арифметическая величина прибыли за 2021 год и прибыли за 2022 год оказалась не более 1 млрд рублей, то налоговая база принимается равной нулю.</a:t>
            </a:r>
          </a:p>
          <a:p>
            <a:pPr algn="just"/>
            <a:r>
              <a:rPr lang="ru-RU" sz="1600" dirty="0">
                <a:solidFill>
                  <a:srgbClr val="002060"/>
                </a:solidFill>
                <a:latin typeface="Golos Text"/>
              </a:rPr>
              <a:t>Налоговая ставка установлена в размере 10%.</a:t>
            </a:r>
          </a:p>
          <a:p>
            <a:pPr algn="just"/>
            <a:r>
              <a:rPr lang="ru-RU" sz="1600" dirty="0">
                <a:solidFill>
                  <a:srgbClr val="002060"/>
                </a:solidFill>
                <a:latin typeface="Golos Text"/>
              </a:rPr>
              <a:t>Налогоплательщики (кроме тех, у кого сумма исчисленного налога равна нулю) обязаны представить в налоговые органы </a:t>
            </a:r>
            <a:r>
              <a:rPr lang="ru-RU" sz="1600" dirty="0">
                <a:solidFill>
                  <a:srgbClr val="002060"/>
                </a:solidFill>
                <a:latin typeface="Golos Text"/>
                <a:hlinkClick r:id="rId4"/>
              </a:rPr>
              <a:t>налоговую декларацию</a:t>
            </a:r>
            <a:r>
              <a:rPr lang="ru-RU" sz="1600" dirty="0">
                <a:solidFill>
                  <a:srgbClr val="002060"/>
                </a:solidFill>
                <a:latin typeface="Golos Text"/>
              </a:rPr>
              <a:t> не позднее 25 января 2024 года и уплатить налог не позднее 29 января 2024 года. </a:t>
            </a:r>
          </a:p>
        </p:txBody>
      </p:sp>
    </p:spTree>
    <p:extLst>
      <p:ext uri="{BB962C8B-B14F-4D97-AF65-F5344CB8AC3E}">
        <p14:creationId xmlns:p14="http://schemas.microsoft.com/office/powerpoint/2010/main" val="17367939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УСН</a:t>
            </a:r>
            <a:endParaRPr lang="ru-RU" sz="3600" b="1" dirty="0">
              <a:solidFill>
                <a:srgbClr val="C00000"/>
              </a:solidFill>
            </a:endParaRPr>
          </a:p>
        </p:txBody>
      </p:sp>
      <p:sp>
        <p:nvSpPr>
          <p:cNvPr id="7" name="TextBox 6"/>
          <p:cNvSpPr txBox="1"/>
          <p:nvPr/>
        </p:nvSpPr>
        <p:spPr>
          <a:xfrm>
            <a:off x="251520" y="620688"/>
            <a:ext cx="8712968" cy="6140142"/>
          </a:xfrm>
          <a:prstGeom prst="rect">
            <a:avLst/>
          </a:prstGeom>
          <a:noFill/>
        </p:spPr>
        <p:txBody>
          <a:bodyPr wrap="square" rtlCol="0">
            <a:spAutoFit/>
          </a:bodyPr>
          <a:lstStyle/>
          <a:p>
            <a:pPr algn="just"/>
            <a:r>
              <a:rPr lang="ru-RU" sz="1500" b="1" dirty="0">
                <a:solidFill>
                  <a:schemeClr val="accent2">
                    <a:lumMod val="50000"/>
                  </a:schemeClr>
                </a:solidFill>
                <a:latin typeface="Golos Text"/>
                <a:cs typeface="Times New Roman" pitchFamily="18" charset="0"/>
              </a:rPr>
              <a:t>С 1 января повышаются лимиты доходов для сохранения права на УСН</a:t>
            </a:r>
            <a:endParaRPr lang="ru-RU" sz="1500" dirty="0">
              <a:solidFill>
                <a:schemeClr val="accent2">
                  <a:lumMod val="50000"/>
                </a:schemeClr>
              </a:solidFill>
              <a:latin typeface="Golos Text"/>
              <a:cs typeface="Times New Roman" pitchFamily="18" charset="0"/>
            </a:endParaRPr>
          </a:p>
          <a:p>
            <a:pPr algn="just"/>
            <a:r>
              <a:rPr lang="ru-RU" sz="1500" dirty="0">
                <a:solidFill>
                  <a:schemeClr val="accent2">
                    <a:lumMod val="50000"/>
                  </a:schemeClr>
                </a:solidFill>
                <a:latin typeface="Golos Text"/>
                <a:cs typeface="Times New Roman" pitchFamily="18" charset="0"/>
                <a:hlinkClick r:id="rId2"/>
              </a:rPr>
              <a:t>Приказ</a:t>
            </a:r>
            <a:r>
              <a:rPr lang="ru-RU" sz="1500" dirty="0">
                <a:solidFill>
                  <a:schemeClr val="accent2">
                    <a:lumMod val="50000"/>
                  </a:schemeClr>
                </a:solidFill>
                <a:latin typeface="Golos Text"/>
                <a:cs typeface="Times New Roman" pitchFamily="18" charset="0"/>
              </a:rPr>
              <a:t> Минэкономразвития России от 23.10.2023 N </a:t>
            </a:r>
            <a:r>
              <a:rPr lang="ru-RU" sz="1500" dirty="0" smtClean="0">
                <a:solidFill>
                  <a:schemeClr val="accent2">
                    <a:lumMod val="50000"/>
                  </a:schemeClr>
                </a:solidFill>
                <a:latin typeface="Golos Text"/>
                <a:cs typeface="Times New Roman" pitchFamily="18" charset="0"/>
              </a:rPr>
              <a:t>730. Размер </a:t>
            </a:r>
            <a:r>
              <a:rPr lang="ru-RU" sz="1500" dirty="0">
                <a:solidFill>
                  <a:schemeClr val="accent2">
                    <a:lumMod val="50000"/>
                  </a:schemeClr>
                </a:solidFill>
                <a:latin typeface="Golos Text"/>
                <a:cs typeface="Times New Roman" pitchFamily="18" charset="0"/>
              </a:rPr>
              <a:t>коэффициента - 1,329. </a:t>
            </a:r>
            <a:endParaRPr lang="ru-RU" sz="1500" dirty="0" smtClean="0">
              <a:solidFill>
                <a:schemeClr val="accent2">
                  <a:lumMod val="50000"/>
                </a:schemeClr>
              </a:solidFill>
              <a:latin typeface="Golos Text"/>
              <a:cs typeface="Times New Roman" pitchFamily="18" charset="0"/>
            </a:endParaRPr>
          </a:p>
          <a:p>
            <a:pPr algn="just"/>
            <a:r>
              <a:rPr lang="ru-RU" sz="1500" dirty="0" smtClean="0">
                <a:solidFill>
                  <a:schemeClr val="accent2">
                    <a:lumMod val="50000"/>
                  </a:schemeClr>
                </a:solidFill>
                <a:latin typeface="Golos Text"/>
                <a:cs typeface="Times New Roman" pitchFamily="18" charset="0"/>
              </a:rPr>
              <a:t>Таким </a:t>
            </a:r>
            <a:r>
              <a:rPr lang="ru-RU" sz="1500" dirty="0">
                <a:solidFill>
                  <a:schemeClr val="accent2">
                    <a:lumMod val="50000"/>
                  </a:schemeClr>
                </a:solidFill>
                <a:latin typeface="Golos Text"/>
                <a:cs typeface="Times New Roman" pitchFamily="18" charset="0"/>
              </a:rPr>
              <a:t>образом, для сохранения права на УСН с "обычной" ставкой доход за 2024 год должен быть не больше 199,35 млн руб., а с </a:t>
            </a:r>
            <a:r>
              <a:rPr lang="ru-RU" sz="1500" dirty="0">
                <a:solidFill>
                  <a:schemeClr val="accent2">
                    <a:lumMod val="50000"/>
                  </a:schemeClr>
                </a:solidFill>
                <a:latin typeface="Golos Text"/>
                <a:cs typeface="Times New Roman" pitchFamily="18" charset="0"/>
                <a:hlinkClick r:id="rId3"/>
              </a:rPr>
              <a:t>повышенной</a:t>
            </a:r>
            <a:r>
              <a:rPr lang="ru-RU" sz="1500" dirty="0">
                <a:solidFill>
                  <a:schemeClr val="accent2">
                    <a:lumMod val="50000"/>
                  </a:schemeClr>
                </a:solidFill>
                <a:latin typeface="Golos Text"/>
                <a:cs typeface="Times New Roman" pitchFamily="18" charset="0"/>
              </a:rPr>
              <a:t> - </a:t>
            </a:r>
            <a:r>
              <a:rPr lang="ru-RU" sz="1500" dirty="0">
                <a:solidFill>
                  <a:schemeClr val="accent2">
                    <a:lumMod val="50000"/>
                  </a:schemeClr>
                </a:solidFill>
                <a:latin typeface="Golos Text"/>
                <a:cs typeface="Times New Roman" pitchFamily="18" charset="0"/>
                <a:hlinkClick r:id="rId4"/>
              </a:rPr>
              <a:t>265,8 млн </a:t>
            </a:r>
            <a:r>
              <a:rPr lang="ru-RU" sz="1500" dirty="0" err="1" smtClean="0">
                <a:solidFill>
                  <a:schemeClr val="accent2">
                    <a:lumMod val="50000"/>
                  </a:schemeClr>
                </a:solidFill>
                <a:latin typeface="Golos Text"/>
                <a:cs typeface="Times New Roman" pitchFamily="18" charset="0"/>
                <a:hlinkClick r:id="rId4"/>
              </a:rPr>
              <a:t>руб</a:t>
            </a:r>
            <a:endParaRPr lang="ru-RU" sz="1500" dirty="0" smtClean="0">
              <a:solidFill>
                <a:schemeClr val="accent2">
                  <a:lumMod val="50000"/>
                </a:schemeClr>
              </a:solidFill>
              <a:latin typeface="Golos Text"/>
              <a:cs typeface="Times New Roman" pitchFamily="18" charset="0"/>
            </a:endParaRPr>
          </a:p>
          <a:p>
            <a:pPr algn="just"/>
            <a:endParaRPr lang="ru-RU" sz="800" dirty="0" smtClean="0">
              <a:solidFill>
                <a:schemeClr val="accent2">
                  <a:lumMod val="50000"/>
                </a:schemeClr>
              </a:solidFill>
              <a:latin typeface="Golos Text"/>
              <a:cs typeface="Times New Roman" pitchFamily="18" charset="0"/>
            </a:endParaRPr>
          </a:p>
          <a:p>
            <a:pPr algn="just"/>
            <a:r>
              <a:rPr lang="ru-RU" sz="1500" dirty="0">
                <a:solidFill>
                  <a:schemeClr val="accent2">
                    <a:lumMod val="50000"/>
                  </a:schemeClr>
                </a:solidFill>
                <a:latin typeface="Golos Text"/>
                <a:cs typeface="Times New Roman" pitchFamily="18" charset="0"/>
              </a:rPr>
              <a:t>С 1 января 2024 года для упрощенцев действует порядок исчисления налога, если они сменили место нахождения (для организаций) или место жительства (для ИП) — если регион установил пониженную ставку (</a:t>
            </a:r>
            <a:r>
              <a:rPr lang="ru-RU" sz="1500" dirty="0" err="1">
                <a:solidFill>
                  <a:schemeClr val="accent2">
                    <a:lumMod val="50000"/>
                  </a:schemeClr>
                </a:solidFill>
                <a:latin typeface="Golos Text"/>
                <a:cs typeface="Times New Roman" pitchFamily="18" charset="0"/>
              </a:rPr>
              <a:t>пп</a:t>
            </a:r>
            <a:r>
              <a:rPr lang="ru-RU" sz="1500" dirty="0">
                <a:solidFill>
                  <a:schemeClr val="accent2">
                    <a:lumMod val="50000"/>
                  </a:schemeClr>
                </a:solidFill>
                <a:latin typeface="Golos Text"/>
                <a:cs typeface="Times New Roman" pitchFamily="18" charset="0"/>
              </a:rPr>
              <a:t>. «а» п. 90 ст. </a:t>
            </a:r>
            <a:r>
              <a:rPr lang="ru-RU" sz="1500" dirty="0" smtClean="0">
                <a:solidFill>
                  <a:schemeClr val="accent2">
                    <a:lumMod val="50000"/>
                  </a:schemeClr>
                </a:solidFill>
                <a:latin typeface="Golos Text"/>
                <a:cs typeface="Times New Roman" pitchFamily="18" charset="0"/>
              </a:rPr>
              <a:t>2 Закона</a:t>
            </a:r>
            <a:r>
              <a:rPr lang="ru-RU" sz="1500" dirty="0">
                <a:solidFill>
                  <a:schemeClr val="accent2">
                    <a:lumMod val="50000"/>
                  </a:schemeClr>
                </a:solidFill>
                <a:latin typeface="Golos Text"/>
                <a:cs typeface="Times New Roman" pitchFamily="18" charset="0"/>
              </a:rPr>
              <a:t> 389-ФЗ). В таком случае плательщик должен применять региональную ставку по новому адресу. </a:t>
            </a:r>
          </a:p>
          <a:p>
            <a:pPr algn="just"/>
            <a:endParaRPr lang="ru-RU" sz="800" dirty="0" smtClean="0">
              <a:solidFill>
                <a:schemeClr val="accent2">
                  <a:lumMod val="50000"/>
                </a:schemeClr>
              </a:solidFill>
              <a:latin typeface="Golos Text"/>
              <a:cs typeface="Times New Roman" pitchFamily="18" charset="0"/>
            </a:endParaRPr>
          </a:p>
          <a:p>
            <a:pPr algn="just"/>
            <a:r>
              <a:rPr lang="ru-RU" sz="1500" dirty="0" smtClean="0">
                <a:solidFill>
                  <a:schemeClr val="accent2">
                    <a:lumMod val="50000"/>
                  </a:schemeClr>
                </a:solidFill>
                <a:latin typeface="Golos Text"/>
                <a:cs typeface="Times New Roman" pitchFamily="18" charset="0"/>
              </a:rPr>
              <a:t>Законом </a:t>
            </a:r>
            <a:r>
              <a:rPr lang="ru-RU" sz="1500" dirty="0">
                <a:solidFill>
                  <a:schemeClr val="accent2">
                    <a:lumMod val="50000"/>
                  </a:schemeClr>
                </a:solidFill>
                <a:latin typeface="Golos Text"/>
                <a:cs typeface="Times New Roman" pitchFamily="18" charset="0"/>
              </a:rPr>
              <a:t>Республики Карелия от 26.10.2023 №2892-ЗРК внесены изменения</a:t>
            </a:r>
            <a:r>
              <a:rPr lang="ru-RU" sz="1500" b="1" dirty="0">
                <a:solidFill>
                  <a:schemeClr val="accent2">
                    <a:lumMod val="50000"/>
                  </a:schemeClr>
                </a:solidFill>
                <a:latin typeface="Golos Text"/>
                <a:cs typeface="Times New Roman" pitchFamily="18" charset="0"/>
              </a:rPr>
              <a:t> в </a:t>
            </a:r>
            <a:r>
              <a:rPr lang="ru-RU" sz="1500" dirty="0">
                <a:solidFill>
                  <a:schemeClr val="accent2">
                    <a:lumMod val="50000"/>
                  </a:schemeClr>
                </a:solidFill>
                <a:latin typeface="Golos Text"/>
                <a:cs typeface="Times New Roman" pitchFamily="18" charset="0"/>
              </a:rPr>
              <a:t>Закон Республики Карелия от 30.12.1999 N 384-ЗРК </a:t>
            </a:r>
            <a:r>
              <a:rPr lang="ru-RU" sz="1500" dirty="0" smtClean="0">
                <a:solidFill>
                  <a:schemeClr val="accent2">
                    <a:lumMod val="50000"/>
                  </a:schemeClr>
                </a:solidFill>
                <a:latin typeface="Golos Text"/>
                <a:cs typeface="Times New Roman" pitchFamily="18" charset="0"/>
              </a:rPr>
              <a:t>. Пониженные ставки для бывших </a:t>
            </a:r>
            <a:r>
              <a:rPr lang="ru-RU" sz="1500" dirty="0" err="1" smtClean="0">
                <a:solidFill>
                  <a:schemeClr val="accent2">
                    <a:lumMod val="50000"/>
                  </a:schemeClr>
                </a:solidFill>
                <a:latin typeface="Golos Text"/>
                <a:cs typeface="Times New Roman" pitchFamily="18" charset="0"/>
              </a:rPr>
              <a:t>вмененщиков</a:t>
            </a:r>
            <a:r>
              <a:rPr lang="ru-RU" sz="1500" dirty="0" smtClean="0">
                <a:solidFill>
                  <a:schemeClr val="accent2">
                    <a:lumMod val="50000"/>
                  </a:schemeClr>
                </a:solidFill>
                <a:latin typeface="Golos Text"/>
                <a:cs typeface="Times New Roman" pitchFamily="18" charset="0"/>
              </a:rPr>
              <a:t> увеличены:</a:t>
            </a:r>
          </a:p>
          <a:p>
            <a:pPr algn="just"/>
            <a:r>
              <a:rPr lang="ru-RU" sz="1500" dirty="0" smtClean="0">
                <a:solidFill>
                  <a:schemeClr val="accent2">
                    <a:lumMod val="50000"/>
                  </a:schemeClr>
                </a:solidFill>
                <a:latin typeface="Golos Text"/>
                <a:cs typeface="Times New Roman" pitchFamily="18" charset="0"/>
              </a:rPr>
              <a:t> 4 % - «доходы»</a:t>
            </a:r>
          </a:p>
          <a:p>
            <a:r>
              <a:rPr lang="ru-RU" sz="1500" dirty="0" smtClean="0">
                <a:solidFill>
                  <a:schemeClr val="accent2">
                    <a:lumMod val="50000"/>
                  </a:schemeClr>
                </a:solidFill>
                <a:latin typeface="Golos Text"/>
                <a:cs typeface="Times New Roman" pitchFamily="18" charset="0"/>
              </a:rPr>
              <a:t>9 </a:t>
            </a:r>
            <a:r>
              <a:rPr lang="ru-RU" sz="1500" dirty="0">
                <a:solidFill>
                  <a:schemeClr val="accent2">
                    <a:lumMod val="50000"/>
                  </a:schemeClr>
                </a:solidFill>
                <a:latin typeface="Golos Text"/>
                <a:cs typeface="Times New Roman" pitchFamily="18" charset="0"/>
              </a:rPr>
              <a:t>% - «доходы, уменьшенные на величину </a:t>
            </a:r>
            <a:r>
              <a:rPr lang="ru-RU" sz="1500" dirty="0" smtClean="0">
                <a:solidFill>
                  <a:schemeClr val="accent2">
                    <a:lumMod val="50000"/>
                  </a:schemeClr>
                </a:solidFill>
                <a:latin typeface="Golos Text"/>
                <a:cs typeface="Times New Roman" pitchFamily="18" charset="0"/>
              </a:rPr>
              <a:t>расходов»</a:t>
            </a:r>
          </a:p>
          <a:p>
            <a:r>
              <a:rPr lang="ru-RU" sz="1500" dirty="0" smtClean="0">
                <a:solidFill>
                  <a:schemeClr val="accent2">
                    <a:lumMod val="50000"/>
                  </a:schemeClr>
                </a:solidFill>
                <a:latin typeface="Golos Text"/>
                <a:cs typeface="Times New Roman" pitchFamily="18" charset="0"/>
              </a:rPr>
              <a:t>Условия </a:t>
            </a:r>
            <a:r>
              <a:rPr lang="ru-RU" sz="1500" dirty="0">
                <a:solidFill>
                  <a:schemeClr val="accent2">
                    <a:lumMod val="50000"/>
                  </a:schemeClr>
                </a:solidFill>
                <a:latin typeface="Golos Text"/>
                <a:cs typeface="Times New Roman" pitchFamily="18" charset="0"/>
              </a:rPr>
              <a:t>применения пониженных ставок (ст.9.5 Закона № 384- ЗРК ):</a:t>
            </a:r>
          </a:p>
          <a:p>
            <a:pPr marL="0" indent="0" algn="just">
              <a:buFont typeface="Symbol" pitchFamily="18" charset="2"/>
              <a:buNone/>
              <a:defRPr/>
            </a:pPr>
            <a:r>
              <a:rPr lang="ru-RU" sz="1500" dirty="0">
                <a:solidFill>
                  <a:schemeClr val="accent2">
                    <a:lumMod val="50000"/>
                  </a:schemeClr>
                </a:solidFill>
                <a:latin typeface="Golos Text"/>
                <a:cs typeface="Times New Roman" pitchFamily="18" charset="0"/>
              </a:rPr>
              <a:t>1.</a:t>
            </a:r>
            <a:r>
              <a:rPr lang="ru-RU" sz="1500" b="1" dirty="0">
                <a:solidFill>
                  <a:schemeClr val="accent2">
                    <a:lumMod val="50000"/>
                  </a:schemeClr>
                </a:solidFill>
                <a:latin typeface="Golos Text"/>
                <a:cs typeface="Times New Roman" pitchFamily="18" charset="0"/>
              </a:rPr>
              <a:t> </a:t>
            </a:r>
            <a:r>
              <a:rPr lang="ru-RU" sz="1500" dirty="0">
                <a:solidFill>
                  <a:schemeClr val="accent2">
                    <a:lumMod val="50000"/>
                  </a:schemeClr>
                </a:solidFill>
                <a:latin typeface="Golos Text"/>
                <a:cs typeface="Times New Roman" pitchFamily="18" charset="0"/>
              </a:rPr>
              <a:t>по итогам 2020 года доля доходов от реализации товаров (работ, услуг) при осуществлении видов предпринимательской деятельности, в отношении которых в 2020 году применялась система налогообложения в виде единого налога на вмененный доход для отдельных видов деятельности, составляет не менее 80 процентов в общем объеме доходов налогоплательщика от реализации товаров (работ, услуг);</a:t>
            </a:r>
            <a:endParaRPr lang="ru-RU" sz="1500" b="1" dirty="0">
              <a:solidFill>
                <a:schemeClr val="accent2">
                  <a:lumMod val="50000"/>
                </a:schemeClr>
              </a:solidFill>
              <a:latin typeface="Golos Text"/>
              <a:cs typeface="Times New Roman" pitchFamily="18" charset="0"/>
            </a:endParaRPr>
          </a:p>
          <a:p>
            <a:pPr marL="0" indent="0" algn="just">
              <a:buFont typeface="Symbol" pitchFamily="18" charset="2"/>
              <a:buNone/>
              <a:defRPr/>
            </a:pPr>
            <a:r>
              <a:rPr lang="ru-RU" sz="1500" dirty="0">
                <a:solidFill>
                  <a:schemeClr val="accent2">
                    <a:lumMod val="50000"/>
                  </a:schemeClr>
                </a:solidFill>
                <a:latin typeface="Golos Text"/>
                <a:cs typeface="Times New Roman" pitchFamily="18" charset="0"/>
              </a:rPr>
              <a:t>2.</a:t>
            </a:r>
            <a:r>
              <a:rPr lang="ru-RU" sz="1500" b="1" dirty="0">
                <a:solidFill>
                  <a:schemeClr val="accent2">
                    <a:lumMod val="50000"/>
                  </a:schemeClr>
                </a:solidFill>
                <a:latin typeface="Golos Text"/>
                <a:cs typeface="Times New Roman" pitchFamily="18" charset="0"/>
              </a:rPr>
              <a:t> </a:t>
            </a:r>
            <a:r>
              <a:rPr lang="ru-RU" sz="1500" dirty="0">
                <a:solidFill>
                  <a:schemeClr val="accent2">
                    <a:lumMod val="50000"/>
                  </a:schemeClr>
                </a:solidFill>
                <a:latin typeface="Golos Text"/>
                <a:cs typeface="Times New Roman" pitchFamily="18" charset="0"/>
              </a:rPr>
              <a:t>среднесписочная численность работников за 2024 год составляет не менее 90 процентов среднесписочной численности работников, отраженной налогоплательщиком в сведениях о среднесписочной численности, предоставляемых в налоговый орган, за 2020 год.</a:t>
            </a:r>
          </a:p>
          <a:p>
            <a:pPr algn="just"/>
            <a:endParaRPr lang="ru-RU" sz="800" dirty="0" smtClean="0">
              <a:solidFill>
                <a:schemeClr val="accent2">
                  <a:lumMod val="50000"/>
                </a:schemeClr>
              </a:solidFill>
              <a:latin typeface="Golos Text"/>
              <a:cs typeface="Times New Roman" pitchFamily="18" charset="0"/>
            </a:endParaRPr>
          </a:p>
          <a:p>
            <a:pPr algn="just"/>
            <a:r>
              <a:rPr lang="ru-RU" sz="1500" b="1" dirty="0">
                <a:solidFill>
                  <a:schemeClr val="accent2">
                    <a:lumMod val="50000"/>
                  </a:schemeClr>
                </a:solidFill>
                <a:latin typeface="Golos Text"/>
                <a:cs typeface="Times New Roman" pitchFamily="18" charset="0"/>
              </a:rPr>
              <a:t>*</a:t>
            </a:r>
            <a:r>
              <a:rPr lang="ru-RU" sz="1500" dirty="0">
                <a:solidFill>
                  <a:schemeClr val="accent2">
                    <a:lumMod val="50000"/>
                  </a:schemeClr>
                </a:solidFill>
                <a:latin typeface="Golos Text"/>
                <a:cs typeface="Times New Roman" pitchFamily="18" charset="0"/>
              </a:rPr>
              <a:t>пониженные ставки налогов, установленные Законом 384-ЗРК, предоставляются в том числе при соблюдении условий, установленных  ст. 21 Закона 384-ЗРК</a:t>
            </a:r>
            <a:r>
              <a:rPr lang="ru-RU" sz="1500" dirty="0" smtClean="0">
                <a:solidFill>
                  <a:schemeClr val="accent2">
                    <a:lumMod val="50000"/>
                  </a:schemeClr>
                </a:solidFill>
                <a:latin typeface="Golos Text"/>
                <a:cs typeface="Times New Roman" pitchFamily="18" charset="0"/>
              </a:rPr>
              <a:t>.</a:t>
            </a:r>
            <a:endParaRPr lang="ru-RU" sz="1500" b="1" dirty="0">
              <a:latin typeface="Golos Text"/>
            </a:endParaRPr>
          </a:p>
        </p:txBody>
      </p:sp>
    </p:spTree>
    <p:extLst>
      <p:ext uri="{BB962C8B-B14F-4D97-AF65-F5344CB8AC3E}">
        <p14:creationId xmlns:p14="http://schemas.microsoft.com/office/powerpoint/2010/main" val="4234908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800" b="1" dirty="0">
                <a:solidFill>
                  <a:srgbClr val="FF0000"/>
                </a:solidFill>
              </a:rPr>
              <a:t>.</a:t>
            </a:r>
          </a:p>
        </p:txBody>
      </p:sp>
      <p:sp>
        <p:nvSpPr>
          <p:cNvPr id="7" name="TextBox 6"/>
          <p:cNvSpPr txBox="1"/>
          <p:nvPr/>
        </p:nvSpPr>
        <p:spPr>
          <a:xfrm>
            <a:off x="179512" y="620688"/>
            <a:ext cx="8712968" cy="6001643"/>
          </a:xfrm>
          <a:prstGeom prst="rect">
            <a:avLst/>
          </a:prstGeom>
          <a:noFill/>
        </p:spPr>
        <p:txBody>
          <a:bodyPr wrap="square" rtlCol="0">
            <a:spAutoFit/>
          </a:bodyPr>
          <a:lstStyle/>
          <a:p>
            <a:pPr marL="0" indent="0" algn="just">
              <a:buNone/>
            </a:pPr>
            <a:r>
              <a:rPr lang="ru-RU" sz="1600" b="1" dirty="0">
                <a:solidFill>
                  <a:srgbClr val="C00000"/>
                </a:solidFill>
                <a:latin typeface="Golos Text"/>
                <a:cs typeface="Times New Roman" pitchFamily="18" charset="0"/>
              </a:rPr>
              <a:t>Налоговые льготы, пониженные ставки налогов, установленные настоящим Законом для организаций и </a:t>
            </a:r>
            <a:r>
              <a:rPr lang="ru-RU" sz="1600" b="1" u="sng" dirty="0">
                <a:solidFill>
                  <a:srgbClr val="C00000"/>
                </a:solidFill>
                <a:latin typeface="Golos Text"/>
                <a:cs typeface="Times New Roman" pitchFamily="18" charset="0"/>
              </a:rPr>
              <a:t>индивидуальных предпринимателей</a:t>
            </a:r>
            <a:r>
              <a:rPr lang="ru-RU" sz="1600" b="1" dirty="0">
                <a:solidFill>
                  <a:srgbClr val="C00000"/>
                </a:solidFill>
                <a:latin typeface="Golos Text"/>
                <a:cs typeface="Times New Roman" pitchFamily="18" charset="0"/>
              </a:rPr>
              <a:t>, предоставляются при наличии следующих условий:</a:t>
            </a:r>
          </a:p>
          <a:p>
            <a:pPr marL="0" indent="0" algn="just">
              <a:buNone/>
            </a:pPr>
            <a:r>
              <a:rPr lang="ru-RU" sz="1600" dirty="0">
                <a:latin typeface="Golos Text"/>
                <a:cs typeface="Times New Roman" pitchFamily="18" charset="0"/>
              </a:rPr>
              <a:t>      1) отсутствие у организации увеличения отрицательного сальдо единого налогового счета с начала календарного года на первое число месяца, следующего за отчетным (налоговым) периодом, либо возникновения отрицательного сальдо единого налогового счета на первое число месяца, следующего за отчетным (налоговым) периодом, при условии раздельного учета доходов по видам деятельности и раздельного учета имущества для налогоплательщиков, которым пониженная ставка налога на имущество организаций установлена в отношении отдельных объектов имущества, признаваемого объектом налогообложения, в целях правильного применения льгот в соответствии с настоящим Законом;</a:t>
            </a:r>
          </a:p>
          <a:p>
            <a:pPr marL="0" indent="0" algn="just">
              <a:buNone/>
            </a:pPr>
            <a:r>
              <a:rPr lang="ru-RU" sz="1600" dirty="0">
                <a:latin typeface="Golos Text"/>
                <a:cs typeface="Times New Roman" pitchFamily="18" charset="0"/>
              </a:rPr>
              <a:t>     2) отсутствие у индивидуального предпринимателя увеличения отрицательного сальдо единого налогового счета с начала календарного года на первое число месяца, следующего за налоговым периодом, либо возникновения отрицательного сальдо единого налогового счета на первое число месяца, следующего за налоговым периодом, при условии, если по итогам более двух отчетных периодов в течение налогового периода отрицательное сальдо единого налогового счета не сформировано</a:t>
            </a:r>
            <a:r>
              <a:rPr lang="ru-RU" sz="1600" dirty="0" smtClean="0">
                <a:latin typeface="Golos Text"/>
                <a:cs typeface="Times New Roman" pitchFamily="18" charset="0"/>
              </a:rPr>
              <a:t>;</a:t>
            </a:r>
          </a:p>
          <a:p>
            <a:pPr marL="0" indent="0">
              <a:buNone/>
            </a:pPr>
            <a:r>
              <a:rPr lang="ru-RU" sz="1600" dirty="0" smtClean="0">
                <a:latin typeface="Golos Text"/>
                <a:cs typeface="Times New Roman" pitchFamily="18" charset="0"/>
              </a:rPr>
              <a:t>    3</a:t>
            </a:r>
            <a:r>
              <a:rPr lang="ru-RU" sz="1600" dirty="0">
                <a:latin typeface="Golos Text"/>
                <a:cs typeface="Times New Roman" pitchFamily="18" charset="0"/>
              </a:rPr>
              <a:t>) начисление и выплата организацией (за исключением государственного (муниципального) учреждения) заработной платы работникам не ниже установленного федеральным законом минимального размера оплаты труда с начислением на него районного коэффициента и процентной надбавки за работу в районах Крайнего Севера и приравненных к ним местностях в налоговом (отчетном) периоде. (справка не подается</a:t>
            </a:r>
            <a:r>
              <a:rPr lang="ru-RU" sz="1600" dirty="0" smtClean="0">
                <a:latin typeface="Golos Text"/>
                <a:cs typeface="Times New Roman" pitchFamily="18" charset="0"/>
              </a:rPr>
              <a:t>).</a:t>
            </a:r>
            <a:endParaRPr lang="ru-RU" sz="1200" b="1" dirty="0"/>
          </a:p>
        </p:txBody>
      </p:sp>
    </p:spTree>
    <p:extLst>
      <p:ext uri="{BB962C8B-B14F-4D97-AF65-F5344CB8AC3E}">
        <p14:creationId xmlns:p14="http://schemas.microsoft.com/office/powerpoint/2010/main" val="666672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Налог на имущество организаций</a:t>
            </a:r>
            <a:endParaRPr lang="ru-RU" sz="3600" b="1" dirty="0">
              <a:solidFill>
                <a:srgbClr val="C00000"/>
              </a:solidFill>
            </a:endParaRPr>
          </a:p>
        </p:txBody>
      </p:sp>
      <p:sp>
        <p:nvSpPr>
          <p:cNvPr id="7" name="TextBox 6"/>
          <p:cNvSpPr txBox="1"/>
          <p:nvPr/>
        </p:nvSpPr>
        <p:spPr>
          <a:xfrm>
            <a:off x="251520" y="620688"/>
            <a:ext cx="8712968" cy="6324808"/>
          </a:xfrm>
          <a:prstGeom prst="rect">
            <a:avLst/>
          </a:prstGeom>
          <a:noFill/>
        </p:spPr>
        <p:txBody>
          <a:bodyPr wrap="square" rtlCol="0">
            <a:spAutoFit/>
          </a:bodyPr>
          <a:lstStyle/>
          <a:p>
            <a:pPr algn="just"/>
            <a:r>
              <a:rPr lang="ru-RU" sz="1500" b="1" dirty="0">
                <a:solidFill>
                  <a:srgbClr val="002060"/>
                </a:solidFill>
                <a:latin typeface="Golos Text"/>
              </a:rPr>
              <a:t>По налогу на имущество - 2024 изменения касаются сроков:</a:t>
            </a:r>
          </a:p>
          <a:p>
            <a:pPr lvl="0" algn="just"/>
            <a:r>
              <a:rPr lang="ru-RU" sz="1500" dirty="0" smtClean="0">
                <a:solidFill>
                  <a:srgbClr val="002060"/>
                </a:solidFill>
                <a:latin typeface="Golos Text"/>
              </a:rPr>
              <a:t>Предельный </a:t>
            </a:r>
            <a:r>
              <a:rPr lang="ru-RU" sz="1500" dirty="0">
                <a:solidFill>
                  <a:srgbClr val="002060"/>
                </a:solidFill>
                <a:latin typeface="Golos Text"/>
              </a:rPr>
              <a:t>срок представления </a:t>
            </a:r>
            <a:r>
              <a:rPr lang="ru-RU" sz="1500" b="1" dirty="0">
                <a:solidFill>
                  <a:srgbClr val="002060"/>
                </a:solidFill>
                <a:latin typeface="Golos Text"/>
              </a:rPr>
              <a:t>налоговой декларации по налогу </a:t>
            </a:r>
            <a:r>
              <a:rPr lang="ru-RU" sz="1500" dirty="0">
                <a:solidFill>
                  <a:srgbClr val="002060"/>
                </a:solidFill>
                <a:latin typeface="Golos Text"/>
              </a:rPr>
              <a:t>на имущество организаций перенесен с 25 марта на 25 февраля года, следующего за истекшим налоговым </a:t>
            </a:r>
            <a:r>
              <a:rPr lang="ru-RU" sz="1500" dirty="0" smtClean="0">
                <a:solidFill>
                  <a:srgbClr val="002060"/>
                </a:solidFill>
                <a:latin typeface="Golos Text"/>
              </a:rPr>
              <a:t>периодом </a:t>
            </a:r>
            <a:r>
              <a:rPr lang="en-US" sz="1500" dirty="0" smtClean="0">
                <a:solidFill>
                  <a:srgbClr val="002060"/>
                </a:solidFill>
                <a:latin typeface="Golos Text"/>
              </a:rPr>
              <a:t>(</a:t>
            </a:r>
            <a:r>
              <a:rPr lang="ru-RU" sz="1500" dirty="0" smtClean="0">
                <a:solidFill>
                  <a:srgbClr val="002060"/>
                </a:solidFill>
                <a:latin typeface="Golos Text"/>
              </a:rPr>
              <a:t>за 2023 год -26.02.2024)</a:t>
            </a:r>
          </a:p>
          <a:p>
            <a:pPr algn="just"/>
            <a:r>
              <a:rPr lang="ru-RU" sz="1500" dirty="0">
                <a:solidFill>
                  <a:srgbClr val="002060"/>
                </a:solidFill>
                <a:latin typeface="Golos Text"/>
              </a:rPr>
              <a:t>Также изменяется срок представления </a:t>
            </a:r>
            <a:r>
              <a:rPr lang="ru-RU" sz="1500" b="1" dirty="0">
                <a:solidFill>
                  <a:srgbClr val="002060"/>
                </a:solidFill>
                <a:latin typeface="Golos Text"/>
              </a:rPr>
              <a:t>уведомления о порядке представления налоговой </a:t>
            </a:r>
            <a:r>
              <a:rPr lang="ru-RU" sz="1500" b="1" dirty="0" smtClean="0">
                <a:solidFill>
                  <a:srgbClr val="002060"/>
                </a:solidFill>
                <a:latin typeface="Golos Text"/>
              </a:rPr>
              <a:t>декларации</a:t>
            </a:r>
            <a:r>
              <a:rPr lang="ru-RU" sz="1500" dirty="0" smtClean="0">
                <a:solidFill>
                  <a:srgbClr val="002060"/>
                </a:solidFill>
                <a:latin typeface="Golos Text"/>
              </a:rPr>
              <a:t> (о сдаче декларации по недвижимости по региону в одну инспекцию) </a:t>
            </a:r>
            <a:r>
              <a:rPr lang="ru-RU" sz="1500" dirty="0">
                <a:solidFill>
                  <a:srgbClr val="002060"/>
                </a:solidFill>
                <a:latin typeface="Golos Text"/>
              </a:rPr>
              <a:t>- до 1 февраля года, являющегося налоговым периодом (ранее - до 1 марта).</a:t>
            </a:r>
          </a:p>
          <a:p>
            <a:pPr algn="just"/>
            <a:r>
              <a:rPr lang="ru-RU" sz="1500" dirty="0">
                <a:solidFill>
                  <a:srgbClr val="002060"/>
                </a:solidFill>
                <a:latin typeface="Golos Text"/>
              </a:rPr>
              <a:t>Срок рассмотрения налоговыми органами указанного уведомления сокращен с 30 до 10 дней.</a:t>
            </a:r>
          </a:p>
          <a:p>
            <a:pPr lvl="0" algn="just"/>
            <a:endParaRPr lang="ru-RU" sz="1500" dirty="0" smtClean="0">
              <a:solidFill>
                <a:srgbClr val="002060"/>
              </a:solidFill>
              <a:latin typeface="Golos Text"/>
            </a:endParaRPr>
          </a:p>
          <a:p>
            <a:pPr algn="just"/>
            <a:r>
              <a:rPr lang="ru-RU" sz="1500" dirty="0" smtClean="0">
                <a:solidFill>
                  <a:srgbClr val="002060"/>
                </a:solidFill>
                <a:latin typeface="Golos Text"/>
              </a:rPr>
              <a:t>В</a:t>
            </a:r>
            <a:r>
              <a:rPr lang="ru-RU" sz="1500" dirty="0">
                <a:solidFill>
                  <a:srgbClr val="002060"/>
                </a:solidFill>
                <a:latin typeface="Golos Text"/>
              </a:rPr>
              <a:t> перечень объектов, в отношении которых налог </a:t>
            </a:r>
            <a:r>
              <a:rPr lang="ru-RU" sz="1500" b="1" dirty="0">
                <a:solidFill>
                  <a:srgbClr val="002060"/>
                </a:solidFill>
                <a:latin typeface="Golos Text"/>
              </a:rPr>
              <a:t>на имущество исчисляется исходя из кадастровой стоимости</a:t>
            </a:r>
            <a:r>
              <a:rPr lang="ru-RU" sz="1500" dirty="0">
                <a:solidFill>
                  <a:srgbClr val="002060"/>
                </a:solidFill>
                <a:latin typeface="Golos Text"/>
              </a:rPr>
              <a:t>, включены многоквартирные и наемные дома</a:t>
            </a:r>
            <a:r>
              <a:rPr lang="ru-RU" sz="1500" dirty="0" smtClean="0">
                <a:solidFill>
                  <a:srgbClr val="002060"/>
                </a:solidFill>
                <a:latin typeface="Golos Text"/>
              </a:rPr>
              <a:t>.</a:t>
            </a:r>
          </a:p>
          <a:p>
            <a:pPr algn="just"/>
            <a:endParaRPr lang="ru-RU" sz="1500" dirty="0" smtClean="0">
              <a:solidFill>
                <a:srgbClr val="002060"/>
              </a:solidFill>
              <a:latin typeface="Golos Text"/>
            </a:endParaRPr>
          </a:p>
          <a:p>
            <a:pPr algn="just"/>
            <a:r>
              <a:rPr lang="ru-RU" sz="1500" b="1" dirty="0">
                <a:solidFill>
                  <a:srgbClr val="002060"/>
                </a:solidFill>
                <a:latin typeface="Golos Text"/>
                <a:cs typeface="Arial" pitchFamily="34" charset="0"/>
              </a:rPr>
              <a:t>С 1 января при гибели объекта налог на имущество прекратят начислять без </a:t>
            </a:r>
            <a:r>
              <a:rPr lang="ru-RU" sz="1500" b="1" dirty="0" smtClean="0">
                <a:solidFill>
                  <a:srgbClr val="002060"/>
                </a:solidFill>
                <a:latin typeface="Golos Text"/>
                <a:cs typeface="Arial" pitchFamily="34" charset="0"/>
              </a:rPr>
              <a:t>заявления.</a:t>
            </a:r>
            <a:endParaRPr lang="ru-RU" sz="1500" b="1" dirty="0">
              <a:solidFill>
                <a:srgbClr val="002060"/>
              </a:solidFill>
              <a:latin typeface="Golos Text"/>
              <a:cs typeface="Arial" pitchFamily="34" charset="0"/>
            </a:endParaRPr>
          </a:p>
          <a:p>
            <a:pPr algn="just"/>
            <a:r>
              <a:rPr lang="ru-RU" sz="1500" dirty="0">
                <a:solidFill>
                  <a:srgbClr val="002060"/>
                </a:solidFill>
                <a:latin typeface="Golos Text"/>
                <a:cs typeface="Arial" pitchFamily="34" charset="0"/>
              </a:rPr>
              <a:t>Вводят </a:t>
            </a:r>
            <a:r>
              <a:rPr lang="ru-RU" sz="1500" dirty="0" err="1">
                <a:solidFill>
                  <a:srgbClr val="002060"/>
                </a:solidFill>
                <a:latin typeface="Golos Text"/>
                <a:cs typeface="Arial" pitchFamily="34" charset="0"/>
              </a:rPr>
              <a:t>беззаявительный</a:t>
            </a:r>
            <a:r>
              <a:rPr lang="ru-RU" sz="1500" dirty="0">
                <a:solidFill>
                  <a:srgbClr val="002060"/>
                </a:solidFill>
                <a:latin typeface="Golos Text"/>
                <a:cs typeface="Arial" pitchFamily="34" charset="0"/>
              </a:rPr>
              <a:t> порядок прекращения начисления налога в случае гибели или уничтожения имущества. Если </a:t>
            </a:r>
            <a:r>
              <a:rPr lang="ru-RU" sz="1500" dirty="0" smtClean="0">
                <a:solidFill>
                  <a:srgbClr val="002060"/>
                </a:solidFill>
                <a:latin typeface="Golos Text"/>
                <a:cs typeface="Arial" pitchFamily="34" charset="0"/>
              </a:rPr>
              <a:t>заявления плательщика </a:t>
            </a:r>
            <a:r>
              <a:rPr lang="ru-RU" sz="1500" dirty="0">
                <a:solidFill>
                  <a:srgbClr val="002060"/>
                </a:solidFill>
                <a:latin typeface="Golos Text"/>
                <a:cs typeface="Arial" pitchFamily="34" charset="0"/>
              </a:rPr>
              <a:t>нет, </a:t>
            </a:r>
            <a:r>
              <a:rPr lang="ru-RU" sz="1500" dirty="0" smtClean="0">
                <a:solidFill>
                  <a:srgbClr val="002060"/>
                </a:solidFill>
                <a:latin typeface="Golos Text"/>
                <a:cs typeface="Arial" pitchFamily="34" charset="0"/>
              </a:rPr>
              <a:t>налоговый орган должен использовать сведения других органов и прекратить исчислять налог с 1-го числа месяца гибели объекта. </a:t>
            </a:r>
          </a:p>
          <a:p>
            <a:pPr algn="just"/>
            <a:endParaRPr lang="ru-RU" sz="1500" dirty="0">
              <a:solidFill>
                <a:srgbClr val="002060"/>
              </a:solidFill>
              <a:latin typeface="Golos Text"/>
              <a:cs typeface="Arial" pitchFamily="34" charset="0"/>
            </a:endParaRPr>
          </a:p>
          <a:p>
            <a:pPr algn="just"/>
            <a:r>
              <a:rPr lang="ru-RU" sz="1500" dirty="0">
                <a:solidFill>
                  <a:srgbClr val="002060"/>
                </a:solidFill>
                <a:latin typeface="Golos Text"/>
                <a:cs typeface="Times New Roman" pitchFamily="18" charset="0"/>
              </a:rPr>
              <a:t>Законом Республики Карелия от 26.10.2023 №2892-ЗРК внесены изменения</a:t>
            </a:r>
            <a:r>
              <a:rPr lang="ru-RU" sz="1500" b="1" dirty="0">
                <a:solidFill>
                  <a:srgbClr val="002060"/>
                </a:solidFill>
                <a:latin typeface="Golos Text"/>
                <a:cs typeface="Times New Roman" pitchFamily="18" charset="0"/>
              </a:rPr>
              <a:t> в </a:t>
            </a:r>
            <a:r>
              <a:rPr lang="ru-RU" sz="1500" dirty="0">
                <a:solidFill>
                  <a:srgbClr val="002060"/>
                </a:solidFill>
                <a:latin typeface="Golos Text"/>
                <a:cs typeface="Times New Roman" pitchFamily="18" charset="0"/>
              </a:rPr>
              <a:t>Закон Республики Карелия от 30.12.1999 N 384-ЗРК «О налогах (ставках налогов) на территории Республики Карелия</a:t>
            </a:r>
            <a:r>
              <a:rPr lang="ru-RU" sz="1500" dirty="0" smtClean="0">
                <a:solidFill>
                  <a:srgbClr val="002060"/>
                </a:solidFill>
                <a:latin typeface="Golos Text"/>
                <a:cs typeface="Times New Roman" pitchFamily="18" charset="0"/>
              </a:rPr>
              <a:t>». С 01.01.2024 в Республике Карелия у</a:t>
            </a:r>
            <a:r>
              <a:rPr lang="ru-RU" altLang="ru-RU" sz="1500" dirty="0" smtClean="0">
                <a:solidFill>
                  <a:srgbClr val="002060"/>
                </a:solidFill>
                <a:latin typeface="Golos Text"/>
                <a:cs typeface="Times New Roman" pitchFamily="18" charset="0"/>
              </a:rPr>
              <a:t>становлена </a:t>
            </a:r>
            <a:r>
              <a:rPr lang="ru-RU" altLang="ru-RU" sz="1500" dirty="0">
                <a:solidFill>
                  <a:srgbClr val="002060"/>
                </a:solidFill>
                <a:latin typeface="Golos Text"/>
                <a:cs typeface="Times New Roman" pitchFamily="18" charset="0"/>
              </a:rPr>
              <a:t>ставка по налогу на имущество организаций - в</a:t>
            </a:r>
            <a:r>
              <a:rPr lang="ru-RU" sz="1500" dirty="0">
                <a:solidFill>
                  <a:srgbClr val="002060"/>
                </a:solidFill>
                <a:latin typeface="Golos Text"/>
                <a:cs typeface="Times New Roman" pitchFamily="18" charset="0"/>
              </a:rPr>
              <a:t> отношении жилых помещений, гаражей, </a:t>
            </a:r>
            <a:r>
              <a:rPr lang="ru-RU" sz="1500" dirty="0" err="1">
                <a:solidFill>
                  <a:srgbClr val="002060"/>
                </a:solidFill>
                <a:latin typeface="Golos Text"/>
                <a:cs typeface="Times New Roman" pitchFamily="18" charset="0"/>
              </a:rPr>
              <a:t>машино</a:t>
            </a:r>
            <a:r>
              <a:rPr lang="ru-RU" sz="1500" dirty="0">
                <a:solidFill>
                  <a:srgbClr val="002060"/>
                </a:solidFill>
                <a:latin typeface="Golos Text"/>
                <a:cs typeface="Times New Roman" pitchFamily="18" charset="0"/>
              </a:rPr>
              <a:t>-мест, которые принадлежат личному фонду на праве собственности и налоговая база в отношении которых определяется как кадастровая стоимость, за исключением объектов налогообложения, кадастровая стоимость каждого из которых превышает 300 млн. рублей, налоговая ставка по налогу на имущество организаций устанавливается в размере 0,3 процента</a:t>
            </a:r>
            <a:r>
              <a:rPr lang="ru-RU" sz="1500" dirty="0" smtClean="0">
                <a:solidFill>
                  <a:srgbClr val="002060"/>
                </a:solidFill>
                <a:latin typeface="Golos Text"/>
                <a:cs typeface="Times New Roman" pitchFamily="18" charset="0"/>
              </a:rPr>
              <a:t>.</a:t>
            </a:r>
            <a:endParaRPr lang="ru-RU" sz="1500" b="1" dirty="0">
              <a:solidFill>
                <a:srgbClr val="002060"/>
              </a:solidFill>
              <a:latin typeface="Golos Text"/>
            </a:endParaRPr>
          </a:p>
        </p:txBody>
      </p:sp>
    </p:spTree>
    <p:extLst>
      <p:ext uri="{BB962C8B-B14F-4D97-AF65-F5344CB8AC3E}">
        <p14:creationId xmlns:p14="http://schemas.microsoft.com/office/powerpoint/2010/main" val="4156327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ctrTitle"/>
          </p:nvPr>
        </p:nvSpPr>
        <p:spPr>
          <a:xfrm>
            <a:off x="755576" y="334234"/>
            <a:ext cx="7772400" cy="527050"/>
          </a:xfrm>
        </p:spPr>
        <p:txBody>
          <a:bodyPr>
            <a:noAutofit/>
          </a:bodyPr>
          <a:lstStyle/>
          <a:p>
            <a:pPr eaLnBrk="1" hangingPunct="1">
              <a:defRPr/>
            </a:pPr>
            <a:r>
              <a:rPr lang="ru-RU" altLang="ru-RU" sz="3200" b="1" dirty="0" smtClean="0">
                <a:solidFill>
                  <a:srgbClr val="C00000"/>
                </a:solidFill>
                <a:latin typeface="Golos Text"/>
                <a:cs typeface="Times New Roman" pitchFamily="18" charset="0"/>
              </a:rPr>
              <a:t>Налог на имущество организаций</a:t>
            </a:r>
          </a:p>
        </p:txBody>
      </p:sp>
      <p:sp>
        <p:nvSpPr>
          <p:cNvPr id="26627" name="Подзаголовок 4"/>
          <p:cNvSpPr>
            <a:spLocks noGrp="1"/>
          </p:cNvSpPr>
          <p:nvPr>
            <p:ph type="subTitle" idx="1"/>
          </p:nvPr>
        </p:nvSpPr>
        <p:spPr>
          <a:xfrm>
            <a:off x="467544" y="1412776"/>
            <a:ext cx="8496944" cy="5112568"/>
          </a:xfrm>
        </p:spPr>
        <p:txBody>
          <a:bodyPr>
            <a:normAutofit fontScale="40000" lnSpcReduction="20000"/>
          </a:bodyPr>
          <a:lstStyle/>
          <a:p>
            <a:r>
              <a:rPr lang="ru-RU" sz="4500" dirty="0">
                <a:solidFill>
                  <a:srgbClr val="002060"/>
                </a:solidFill>
                <a:latin typeface="Golos Text"/>
                <a:cs typeface="Times New Roman" pitchFamily="18" charset="0"/>
              </a:rPr>
              <a:t>Налоговая база определяется как кадастровая стоимость имущества в отношении следующих видов недвижимого имущества, признаваемого объектом налогообложения</a:t>
            </a:r>
            <a:r>
              <a:rPr lang="ru-RU" sz="4500" dirty="0" smtClean="0">
                <a:solidFill>
                  <a:srgbClr val="002060"/>
                </a:solidFill>
                <a:latin typeface="Golos Text"/>
                <a:cs typeface="Times New Roman" pitchFamily="18" charset="0"/>
              </a:rPr>
              <a:t>:</a:t>
            </a:r>
          </a:p>
          <a:p>
            <a:endParaRPr lang="ru-RU" sz="4500" dirty="0">
              <a:solidFill>
                <a:srgbClr val="002060"/>
              </a:solidFill>
              <a:latin typeface="Golos Text"/>
              <a:cs typeface="Times New Roman" pitchFamily="18" charset="0"/>
            </a:endParaRPr>
          </a:p>
          <a:p>
            <a:pPr algn="just"/>
            <a:r>
              <a:rPr lang="ru-RU" sz="4500" dirty="0">
                <a:solidFill>
                  <a:srgbClr val="002060"/>
                </a:solidFill>
                <a:latin typeface="Golos Text"/>
                <a:cs typeface="Times New Roman" pitchFamily="18" charset="0"/>
              </a:rPr>
              <a:t>1) административно-деловых центров и торговых центров (комплексов) общей площадью свыше 250 кв. </a:t>
            </a:r>
            <a:r>
              <a:rPr lang="ru-RU" sz="4500" dirty="0" smtClean="0">
                <a:solidFill>
                  <a:srgbClr val="002060"/>
                </a:solidFill>
                <a:latin typeface="Golos Text"/>
                <a:cs typeface="Times New Roman" pitchFamily="18" charset="0"/>
              </a:rPr>
              <a:t>метров (ранее свыше 300), </a:t>
            </a:r>
            <a:r>
              <a:rPr lang="ru-RU" sz="4500" dirty="0">
                <a:solidFill>
                  <a:srgbClr val="002060"/>
                </a:solidFill>
                <a:latin typeface="Golos Text"/>
                <a:cs typeface="Times New Roman" pitchFamily="18" charset="0"/>
              </a:rPr>
              <a:t>а также помещений в них;</a:t>
            </a:r>
          </a:p>
          <a:p>
            <a:pPr algn="just"/>
            <a:r>
              <a:rPr lang="ru-RU" sz="4500" dirty="0">
                <a:solidFill>
                  <a:srgbClr val="002060"/>
                </a:solidFill>
                <a:latin typeface="Golos Text"/>
                <a:cs typeface="Times New Roman" pitchFamily="18" charset="0"/>
              </a:rPr>
              <a:t>(в ред. Законов РК от 29.10.2018 </a:t>
            </a:r>
            <a:r>
              <a:rPr lang="ru-RU" sz="4500" dirty="0" smtClean="0">
                <a:solidFill>
                  <a:srgbClr val="002060"/>
                </a:solidFill>
                <a:latin typeface="Golos Text"/>
                <a:cs typeface="Times New Roman" pitchFamily="18" charset="0"/>
                <a:hlinkClick r:id="rId2"/>
              </a:rPr>
              <a:t>N2303-РК, от 26.10.2023 </a:t>
            </a:r>
            <a:r>
              <a:rPr lang="ru-RU" sz="4500" dirty="0" smtClean="0">
                <a:solidFill>
                  <a:srgbClr val="002060"/>
                </a:solidFill>
                <a:latin typeface="Golos Text"/>
                <a:cs typeface="Times New Roman" pitchFamily="18" charset="0"/>
              </a:rPr>
              <a:t>N 2892-ЗРК)</a:t>
            </a:r>
          </a:p>
          <a:p>
            <a:pPr algn="just"/>
            <a:endParaRPr lang="ru-RU" sz="4500" dirty="0" smtClean="0">
              <a:solidFill>
                <a:srgbClr val="002060"/>
              </a:solidFill>
              <a:latin typeface="Golos Text"/>
              <a:cs typeface="Times New Roman" pitchFamily="18" charset="0"/>
            </a:endParaRPr>
          </a:p>
          <a:p>
            <a:pPr algn="just"/>
            <a:r>
              <a:rPr lang="ru-RU" sz="4500" dirty="0" smtClean="0">
                <a:solidFill>
                  <a:srgbClr val="002060"/>
                </a:solidFill>
                <a:latin typeface="Golos Text"/>
                <a:cs typeface="Times New Roman" pitchFamily="18" charset="0"/>
              </a:rPr>
              <a:t>2</a:t>
            </a:r>
            <a:r>
              <a:rPr lang="ru-RU" sz="4500" dirty="0">
                <a:solidFill>
                  <a:srgbClr val="002060"/>
                </a:solidFill>
                <a:latin typeface="Golos Text"/>
                <a:cs typeface="Times New Roman" pitchFamily="18" charset="0"/>
              </a:rPr>
              <a:t>) нежилых помещений общей площадью свыше 250 кв. </a:t>
            </a:r>
            <a:r>
              <a:rPr lang="ru-RU" sz="4500" dirty="0" smtClean="0">
                <a:solidFill>
                  <a:srgbClr val="002060"/>
                </a:solidFill>
                <a:latin typeface="Golos Text"/>
                <a:cs typeface="Times New Roman" pitchFamily="18" charset="0"/>
              </a:rPr>
              <a:t>метров (ранее свыше 300), </a:t>
            </a:r>
            <a:r>
              <a:rPr lang="ru-RU" sz="4500" dirty="0">
                <a:solidFill>
                  <a:srgbClr val="002060"/>
                </a:solidFill>
                <a:latin typeface="Golos Text"/>
                <a:cs typeface="Times New Roman" pitchFamily="18" charset="0"/>
              </a:rPr>
              <a:t>назначение, разрешенное использование или наименование которых в соответствии со сведениями, содержащимися в Едином государственном реестре недвижимости, или документами технического учета (инвентаризации) объектов недвижимости предусматривает размещение офисов, торговых объектов, объектов общественного питания и бытового обслуживания либо которые фактически используются для размещения офисов, торговых объектов, объектов общественного питания и бытового обслуживания</a:t>
            </a:r>
            <a:r>
              <a:rPr lang="ru-RU" sz="4500" dirty="0" smtClean="0">
                <a:solidFill>
                  <a:srgbClr val="002060"/>
                </a:solidFill>
                <a:latin typeface="Golos Text"/>
              </a:rPr>
              <a:t>;</a:t>
            </a:r>
          </a:p>
          <a:p>
            <a:pPr algn="just"/>
            <a:endParaRPr lang="ru-RU" sz="4500" dirty="0" smtClean="0">
              <a:solidFill>
                <a:srgbClr val="002060"/>
              </a:solidFill>
              <a:latin typeface="Golos Text"/>
            </a:endParaRPr>
          </a:p>
          <a:p>
            <a:pPr algn="just"/>
            <a:r>
              <a:rPr lang="ru-RU" sz="4500" dirty="0" smtClean="0">
                <a:solidFill>
                  <a:srgbClr val="002060"/>
                </a:solidFill>
                <a:latin typeface="Golos Text"/>
                <a:cs typeface="Times New Roman" pitchFamily="18" charset="0"/>
              </a:rPr>
              <a:t>3) С 2024 года база как кадастровая стоимость определяется и в отношении</a:t>
            </a:r>
            <a:r>
              <a:rPr lang="ru-RU" sz="4500" dirty="0">
                <a:solidFill>
                  <a:srgbClr val="002060"/>
                </a:solidFill>
                <a:latin typeface="Golos Text"/>
                <a:cs typeface="Times New Roman" pitchFamily="18" charset="0"/>
              </a:rPr>
              <a:t> </a:t>
            </a:r>
            <a:r>
              <a:rPr lang="ru-RU" sz="4500" dirty="0" smtClean="0">
                <a:solidFill>
                  <a:srgbClr val="002060"/>
                </a:solidFill>
                <a:latin typeface="Golos Text"/>
                <a:cs typeface="Times New Roman" pitchFamily="18" charset="0"/>
              </a:rPr>
              <a:t>жилых </a:t>
            </a:r>
            <a:r>
              <a:rPr lang="ru-RU" sz="4500" dirty="0">
                <a:solidFill>
                  <a:srgbClr val="002060"/>
                </a:solidFill>
                <a:latin typeface="Golos Text"/>
                <a:cs typeface="Times New Roman" pitchFamily="18" charset="0"/>
              </a:rPr>
              <a:t>строений, многоквартирных домов, наемных домов, садовых </a:t>
            </a:r>
            <a:r>
              <a:rPr lang="ru-RU" sz="4500" dirty="0" smtClean="0">
                <a:solidFill>
                  <a:srgbClr val="002060"/>
                </a:solidFill>
                <a:latin typeface="Golos Text"/>
                <a:cs typeface="Times New Roman" pitchFamily="18" charset="0"/>
              </a:rPr>
              <a:t>домов</a:t>
            </a:r>
            <a:r>
              <a:rPr lang="ru-RU" sz="2900" dirty="0" smtClean="0">
                <a:solidFill>
                  <a:srgbClr val="002060"/>
                </a:solidFill>
                <a:latin typeface="Times New Roman" pitchFamily="18" charset="0"/>
                <a:cs typeface="Times New Roman" pitchFamily="18" charset="0"/>
              </a:rPr>
              <a:t>.</a:t>
            </a:r>
            <a:endParaRPr lang="ru-RU" sz="2900" dirty="0">
              <a:solidFill>
                <a:srgbClr val="002060"/>
              </a:solidFill>
              <a:latin typeface="Times New Roman" pitchFamily="18" charset="0"/>
              <a:cs typeface="Times New Roman" pitchFamily="18" charset="0"/>
            </a:endParaRPr>
          </a:p>
          <a:p>
            <a:pPr algn="just"/>
            <a:endParaRPr lang="ru-RU" sz="2800" dirty="0">
              <a:solidFill>
                <a:srgbClr val="002060"/>
              </a:solidFill>
            </a:endParaRPr>
          </a:p>
          <a:p>
            <a:pPr algn="just">
              <a:defRPr/>
            </a:pPr>
            <a:endParaRPr lang="ru-RU" altLang="ru-RU" sz="2800" b="1" dirty="0">
              <a:solidFill>
                <a:srgbClr val="C00000"/>
              </a:solidFill>
              <a:cs typeface="Arial" pitchFamily="34" charset="0"/>
            </a:endParaRPr>
          </a:p>
        </p:txBody>
      </p:sp>
      <p:sp>
        <p:nvSpPr>
          <p:cNvPr id="26634" name="Прямоугольник 1"/>
          <p:cNvSpPr>
            <a:spLocks noChangeArrowheads="1"/>
          </p:cNvSpPr>
          <p:nvPr/>
        </p:nvSpPr>
        <p:spPr bwMode="auto">
          <a:xfrm>
            <a:off x="323850" y="325438"/>
            <a:ext cx="849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ru-RU" altLang="ru-RU" sz="2000">
              <a:solidFill>
                <a:srgbClr val="C00000"/>
              </a:solidFill>
              <a:ea typeface="Calibri" pitchFamily="34" charset="0"/>
              <a:cs typeface="Arial" charset="0"/>
            </a:endParaRPr>
          </a:p>
        </p:txBody>
      </p:sp>
    </p:spTree>
    <p:extLst>
      <p:ext uri="{BB962C8B-B14F-4D97-AF65-F5344CB8AC3E}">
        <p14:creationId xmlns:p14="http://schemas.microsoft.com/office/powerpoint/2010/main" val="19647508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188640"/>
            <a:ext cx="8003232" cy="498573"/>
          </a:xfrm>
        </p:spPr>
        <p:txBody>
          <a:bodyPr/>
          <a:lstStyle/>
          <a:p>
            <a:r>
              <a:rPr lang="ru-RU" sz="3600" b="1" dirty="0" smtClean="0">
                <a:solidFill>
                  <a:srgbClr val="C00000"/>
                </a:solidFill>
              </a:rPr>
              <a:t>Транспортный налог</a:t>
            </a:r>
            <a:endParaRPr lang="ru-RU" sz="3600" b="1" dirty="0">
              <a:solidFill>
                <a:srgbClr val="C00000"/>
              </a:solidFill>
            </a:endParaRPr>
          </a:p>
        </p:txBody>
      </p:sp>
      <p:sp>
        <p:nvSpPr>
          <p:cNvPr id="2" name="Прямоугольник 1"/>
          <p:cNvSpPr/>
          <p:nvPr/>
        </p:nvSpPr>
        <p:spPr>
          <a:xfrm>
            <a:off x="251520" y="908720"/>
            <a:ext cx="8712968" cy="5755422"/>
          </a:xfrm>
          <a:prstGeom prst="rect">
            <a:avLst/>
          </a:prstGeom>
        </p:spPr>
        <p:txBody>
          <a:bodyPr wrap="square">
            <a:spAutoFit/>
          </a:bodyPr>
          <a:lstStyle/>
          <a:p>
            <a:pPr algn="just"/>
            <a:r>
              <a:rPr lang="ru-RU" sz="1600" b="1" dirty="0">
                <a:solidFill>
                  <a:srgbClr val="002060"/>
                </a:solidFill>
                <a:latin typeface="Golos Text"/>
                <a:cs typeface="Arial" pitchFamily="34" charset="0"/>
              </a:rPr>
              <a:t>С 1 января уточняют правила начисления транспортного налога при гибели, уничтожении или розыске </a:t>
            </a:r>
            <a:r>
              <a:rPr lang="ru-RU" sz="1600" b="1" dirty="0" smtClean="0">
                <a:solidFill>
                  <a:srgbClr val="002060"/>
                </a:solidFill>
                <a:latin typeface="Golos Text"/>
                <a:cs typeface="Arial" pitchFamily="34" charset="0"/>
              </a:rPr>
              <a:t>ТС.</a:t>
            </a:r>
          </a:p>
          <a:p>
            <a:pPr algn="just"/>
            <a:r>
              <a:rPr lang="ru-RU" sz="1600" dirty="0" smtClean="0">
                <a:solidFill>
                  <a:srgbClr val="002060"/>
                </a:solidFill>
                <a:latin typeface="Golos Text"/>
                <a:cs typeface="Arial" pitchFamily="34" charset="0"/>
              </a:rPr>
              <a:t>Вводят </a:t>
            </a:r>
            <a:r>
              <a:rPr lang="ru-RU" sz="1600" dirty="0" err="1" smtClean="0">
                <a:solidFill>
                  <a:srgbClr val="002060"/>
                </a:solidFill>
                <a:latin typeface="Golos Text"/>
                <a:cs typeface="Arial" pitchFamily="34" charset="0"/>
              </a:rPr>
              <a:t>беззаявительный</a:t>
            </a:r>
            <a:r>
              <a:rPr lang="ru-RU" sz="1600" dirty="0" smtClean="0">
                <a:solidFill>
                  <a:srgbClr val="002060"/>
                </a:solidFill>
                <a:latin typeface="Golos Text"/>
                <a:cs typeface="Arial" pitchFamily="34" charset="0"/>
              </a:rPr>
              <a:t> порядок прекращения начисления транспортного налога в случае гибели или уничтожения объекта. Если заявление налогоплательщика нет, налоговый орган должен использовать </a:t>
            </a:r>
            <a:r>
              <a:rPr lang="ru-RU" sz="1600" dirty="0">
                <a:solidFill>
                  <a:srgbClr val="002060"/>
                </a:solidFill>
                <a:latin typeface="Golos Text"/>
                <a:cs typeface="Arial" pitchFamily="34" charset="0"/>
              </a:rPr>
              <a:t>сведения других органов и прекратить исчислять </a:t>
            </a:r>
            <a:r>
              <a:rPr lang="ru-RU" sz="1600" dirty="0" smtClean="0">
                <a:solidFill>
                  <a:srgbClr val="002060"/>
                </a:solidFill>
                <a:latin typeface="Golos Text"/>
                <a:cs typeface="Arial" pitchFamily="34" charset="0"/>
              </a:rPr>
              <a:t>транспортный налог </a:t>
            </a:r>
            <a:r>
              <a:rPr lang="ru-RU" sz="1600" dirty="0">
                <a:solidFill>
                  <a:srgbClr val="002060"/>
                </a:solidFill>
                <a:latin typeface="Golos Text"/>
                <a:cs typeface="Arial" pitchFamily="34" charset="0"/>
              </a:rPr>
              <a:t>с 1-го числа месяца гибели </a:t>
            </a:r>
            <a:r>
              <a:rPr lang="ru-RU" sz="1600" dirty="0" smtClean="0">
                <a:solidFill>
                  <a:srgbClr val="002060"/>
                </a:solidFill>
                <a:latin typeface="Golos Text"/>
                <a:cs typeface="Arial" pitchFamily="34" charset="0"/>
              </a:rPr>
              <a:t>объекта</a:t>
            </a:r>
          </a:p>
          <a:p>
            <a:pPr algn="just"/>
            <a:endParaRPr lang="ru-RU" sz="800" dirty="0">
              <a:solidFill>
                <a:srgbClr val="002060"/>
              </a:solidFill>
              <a:latin typeface="Golos Text"/>
              <a:cs typeface="Arial" pitchFamily="34" charset="0"/>
            </a:endParaRPr>
          </a:p>
          <a:p>
            <a:pPr algn="just"/>
            <a:r>
              <a:rPr lang="ru-RU" sz="1600" b="1" dirty="0" smtClean="0">
                <a:solidFill>
                  <a:srgbClr val="002060"/>
                </a:solidFill>
                <a:latin typeface="Golos Text"/>
                <a:cs typeface="Arial" pitchFamily="34" charset="0"/>
              </a:rPr>
              <a:t>Кроме </a:t>
            </a:r>
            <a:r>
              <a:rPr lang="ru-RU" sz="1600" b="1" dirty="0">
                <a:solidFill>
                  <a:srgbClr val="002060"/>
                </a:solidFill>
                <a:latin typeface="Golos Text"/>
                <a:cs typeface="Arial" pitchFamily="34" charset="0"/>
              </a:rPr>
              <a:t>того, устанавливают порядок действий в ситуациях, когда транспорт в розыске или его розыск прекращен.</a:t>
            </a:r>
            <a:r>
              <a:rPr lang="ru-RU" sz="1600" dirty="0">
                <a:solidFill>
                  <a:srgbClr val="002060"/>
                </a:solidFill>
                <a:latin typeface="Golos Text"/>
                <a:cs typeface="Arial" pitchFamily="34" charset="0"/>
              </a:rPr>
              <a:t> </a:t>
            </a:r>
            <a:endParaRPr lang="ru-RU" sz="1600" dirty="0" smtClean="0">
              <a:solidFill>
                <a:srgbClr val="002060"/>
              </a:solidFill>
              <a:latin typeface="Golos Text"/>
              <a:cs typeface="Arial" pitchFamily="34" charset="0"/>
            </a:endParaRPr>
          </a:p>
          <a:p>
            <a:pPr algn="just"/>
            <a:r>
              <a:rPr lang="ru-RU" sz="1600" dirty="0" smtClean="0">
                <a:solidFill>
                  <a:srgbClr val="002060"/>
                </a:solidFill>
                <a:latin typeface="Golos Text"/>
                <a:cs typeface="Arial" pitchFamily="34" charset="0"/>
              </a:rPr>
              <a:t>Чтобы </a:t>
            </a:r>
            <a:r>
              <a:rPr lang="ru-RU" sz="1600" dirty="0">
                <a:solidFill>
                  <a:srgbClr val="002060"/>
                </a:solidFill>
                <a:latin typeface="Golos Text"/>
                <a:cs typeface="Arial" pitchFamily="34" charset="0"/>
              </a:rPr>
              <a:t>инспекция перестала начислять налог, </a:t>
            </a:r>
            <a:r>
              <a:rPr lang="ru-RU" sz="1600" dirty="0">
                <a:solidFill>
                  <a:srgbClr val="002060"/>
                </a:solidFill>
                <a:latin typeface="Golos Text"/>
                <a:cs typeface="Arial" pitchFamily="34" charset="0"/>
                <a:hlinkClick r:id="rId2"/>
              </a:rPr>
              <a:t>нужно заявление. Его </a:t>
            </a:r>
            <a:r>
              <a:rPr lang="ru-RU" sz="1600" dirty="0">
                <a:solidFill>
                  <a:srgbClr val="002060"/>
                </a:solidFill>
                <a:latin typeface="Golos Text"/>
                <a:cs typeface="Arial" pitchFamily="34" charset="0"/>
                <a:hlinkClick r:id="rId3"/>
              </a:rPr>
              <a:t>форму уже утвердила ФНС. К заявлению можно приложить подтверждающие документы. Если их не будет, налоговики сами </a:t>
            </a:r>
            <a:r>
              <a:rPr lang="ru-RU" sz="1600" dirty="0">
                <a:solidFill>
                  <a:srgbClr val="002060"/>
                </a:solidFill>
                <a:latin typeface="Golos Text"/>
                <a:cs typeface="Arial" pitchFamily="34" charset="0"/>
                <a:hlinkClick r:id="rId4"/>
              </a:rPr>
              <a:t>запросят сведения у уполномоченных органов. </a:t>
            </a:r>
            <a:r>
              <a:rPr lang="ru-RU" sz="1600" dirty="0" smtClean="0">
                <a:solidFill>
                  <a:srgbClr val="002060"/>
                </a:solidFill>
                <a:latin typeface="Golos Text"/>
                <a:cs typeface="Arial" pitchFamily="34" charset="0"/>
                <a:hlinkClick r:id="rId5"/>
              </a:rPr>
              <a:t>Однако </a:t>
            </a:r>
            <a:r>
              <a:rPr lang="ru-RU" sz="1600" dirty="0">
                <a:solidFill>
                  <a:srgbClr val="002060"/>
                </a:solidFill>
                <a:latin typeface="Golos Text"/>
                <a:cs typeface="Arial" pitchFamily="34" charset="0"/>
                <a:hlinkClick r:id="rId5"/>
              </a:rPr>
              <a:t>возможен и </a:t>
            </a:r>
            <a:r>
              <a:rPr lang="ru-RU" sz="1600" dirty="0" err="1">
                <a:solidFill>
                  <a:srgbClr val="002060"/>
                </a:solidFill>
                <a:latin typeface="Golos Text"/>
                <a:cs typeface="Arial" pitchFamily="34" charset="0"/>
                <a:hlinkClick r:id="rId6"/>
              </a:rPr>
              <a:t>беззаявительный</a:t>
            </a:r>
            <a:r>
              <a:rPr lang="ru-RU" sz="1600" dirty="0">
                <a:solidFill>
                  <a:srgbClr val="002060"/>
                </a:solidFill>
                <a:latin typeface="Golos Text"/>
                <a:cs typeface="Arial" pitchFamily="34" charset="0"/>
                <a:hlinkClick r:id="rId6"/>
              </a:rPr>
              <a:t> порядок: инспекция прекратит начислять налог на основании сведений, которые получит сама. При этом сведения о ТС в розыске в текущем году уполномоченные органы </a:t>
            </a:r>
            <a:r>
              <a:rPr lang="ru-RU" sz="1600" dirty="0">
                <a:solidFill>
                  <a:srgbClr val="002060"/>
                </a:solidFill>
                <a:latin typeface="Golos Text"/>
                <a:cs typeface="Arial" pitchFamily="34" charset="0"/>
                <a:hlinkClick r:id="rId7"/>
              </a:rPr>
              <a:t>должны будут сообщать налоговикам ежегодно до 1 марта следующего года</a:t>
            </a:r>
            <a:r>
              <a:rPr lang="ru-RU" sz="1600" dirty="0" smtClean="0">
                <a:solidFill>
                  <a:srgbClr val="002060"/>
                </a:solidFill>
                <a:latin typeface="Golos Text"/>
                <a:cs typeface="Arial" pitchFamily="34" charset="0"/>
                <a:hlinkClick r:id="rId7"/>
              </a:rPr>
              <a:t>.</a:t>
            </a:r>
            <a:r>
              <a:rPr lang="ru-RU" sz="1600" dirty="0">
                <a:solidFill>
                  <a:srgbClr val="002060"/>
                </a:solidFill>
                <a:latin typeface="Golos Text"/>
              </a:rPr>
              <a:t> </a:t>
            </a:r>
            <a:endParaRPr lang="ru-RU" sz="1600" dirty="0" smtClean="0">
              <a:solidFill>
                <a:srgbClr val="002060"/>
              </a:solidFill>
              <a:latin typeface="Golos Text"/>
            </a:endParaRPr>
          </a:p>
          <a:p>
            <a:pPr algn="just"/>
            <a:r>
              <a:rPr lang="ru-RU" sz="1600" dirty="0" smtClean="0">
                <a:solidFill>
                  <a:srgbClr val="002060"/>
                </a:solidFill>
                <a:latin typeface="Golos Text"/>
              </a:rPr>
              <a:t>Исчисление </a:t>
            </a:r>
            <a:r>
              <a:rPr lang="ru-RU" sz="1600" dirty="0">
                <a:solidFill>
                  <a:srgbClr val="002060"/>
                </a:solidFill>
                <a:latin typeface="Golos Text"/>
              </a:rPr>
              <a:t>налога (авансового платежа по налогу) прекращается с 1-го числа месяца начала розыска соответствующего транспортного средства до месяца его возврата </a:t>
            </a:r>
            <a:r>
              <a:rPr lang="ru-RU" sz="1600" dirty="0" smtClean="0">
                <a:solidFill>
                  <a:srgbClr val="002060"/>
                </a:solidFill>
                <a:latin typeface="Golos Text"/>
              </a:rPr>
              <a:t>лицу.</a:t>
            </a:r>
            <a:endParaRPr lang="ru-RU" sz="1600" dirty="0">
              <a:solidFill>
                <a:srgbClr val="002060"/>
              </a:solidFill>
              <a:latin typeface="Golos Text"/>
            </a:endParaRPr>
          </a:p>
          <a:p>
            <a:pPr algn="just"/>
            <a:endParaRPr lang="ru-RU" sz="800" dirty="0">
              <a:solidFill>
                <a:srgbClr val="002060"/>
              </a:solidFill>
              <a:latin typeface="Golos Text"/>
              <a:cs typeface="Arial" pitchFamily="34" charset="0"/>
              <a:hlinkClick r:id="rId7"/>
            </a:endParaRPr>
          </a:p>
          <a:p>
            <a:pPr algn="just"/>
            <a:r>
              <a:rPr lang="ru-RU" sz="1600" b="1" dirty="0" smtClean="0">
                <a:solidFill>
                  <a:srgbClr val="002060"/>
                </a:solidFill>
                <a:latin typeface="Golos Text"/>
                <a:cs typeface="Arial" pitchFamily="34" charset="0"/>
              </a:rPr>
              <a:t>С </a:t>
            </a:r>
            <a:r>
              <a:rPr lang="ru-RU" sz="1600" b="1" dirty="0">
                <a:solidFill>
                  <a:srgbClr val="002060"/>
                </a:solidFill>
                <a:latin typeface="Golos Text"/>
                <a:cs typeface="Arial" pitchFamily="34" charset="0"/>
              </a:rPr>
              <a:t>1 января корректируют порядок уплаты налога при изменении места нахождения </a:t>
            </a:r>
            <a:r>
              <a:rPr lang="ru-RU" sz="1600" b="1" dirty="0" smtClean="0">
                <a:solidFill>
                  <a:srgbClr val="002060"/>
                </a:solidFill>
                <a:latin typeface="Golos Text"/>
                <a:cs typeface="Arial" pitchFamily="34" charset="0"/>
              </a:rPr>
              <a:t>транспорта.</a:t>
            </a:r>
            <a:endParaRPr lang="ru-RU" sz="1600" b="1" dirty="0">
              <a:solidFill>
                <a:srgbClr val="002060"/>
              </a:solidFill>
              <a:latin typeface="Golos Text"/>
              <a:cs typeface="Arial" pitchFamily="34" charset="0"/>
            </a:endParaRPr>
          </a:p>
          <a:p>
            <a:pPr algn="just"/>
            <a:r>
              <a:rPr lang="ru-RU" sz="1600" dirty="0" smtClean="0">
                <a:solidFill>
                  <a:srgbClr val="002060"/>
                </a:solidFill>
                <a:latin typeface="Golos Text"/>
                <a:cs typeface="Arial" pitchFamily="34" charset="0"/>
              </a:rPr>
              <a:t>Если </a:t>
            </a:r>
            <a:r>
              <a:rPr lang="ru-RU" sz="1600" dirty="0">
                <a:solidFill>
                  <a:srgbClr val="002060"/>
                </a:solidFill>
                <a:latin typeface="Golos Text"/>
                <a:cs typeface="Arial" pitchFamily="34" charset="0"/>
              </a:rPr>
              <a:t>в течение налогового или отчетного периода меняется место нахождения транспорта, налог и авансы по нему </a:t>
            </a:r>
            <a:r>
              <a:rPr lang="ru-RU" sz="1600" dirty="0">
                <a:solidFill>
                  <a:srgbClr val="002060"/>
                </a:solidFill>
                <a:latin typeface="Golos Text"/>
                <a:cs typeface="Arial" pitchFamily="34" charset="0"/>
                <a:hlinkClick r:id="rId8"/>
              </a:rPr>
              <a:t>нужно исчислять по новому месту с 1-го числа месяца, следующего за тем, в котором произошли изменения</a:t>
            </a:r>
            <a:r>
              <a:rPr lang="ru-RU" sz="1600" dirty="0" smtClean="0">
                <a:solidFill>
                  <a:srgbClr val="002060"/>
                </a:solidFill>
                <a:latin typeface="Golos Text"/>
                <a:cs typeface="Arial" pitchFamily="34" charset="0"/>
                <a:hlinkClick r:id="rId8"/>
              </a:rPr>
              <a:t>.</a:t>
            </a:r>
            <a:endParaRPr lang="ru-RU" b="1" dirty="0"/>
          </a:p>
        </p:txBody>
      </p:sp>
    </p:spTree>
    <p:extLst>
      <p:ext uri="{BB962C8B-B14F-4D97-AF65-F5344CB8AC3E}">
        <p14:creationId xmlns:p14="http://schemas.microsoft.com/office/powerpoint/2010/main" val="3838350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404664"/>
            <a:ext cx="8784976" cy="6336704"/>
          </a:xfrm>
        </p:spPr>
        <p:txBody>
          <a:bodyPr>
            <a:normAutofit/>
          </a:bodyPr>
          <a:lstStyle/>
          <a:p>
            <a:endParaRPr lang="ru-RU" sz="1400" dirty="0" smtClean="0">
              <a:latin typeface="Times New Roman" pitchFamily="18" charset="0"/>
              <a:cs typeface="Times New Roman" pitchFamily="18" charset="0"/>
            </a:endParaRPr>
          </a:p>
          <a:p>
            <a:pPr marL="0" indent="0" algn="ctr">
              <a:buNone/>
            </a:pPr>
            <a:r>
              <a:rPr lang="ru-RU" sz="1800" b="1" dirty="0" smtClean="0">
                <a:latin typeface="Times New Roman" pitchFamily="18" charset="0"/>
                <a:cs typeface="Times New Roman" pitchFamily="18" charset="0"/>
              </a:rPr>
              <a:t>Имущественные налоги:</a:t>
            </a:r>
            <a:endParaRPr lang="ru-RU" sz="1800" b="1" dirty="0">
              <a:latin typeface="Times New Roman" pitchFamily="18" charset="0"/>
              <a:cs typeface="Times New Roman" pitchFamily="18" charset="0"/>
            </a:endParaRPr>
          </a:p>
          <a:p>
            <a:endParaRPr lang="ru-RU" sz="1400" dirty="0">
              <a:latin typeface="Times New Roman" pitchFamily="18" charset="0"/>
              <a:cs typeface="Times New Roman" pitchFamily="18" charset="0"/>
            </a:endParaRPr>
          </a:p>
          <a:p>
            <a:r>
              <a:rPr lang="ru-RU" sz="1400" dirty="0" smtClean="0">
                <a:latin typeface="Times New Roman" pitchFamily="18" charset="0"/>
                <a:cs typeface="Times New Roman" pitchFamily="18" charset="0"/>
              </a:rPr>
              <a:t>Организации – </a:t>
            </a:r>
            <a:r>
              <a:rPr lang="ru-RU" sz="1400" b="1" dirty="0" smtClean="0">
                <a:latin typeface="Times New Roman" pitchFamily="18" charset="0"/>
                <a:cs typeface="Times New Roman" pitchFamily="18" charset="0"/>
              </a:rPr>
              <a:t>налогоплательщики имущественных налогов </a:t>
            </a:r>
            <a:r>
              <a:rPr lang="ru-RU" sz="1400" dirty="0" smtClean="0">
                <a:latin typeface="Times New Roman" pitchFamily="18" charset="0"/>
                <a:cs typeface="Times New Roman" pitchFamily="18" charset="0"/>
              </a:rPr>
              <a:t>(земельного, транспортного и налога на имущество организаций) обязаны уплачивать в течении года ежеквартально </a:t>
            </a:r>
            <a:r>
              <a:rPr lang="ru-RU" sz="1400" b="1" dirty="0" smtClean="0">
                <a:latin typeface="Times New Roman" pitchFamily="18" charset="0"/>
                <a:cs typeface="Times New Roman" pitchFamily="18" charset="0"/>
              </a:rPr>
              <a:t>авансовые платежи </a:t>
            </a:r>
            <a:r>
              <a:rPr lang="ru-RU" sz="1400" dirty="0" smtClean="0">
                <a:latin typeface="Times New Roman" pitchFamily="18" charset="0"/>
                <a:cs typeface="Times New Roman" pitchFamily="18" charset="0"/>
              </a:rPr>
              <a:t>без представления налоговой отчетности.</a:t>
            </a:r>
          </a:p>
          <a:p>
            <a:pPr lvl="0">
              <a:buClr>
                <a:srgbClr val="0BD0D9"/>
              </a:buClr>
            </a:pPr>
            <a:r>
              <a:rPr lang="ru-RU" sz="1400" dirty="0">
                <a:solidFill>
                  <a:prstClr val="black"/>
                </a:solidFill>
                <a:latin typeface="Times New Roman" pitchFamily="18" charset="0"/>
                <a:cs typeface="Times New Roman" pitchFamily="18" charset="0"/>
              </a:rPr>
              <a:t>Уведомления об исчисленных </a:t>
            </a:r>
            <a:r>
              <a:rPr lang="ru-RU" sz="1400" dirty="0" smtClean="0">
                <a:solidFill>
                  <a:prstClr val="black"/>
                </a:solidFill>
                <a:latin typeface="Times New Roman" pitchFamily="18" charset="0"/>
                <a:cs typeface="Times New Roman" pitchFamily="18" charset="0"/>
              </a:rPr>
              <a:t>суммах авансовых платежей по имущественным налогам </a:t>
            </a:r>
            <a:r>
              <a:rPr lang="ru-RU" sz="1400" dirty="0">
                <a:solidFill>
                  <a:prstClr val="black"/>
                </a:solidFill>
                <a:latin typeface="Times New Roman" pitchFamily="18" charset="0"/>
                <a:cs typeface="Times New Roman" pitchFamily="18" charset="0"/>
              </a:rPr>
              <a:t>организации </a:t>
            </a:r>
            <a:r>
              <a:rPr lang="ru-RU" sz="1400" dirty="0" smtClean="0">
                <a:solidFill>
                  <a:prstClr val="black"/>
                </a:solidFill>
                <a:latin typeface="Times New Roman" pitchFamily="18" charset="0"/>
                <a:cs typeface="Times New Roman" pitchFamily="18" charset="0"/>
              </a:rPr>
              <a:t>предоставляют </a:t>
            </a:r>
            <a:r>
              <a:rPr lang="ru-RU" sz="1400" dirty="0">
                <a:solidFill>
                  <a:prstClr val="black"/>
                </a:solidFill>
                <a:latin typeface="Times New Roman" pitchFamily="18" charset="0"/>
                <a:cs typeface="Times New Roman" pitchFamily="18" charset="0"/>
              </a:rPr>
              <a:t>не позднее 25 апреля (за 1 квартал</a:t>
            </a:r>
            <a:r>
              <a:rPr lang="ru-RU" sz="1400" dirty="0" smtClean="0">
                <a:solidFill>
                  <a:prstClr val="black"/>
                </a:solidFill>
                <a:latin typeface="Times New Roman" pitchFamily="18" charset="0"/>
                <a:cs typeface="Times New Roman" pitchFamily="18" charset="0"/>
              </a:rPr>
              <a:t>) – период (34/01), не позднее 25 </a:t>
            </a:r>
            <a:r>
              <a:rPr lang="ru-RU" sz="1400" dirty="0">
                <a:solidFill>
                  <a:prstClr val="black"/>
                </a:solidFill>
                <a:latin typeface="Times New Roman" pitchFamily="18" charset="0"/>
                <a:cs typeface="Times New Roman" pitchFamily="18" charset="0"/>
              </a:rPr>
              <a:t>июля (за 2 </a:t>
            </a:r>
            <a:r>
              <a:rPr lang="ru-RU" sz="1400" dirty="0" smtClean="0">
                <a:solidFill>
                  <a:prstClr val="black"/>
                </a:solidFill>
                <a:latin typeface="Times New Roman" pitchFamily="18" charset="0"/>
                <a:cs typeface="Times New Roman" pitchFamily="18" charset="0"/>
              </a:rPr>
              <a:t>квартал)- период (34/02), не позднее 25 </a:t>
            </a:r>
            <a:r>
              <a:rPr lang="ru-RU" sz="1400" dirty="0">
                <a:solidFill>
                  <a:prstClr val="black"/>
                </a:solidFill>
                <a:latin typeface="Times New Roman" pitchFamily="18" charset="0"/>
                <a:cs typeface="Times New Roman" pitchFamily="18" charset="0"/>
              </a:rPr>
              <a:t>октября ( за 3 квартал</a:t>
            </a:r>
            <a:r>
              <a:rPr lang="ru-RU" sz="1400" dirty="0" smtClean="0">
                <a:solidFill>
                  <a:prstClr val="black"/>
                </a:solidFill>
                <a:latin typeface="Times New Roman" pitchFamily="18" charset="0"/>
                <a:cs typeface="Times New Roman" pitchFamily="18" charset="0"/>
              </a:rPr>
              <a:t>)- период (34/03), не позднее 25 февраля года следующего за истекшим налоговым периодом (за год) – период (34/04). </a:t>
            </a:r>
            <a:endParaRPr lang="ru-RU" sz="1400" dirty="0" smtClean="0">
              <a:latin typeface="Times New Roman" pitchFamily="18" charset="0"/>
              <a:cs typeface="Times New Roman" pitchFamily="18" charset="0"/>
            </a:endParaRPr>
          </a:p>
          <a:p>
            <a:r>
              <a:rPr lang="ru-RU" sz="1400" dirty="0" smtClean="0">
                <a:latin typeface="Times New Roman" pitchFamily="18" charset="0"/>
                <a:cs typeface="Times New Roman" pitchFamily="18" charset="0"/>
              </a:rPr>
              <a:t>Авансовые платежи по имущественным налогам должны быть оплачены налогоплательщиками – организациями в срок не позднее 28 апреля (за 1 квартал), 28 июля (за 2 квартал), 28 октября ( за 3 квартал), 28 февраля </a:t>
            </a:r>
            <a:r>
              <a:rPr lang="ru-RU" sz="1400" dirty="0">
                <a:solidFill>
                  <a:prstClr val="black"/>
                </a:solidFill>
                <a:latin typeface="Times New Roman" pitchFamily="18" charset="0"/>
                <a:cs typeface="Times New Roman" pitchFamily="18" charset="0"/>
              </a:rPr>
              <a:t>года следующего за истекшим налоговым периодом (за год</a:t>
            </a:r>
            <a:r>
              <a:rPr lang="ru-RU" sz="1400" dirty="0" smtClean="0">
                <a:solidFill>
                  <a:prstClr val="black"/>
                </a:solidFill>
                <a:latin typeface="Times New Roman" pitchFamily="18" charset="0"/>
                <a:cs typeface="Times New Roman" pitchFamily="18" charset="0"/>
              </a:rPr>
              <a:t>).</a:t>
            </a:r>
            <a:r>
              <a:rPr lang="ru-RU" sz="1400" dirty="0" smtClean="0">
                <a:latin typeface="Times New Roman" pitchFamily="18" charset="0"/>
                <a:cs typeface="Times New Roman" pitchFamily="18" charset="0"/>
              </a:rPr>
              <a:t> </a:t>
            </a:r>
          </a:p>
          <a:p>
            <a:pPr algn="just"/>
            <a:r>
              <a:rPr lang="ru-RU" sz="1400" dirty="0" smtClean="0">
                <a:latin typeface="Times New Roman" pitchFamily="18" charset="0"/>
                <a:cs typeface="Times New Roman" pitchFamily="18" charset="0"/>
              </a:rPr>
              <a:t>Если </a:t>
            </a:r>
            <a:r>
              <a:rPr lang="ru-RU" sz="1400" dirty="0">
                <a:latin typeface="Times New Roman" pitchFamily="18" charset="0"/>
                <a:cs typeface="Times New Roman" pitchFamily="18" charset="0"/>
              </a:rPr>
              <a:t>у организации есть недвижимость, которую облагают по кадастровой стоимости, и имущество, с которого платят налог по среднегодовой стоимости, то </a:t>
            </a:r>
            <a:r>
              <a:rPr lang="ru-RU" sz="1400" dirty="0" smtClean="0">
                <a:latin typeface="Times New Roman" pitchFamily="18" charset="0"/>
                <a:cs typeface="Times New Roman" pitchFamily="18" charset="0"/>
              </a:rPr>
              <a:t>организация предоставляет в 2024 году не позднее 26 февраля уведомление</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об исчисленной сумме имущественных налогов</a:t>
            </a:r>
            <a:r>
              <a:rPr lang="ru-RU" sz="1400" dirty="0">
                <a:solidFill>
                  <a:prstClr val="black"/>
                </a:solidFill>
                <a:latin typeface="Times New Roman" pitchFamily="18" charset="0"/>
                <a:cs typeface="Times New Roman" pitchFamily="18" charset="0"/>
              </a:rPr>
              <a:t> </a:t>
            </a:r>
            <a:r>
              <a:rPr lang="ru-RU" sz="1400" dirty="0" smtClean="0">
                <a:solidFill>
                  <a:prstClr val="black"/>
                </a:solidFill>
                <a:latin typeface="Times New Roman" pitchFamily="18" charset="0"/>
                <a:cs typeface="Times New Roman" pitchFamily="18" charset="0"/>
              </a:rPr>
              <a:t>(перенос </a:t>
            </a:r>
            <a:r>
              <a:rPr lang="ru-RU" sz="1400" dirty="0">
                <a:solidFill>
                  <a:prstClr val="black"/>
                </a:solidFill>
                <a:latin typeface="Times New Roman" pitchFamily="18" charset="0"/>
                <a:cs typeface="Times New Roman" pitchFamily="18" charset="0"/>
              </a:rPr>
              <a:t>срока из-за выходного </a:t>
            </a:r>
            <a:r>
              <a:rPr lang="ru-RU" sz="1400" dirty="0" smtClean="0">
                <a:solidFill>
                  <a:prstClr val="black"/>
                </a:solidFill>
                <a:latin typeface="Times New Roman" pitchFamily="18" charset="0"/>
                <a:cs typeface="Times New Roman" pitchFamily="18" charset="0"/>
              </a:rPr>
              <a:t>дня)</a:t>
            </a:r>
            <a:r>
              <a:rPr lang="ru-RU" sz="1400" dirty="0" smtClean="0">
                <a:latin typeface="Times New Roman" pitchFamily="18" charset="0"/>
                <a:cs typeface="Times New Roman" pitchFamily="18" charset="0"/>
              </a:rPr>
              <a:t>, не позднее 28 февраля производит оплату и в срок </a:t>
            </a:r>
            <a:r>
              <a:rPr lang="ru-RU" sz="1400" dirty="0" smtClean="0">
                <a:solidFill>
                  <a:prstClr val="black"/>
                </a:solidFill>
                <a:latin typeface="Times New Roman" pitchFamily="18" charset="0"/>
                <a:cs typeface="Times New Roman" pitchFamily="18" charset="0"/>
              </a:rPr>
              <a:t>не позднее 26 февраля </a:t>
            </a:r>
            <a:r>
              <a:rPr lang="ru-RU" sz="1400" dirty="0">
                <a:solidFill>
                  <a:prstClr val="black"/>
                </a:solidFill>
                <a:latin typeface="Times New Roman" pitchFamily="18" charset="0"/>
                <a:cs typeface="Times New Roman" pitchFamily="18" charset="0"/>
              </a:rPr>
              <a:t>2024 </a:t>
            </a:r>
            <a:r>
              <a:rPr lang="ru-RU" sz="1400" dirty="0" smtClean="0">
                <a:solidFill>
                  <a:prstClr val="black"/>
                </a:solidFill>
                <a:latin typeface="Times New Roman" pitchFamily="18" charset="0"/>
                <a:cs typeface="Times New Roman" pitchFamily="18" charset="0"/>
              </a:rPr>
              <a:t>г.</a:t>
            </a:r>
            <a:r>
              <a:rPr lang="ru-RU" sz="1400" dirty="0" smtClean="0">
                <a:latin typeface="Times New Roman" pitchFamily="18" charset="0"/>
                <a:cs typeface="Times New Roman" pitchFamily="18" charset="0"/>
              </a:rPr>
              <a:t> предоставляет декларацию по налогу на имущество в отношении объектов собственности,</a:t>
            </a:r>
            <a:r>
              <a:rPr lang="ru-RU" sz="1400" dirty="0" smtClean="0">
                <a:solidFill>
                  <a:prstClr val="black"/>
                </a:solidFill>
                <a:latin typeface="Times New Roman" pitchFamily="18" charset="0"/>
                <a:cs typeface="Times New Roman" pitchFamily="18" charset="0"/>
              </a:rPr>
              <a:t> </a:t>
            </a:r>
            <a:r>
              <a:rPr lang="ru-RU" sz="1400" dirty="0">
                <a:solidFill>
                  <a:prstClr val="black"/>
                </a:solidFill>
                <a:latin typeface="Times New Roman" pitchFamily="18" charset="0"/>
                <a:cs typeface="Times New Roman" pitchFamily="18" charset="0"/>
              </a:rPr>
              <a:t>с которого платят налог по среднегодовой </a:t>
            </a:r>
            <a:r>
              <a:rPr lang="ru-RU" sz="1400" dirty="0" smtClean="0">
                <a:solidFill>
                  <a:prstClr val="black"/>
                </a:solidFill>
                <a:latin typeface="Times New Roman" pitchFamily="18" charset="0"/>
                <a:cs typeface="Times New Roman" pitchFamily="18" charset="0"/>
              </a:rPr>
              <a:t>стоимости.</a:t>
            </a:r>
            <a:r>
              <a:rPr lang="ru-RU" sz="1400" dirty="0" smtClean="0">
                <a:latin typeface="Times New Roman" pitchFamily="18" charset="0"/>
                <a:cs typeface="Times New Roman" pitchFamily="18" charset="0"/>
              </a:rPr>
              <a:t> </a:t>
            </a:r>
            <a:endParaRPr lang="ru-RU" sz="1400" dirty="0">
              <a:latin typeface="Times New Roman" pitchFamily="18" charset="0"/>
              <a:cs typeface="Times New Roman" pitchFamily="18" charset="0"/>
            </a:endParaRPr>
          </a:p>
          <a:p>
            <a:pPr algn="just"/>
            <a:r>
              <a:rPr lang="ru-RU" sz="1400" dirty="0">
                <a:latin typeface="Times New Roman" pitchFamily="18" charset="0"/>
                <a:cs typeface="Times New Roman" pitchFamily="18" charset="0"/>
              </a:rPr>
              <a:t>О</a:t>
            </a:r>
            <a:r>
              <a:rPr lang="ru-RU" sz="1400" dirty="0" smtClean="0">
                <a:latin typeface="Times New Roman" pitchFamily="18" charset="0"/>
                <a:cs typeface="Times New Roman" pitchFamily="18" charset="0"/>
              </a:rPr>
              <a:t>рганизации</a:t>
            </a:r>
            <a:r>
              <a:rPr lang="ru-RU" sz="1400" dirty="0">
                <a:latin typeface="Times New Roman" pitchFamily="18" charset="0"/>
                <a:cs typeface="Times New Roman" pitchFamily="18" charset="0"/>
              </a:rPr>
              <a:t>, которые освобождены от авансовых платежей по </a:t>
            </a:r>
            <a:r>
              <a:rPr lang="ru-RU" sz="1400" dirty="0" smtClean="0">
                <a:latin typeface="Times New Roman" pitchFamily="18" charset="0"/>
                <a:cs typeface="Times New Roman" pitchFamily="18" charset="0"/>
              </a:rPr>
              <a:t>имущественным налогам за </a:t>
            </a:r>
            <a:r>
              <a:rPr lang="ru-RU" sz="1400" dirty="0">
                <a:latin typeface="Times New Roman" pitchFamily="18" charset="0"/>
                <a:cs typeface="Times New Roman" pitchFamily="18" charset="0"/>
              </a:rPr>
              <a:t>отчетные периоды в 2023 году, должны подать уведомление за налоговый период 2023 года не позднее 26 февраля 2024 года </a:t>
            </a:r>
            <a:r>
              <a:rPr lang="ru-RU" sz="1400" dirty="0" smtClean="0">
                <a:latin typeface="Times New Roman" pitchFamily="18" charset="0"/>
                <a:cs typeface="Times New Roman" pitchFamily="18" charset="0"/>
              </a:rPr>
              <a:t>(перенос </a:t>
            </a:r>
            <a:r>
              <a:rPr lang="ru-RU" sz="1400" dirty="0">
                <a:latin typeface="Times New Roman" pitchFamily="18" charset="0"/>
                <a:cs typeface="Times New Roman" pitchFamily="18" charset="0"/>
              </a:rPr>
              <a:t>срока из-за выходного </a:t>
            </a:r>
            <a:r>
              <a:rPr lang="ru-RU" sz="1400" dirty="0" smtClean="0">
                <a:latin typeface="Times New Roman" pitchFamily="18" charset="0"/>
                <a:cs typeface="Times New Roman" pitchFamily="18" charset="0"/>
              </a:rPr>
              <a:t>дня).</a:t>
            </a:r>
            <a:endParaRPr lang="ru-RU" sz="1400" dirty="0">
              <a:latin typeface="Times New Roman" pitchFamily="18" charset="0"/>
              <a:cs typeface="Times New Roman" pitchFamily="18" charset="0"/>
            </a:endParaRPr>
          </a:p>
          <a:p>
            <a:r>
              <a:rPr lang="ru-RU" sz="1400" dirty="0" smtClean="0">
                <a:latin typeface="Times New Roman" pitchFamily="18" charset="0"/>
                <a:cs typeface="Times New Roman" pitchFamily="18" charset="0"/>
              </a:rPr>
              <a:t>Если объекты налогообложения (земля, транспорт, имущество) расположены или используются (в обособленных подразделениях) на территориях других муниципальных образований или региона, то Уведомление предоставляется в налоговый орган, в котором организация состоим на учете.</a:t>
            </a:r>
          </a:p>
          <a:p>
            <a:endParaRPr lang="ru-RU" sz="1600" dirty="0">
              <a:latin typeface="Times New Roman" pitchFamily="18" charset="0"/>
              <a:cs typeface="Times New Roman" pitchFamily="18" charset="0"/>
            </a:endParaRPr>
          </a:p>
          <a:p>
            <a:endParaRPr lang="ru-RU" sz="1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096772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67544" y="2815957"/>
            <a:ext cx="8496944" cy="3853403"/>
          </a:xfrm>
        </p:spPr>
        <p:txBody>
          <a:bodyPr/>
          <a:lstStyle/>
          <a:p>
            <a:pPr defTabSz="1760969">
              <a:spcAft>
                <a:spcPts val="1200"/>
              </a:spcAft>
              <a:buSzPct val="120000"/>
              <a:defRPr/>
            </a:pPr>
            <a:r>
              <a:rPr lang="ru-RU" sz="1600" dirty="0">
                <a:solidFill>
                  <a:prstClr val="black">
                    <a:lumMod val="50000"/>
                  </a:prstClr>
                </a:solidFill>
                <a:latin typeface="Golos Text" charset="0"/>
                <a:ea typeface="Golos Text" charset="0"/>
                <a:cs typeface="Roboto" panose="02000000000000000000" pitchFamily="2" charset="0"/>
              </a:rPr>
              <a:t>Исключение составляют платежные распоряжения с датой платежного документа до 31.12.2023 включительно. </a:t>
            </a:r>
          </a:p>
          <a:p>
            <a:pPr defTabSz="1760969">
              <a:spcAft>
                <a:spcPts val="1200"/>
              </a:spcAft>
              <a:buSzPct val="120000"/>
              <a:defRPr/>
            </a:pPr>
            <a:r>
              <a:rPr lang="ru-RU" sz="1600" dirty="0">
                <a:solidFill>
                  <a:prstClr val="black">
                    <a:lumMod val="50000"/>
                  </a:prstClr>
                </a:solidFill>
                <a:latin typeface="Golos Text" charset="0"/>
                <a:ea typeface="Golos Text" charset="0"/>
                <a:cs typeface="Roboto" panose="02000000000000000000" pitchFamily="2" charset="0"/>
              </a:rPr>
              <a:t>Платежи, оплаченные в 2024 году, </a:t>
            </a:r>
            <a:r>
              <a:rPr lang="ru-RU" sz="1600" dirty="0" smtClean="0">
                <a:solidFill>
                  <a:prstClr val="black">
                    <a:lumMod val="50000"/>
                  </a:prstClr>
                </a:solidFill>
                <a:latin typeface="Golos Text" charset="0"/>
                <a:ea typeface="Golos Text" charset="0"/>
                <a:cs typeface="Roboto" panose="02000000000000000000" pitchFamily="2" charset="0"/>
              </a:rPr>
              <a:t>учитываются </a:t>
            </a:r>
            <a:r>
              <a:rPr lang="ru-RU" sz="1600" dirty="0">
                <a:solidFill>
                  <a:prstClr val="black">
                    <a:lumMod val="50000"/>
                  </a:prstClr>
                </a:solidFill>
                <a:latin typeface="Golos Text" charset="0"/>
                <a:ea typeface="Golos Text" charset="0"/>
                <a:cs typeface="Roboto" panose="02000000000000000000" pitchFamily="2" charset="0"/>
              </a:rPr>
              <a:t>в составе единого налогового платежа налогоплательщика, а Уведомления об исчисленных суммах налогов, авансовых платежей по налогам, сборов, страховых взносов в электронной форме представляются только по форме, утверждённой приказом ФНС России от 02.11.2022 № ЕД -</a:t>
            </a:r>
            <a:r>
              <a:rPr lang="ru-RU" sz="1600" dirty="0" smtClean="0">
                <a:solidFill>
                  <a:prstClr val="black">
                    <a:lumMod val="50000"/>
                  </a:prstClr>
                </a:solidFill>
                <a:latin typeface="Golos Text" charset="0"/>
                <a:ea typeface="Golos Text" charset="0"/>
                <a:cs typeface="Roboto" panose="02000000000000000000" pitchFamily="2" charset="0"/>
              </a:rPr>
              <a:t>7-8/1047</a:t>
            </a:r>
            <a:r>
              <a:rPr lang="ru-RU" sz="1600" dirty="0">
                <a:solidFill>
                  <a:prstClr val="black">
                    <a:lumMod val="50000"/>
                  </a:prstClr>
                </a:solidFill>
                <a:latin typeface="Golos Text" charset="0"/>
                <a:ea typeface="Golos Text" charset="0"/>
                <a:cs typeface="Roboto" panose="02000000000000000000" pitchFamily="2" charset="0"/>
              </a:rPr>
              <a:t>@ «Об утверждении формы, порядка заполнения и формата предоставления уведомление об исчисленных суммах налогов, авансовых платежей по налогам, сборов, страховых взносов в электронной форме</a:t>
            </a:r>
            <a:r>
              <a:rPr lang="ru-RU" sz="1600" dirty="0" smtClean="0">
                <a:solidFill>
                  <a:prstClr val="black">
                    <a:lumMod val="50000"/>
                  </a:prstClr>
                </a:solidFill>
                <a:latin typeface="Golos Text" charset="0"/>
                <a:ea typeface="Golos Text" charset="0"/>
                <a:cs typeface="Roboto" panose="02000000000000000000" pitchFamily="2" charset="0"/>
              </a:rPr>
              <a:t>».</a:t>
            </a:r>
            <a:r>
              <a:rPr lang="ru-RU" altLang="ru-RU" sz="1600" b="1" dirty="0" smtClean="0">
                <a:solidFill>
                  <a:srgbClr val="FF0000"/>
                </a:solidFill>
                <a:latin typeface="Arial Narrow" pitchFamily="34" charset="0"/>
                <a:cs typeface="Times New Roman" pitchFamily="18" charset="0"/>
              </a:rPr>
              <a:t> </a:t>
            </a:r>
            <a:r>
              <a:rPr lang="ru-RU" altLang="ru-RU" sz="1600" b="1" dirty="0">
                <a:solidFill>
                  <a:srgbClr val="FF0000"/>
                </a:solidFill>
                <a:latin typeface="Arial Narrow" pitchFamily="34" charset="0"/>
                <a:cs typeface="Times New Roman" pitchFamily="18" charset="0"/>
              </a:rPr>
              <a:t>ФОРМА по КНД 1110355</a:t>
            </a:r>
            <a:r>
              <a:rPr lang="ru-RU" sz="1600" dirty="0" smtClean="0">
                <a:solidFill>
                  <a:prstClr val="black">
                    <a:lumMod val="50000"/>
                  </a:prstClr>
                </a:solidFill>
                <a:latin typeface="Golos Text" charset="0"/>
                <a:ea typeface="Golos Text" charset="0"/>
                <a:cs typeface="Roboto" panose="02000000000000000000" pitchFamily="2" charset="0"/>
              </a:rPr>
              <a:t>. </a:t>
            </a:r>
            <a:endParaRPr lang="ru-RU" sz="1600" dirty="0">
              <a:solidFill>
                <a:prstClr val="black">
                  <a:lumMod val="50000"/>
                </a:prstClr>
              </a:solidFill>
              <a:latin typeface="Golos Text" charset="0"/>
              <a:ea typeface="Golos Text" charset="0"/>
              <a:cs typeface="Roboto" panose="02000000000000000000" pitchFamily="2" charset="0"/>
            </a:endParaRPr>
          </a:p>
          <a:p>
            <a:pPr defTabSz="1760969">
              <a:spcAft>
                <a:spcPts val="1200"/>
              </a:spcAft>
              <a:buSzPct val="120000"/>
              <a:defRPr/>
            </a:pPr>
            <a:r>
              <a:rPr lang="ru-RU" sz="1600" dirty="0">
                <a:solidFill>
                  <a:prstClr val="black">
                    <a:lumMod val="50000"/>
                  </a:prstClr>
                </a:solidFill>
                <a:latin typeface="Golos Text" charset="0"/>
                <a:ea typeface="Golos Text" charset="0"/>
                <a:cs typeface="Roboto" panose="02000000000000000000" pitchFamily="2" charset="0"/>
              </a:rPr>
              <a:t>Формировать и отправлять уведомление удобнее через учетную (бухгалтерскую) систему или Личный кабинет налогоплательщика. При этом в случае отправки из Личного кабинета индивидуального предпринимателя предусмотрена возможность использования неквалифицированной электронной </a:t>
            </a:r>
            <a:r>
              <a:rPr lang="ru-RU" sz="1600" dirty="0" smtClean="0">
                <a:solidFill>
                  <a:prstClr val="black">
                    <a:lumMod val="50000"/>
                  </a:prstClr>
                </a:solidFill>
                <a:latin typeface="Golos Text" charset="0"/>
                <a:ea typeface="Golos Text" charset="0"/>
                <a:cs typeface="Roboto" panose="02000000000000000000" pitchFamily="2" charset="0"/>
              </a:rPr>
              <a:t>подписи</a:t>
            </a:r>
            <a:r>
              <a:rPr lang="en-US" sz="1600" dirty="0" smtClean="0">
                <a:solidFill>
                  <a:prstClr val="black">
                    <a:lumMod val="50000"/>
                  </a:prstClr>
                </a:solidFill>
                <a:latin typeface="Golos Text" charset="0"/>
                <a:ea typeface="Golos Text" charset="0"/>
                <a:cs typeface="Roboto" panose="02000000000000000000" pitchFamily="2" charset="0"/>
              </a:rPr>
              <a:t> (c 01.10.2023)</a:t>
            </a:r>
            <a:r>
              <a:rPr lang="ru-RU" sz="1600" dirty="0" smtClean="0">
                <a:solidFill>
                  <a:prstClr val="black">
                    <a:lumMod val="50000"/>
                  </a:prstClr>
                </a:solidFill>
                <a:latin typeface="Golos Text" charset="0"/>
                <a:ea typeface="Golos Text" charset="0"/>
                <a:cs typeface="Roboto" panose="02000000000000000000" pitchFamily="2" charset="0"/>
              </a:rPr>
              <a:t>. </a:t>
            </a:r>
            <a:endParaRPr lang="ru-RU" sz="1600" dirty="0">
              <a:solidFill>
                <a:prstClr val="black">
                  <a:lumMod val="50000"/>
                </a:prstClr>
              </a:solidFill>
              <a:latin typeface="Golos Text" charset="0"/>
              <a:ea typeface="Golos Text" charset="0"/>
              <a:cs typeface="Roboto" panose="02000000000000000000" pitchFamily="2" charset="0"/>
            </a:endParaRPr>
          </a:p>
          <a:p>
            <a:pPr lvl="8"/>
            <a:endParaRPr lang="ru-RU" dirty="0"/>
          </a:p>
        </p:txBody>
      </p:sp>
      <p:sp>
        <p:nvSpPr>
          <p:cNvPr id="3" name="Заголовок 2"/>
          <p:cNvSpPr>
            <a:spLocks noGrp="1"/>
          </p:cNvSpPr>
          <p:nvPr>
            <p:ph type="title"/>
          </p:nvPr>
        </p:nvSpPr>
        <p:spPr>
          <a:xfrm>
            <a:off x="457200" y="338139"/>
            <a:ext cx="8229600" cy="786605"/>
          </a:xfrm>
        </p:spPr>
        <p:txBody>
          <a:bodyPr/>
          <a:lstStyle/>
          <a:p>
            <a:r>
              <a:rPr lang="ru-RU" sz="3200" dirty="0">
                <a:solidFill>
                  <a:schemeClr val="accent2">
                    <a:lumMod val="50000"/>
                  </a:schemeClr>
                </a:solidFill>
                <a:latin typeface="Arial Narrow" pitchFamily="34" charset="0"/>
              </a:rPr>
              <a:t>31 декабря 2023 </a:t>
            </a:r>
            <a:r>
              <a:rPr lang="ru-RU" sz="3200" dirty="0" smtClean="0">
                <a:solidFill>
                  <a:schemeClr val="accent2">
                    <a:lumMod val="50000"/>
                  </a:schemeClr>
                </a:solidFill>
                <a:latin typeface="Arial Narrow" pitchFamily="34" charset="0"/>
              </a:rPr>
              <a:t>закончился </a:t>
            </a:r>
            <a:r>
              <a:rPr lang="ru-RU" sz="3200" dirty="0">
                <a:solidFill>
                  <a:schemeClr val="accent2">
                    <a:lumMod val="50000"/>
                  </a:schemeClr>
                </a:solidFill>
                <a:latin typeface="Arial Narrow" pitchFamily="34" charset="0"/>
              </a:rPr>
              <a:t>переходный период, связанный с внедрением ЕНС </a:t>
            </a:r>
          </a:p>
        </p:txBody>
      </p:sp>
      <p:sp>
        <p:nvSpPr>
          <p:cNvPr id="4" name="Rectangle: Rounded Corners 2">
            <a:extLst>
              <a:ext uri="{FF2B5EF4-FFF2-40B4-BE49-F238E27FC236}">
                <a16:creationId xmlns="" xmlns:a16="http://schemas.microsoft.com/office/drawing/2014/main" id="{9BD4F132-DE77-258C-57AC-43DEC92BD781}"/>
              </a:ext>
            </a:extLst>
          </p:cNvPr>
          <p:cNvSpPr/>
          <p:nvPr/>
        </p:nvSpPr>
        <p:spPr>
          <a:xfrm>
            <a:off x="395536" y="1196752"/>
            <a:ext cx="8568952" cy="1619205"/>
          </a:xfrm>
          <a:prstGeom prst="roundRect">
            <a:avLst>
              <a:gd name="adj" fmla="val 10296"/>
            </a:avLst>
          </a:prstGeom>
          <a:solidFill>
            <a:srgbClr val="ED7D31">
              <a:lumMod val="20000"/>
              <a:lumOff val="80000"/>
            </a:srgbClr>
          </a:solidFill>
          <a:ln w="12700" cap="flat" cmpd="sng" algn="ctr">
            <a:noFill/>
            <a:prstDash val="solid"/>
            <a:miter lim="800000"/>
          </a:ln>
          <a:effectLst/>
        </p:spPr>
        <p:txBody>
          <a:bodyPr wrap="square" lIns="360000" tIns="72000" bIns="72000" rtlCol="0" anchor="t">
            <a:spAutoFit/>
          </a:bodyPr>
          <a:lstStyle/>
          <a:p>
            <a:pPr lvl="0" defTabSz="914400">
              <a:spcAft>
                <a:spcPts val="800"/>
              </a:spcAft>
              <a:defRPr/>
            </a:pPr>
            <a:r>
              <a:rPr lang="ru-RU" b="1" kern="0" dirty="0">
                <a:solidFill>
                  <a:srgbClr val="FF0000"/>
                </a:solidFill>
                <a:latin typeface="Golos Text" panose="020B0503020202020204" pitchFamily="34" charset="0"/>
                <a:ea typeface="Golos Text" panose="020B0503020202020204" pitchFamily="34" charset="0"/>
              </a:rPr>
              <a:t>С 01.01.2024, </a:t>
            </a:r>
            <a:r>
              <a:rPr lang="ru-RU" b="1" kern="0" dirty="0">
                <a:latin typeface="Golos Text" panose="020B0503020202020204" pitchFamily="34" charset="0"/>
                <a:ea typeface="Golos Text" panose="020B0503020202020204" pitchFamily="34" charset="0"/>
              </a:rPr>
              <a:t>в соответствии с пунктом 12 ст. 4 Федерального закона от 14.07.2022 №263-ФЗ, налоговые органы </a:t>
            </a:r>
            <a:r>
              <a:rPr lang="ru-RU" b="1" kern="0" dirty="0" smtClean="0">
                <a:latin typeface="Golos Text" panose="020B0503020202020204" pitchFamily="34" charset="0"/>
                <a:ea typeface="Golos Text" panose="020B0503020202020204" pitchFamily="34" charset="0"/>
              </a:rPr>
              <a:t>прекратили </a:t>
            </a:r>
            <a:r>
              <a:rPr lang="ru-RU" b="1" kern="0" dirty="0">
                <a:latin typeface="Golos Text" panose="020B0503020202020204" pitchFamily="34" charset="0"/>
                <a:ea typeface="Golos Text" panose="020B0503020202020204" pitchFamily="34" charset="0"/>
              </a:rPr>
              <a:t>прием уведомлений на основании распоряжений на перевод денежных средств в уплату платежей, направленных плательщиками в </a:t>
            </a:r>
            <a:r>
              <a:rPr lang="ru-RU" b="1" kern="0" dirty="0" smtClean="0">
                <a:latin typeface="Golos Text" panose="020B0503020202020204" pitchFamily="34" charset="0"/>
                <a:ea typeface="Golos Text" panose="020B0503020202020204" pitchFamily="34" charset="0"/>
              </a:rPr>
              <a:t>банк </a:t>
            </a:r>
            <a:r>
              <a:rPr lang="ru-RU" b="1" kern="0" dirty="0">
                <a:latin typeface="Golos Text" panose="020B0503020202020204" pitchFamily="34" charset="0"/>
                <a:ea typeface="Golos Text" panose="020B0503020202020204" pitchFamily="34" charset="0"/>
              </a:rPr>
              <a:t>со статусом «02». </a:t>
            </a:r>
          </a:p>
        </p:txBody>
      </p:sp>
    </p:spTree>
    <p:extLst>
      <p:ext uri="{BB962C8B-B14F-4D97-AF65-F5344CB8AC3E}">
        <p14:creationId xmlns:p14="http://schemas.microsoft.com/office/powerpoint/2010/main" val="974118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ctrTitle"/>
          </p:nvPr>
        </p:nvSpPr>
        <p:spPr>
          <a:xfrm>
            <a:off x="827584" y="61913"/>
            <a:ext cx="7772400" cy="527050"/>
          </a:xfrm>
        </p:spPr>
        <p:txBody>
          <a:bodyPr>
            <a:noAutofit/>
          </a:bodyPr>
          <a:lstStyle/>
          <a:p>
            <a:pPr eaLnBrk="1" hangingPunct="1">
              <a:defRPr/>
            </a:pPr>
            <a:r>
              <a:rPr lang="ru-RU" altLang="ru-RU" sz="2400" b="1" dirty="0">
                <a:solidFill>
                  <a:srgbClr val="0070C0"/>
                </a:solidFill>
                <a:latin typeface="Times New Roman" pitchFamily="18" charset="0"/>
                <a:cs typeface="Times New Roman" pitchFamily="18" charset="0"/>
              </a:rPr>
              <a:t>.</a:t>
            </a:r>
            <a:endParaRPr lang="ru-RU" altLang="ru-RU" sz="2400" b="1" dirty="0" smtClean="0">
              <a:solidFill>
                <a:srgbClr val="0070C0"/>
              </a:solidFill>
              <a:latin typeface="Times New Roman" pitchFamily="18" charset="0"/>
              <a:cs typeface="Times New Roman" pitchFamily="18" charset="0"/>
            </a:endParaRPr>
          </a:p>
        </p:txBody>
      </p:sp>
      <p:sp>
        <p:nvSpPr>
          <p:cNvPr id="26627" name="Подзаголовок 4"/>
          <p:cNvSpPr>
            <a:spLocks noGrp="1"/>
          </p:cNvSpPr>
          <p:nvPr>
            <p:ph type="subTitle" idx="1"/>
          </p:nvPr>
        </p:nvSpPr>
        <p:spPr>
          <a:xfrm>
            <a:off x="179512" y="325438"/>
            <a:ext cx="8784976" cy="6199906"/>
          </a:xfrm>
        </p:spPr>
        <p:txBody>
          <a:bodyPr>
            <a:normAutofit fontScale="85000" lnSpcReduction="10000"/>
          </a:bodyPr>
          <a:lstStyle/>
          <a:p>
            <a:pPr algn="just"/>
            <a:r>
              <a:rPr lang="ru-RU" sz="1900" b="1" dirty="0">
                <a:solidFill>
                  <a:srgbClr val="002060"/>
                </a:solidFill>
                <a:latin typeface="Golos Text"/>
              </a:rPr>
              <a:t>Увеличиваются ставки акцизов на большинство подакцизных товаров </a:t>
            </a:r>
            <a:r>
              <a:rPr lang="ru-RU" sz="1900" dirty="0" smtClean="0">
                <a:solidFill>
                  <a:srgbClr val="002060"/>
                </a:solidFill>
                <a:latin typeface="Golos Text"/>
              </a:rPr>
              <a:t>В </a:t>
            </a:r>
            <a:r>
              <a:rPr lang="ru-RU" sz="1900" dirty="0">
                <a:solidFill>
                  <a:srgbClr val="002060"/>
                </a:solidFill>
                <a:latin typeface="Golos Text"/>
              </a:rPr>
              <a:t>частности, с 1 января 2024 года увеличиваются ставки </a:t>
            </a:r>
            <a:r>
              <a:rPr lang="ru-RU" sz="1900" dirty="0" smtClean="0">
                <a:solidFill>
                  <a:srgbClr val="002060"/>
                </a:solidFill>
                <a:latin typeface="Golos Text"/>
              </a:rPr>
              <a:t>на: этиловый </a:t>
            </a:r>
            <a:r>
              <a:rPr lang="ru-RU" sz="1900" dirty="0">
                <a:solidFill>
                  <a:srgbClr val="002060"/>
                </a:solidFill>
                <a:latin typeface="Golos Text"/>
              </a:rPr>
              <a:t>спирт и спиртосодержащую продукцию</a:t>
            </a:r>
            <a:r>
              <a:rPr lang="ru-RU" sz="1900" dirty="0" smtClean="0">
                <a:solidFill>
                  <a:srgbClr val="002060"/>
                </a:solidFill>
                <a:latin typeface="Golos Text"/>
              </a:rPr>
              <a:t>; </a:t>
            </a:r>
            <a:r>
              <a:rPr lang="ru-RU" sz="1900" dirty="0">
                <a:solidFill>
                  <a:srgbClr val="002060"/>
                </a:solidFill>
                <a:latin typeface="Golos Text"/>
              </a:rPr>
              <a:t>виноматериалы, виноградное и плодовое сусло</a:t>
            </a:r>
            <a:r>
              <a:rPr lang="ru-RU" sz="1900" dirty="0" smtClean="0">
                <a:solidFill>
                  <a:srgbClr val="002060"/>
                </a:solidFill>
                <a:latin typeface="Golos Text"/>
              </a:rPr>
              <a:t>; </a:t>
            </a:r>
            <a:r>
              <a:rPr lang="ru-RU" sz="1900" dirty="0">
                <a:solidFill>
                  <a:srgbClr val="002060"/>
                </a:solidFill>
                <a:latin typeface="Golos Text"/>
              </a:rPr>
              <a:t>алкогольную продукцию</a:t>
            </a:r>
            <a:r>
              <a:rPr lang="ru-RU" sz="1900" dirty="0" smtClean="0">
                <a:solidFill>
                  <a:srgbClr val="002060"/>
                </a:solidFill>
                <a:latin typeface="Golos Text"/>
              </a:rPr>
              <a:t>; </a:t>
            </a:r>
            <a:r>
              <a:rPr lang="ru-RU" sz="1900" dirty="0">
                <a:solidFill>
                  <a:srgbClr val="002060"/>
                </a:solidFill>
                <a:latin typeface="Golos Text"/>
              </a:rPr>
              <a:t>табак, сигары, </a:t>
            </a:r>
            <a:r>
              <a:rPr lang="ru-RU" sz="1900" dirty="0" err="1">
                <a:solidFill>
                  <a:srgbClr val="002060"/>
                </a:solidFill>
                <a:latin typeface="Golos Text"/>
              </a:rPr>
              <a:t>сигариллы</a:t>
            </a:r>
            <a:r>
              <a:rPr lang="ru-RU" sz="1900" dirty="0">
                <a:solidFill>
                  <a:srgbClr val="002060"/>
                </a:solidFill>
                <a:latin typeface="Golos Text"/>
              </a:rPr>
              <a:t> (</a:t>
            </a:r>
            <a:r>
              <a:rPr lang="ru-RU" sz="1900" dirty="0" err="1">
                <a:solidFill>
                  <a:srgbClr val="002060"/>
                </a:solidFill>
                <a:latin typeface="Golos Text"/>
              </a:rPr>
              <a:t>сигариты</a:t>
            </a:r>
            <a:r>
              <a:rPr lang="ru-RU" sz="1900" dirty="0">
                <a:solidFill>
                  <a:srgbClr val="002060"/>
                </a:solidFill>
                <a:latin typeface="Golos Text"/>
              </a:rPr>
              <a:t>), </a:t>
            </a:r>
            <a:r>
              <a:rPr lang="ru-RU" sz="1900" dirty="0" err="1">
                <a:solidFill>
                  <a:srgbClr val="002060"/>
                </a:solidFill>
                <a:latin typeface="Golos Text"/>
              </a:rPr>
              <a:t>биди</a:t>
            </a:r>
            <a:r>
              <a:rPr lang="ru-RU" sz="1900" dirty="0">
                <a:solidFill>
                  <a:srgbClr val="002060"/>
                </a:solidFill>
                <a:latin typeface="Golos Text"/>
              </a:rPr>
              <a:t>, </a:t>
            </a:r>
            <a:r>
              <a:rPr lang="ru-RU" sz="1900" dirty="0" err="1">
                <a:solidFill>
                  <a:srgbClr val="002060"/>
                </a:solidFill>
                <a:latin typeface="Golos Text"/>
              </a:rPr>
              <a:t>кретек</a:t>
            </a:r>
            <a:r>
              <a:rPr lang="ru-RU" sz="1900" dirty="0">
                <a:solidFill>
                  <a:srgbClr val="002060"/>
                </a:solidFill>
                <a:latin typeface="Golos Text"/>
              </a:rPr>
              <a:t>, сигареты и папиросы, а также табак (табачные изделия), предназначенный для потребления путем </a:t>
            </a:r>
            <a:r>
              <a:rPr lang="ru-RU" sz="1900" dirty="0" smtClean="0">
                <a:solidFill>
                  <a:srgbClr val="002060"/>
                </a:solidFill>
                <a:latin typeface="Golos Text"/>
              </a:rPr>
              <a:t>нагревания; жидкости </a:t>
            </a:r>
            <a:r>
              <a:rPr lang="ru-RU" sz="1900" dirty="0">
                <a:solidFill>
                  <a:srgbClr val="002060"/>
                </a:solidFill>
                <a:latin typeface="Golos Text"/>
              </a:rPr>
              <a:t>для электронных систем доставки никотина</a:t>
            </a:r>
            <a:r>
              <a:rPr lang="ru-RU" sz="1900" dirty="0" smtClean="0">
                <a:solidFill>
                  <a:srgbClr val="002060"/>
                </a:solidFill>
                <a:latin typeface="Golos Text"/>
              </a:rPr>
              <a:t>; </a:t>
            </a:r>
            <a:r>
              <a:rPr lang="ru-RU" sz="1900" dirty="0">
                <a:solidFill>
                  <a:srgbClr val="002060"/>
                </a:solidFill>
                <a:latin typeface="Golos Text"/>
              </a:rPr>
              <a:t>легковые автомобили с мощностью двигателя свыше 67,5 кВт (90 </a:t>
            </a:r>
            <a:r>
              <a:rPr lang="ru-RU" sz="1900" dirty="0" err="1">
                <a:solidFill>
                  <a:srgbClr val="002060"/>
                </a:solidFill>
                <a:latin typeface="Golos Text"/>
              </a:rPr>
              <a:t>л.с</a:t>
            </a:r>
            <a:r>
              <a:rPr lang="ru-RU" sz="1900" dirty="0">
                <a:solidFill>
                  <a:srgbClr val="002060"/>
                </a:solidFill>
                <a:latin typeface="Golos Text"/>
              </a:rPr>
              <a:t>.) и мотоциклы</a:t>
            </a:r>
            <a:r>
              <a:rPr lang="ru-RU" sz="1900" dirty="0" smtClean="0">
                <a:solidFill>
                  <a:srgbClr val="002060"/>
                </a:solidFill>
                <a:latin typeface="Golos Text"/>
              </a:rPr>
              <a:t>; </a:t>
            </a:r>
            <a:r>
              <a:rPr lang="ru-RU" sz="1900" dirty="0">
                <a:solidFill>
                  <a:srgbClr val="002060"/>
                </a:solidFill>
                <a:latin typeface="Golos Text"/>
              </a:rPr>
              <a:t>автомобильный бензин, дизельное топливо и моторные масла</a:t>
            </a:r>
            <a:r>
              <a:rPr lang="ru-RU" sz="1900" dirty="0" smtClean="0">
                <a:solidFill>
                  <a:srgbClr val="002060"/>
                </a:solidFill>
                <a:latin typeface="Golos Text"/>
              </a:rPr>
              <a:t>; </a:t>
            </a:r>
            <a:r>
              <a:rPr lang="ru-RU" sz="1900" dirty="0">
                <a:solidFill>
                  <a:srgbClr val="002060"/>
                </a:solidFill>
                <a:latin typeface="Golos Text"/>
              </a:rPr>
              <a:t>сжиженный углеводородный газ.</a:t>
            </a:r>
          </a:p>
          <a:p>
            <a:pPr algn="just"/>
            <a:r>
              <a:rPr lang="ru-RU" sz="1900" dirty="0">
                <a:solidFill>
                  <a:srgbClr val="002060"/>
                </a:solidFill>
                <a:latin typeface="Golos Text"/>
              </a:rPr>
              <a:t>(Налоговый </a:t>
            </a:r>
            <a:r>
              <a:rPr lang="ru-RU" sz="1900" dirty="0">
                <a:solidFill>
                  <a:srgbClr val="002060"/>
                </a:solidFill>
                <a:latin typeface="Golos Text"/>
                <a:hlinkClick r:id="rId2"/>
              </a:rPr>
              <a:t>кодекс</a:t>
            </a:r>
            <a:r>
              <a:rPr lang="ru-RU" sz="1900" dirty="0">
                <a:solidFill>
                  <a:srgbClr val="002060"/>
                </a:solidFill>
                <a:latin typeface="Golos Text"/>
              </a:rPr>
              <a:t> РФ (часть вторая), Федеральные законы от 15.10.2020 </a:t>
            </a:r>
            <a:r>
              <a:rPr lang="ru-RU" sz="1900" dirty="0">
                <a:solidFill>
                  <a:srgbClr val="002060"/>
                </a:solidFill>
                <a:latin typeface="Golos Text"/>
                <a:hlinkClick r:id="rId3"/>
              </a:rPr>
              <a:t>N 321-ФЗ</a:t>
            </a:r>
            <a:r>
              <a:rPr lang="ru-RU" sz="1900" dirty="0">
                <a:solidFill>
                  <a:srgbClr val="002060"/>
                </a:solidFill>
                <a:latin typeface="Golos Text"/>
              </a:rPr>
              <a:t>, от 31.07.2023 </a:t>
            </a:r>
            <a:r>
              <a:rPr lang="ru-RU" sz="1900" dirty="0">
                <a:solidFill>
                  <a:srgbClr val="002060"/>
                </a:solidFill>
                <a:latin typeface="Golos Text"/>
                <a:hlinkClick r:id="rId4"/>
              </a:rPr>
              <a:t>N 389-ФЗ</a:t>
            </a:r>
            <a:r>
              <a:rPr lang="ru-RU" sz="1900" dirty="0">
                <a:solidFill>
                  <a:srgbClr val="002060"/>
                </a:solidFill>
                <a:latin typeface="Golos Text"/>
              </a:rPr>
              <a:t> и от 27.11.2023 </a:t>
            </a:r>
            <a:r>
              <a:rPr lang="ru-RU" sz="1900" dirty="0">
                <a:solidFill>
                  <a:srgbClr val="002060"/>
                </a:solidFill>
                <a:latin typeface="Golos Text"/>
                <a:hlinkClick r:id="rId5"/>
              </a:rPr>
              <a:t>N 539-ФЗ</a:t>
            </a:r>
            <a:r>
              <a:rPr lang="ru-RU" sz="1900" dirty="0" smtClean="0">
                <a:solidFill>
                  <a:srgbClr val="002060"/>
                </a:solidFill>
                <a:latin typeface="Golos Text"/>
              </a:rPr>
              <a:t>)</a:t>
            </a:r>
          </a:p>
          <a:p>
            <a:pPr algn="just"/>
            <a:endParaRPr lang="ru-RU" sz="1900" dirty="0">
              <a:solidFill>
                <a:srgbClr val="002060"/>
              </a:solidFill>
              <a:latin typeface="Golos Text"/>
            </a:endParaRPr>
          </a:p>
          <a:p>
            <a:pPr algn="just"/>
            <a:r>
              <a:rPr lang="ru-RU" sz="1900" b="1" dirty="0">
                <a:solidFill>
                  <a:srgbClr val="002060"/>
                </a:solidFill>
                <a:latin typeface="Golos Text"/>
              </a:rPr>
              <a:t>Установлены случаи, в которых сумма уменьшения налога, уплачиваемого на ПСН, на сумму страховых платежей (взносов) и пособий подлежит перерасчету </a:t>
            </a:r>
            <a:endParaRPr lang="ru-RU" sz="1900" b="1" dirty="0" smtClean="0">
              <a:solidFill>
                <a:srgbClr val="002060"/>
              </a:solidFill>
              <a:latin typeface="Golos Text"/>
            </a:endParaRPr>
          </a:p>
          <a:p>
            <a:pPr algn="just"/>
            <a:r>
              <a:rPr lang="ru-RU" sz="1900" dirty="0" smtClean="0">
                <a:solidFill>
                  <a:srgbClr val="002060"/>
                </a:solidFill>
                <a:latin typeface="Golos Text"/>
              </a:rPr>
              <a:t>Перерасчет </a:t>
            </a:r>
            <a:r>
              <a:rPr lang="ru-RU" sz="1900" dirty="0">
                <a:solidFill>
                  <a:srgbClr val="002060"/>
                </a:solidFill>
                <a:latin typeface="Golos Text"/>
              </a:rPr>
              <a:t>уменьшения налога производится налоговыми органами, если по итогам календарного года, в котором применялась ПСН, сумма такого уменьшения превысит размер исчисленных в этом календарном году страховых взносов в случаях:</a:t>
            </a:r>
          </a:p>
          <a:p>
            <a:pPr algn="just"/>
            <a:r>
              <a:rPr lang="ru-RU" sz="1900" dirty="0">
                <a:solidFill>
                  <a:srgbClr val="002060"/>
                </a:solidFill>
                <a:latin typeface="Golos Text"/>
              </a:rPr>
              <a:t>- утраты силы государственной регистрации физического лица в качестве ИП;</a:t>
            </a:r>
          </a:p>
          <a:p>
            <a:pPr algn="just"/>
            <a:r>
              <a:rPr lang="ru-RU" sz="1900" dirty="0">
                <a:solidFill>
                  <a:srgbClr val="002060"/>
                </a:solidFill>
                <a:latin typeface="Golos Text"/>
              </a:rPr>
              <a:t>- перехода в календарном году применения ПСН на специальный налоговый режим "Налог на профессиональный доход";</a:t>
            </a:r>
          </a:p>
          <a:p>
            <a:pPr algn="just"/>
            <a:r>
              <a:rPr lang="ru-RU" sz="1900" dirty="0">
                <a:solidFill>
                  <a:srgbClr val="002060"/>
                </a:solidFill>
                <a:latin typeface="Golos Text"/>
              </a:rPr>
              <a:t>- возникновения оснований, указанных в </a:t>
            </a:r>
            <a:r>
              <a:rPr lang="ru-RU" sz="1900" dirty="0">
                <a:solidFill>
                  <a:srgbClr val="002060"/>
                </a:solidFill>
                <a:latin typeface="Golos Text"/>
                <a:hlinkClick r:id="rId6"/>
              </a:rPr>
              <a:t>пункте 7 статьи 430</a:t>
            </a:r>
            <a:r>
              <a:rPr lang="ru-RU" sz="1900" dirty="0">
                <a:solidFill>
                  <a:srgbClr val="002060"/>
                </a:solidFill>
                <a:latin typeface="Golos Text"/>
              </a:rPr>
              <a:t> НК РФ.</a:t>
            </a:r>
          </a:p>
          <a:p>
            <a:pPr algn="just"/>
            <a:r>
              <a:rPr lang="ru-RU" sz="1900" dirty="0">
                <a:solidFill>
                  <a:srgbClr val="002060"/>
                </a:solidFill>
                <a:latin typeface="Golos Text"/>
              </a:rPr>
              <a:t>Указанный перерасчет возможен не позднее 2 лет со дня окончания срока действия патента, в отношении которого установлено такое превышение.</a:t>
            </a:r>
          </a:p>
          <a:p>
            <a:pPr algn="just"/>
            <a:r>
              <a:rPr lang="ru-RU" sz="1900" dirty="0">
                <a:solidFill>
                  <a:srgbClr val="002060"/>
                </a:solidFill>
                <a:latin typeface="Golos Text"/>
              </a:rPr>
              <a:t>При этом налоговый орган обязан уведомить налогоплательщика о произведенном перерасчете.</a:t>
            </a:r>
          </a:p>
          <a:p>
            <a:pPr algn="just"/>
            <a:r>
              <a:rPr lang="ru-RU" sz="1900" dirty="0">
                <a:solidFill>
                  <a:srgbClr val="002060"/>
                </a:solidFill>
                <a:latin typeface="Golos Text"/>
              </a:rPr>
              <a:t>(Федеральный </a:t>
            </a:r>
            <a:r>
              <a:rPr lang="ru-RU" sz="1900" dirty="0">
                <a:solidFill>
                  <a:srgbClr val="002060"/>
                </a:solidFill>
                <a:latin typeface="Golos Text"/>
                <a:hlinkClick r:id="rId7"/>
              </a:rPr>
              <a:t>закон</a:t>
            </a:r>
            <a:r>
              <a:rPr lang="ru-RU" sz="1900" dirty="0">
                <a:solidFill>
                  <a:srgbClr val="002060"/>
                </a:solidFill>
                <a:latin typeface="Golos Text"/>
              </a:rPr>
              <a:t> от 31.07.2023 N 389-ФЗ)</a:t>
            </a:r>
          </a:p>
          <a:p>
            <a:pPr algn="just"/>
            <a:endParaRPr lang="ru-RU" sz="1800" dirty="0">
              <a:solidFill>
                <a:srgbClr val="002060"/>
              </a:solidFill>
              <a:latin typeface="Golos Text"/>
            </a:endParaRPr>
          </a:p>
          <a:p>
            <a:pPr algn="just">
              <a:defRPr/>
            </a:pPr>
            <a:endParaRPr lang="ru-RU" altLang="ru-RU" sz="1800" b="1" dirty="0">
              <a:solidFill>
                <a:srgbClr val="002060"/>
              </a:solidFill>
              <a:latin typeface="Golos Text"/>
              <a:cs typeface="Arial" pitchFamily="34" charset="0"/>
            </a:endParaRPr>
          </a:p>
        </p:txBody>
      </p:sp>
      <p:sp>
        <p:nvSpPr>
          <p:cNvPr id="26634" name="Прямоугольник 1"/>
          <p:cNvSpPr>
            <a:spLocks noChangeArrowheads="1"/>
          </p:cNvSpPr>
          <p:nvPr/>
        </p:nvSpPr>
        <p:spPr bwMode="auto">
          <a:xfrm>
            <a:off x="323850" y="325438"/>
            <a:ext cx="8496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ru-RU" altLang="ru-RU" sz="2000">
              <a:solidFill>
                <a:srgbClr val="C00000"/>
              </a:solidFill>
              <a:ea typeface="Calibri" pitchFamily="34" charset="0"/>
              <a:cs typeface="Arial" charset="0"/>
            </a:endParaRPr>
          </a:p>
        </p:txBody>
      </p:sp>
    </p:spTree>
    <p:extLst>
      <p:ext uri="{BB962C8B-B14F-4D97-AF65-F5344CB8AC3E}">
        <p14:creationId xmlns:p14="http://schemas.microsoft.com/office/powerpoint/2010/main" val="19647508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rotWithShape="1">
          <a:blip r:embed="rId2"/>
          <a:srcRect l="19489" t="8109" r="19761" b="23162"/>
          <a:stretch/>
        </p:blipFill>
        <p:spPr bwMode="auto">
          <a:xfrm>
            <a:off x="467544" y="764704"/>
            <a:ext cx="7056784" cy="46085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60559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1412776"/>
            <a:ext cx="8424936" cy="3970318"/>
          </a:xfrm>
          <a:prstGeom prst="rect">
            <a:avLst/>
          </a:prstGeom>
        </p:spPr>
        <p:txBody>
          <a:bodyPr wrap="square">
            <a:spAutoFit/>
          </a:bodyPr>
          <a:lstStyle/>
          <a:p>
            <a:pPr algn="ctr"/>
            <a:r>
              <a:rPr lang="ru-RU" sz="2800" b="1" dirty="0"/>
              <a:t>Актуальную информацию о ЕНС можно просматривать на промо-странице  ЕНС разработанной ФНС России по ссылке :</a:t>
            </a:r>
            <a:br>
              <a:rPr lang="ru-RU" sz="2800" b="1" dirty="0"/>
            </a:br>
            <a:r>
              <a:rPr lang="ru-RU" sz="2800" b="1" dirty="0"/>
              <a:t> </a:t>
            </a:r>
            <a:r>
              <a:rPr lang="ru-RU" sz="2800" b="1" dirty="0">
                <a:hlinkClick r:id="rId2"/>
              </a:rPr>
              <a:t>www.nalog.gov.ru/rn77/ens</a:t>
            </a:r>
            <a:r>
              <a:rPr lang="ru-RU" sz="2800" b="1" dirty="0" smtClean="0">
                <a:hlinkClick r:id="rId2"/>
              </a:rPr>
              <a:t>/</a:t>
            </a:r>
            <a:endParaRPr lang="ru-RU" sz="2800" b="1" dirty="0" smtClean="0"/>
          </a:p>
          <a:p>
            <a:pPr algn="ctr"/>
            <a:endParaRPr lang="ru-RU" sz="2800" b="1" dirty="0"/>
          </a:p>
          <a:p>
            <a:pPr algn="ctr"/>
            <a:r>
              <a:rPr lang="ru-RU" sz="2800" b="1" dirty="0"/>
              <a:t/>
            </a:r>
            <a:br>
              <a:rPr lang="ru-RU" sz="2800" b="1" dirty="0"/>
            </a:br>
            <a:r>
              <a:rPr lang="ru-RU" sz="2800" b="1" dirty="0"/>
              <a:t/>
            </a:r>
            <a:br>
              <a:rPr lang="ru-RU" sz="2800" b="1" dirty="0"/>
            </a:br>
            <a:r>
              <a:rPr lang="ru-RU" sz="2800" b="1" dirty="0"/>
              <a:t/>
            </a:r>
            <a:br>
              <a:rPr lang="ru-RU" sz="2800" b="1" dirty="0"/>
            </a:br>
            <a:endParaRPr lang="ru-RU" sz="2800" b="1" dirty="0"/>
          </a:p>
        </p:txBody>
      </p:sp>
      <p:grpSp>
        <p:nvGrpSpPr>
          <p:cNvPr id="3" name="Group 75"/>
          <p:cNvGrpSpPr>
            <a:grpSpLocks/>
          </p:cNvGrpSpPr>
          <p:nvPr/>
        </p:nvGrpSpPr>
        <p:grpSpPr>
          <a:xfrm>
            <a:off x="656528" y="3717032"/>
            <a:ext cx="2689475" cy="2095176"/>
            <a:chOff x="0" y="0"/>
            <a:chExt cx="2016125" cy="1889760"/>
          </a:xfrm>
        </p:grpSpPr>
        <p:sp>
          <p:nvSpPr>
            <p:cNvPr id="4" name="Graphic 76"/>
            <p:cNvSpPr/>
            <p:nvPr/>
          </p:nvSpPr>
          <p:spPr>
            <a:xfrm>
              <a:off x="0" y="0"/>
              <a:ext cx="2016125" cy="1889760"/>
            </a:xfrm>
            <a:custGeom>
              <a:avLst/>
              <a:gdLst/>
              <a:ahLst/>
              <a:cxnLst/>
              <a:rect l="l" t="t" r="r" b="b"/>
              <a:pathLst>
                <a:path w="2016125" h="1889760">
                  <a:moveTo>
                    <a:pt x="1944001" y="0"/>
                  </a:moveTo>
                  <a:lnTo>
                    <a:pt x="71996" y="0"/>
                  </a:lnTo>
                  <a:lnTo>
                    <a:pt x="43971" y="5657"/>
                  </a:lnTo>
                  <a:lnTo>
                    <a:pt x="21086" y="21086"/>
                  </a:lnTo>
                  <a:lnTo>
                    <a:pt x="5657" y="43971"/>
                  </a:lnTo>
                  <a:lnTo>
                    <a:pt x="0" y="71996"/>
                  </a:lnTo>
                  <a:lnTo>
                    <a:pt x="0" y="1817141"/>
                  </a:lnTo>
                  <a:lnTo>
                    <a:pt x="5657" y="1845166"/>
                  </a:lnTo>
                  <a:lnTo>
                    <a:pt x="21086" y="1868050"/>
                  </a:lnTo>
                  <a:lnTo>
                    <a:pt x="43971" y="1883480"/>
                  </a:lnTo>
                  <a:lnTo>
                    <a:pt x="71996" y="1889137"/>
                  </a:lnTo>
                  <a:lnTo>
                    <a:pt x="1944001" y="1889137"/>
                  </a:lnTo>
                  <a:lnTo>
                    <a:pt x="1972026" y="1883480"/>
                  </a:lnTo>
                  <a:lnTo>
                    <a:pt x="1994911" y="1868050"/>
                  </a:lnTo>
                  <a:lnTo>
                    <a:pt x="2010340" y="1845166"/>
                  </a:lnTo>
                  <a:lnTo>
                    <a:pt x="2015998" y="1817141"/>
                  </a:lnTo>
                  <a:lnTo>
                    <a:pt x="2015998" y="71996"/>
                  </a:lnTo>
                  <a:lnTo>
                    <a:pt x="2010340" y="43971"/>
                  </a:lnTo>
                  <a:lnTo>
                    <a:pt x="1994911" y="21086"/>
                  </a:lnTo>
                  <a:lnTo>
                    <a:pt x="1972026" y="5657"/>
                  </a:lnTo>
                  <a:lnTo>
                    <a:pt x="1944001" y="0"/>
                  </a:lnTo>
                  <a:close/>
                </a:path>
              </a:pathLst>
            </a:custGeom>
            <a:solidFill>
              <a:srgbClr val="EBF3F8"/>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5" name="Graphic 77"/>
            <p:cNvSpPr/>
            <p:nvPr/>
          </p:nvSpPr>
          <p:spPr>
            <a:xfrm>
              <a:off x="674996" y="551738"/>
              <a:ext cx="1260475" cy="1224280"/>
            </a:xfrm>
            <a:custGeom>
              <a:avLst/>
              <a:gdLst/>
              <a:ahLst/>
              <a:cxnLst/>
              <a:rect l="l" t="t" r="r" b="b"/>
              <a:pathLst>
                <a:path w="1260475" h="1224280">
                  <a:moveTo>
                    <a:pt x="1152004" y="0"/>
                  </a:moveTo>
                  <a:lnTo>
                    <a:pt x="108000" y="0"/>
                  </a:lnTo>
                  <a:lnTo>
                    <a:pt x="65960" y="8486"/>
                  </a:lnTo>
                  <a:lnTo>
                    <a:pt x="31630" y="31630"/>
                  </a:lnTo>
                  <a:lnTo>
                    <a:pt x="8486" y="65960"/>
                  </a:lnTo>
                  <a:lnTo>
                    <a:pt x="0" y="108000"/>
                  </a:lnTo>
                  <a:lnTo>
                    <a:pt x="0" y="1115999"/>
                  </a:lnTo>
                  <a:lnTo>
                    <a:pt x="8486" y="1158040"/>
                  </a:lnTo>
                  <a:lnTo>
                    <a:pt x="31630" y="1192369"/>
                  </a:lnTo>
                  <a:lnTo>
                    <a:pt x="65960" y="1215514"/>
                  </a:lnTo>
                  <a:lnTo>
                    <a:pt x="108000" y="1224000"/>
                  </a:lnTo>
                  <a:lnTo>
                    <a:pt x="1152004" y="1224000"/>
                  </a:lnTo>
                  <a:lnTo>
                    <a:pt x="1194039" y="1215514"/>
                  </a:lnTo>
                  <a:lnTo>
                    <a:pt x="1228369" y="1192369"/>
                  </a:lnTo>
                  <a:lnTo>
                    <a:pt x="1251516" y="1158040"/>
                  </a:lnTo>
                  <a:lnTo>
                    <a:pt x="1260005" y="1115999"/>
                  </a:lnTo>
                  <a:lnTo>
                    <a:pt x="1260005" y="108000"/>
                  </a:lnTo>
                  <a:lnTo>
                    <a:pt x="1251516" y="65960"/>
                  </a:lnTo>
                  <a:lnTo>
                    <a:pt x="1228369" y="31630"/>
                  </a:lnTo>
                  <a:lnTo>
                    <a:pt x="1194039" y="8486"/>
                  </a:lnTo>
                  <a:lnTo>
                    <a:pt x="1152004"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6" name="Graphic 78"/>
            <p:cNvSpPr/>
            <p:nvPr/>
          </p:nvSpPr>
          <p:spPr>
            <a:xfrm>
              <a:off x="81000" y="860469"/>
              <a:ext cx="305435" cy="516255"/>
            </a:xfrm>
            <a:custGeom>
              <a:avLst/>
              <a:gdLst/>
              <a:ahLst/>
              <a:cxnLst/>
              <a:rect l="l" t="t" r="r" b="b"/>
              <a:pathLst>
                <a:path w="305435" h="516255">
                  <a:moveTo>
                    <a:pt x="259194" y="0"/>
                  </a:moveTo>
                  <a:lnTo>
                    <a:pt x="46075" y="0"/>
                  </a:lnTo>
                  <a:lnTo>
                    <a:pt x="28139" y="3620"/>
                  </a:lnTo>
                  <a:lnTo>
                    <a:pt x="13493" y="13493"/>
                  </a:lnTo>
                  <a:lnTo>
                    <a:pt x="3620" y="28139"/>
                  </a:lnTo>
                  <a:lnTo>
                    <a:pt x="0" y="46075"/>
                  </a:lnTo>
                  <a:lnTo>
                    <a:pt x="0" y="470077"/>
                  </a:lnTo>
                  <a:lnTo>
                    <a:pt x="3620" y="488014"/>
                  </a:lnTo>
                  <a:lnTo>
                    <a:pt x="13493" y="502659"/>
                  </a:lnTo>
                  <a:lnTo>
                    <a:pt x="28139" y="512533"/>
                  </a:lnTo>
                  <a:lnTo>
                    <a:pt x="46075" y="516153"/>
                  </a:lnTo>
                  <a:lnTo>
                    <a:pt x="259194" y="516153"/>
                  </a:lnTo>
                  <a:lnTo>
                    <a:pt x="277130" y="512533"/>
                  </a:lnTo>
                  <a:lnTo>
                    <a:pt x="291776" y="502659"/>
                  </a:lnTo>
                  <a:lnTo>
                    <a:pt x="301649" y="488014"/>
                  </a:lnTo>
                  <a:lnTo>
                    <a:pt x="305269" y="470077"/>
                  </a:lnTo>
                  <a:lnTo>
                    <a:pt x="305269" y="46075"/>
                  </a:lnTo>
                  <a:lnTo>
                    <a:pt x="301649" y="28139"/>
                  </a:lnTo>
                  <a:lnTo>
                    <a:pt x="291776" y="13493"/>
                  </a:lnTo>
                  <a:lnTo>
                    <a:pt x="277130" y="3620"/>
                  </a:lnTo>
                  <a:lnTo>
                    <a:pt x="259194" y="0"/>
                  </a:lnTo>
                  <a:close/>
                </a:path>
              </a:pathLst>
            </a:custGeom>
            <a:solidFill>
              <a:srgbClr val="C7EAFB"/>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7" name="Graphic 79"/>
            <p:cNvSpPr/>
            <p:nvPr/>
          </p:nvSpPr>
          <p:spPr>
            <a:xfrm>
              <a:off x="163220" y="557201"/>
              <a:ext cx="584200" cy="1186180"/>
            </a:xfrm>
            <a:custGeom>
              <a:avLst/>
              <a:gdLst/>
              <a:ahLst/>
              <a:cxnLst/>
              <a:rect l="l" t="t" r="r" b="b"/>
              <a:pathLst>
                <a:path w="584200" h="1186180">
                  <a:moveTo>
                    <a:pt x="583780" y="0"/>
                  </a:moveTo>
                  <a:lnTo>
                    <a:pt x="0" y="356285"/>
                  </a:lnTo>
                  <a:lnTo>
                    <a:pt x="0" y="399389"/>
                  </a:lnTo>
                  <a:lnTo>
                    <a:pt x="540575" y="1185811"/>
                  </a:lnTo>
                  <a:lnTo>
                    <a:pt x="583780"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8" name="Graphic 80"/>
            <p:cNvSpPr/>
            <p:nvPr/>
          </p:nvSpPr>
          <p:spPr>
            <a:xfrm>
              <a:off x="137313" y="915824"/>
              <a:ext cx="42545" cy="42545"/>
            </a:xfrm>
            <a:custGeom>
              <a:avLst/>
              <a:gdLst/>
              <a:ahLst/>
              <a:cxnLst/>
              <a:rect l="l" t="t" r="r" b="b"/>
              <a:pathLst>
                <a:path w="42545" h="42545">
                  <a:moveTo>
                    <a:pt x="20967" y="0"/>
                  </a:moveTo>
                  <a:lnTo>
                    <a:pt x="12805" y="1647"/>
                  </a:lnTo>
                  <a:lnTo>
                    <a:pt x="6140" y="6140"/>
                  </a:lnTo>
                  <a:lnTo>
                    <a:pt x="1647" y="12805"/>
                  </a:lnTo>
                  <a:lnTo>
                    <a:pt x="0" y="20967"/>
                  </a:lnTo>
                  <a:lnTo>
                    <a:pt x="1647" y="29130"/>
                  </a:lnTo>
                  <a:lnTo>
                    <a:pt x="6140" y="35794"/>
                  </a:lnTo>
                  <a:lnTo>
                    <a:pt x="12805" y="40287"/>
                  </a:lnTo>
                  <a:lnTo>
                    <a:pt x="20967" y="41935"/>
                  </a:lnTo>
                  <a:lnTo>
                    <a:pt x="29130" y="40287"/>
                  </a:lnTo>
                  <a:lnTo>
                    <a:pt x="35794" y="35794"/>
                  </a:lnTo>
                  <a:lnTo>
                    <a:pt x="40287" y="29130"/>
                  </a:lnTo>
                  <a:lnTo>
                    <a:pt x="41935" y="20967"/>
                  </a:lnTo>
                  <a:lnTo>
                    <a:pt x="40287" y="12805"/>
                  </a:lnTo>
                  <a:lnTo>
                    <a:pt x="35794" y="6140"/>
                  </a:lnTo>
                  <a:lnTo>
                    <a:pt x="29130" y="1647"/>
                  </a:lnTo>
                  <a:lnTo>
                    <a:pt x="20967" y="0"/>
                  </a:lnTo>
                  <a:close/>
                </a:path>
              </a:pathLst>
            </a:custGeom>
            <a:solidFill>
              <a:srgbClr val="00AEE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pic>
          <p:nvPicPr>
            <p:cNvPr id="9" name="Image 81"/>
            <p:cNvPicPr/>
            <p:nvPr/>
          </p:nvPicPr>
          <p:blipFill>
            <a:blip r:embed="rId3" cstate="print"/>
            <a:stretch>
              <a:fillRect/>
            </a:stretch>
          </p:blipFill>
          <p:spPr>
            <a:xfrm>
              <a:off x="785883" y="644627"/>
              <a:ext cx="1038224" cy="1038224"/>
            </a:xfrm>
            <a:prstGeom prst="rect">
              <a:avLst/>
            </a:prstGeom>
          </p:spPr>
        </p:pic>
        <p:sp>
          <p:nvSpPr>
            <p:cNvPr id="10" name="Textbox 82"/>
            <p:cNvSpPr txBox="1"/>
            <p:nvPr/>
          </p:nvSpPr>
          <p:spPr>
            <a:xfrm>
              <a:off x="0" y="0"/>
              <a:ext cx="2016125" cy="1889760"/>
            </a:xfrm>
            <a:prstGeom prst="rect">
              <a:avLst/>
            </a:prstGeom>
          </p:spPr>
          <p:txBody>
            <a:bodyPr wrap="square" lIns="0" tIns="0" rIns="0" bIns="0" rtlCol="0">
              <a:noAutofit/>
            </a:bodyPr>
            <a:lstStyle/>
            <a:p>
              <a:pPr defTabSz="457200"/>
              <a:r>
                <a:rPr lang="ru-RU" sz="1150" dirty="0">
                  <a:solidFill>
                    <a:prstClr val="black"/>
                  </a:solidFill>
                  <a:latin typeface="Golos Text"/>
                  <a:ea typeface="Golos Text"/>
                  <a:cs typeface="Golos Text"/>
                </a:rPr>
                <a:t> </a:t>
              </a:r>
              <a:endParaRPr lang="ru-RU" sz="1100" dirty="0">
                <a:solidFill>
                  <a:prstClr val="black"/>
                </a:solidFill>
                <a:latin typeface="Golos Text"/>
                <a:ea typeface="Golos Text"/>
                <a:cs typeface="Golos Text"/>
              </a:endParaRPr>
            </a:p>
            <a:p>
              <a:pPr marL="255905" defTabSz="457200"/>
              <a:r>
                <a:rPr lang="ru-RU" sz="1000" b="1" spc="-10" dirty="0" err="1">
                  <a:solidFill>
                    <a:srgbClr val="231F20"/>
                  </a:solidFill>
                  <a:latin typeface="Golos Text"/>
                  <a:ea typeface="Golos Text"/>
                  <a:cs typeface="Golos Text"/>
                </a:rPr>
                <a:t>Промостраница</a:t>
              </a:r>
              <a:endParaRPr lang="ru-RU" sz="1100" dirty="0">
                <a:solidFill>
                  <a:prstClr val="black"/>
                </a:solidFill>
                <a:latin typeface="Golos Text"/>
                <a:ea typeface="Golos Text"/>
                <a:cs typeface="Golos Text"/>
              </a:endParaRPr>
            </a:p>
          </p:txBody>
        </p:sp>
      </p:grpSp>
      <p:grpSp>
        <p:nvGrpSpPr>
          <p:cNvPr id="11" name="Group 83"/>
          <p:cNvGrpSpPr>
            <a:grpSpLocks/>
          </p:cNvGrpSpPr>
          <p:nvPr/>
        </p:nvGrpSpPr>
        <p:grpSpPr>
          <a:xfrm>
            <a:off x="3464897" y="3717032"/>
            <a:ext cx="2561766" cy="2068166"/>
            <a:chOff x="0" y="0"/>
            <a:chExt cx="2016125" cy="1889760"/>
          </a:xfrm>
        </p:grpSpPr>
        <p:sp>
          <p:nvSpPr>
            <p:cNvPr id="12" name="Graphic 84"/>
            <p:cNvSpPr/>
            <p:nvPr/>
          </p:nvSpPr>
          <p:spPr>
            <a:xfrm>
              <a:off x="0" y="0"/>
              <a:ext cx="2016125" cy="1889760"/>
            </a:xfrm>
            <a:custGeom>
              <a:avLst/>
              <a:gdLst/>
              <a:ahLst/>
              <a:cxnLst/>
              <a:rect l="l" t="t" r="r" b="b"/>
              <a:pathLst>
                <a:path w="2016125" h="1889760">
                  <a:moveTo>
                    <a:pt x="1944001" y="0"/>
                  </a:moveTo>
                  <a:lnTo>
                    <a:pt x="71996" y="0"/>
                  </a:lnTo>
                  <a:lnTo>
                    <a:pt x="43971" y="5657"/>
                  </a:lnTo>
                  <a:lnTo>
                    <a:pt x="21086" y="21086"/>
                  </a:lnTo>
                  <a:lnTo>
                    <a:pt x="5657" y="43971"/>
                  </a:lnTo>
                  <a:lnTo>
                    <a:pt x="0" y="71996"/>
                  </a:lnTo>
                  <a:lnTo>
                    <a:pt x="0" y="1817141"/>
                  </a:lnTo>
                  <a:lnTo>
                    <a:pt x="5657" y="1845166"/>
                  </a:lnTo>
                  <a:lnTo>
                    <a:pt x="21086" y="1868050"/>
                  </a:lnTo>
                  <a:lnTo>
                    <a:pt x="43971" y="1883480"/>
                  </a:lnTo>
                  <a:lnTo>
                    <a:pt x="71996" y="1889137"/>
                  </a:lnTo>
                  <a:lnTo>
                    <a:pt x="1944001" y="1889137"/>
                  </a:lnTo>
                  <a:lnTo>
                    <a:pt x="1972026" y="1883480"/>
                  </a:lnTo>
                  <a:lnTo>
                    <a:pt x="1994911" y="1868050"/>
                  </a:lnTo>
                  <a:lnTo>
                    <a:pt x="2010340" y="1845166"/>
                  </a:lnTo>
                  <a:lnTo>
                    <a:pt x="2015998" y="1817141"/>
                  </a:lnTo>
                  <a:lnTo>
                    <a:pt x="2015998" y="71996"/>
                  </a:lnTo>
                  <a:lnTo>
                    <a:pt x="2010340" y="43971"/>
                  </a:lnTo>
                  <a:lnTo>
                    <a:pt x="1994911" y="21086"/>
                  </a:lnTo>
                  <a:lnTo>
                    <a:pt x="1972026" y="5657"/>
                  </a:lnTo>
                  <a:lnTo>
                    <a:pt x="1944001" y="0"/>
                  </a:lnTo>
                  <a:close/>
                </a:path>
              </a:pathLst>
            </a:custGeom>
            <a:solidFill>
              <a:srgbClr val="EBF3F8"/>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13" name="Graphic 85"/>
            <p:cNvSpPr/>
            <p:nvPr/>
          </p:nvSpPr>
          <p:spPr>
            <a:xfrm>
              <a:off x="674996" y="551738"/>
              <a:ext cx="1260475" cy="1224280"/>
            </a:xfrm>
            <a:custGeom>
              <a:avLst/>
              <a:gdLst/>
              <a:ahLst/>
              <a:cxnLst/>
              <a:rect l="l" t="t" r="r" b="b"/>
              <a:pathLst>
                <a:path w="1260475" h="1224280">
                  <a:moveTo>
                    <a:pt x="1152004" y="0"/>
                  </a:moveTo>
                  <a:lnTo>
                    <a:pt x="108000" y="0"/>
                  </a:lnTo>
                  <a:lnTo>
                    <a:pt x="65960" y="8486"/>
                  </a:lnTo>
                  <a:lnTo>
                    <a:pt x="31630" y="31630"/>
                  </a:lnTo>
                  <a:lnTo>
                    <a:pt x="8486" y="65960"/>
                  </a:lnTo>
                  <a:lnTo>
                    <a:pt x="0" y="108000"/>
                  </a:lnTo>
                  <a:lnTo>
                    <a:pt x="0" y="1115999"/>
                  </a:lnTo>
                  <a:lnTo>
                    <a:pt x="8486" y="1158040"/>
                  </a:lnTo>
                  <a:lnTo>
                    <a:pt x="31630" y="1192369"/>
                  </a:lnTo>
                  <a:lnTo>
                    <a:pt x="65960" y="1215514"/>
                  </a:lnTo>
                  <a:lnTo>
                    <a:pt x="108000" y="1224000"/>
                  </a:lnTo>
                  <a:lnTo>
                    <a:pt x="1152004" y="1224000"/>
                  </a:lnTo>
                  <a:lnTo>
                    <a:pt x="1194039" y="1215514"/>
                  </a:lnTo>
                  <a:lnTo>
                    <a:pt x="1228369" y="1192369"/>
                  </a:lnTo>
                  <a:lnTo>
                    <a:pt x="1251516" y="1158040"/>
                  </a:lnTo>
                  <a:lnTo>
                    <a:pt x="1260005" y="1115999"/>
                  </a:lnTo>
                  <a:lnTo>
                    <a:pt x="1260005" y="108000"/>
                  </a:lnTo>
                  <a:lnTo>
                    <a:pt x="1251516" y="65960"/>
                  </a:lnTo>
                  <a:lnTo>
                    <a:pt x="1228369" y="31630"/>
                  </a:lnTo>
                  <a:lnTo>
                    <a:pt x="1194039" y="8486"/>
                  </a:lnTo>
                  <a:lnTo>
                    <a:pt x="1152004"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14" name="Graphic 86"/>
            <p:cNvSpPr/>
            <p:nvPr/>
          </p:nvSpPr>
          <p:spPr>
            <a:xfrm>
              <a:off x="81000" y="860469"/>
              <a:ext cx="305435" cy="516255"/>
            </a:xfrm>
            <a:custGeom>
              <a:avLst/>
              <a:gdLst/>
              <a:ahLst/>
              <a:cxnLst/>
              <a:rect l="l" t="t" r="r" b="b"/>
              <a:pathLst>
                <a:path w="305435" h="516255">
                  <a:moveTo>
                    <a:pt x="259194" y="0"/>
                  </a:moveTo>
                  <a:lnTo>
                    <a:pt x="46075" y="0"/>
                  </a:lnTo>
                  <a:lnTo>
                    <a:pt x="28139" y="3620"/>
                  </a:lnTo>
                  <a:lnTo>
                    <a:pt x="13493" y="13493"/>
                  </a:lnTo>
                  <a:lnTo>
                    <a:pt x="3620" y="28139"/>
                  </a:lnTo>
                  <a:lnTo>
                    <a:pt x="0" y="46075"/>
                  </a:lnTo>
                  <a:lnTo>
                    <a:pt x="0" y="470077"/>
                  </a:lnTo>
                  <a:lnTo>
                    <a:pt x="3620" y="488014"/>
                  </a:lnTo>
                  <a:lnTo>
                    <a:pt x="13493" y="502659"/>
                  </a:lnTo>
                  <a:lnTo>
                    <a:pt x="28139" y="512533"/>
                  </a:lnTo>
                  <a:lnTo>
                    <a:pt x="46075" y="516153"/>
                  </a:lnTo>
                  <a:lnTo>
                    <a:pt x="259194" y="516153"/>
                  </a:lnTo>
                  <a:lnTo>
                    <a:pt x="277130" y="512533"/>
                  </a:lnTo>
                  <a:lnTo>
                    <a:pt x="291776" y="502659"/>
                  </a:lnTo>
                  <a:lnTo>
                    <a:pt x="301649" y="488014"/>
                  </a:lnTo>
                  <a:lnTo>
                    <a:pt x="305269" y="470077"/>
                  </a:lnTo>
                  <a:lnTo>
                    <a:pt x="305269" y="46075"/>
                  </a:lnTo>
                  <a:lnTo>
                    <a:pt x="301649" y="28139"/>
                  </a:lnTo>
                  <a:lnTo>
                    <a:pt x="291776" y="13493"/>
                  </a:lnTo>
                  <a:lnTo>
                    <a:pt x="277130" y="3620"/>
                  </a:lnTo>
                  <a:lnTo>
                    <a:pt x="259194" y="0"/>
                  </a:lnTo>
                  <a:close/>
                </a:path>
              </a:pathLst>
            </a:custGeom>
            <a:solidFill>
              <a:srgbClr val="C7EAFB"/>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15" name="Graphic 87"/>
            <p:cNvSpPr/>
            <p:nvPr/>
          </p:nvSpPr>
          <p:spPr>
            <a:xfrm>
              <a:off x="163220" y="557201"/>
              <a:ext cx="584200" cy="1186180"/>
            </a:xfrm>
            <a:custGeom>
              <a:avLst/>
              <a:gdLst/>
              <a:ahLst/>
              <a:cxnLst/>
              <a:rect l="l" t="t" r="r" b="b"/>
              <a:pathLst>
                <a:path w="584200" h="1186180">
                  <a:moveTo>
                    <a:pt x="583780" y="0"/>
                  </a:moveTo>
                  <a:lnTo>
                    <a:pt x="0" y="356285"/>
                  </a:lnTo>
                  <a:lnTo>
                    <a:pt x="0" y="399389"/>
                  </a:lnTo>
                  <a:lnTo>
                    <a:pt x="540575" y="1185811"/>
                  </a:lnTo>
                  <a:lnTo>
                    <a:pt x="583780"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16" name="Graphic 88"/>
            <p:cNvSpPr/>
            <p:nvPr/>
          </p:nvSpPr>
          <p:spPr>
            <a:xfrm>
              <a:off x="137313" y="915824"/>
              <a:ext cx="42545" cy="42545"/>
            </a:xfrm>
            <a:custGeom>
              <a:avLst/>
              <a:gdLst/>
              <a:ahLst/>
              <a:cxnLst/>
              <a:rect l="l" t="t" r="r" b="b"/>
              <a:pathLst>
                <a:path w="42545" h="42545">
                  <a:moveTo>
                    <a:pt x="20967" y="0"/>
                  </a:moveTo>
                  <a:lnTo>
                    <a:pt x="12805" y="1647"/>
                  </a:lnTo>
                  <a:lnTo>
                    <a:pt x="6140" y="6140"/>
                  </a:lnTo>
                  <a:lnTo>
                    <a:pt x="1647" y="12805"/>
                  </a:lnTo>
                  <a:lnTo>
                    <a:pt x="0" y="20967"/>
                  </a:lnTo>
                  <a:lnTo>
                    <a:pt x="1647" y="29130"/>
                  </a:lnTo>
                  <a:lnTo>
                    <a:pt x="6140" y="35794"/>
                  </a:lnTo>
                  <a:lnTo>
                    <a:pt x="12805" y="40287"/>
                  </a:lnTo>
                  <a:lnTo>
                    <a:pt x="20967" y="41935"/>
                  </a:lnTo>
                  <a:lnTo>
                    <a:pt x="29130" y="40287"/>
                  </a:lnTo>
                  <a:lnTo>
                    <a:pt x="35794" y="35794"/>
                  </a:lnTo>
                  <a:lnTo>
                    <a:pt x="40287" y="29130"/>
                  </a:lnTo>
                  <a:lnTo>
                    <a:pt x="41935" y="20967"/>
                  </a:lnTo>
                  <a:lnTo>
                    <a:pt x="40287" y="12805"/>
                  </a:lnTo>
                  <a:lnTo>
                    <a:pt x="35794" y="6140"/>
                  </a:lnTo>
                  <a:lnTo>
                    <a:pt x="29130" y="1647"/>
                  </a:lnTo>
                  <a:lnTo>
                    <a:pt x="20967" y="0"/>
                  </a:lnTo>
                  <a:close/>
                </a:path>
              </a:pathLst>
            </a:custGeom>
            <a:solidFill>
              <a:srgbClr val="00AEE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pic>
          <p:nvPicPr>
            <p:cNvPr id="17" name="Image 89"/>
            <p:cNvPicPr/>
            <p:nvPr/>
          </p:nvPicPr>
          <p:blipFill>
            <a:blip r:embed="rId4" cstate="print"/>
            <a:stretch>
              <a:fillRect/>
            </a:stretch>
          </p:blipFill>
          <p:spPr>
            <a:xfrm>
              <a:off x="785883" y="644627"/>
              <a:ext cx="1038218" cy="1038225"/>
            </a:xfrm>
            <a:prstGeom prst="rect">
              <a:avLst/>
            </a:prstGeom>
          </p:spPr>
        </p:pic>
        <p:sp>
          <p:nvSpPr>
            <p:cNvPr id="18" name="Textbox 90"/>
            <p:cNvSpPr txBox="1"/>
            <p:nvPr/>
          </p:nvSpPr>
          <p:spPr>
            <a:xfrm>
              <a:off x="0" y="0"/>
              <a:ext cx="2016125" cy="1889760"/>
            </a:xfrm>
            <a:prstGeom prst="rect">
              <a:avLst/>
            </a:prstGeom>
          </p:spPr>
          <p:txBody>
            <a:bodyPr wrap="square" lIns="0" tIns="0" rIns="0" bIns="0" rtlCol="0">
              <a:noAutofit/>
            </a:bodyPr>
            <a:lstStyle/>
            <a:p>
              <a:pPr defTabSz="457200"/>
              <a:r>
                <a:rPr lang="ru-RU" sz="1150" dirty="0">
                  <a:solidFill>
                    <a:prstClr val="black"/>
                  </a:solidFill>
                  <a:latin typeface="Golos Text"/>
                  <a:ea typeface="Golos Text"/>
                  <a:cs typeface="Golos Text"/>
                </a:rPr>
                <a:t> </a:t>
              </a:r>
              <a:endParaRPr lang="ru-RU" sz="1100" dirty="0">
                <a:solidFill>
                  <a:prstClr val="black"/>
                </a:solidFill>
                <a:latin typeface="Golos Text"/>
                <a:ea typeface="Golos Text"/>
                <a:cs typeface="Golos Text"/>
              </a:endParaRPr>
            </a:p>
            <a:p>
              <a:pPr marL="255905" defTabSz="457200"/>
              <a:r>
                <a:rPr lang="ru-RU" sz="1000" b="1" spc="-25" dirty="0">
                  <a:solidFill>
                    <a:srgbClr val="231F20"/>
                  </a:solidFill>
                  <a:latin typeface="Golos Text"/>
                  <a:ea typeface="Golos Text"/>
                  <a:cs typeface="Golos Text"/>
                </a:rPr>
                <a:t>Частые </a:t>
              </a:r>
              <a:r>
                <a:rPr lang="ru-RU" sz="1000" b="1" spc="-10" dirty="0">
                  <a:solidFill>
                    <a:srgbClr val="231F20"/>
                  </a:solidFill>
                  <a:latin typeface="Golos Text"/>
                  <a:ea typeface="Golos Text"/>
                  <a:cs typeface="Golos Text"/>
                </a:rPr>
                <a:t>вопросы</a:t>
              </a:r>
              <a:endParaRPr lang="ru-RU" sz="1100" dirty="0">
                <a:solidFill>
                  <a:prstClr val="black"/>
                </a:solidFill>
                <a:latin typeface="Golos Text"/>
                <a:ea typeface="Golos Text"/>
                <a:cs typeface="Golos Text"/>
              </a:endParaRPr>
            </a:p>
          </p:txBody>
        </p:sp>
      </p:grpSp>
      <p:grpSp>
        <p:nvGrpSpPr>
          <p:cNvPr id="19" name="Group 91"/>
          <p:cNvGrpSpPr>
            <a:grpSpLocks/>
          </p:cNvGrpSpPr>
          <p:nvPr/>
        </p:nvGrpSpPr>
        <p:grpSpPr>
          <a:xfrm>
            <a:off x="6138946" y="3683650"/>
            <a:ext cx="2680707" cy="2071332"/>
            <a:chOff x="0" y="0"/>
            <a:chExt cx="2016125" cy="1889760"/>
          </a:xfrm>
        </p:grpSpPr>
        <p:sp>
          <p:nvSpPr>
            <p:cNvPr id="20" name="Graphic 92"/>
            <p:cNvSpPr/>
            <p:nvPr/>
          </p:nvSpPr>
          <p:spPr>
            <a:xfrm>
              <a:off x="0" y="0"/>
              <a:ext cx="2016125" cy="1889760"/>
            </a:xfrm>
            <a:custGeom>
              <a:avLst/>
              <a:gdLst/>
              <a:ahLst/>
              <a:cxnLst/>
              <a:rect l="l" t="t" r="r" b="b"/>
              <a:pathLst>
                <a:path w="2016125" h="1889760">
                  <a:moveTo>
                    <a:pt x="1944001" y="0"/>
                  </a:moveTo>
                  <a:lnTo>
                    <a:pt x="71996" y="0"/>
                  </a:lnTo>
                  <a:lnTo>
                    <a:pt x="43971" y="5657"/>
                  </a:lnTo>
                  <a:lnTo>
                    <a:pt x="21086" y="21086"/>
                  </a:lnTo>
                  <a:lnTo>
                    <a:pt x="5657" y="43971"/>
                  </a:lnTo>
                  <a:lnTo>
                    <a:pt x="0" y="71996"/>
                  </a:lnTo>
                  <a:lnTo>
                    <a:pt x="0" y="1817141"/>
                  </a:lnTo>
                  <a:lnTo>
                    <a:pt x="5657" y="1845166"/>
                  </a:lnTo>
                  <a:lnTo>
                    <a:pt x="21086" y="1868050"/>
                  </a:lnTo>
                  <a:lnTo>
                    <a:pt x="43971" y="1883480"/>
                  </a:lnTo>
                  <a:lnTo>
                    <a:pt x="71996" y="1889137"/>
                  </a:lnTo>
                  <a:lnTo>
                    <a:pt x="1944001" y="1889137"/>
                  </a:lnTo>
                  <a:lnTo>
                    <a:pt x="1972026" y="1883480"/>
                  </a:lnTo>
                  <a:lnTo>
                    <a:pt x="1994911" y="1868050"/>
                  </a:lnTo>
                  <a:lnTo>
                    <a:pt x="2010340" y="1845166"/>
                  </a:lnTo>
                  <a:lnTo>
                    <a:pt x="2015997" y="1817141"/>
                  </a:lnTo>
                  <a:lnTo>
                    <a:pt x="2015997" y="71996"/>
                  </a:lnTo>
                  <a:lnTo>
                    <a:pt x="2010340" y="43971"/>
                  </a:lnTo>
                  <a:lnTo>
                    <a:pt x="1994911" y="21086"/>
                  </a:lnTo>
                  <a:lnTo>
                    <a:pt x="1972026" y="5657"/>
                  </a:lnTo>
                  <a:lnTo>
                    <a:pt x="1944001" y="0"/>
                  </a:lnTo>
                  <a:close/>
                </a:path>
              </a:pathLst>
            </a:custGeom>
            <a:solidFill>
              <a:srgbClr val="EBF3F8"/>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21" name="Graphic 93"/>
            <p:cNvSpPr/>
            <p:nvPr/>
          </p:nvSpPr>
          <p:spPr>
            <a:xfrm>
              <a:off x="674994" y="551738"/>
              <a:ext cx="1260475" cy="1224280"/>
            </a:xfrm>
            <a:custGeom>
              <a:avLst/>
              <a:gdLst/>
              <a:ahLst/>
              <a:cxnLst/>
              <a:rect l="l" t="t" r="r" b="b"/>
              <a:pathLst>
                <a:path w="1260475" h="1224280">
                  <a:moveTo>
                    <a:pt x="1152004" y="0"/>
                  </a:moveTo>
                  <a:lnTo>
                    <a:pt x="108000" y="0"/>
                  </a:lnTo>
                  <a:lnTo>
                    <a:pt x="65960" y="8486"/>
                  </a:lnTo>
                  <a:lnTo>
                    <a:pt x="31630" y="31630"/>
                  </a:lnTo>
                  <a:lnTo>
                    <a:pt x="8486" y="65960"/>
                  </a:lnTo>
                  <a:lnTo>
                    <a:pt x="0" y="108000"/>
                  </a:lnTo>
                  <a:lnTo>
                    <a:pt x="0" y="1115999"/>
                  </a:lnTo>
                  <a:lnTo>
                    <a:pt x="8486" y="1158040"/>
                  </a:lnTo>
                  <a:lnTo>
                    <a:pt x="31630" y="1192369"/>
                  </a:lnTo>
                  <a:lnTo>
                    <a:pt x="65960" y="1215514"/>
                  </a:lnTo>
                  <a:lnTo>
                    <a:pt x="108000" y="1224000"/>
                  </a:lnTo>
                  <a:lnTo>
                    <a:pt x="1152004" y="1224000"/>
                  </a:lnTo>
                  <a:lnTo>
                    <a:pt x="1194039" y="1215514"/>
                  </a:lnTo>
                  <a:lnTo>
                    <a:pt x="1228369" y="1192369"/>
                  </a:lnTo>
                  <a:lnTo>
                    <a:pt x="1251516" y="1158040"/>
                  </a:lnTo>
                  <a:lnTo>
                    <a:pt x="1260005" y="1115999"/>
                  </a:lnTo>
                  <a:lnTo>
                    <a:pt x="1260005" y="108000"/>
                  </a:lnTo>
                  <a:lnTo>
                    <a:pt x="1251516" y="65960"/>
                  </a:lnTo>
                  <a:lnTo>
                    <a:pt x="1228369" y="31630"/>
                  </a:lnTo>
                  <a:lnTo>
                    <a:pt x="1194039" y="8486"/>
                  </a:lnTo>
                  <a:lnTo>
                    <a:pt x="1152004"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22" name="Graphic 94"/>
            <p:cNvSpPr/>
            <p:nvPr/>
          </p:nvSpPr>
          <p:spPr>
            <a:xfrm>
              <a:off x="80999" y="860469"/>
              <a:ext cx="305435" cy="516255"/>
            </a:xfrm>
            <a:custGeom>
              <a:avLst/>
              <a:gdLst/>
              <a:ahLst/>
              <a:cxnLst/>
              <a:rect l="l" t="t" r="r" b="b"/>
              <a:pathLst>
                <a:path w="305435" h="516255">
                  <a:moveTo>
                    <a:pt x="259194" y="0"/>
                  </a:moveTo>
                  <a:lnTo>
                    <a:pt x="46075" y="0"/>
                  </a:lnTo>
                  <a:lnTo>
                    <a:pt x="28139" y="3620"/>
                  </a:lnTo>
                  <a:lnTo>
                    <a:pt x="13493" y="13493"/>
                  </a:lnTo>
                  <a:lnTo>
                    <a:pt x="3620" y="28139"/>
                  </a:lnTo>
                  <a:lnTo>
                    <a:pt x="0" y="46075"/>
                  </a:lnTo>
                  <a:lnTo>
                    <a:pt x="0" y="470077"/>
                  </a:lnTo>
                  <a:lnTo>
                    <a:pt x="3620" y="488014"/>
                  </a:lnTo>
                  <a:lnTo>
                    <a:pt x="13493" y="502659"/>
                  </a:lnTo>
                  <a:lnTo>
                    <a:pt x="28139" y="512533"/>
                  </a:lnTo>
                  <a:lnTo>
                    <a:pt x="46075" y="516153"/>
                  </a:lnTo>
                  <a:lnTo>
                    <a:pt x="259194" y="516153"/>
                  </a:lnTo>
                  <a:lnTo>
                    <a:pt x="277130" y="512533"/>
                  </a:lnTo>
                  <a:lnTo>
                    <a:pt x="291776" y="502659"/>
                  </a:lnTo>
                  <a:lnTo>
                    <a:pt x="301649" y="488014"/>
                  </a:lnTo>
                  <a:lnTo>
                    <a:pt x="305269" y="470077"/>
                  </a:lnTo>
                  <a:lnTo>
                    <a:pt x="305269" y="46075"/>
                  </a:lnTo>
                  <a:lnTo>
                    <a:pt x="301649" y="28139"/>
                  </a:lnTo>
                  <a:lnTo>
                    <a:pt x="291776" y="13493"/>
                  </a:lnTo>
                  <a:lnTo>
                    <a:pt x="277130" y="3620"/>
                  </a:lnTo>
                  <a:lnTo>
                    <a:pt x="259194" y="0"/>
                  </a:lnTo>
                  <a:close/>
                </a:path>
              </a:pathLst>
            </a:custGeom>
            <a:solidFill>
              <a:srgbClr val="C7EAFB"/>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23" name="Graphic 95"/>
            <p:cNvSpPr/>
            <p:nvPr/>
          </p:nvSpPr>
          <p:spPr>
            <a:xfrm>
              <a:off x="163219" y="557201"/>
              <a:ext cx="584200" cy="1186180"/>
            </a:xfrm>
            <a:custGeom>
              <a:avLst/>
              <a:gdLst/>
              <a:ahLst/>
              <a:cxnLst/>
              <a:rect l="l" t="t" r="r" b="b"/>
              <a:pathLst>
                <a:path w="584200" h="1186180">
                  <a:moveTo>
                    <a:pt x="583780" y="0"/>
                  </a:moveTo>
                  <a:lnTo>
                    <a:pt x="0" y="356285"/>
                  </a:lnTo>
                  <a:lnTo>
                    <a:pt x="0" y="399389"/>
                  </a:lnTo>
                  <a:lnTo>
                    <a:pt x="540575" y="1185811"/>
                  </a:lnTo>
                  <a:lnTo>
                    <a:pt x="583780" y="0"/>
                  </a:lnTo>
                  <a:close/>
                </a:path>
              </a:pathLst>
            </a:custGeom>
            <a:solidFill>
              <a:srgbClr val="FFFFF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sp>
          <p:nvSpPr>
            <p:cNvPr id="24" name="Graphic 96"/>
            <p:cNvSpPr/>
            <p:nvPr/>
          </p:nvSpPr>
          <p:spPr>
            <a:xfrm>
              <a:off x="137313" y="915824"/>
              <a:ext cx="42545" cy="42545"/>
            </a:xfrm>
            <a:custGeom>
              <a:avLst/>
              <a:gdLst/>
              <a:ahLst/>
              <a:cxnLst/>
              <a:rect l="l" t="t" r="r" b="b"/>
              <a:pathLst>
                <a:path w="42545" h="42545">
                  <a:moveTo>
                    <a:pt x="20967" y="0"/>
                  </a:moveTo>
                  <a:lnTo>
                    <a:pt x="12805" y="1647"/>
                  </a:lnTo>
                  <a:lnTo>
                    <a:pt x="6140" y="6140"/>
                  </a:lnTo>
                  <a:lnTo>
                    <a:pt x="1647" y="12805"/>
                  </a:lnTo>
                  <a:lnTo>
                    <a:pt x="0" y="20967"/>
                  </a:lnTo>
                  <a:lnTo>
                    <a:pt x="1647" y="29130"/>
                  </a:lnTo>
                  <a:lnTo>
                    <a:pt x="6140" y="35794"/>
                  </a:lnTo>
                  <a:lnTo>
                    <a:pt x="12805" y="40287"/>
                  </a:lnTo>
                  <a:lnTo>
                    <a:pt x="20967" y="41935"/>
                  </a:lnTo>
                  <a:lnTo>
                    <a:pt x="29130" y="40287"/>
                  </a:lnTo>
                  <a:lnTo>
                    <a:pt x="35794" y="35794"/>
                  </a:lnTo>
                  <a:lnTo>
                    <a:pt x="40287" y="29130"/>
                  </a:lnTo>
                  <a:lnTo>
                    <a:pt x="41935" y="20967"/>
                  </a:lnTo>
                  <a:lnTo>
                    <a:pt x="40287" y="12805"/>
                  </a:lnTo>
                  <a:lnTo>
                    <a:pt x="35794" y="6140"/>
                  </a:lnTo>
                  <a:lnTo>
                    <a:pt x="29130" y="1647"/>
                  </a:lnTo>
                  <a:lnTo>
                    <a:pt x="20967" y="0"/>
                  </a:lnTo>
                  <a:close/>
                </a:path>
              </a:pathLst>
            </a:custGeom>
            <a:solidFill>
              <a:srgbClr val="00AEEF"/>
            </a:solidFill>
          </p:spPr>
          <p:txBody>
            <a:bodyPr wrap="square" lIns="0" tIns="0" rIns="0" bIns="0" rtlCol="0">
              <a:prstTxWarp prst="textNoShape">
                <a:avLst/>
              </a:prstTxWarp>
              <a:noAutofit/>
            </a:bodyPr>
            <a:lstStyle/>
            <a:p>
              <a:pPr defTabSz="457200"/>
              <a:endParaRPr lang="ru-RU">
                <a:solidFill>
                  <a:prstClr val="black"/>
                </a:solidFill>
                <a:latin typeface="Golos Text"/>
              </a:endParaRPr>
            </a:p>
          </p:txBody>
        </p:sp>
        <p:pic>
          <p:nvPicPr>
            <p:cNvPr id="25" name="Image 97"/>
            <p:cNvPicPr/>
            <p:nvPr/>
          </p:nvPicPr>
          <p:blipFill>
            <a:blip r:embed="rId5" cstate="print"/>
            <a:stretch>
              <a:fillRect/>
            </a:stretch>
          </p:blipFill>
          <p:spPr>
            <a:xfrm>
              <a:off x="785883" y="644627"/>
              <a:ext cx="1038225" cy="1038225"/>
            </a:xfrm>
            <a:prstGeom prst="rect">
              <a:avLst/>
            </a:prstGeom>
          </p:spPr>
        </p:pic>
        <p:sp>
          <p:nvSpPr>
            <p:cNvPr id="26" name="Textbox 98"/>
            <p:cNvSpPr txBox="1"/>
            <p:nvPr/>
          </p:nvSpPr>
          <p:spPr>
            <a:xfrm>
              <a:off x="0" y="0"/>
              <a:ext cx="2016125" cy="1889760"/>
            </a:xfrm>
            <a:prstGeom prst="rect">
              <a:avLst/>
            </a:prstGeom>
          </p:spPr>
          <p:txBody>
            <a:bodyPr wrap="square" lIns="0" tIns="0" rIns="0" bIns="0" rtlCol="0">
              <a:noAutofit/>
            </a:bodyPr>
            <a:lstStyle/>
            <a:p>
              <a:pPr defTabSz="457200"/>
              <a:r>
                <a:rPr lang="ru-RU" sz="1150" dirty="0">
                  <a:solidFill>
                    <a:prstClr val="black"/>
                  </a:solidFill>
                  <a:latin typeface="Golos Text"/>
                  <a:ea typeface="Golos Text"/>
                  <a:cs typeface="Golos Text"/>
                </a:rPr>
                <a:t> </a:t>
              </a:r>
              <a:endParaRPr lang="ru-RU" sz="1100" dirty="0">
                <a:solidFill>
                  <a:prstClr val="black"/>
                </a:solidFill>
                <a:latin typeface="Golos Text"/>
                <a:ea typeface="Golos Text"/>
                <a:cs typeface="Golos Text"/>
              </a:endParaRPr>
            </a:p>
            <a:p>
              <a:pPr marL="256540" marR="332105" defTabSz="457200"/>
              <a:r>
                <a:rPr lang="ru-RU" sz="1000" b="1" spc="-30" dirty="0">
                  <a:solidFill>
                    <a:srgbClr val="231F20"/>
                  </a:solidFill>
                  <a:latin typeface="Golos Text"/>
                  <a:ea typeface="Golos Text"/>
                  <a:cs typeface="Golos Text"/>
                </a:rPr>
                <a:t>Центр</a:t>
              </a:r>
              <a:r>
                <a:rPr lang="ru-RU" sz="1000" b="1" spc="-60" dirty="0">
                  <a:solidFill>
                    <a:srgbClr val="231F20"/>
                  </a:solidFill>
                  <a:latin typeface="Golos Text"/>
                  <a:ea typeface="Golos Text"/>
                  <a:cs typeface="Golos Text"/>
                </a:rPr>
                <a:t> </a:t>
              </a:r>
              <a:r>
                <a:rPr lang="ru-RU" sz="1000" b="1" spc="-30" dirty="0">
                  <a:solidFill>
                    <a:srgbClr val="231F20"/>
                  </a:solidFill>
                  <a:latin typeface="Golos Text"/>
                  <a:ea typeface="Golos Text"/>
                  <a:cs typeface="Golos Text"/>
                </a:rPr>
                <a:t>оперативной </a:t>
              </a:r>
              <a:r>
                <a:rPr lang="ru-RU" sz="1000" b="1" spc="-10" dirty="0">
                  <a:solidFill>
                    <a:srgbClr val="231F20"/>
                  </a:solidFill>
                  <a:latin typeface="Golos Text"/>
                  <a:ea typeface="Golos Text"/>
                  <a:cs typeface="Golos Text"/>
                </a:rPr>
                <a:t>помощи</a:t>
              </a:r>
              <a:endParaRPr lang="ru-RU" sz="1100" dirty="0">
                <a:solidFill>
                  <a:prstClr val="black"/>
                </a:solidFill>
                <a:latin typeface="Golos Text"/>
                <a:ea typeface="Golos Text"/>
                <a:cs typeface="Golos Text"/>
              </a:endParaRPr>
            </a:p>
          </p:txBody>
        </p:sp>
      </p:grpSp>
    </p:spTree>
    <p:extLst>
      <p:ext uri="{BB962C8B-B14F-4D97-AF65-F5344CB8AC3E}">
        <p14:creationId xmlns:p14="http://schemas.microsoft.com/office/powerpoint/2010/main" val="1880299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980728"/>
            <a:ext cx="8496944" cy="5544616"/>
          </a:xfrm>
        </p:spPr>
        <p:txBody>
          <a:bodyPr>
            <a:normAutofit lnSpcReduction="10000"/>
          </a:bodyPr>
          <a:lstStyle/>
          <a:p>
            <a:pPr marL="342900" lvl="0" indent="-342900">
              <a:spcBef>
                <a:spcPts val="0"/>
              </a:spcBef>
              <a:buClrTx/>
              <a:buSzTx/>
              <a:buFont typeface="Wingdings" pitchFamily="2" charset="2"/>
              <a:buChar char="ü"/>
            </a:pPr>
            <a:r>
              <a:rPr lang="ru-RU" altLang="ru-RU" sz="2000" b="1" dirty="0" smtClean="0">
                <a:solidFill>
                  <a:prstClr val="black"/>
                </a:solidFill>
                <a:latin typeface="Times New Roman" pitchFamily="18" charset="0"/>
                <a:cs typeface="Times New Roman" pitchFamily="18" charset="0"/>
              </a:rPr>
              <a:t>Личные кабинеты</a:t>
            </a:r>
          </a:p>
          <a:p>
            <a:pPr marL="342900" lvl="0" indent="-342900">
              <a:spcBef>
                <a:spcPts val="0"/>
              </a:spcBef>
              <a:buClrTx/>
              <a:buSzTx/>
              <a:buFont typeface="Wingdings" pitchFamily="2" charset="2"/>
              <a:buChar char="ü"/>
            </a:pPr>
            <a:r>
              <a:rPr lang="ru-RU" altLang="ru-RU" sz="2000" b="1" dirty="0" smtClean="0">
                <a:solidFill>
                  <a:prstClr val="black"/>
                </a:solidFill>
                <a:latin typeface="Times New Roman" pitchFamily="18" charset="0"/>
                <a:cs typeface="Times New Roman" pitchFamily="18" charset="0"/>
              </a:rPr>
              <a:t>Регистрация бизнеса </a:t>
            </a:r>
          </a:p>
          <a:p>
            <a:pPr marL="342900" lvl="0" indent="-342900">
              <a:spcBef>
                <a:spcPts val="0"/>
              </a:spcBef>
              <a:buClrTx/>
              <a:buSzTx/>
              <a:buFont typeface="Wingdings" pitchFamily="2" charset="2"/>
              <a:buChar char="ü"/>
            </a:pPr>
            <a:r>
              <a:rPr lang="ru-RU" altLang="ru-RU" sz="2000" b="1" dirty="0" smtClean="0">
                <a:solidFill>
                  <a:prstClr val="black"/>
                </a:solidFill>
                <a:latin typeface="Times New Roman" pitchFamily="18" charset="0"/>
                <a:cs typeface="Times New Roman" pitchFamily="18" charset="0"/>
              </a:rPr>
              <a:t>Сведения </a:t>
            </a:r>
            <a:r>
              <a:rPr lang="ru-RU" altLang="ru-RU" sz="2000" b="1" dirty="0">
                <a:solidFill>
                  <a:prstClr val="black"/>
                </a:solidFill>
                <a:latin typeface="Times New Roman" pitchFamily="18" charset="0"/>
                <a:cs typeface="Times New Roman" pitchFamily="18" charset="0"/>
              </a:rPr>
              <a:t>об ИНН </a:t>
            </a:r>
            <a:endParaRPr lang="ru-RU" altLang="ru-RU" sz="2000" b="1" dirty="0" smtClean="0">
              <a:solidFill>
                <a:prstClr val="black"/>
              </a:solidFill>
              <a:latin typeface="Times New Roman" pitchFamily="18" charset="0"/>
              <a:cs typeface="Times New Roman" pitchFamily="18" charset="0"/>
            </a:endParaRPr>
          </a:p>
          <a:p>
            <a:pPr marL="342900" lvl="0" indent="-342900">
              <a:spcBef>
                <a:spcPts val="0"/>
              </a:spcBef>
              <a:buClrTx/>
              <a:buSzTx/>
              <a:buFont typeface="Wingdings" pitchFamily="2" charset="2"/>
              <a:buChar char="ü"/>
            </a:pPr>
            <a:r>
              <a:rPr lang="ru-RU" altLang="ru-RU" sz="2000" b="1" dirty="0" smtClean="0">
                <a:solidFill>
                  <a:prstClr val="black"/>
                </a:solidFill>
                <a:latin typeface="Times New Roman" pitchFamily="18" charset="0"/>
                <a:cs typeface="Times New Roman" pitchFamily="18" charset="0"/>
              </a:rPr>
              <a:t>Адреса </a:t>
            </a:r>
            <a:r>
              <a:rPr lang="ru-RU" altLang="ru-RU" sz="2000" b="1" dirty="0">
                <a:solidFill>
                  <a:prstClr val="black"/>
                </a:solidFill>
                <a:latin typeface="Times New Roman" pitchFamily="18" charset="0"/>
                <a:cs typeface="Times New Roman" pitchFamily="18" charset="0"/>
              </a:rPr>
              <a:t>и платежные реквизиты Вашей инспекции</a:t>
            </a:r>
          </a:p>
          <a:p>
            <a:pPr marL="342900" lvl="0" indent="-342900">
              <a:spcBef>
                <a:spcPts val="0"/>
              </a:spcBef>
              <a:buClrTx/>
              <a:buSzTx/>
              <a:buFont typeface="Wingdings" pitchFamily="2" charset="2"/>
              <a:buChar char="ü"/>
              <a:defRPr/>
            </a:pPr>
            <a:r>
              <a:rPr lang="ru-RU" altLang="ru-RU" sz="2000" b="1" dirty="0">
                <a:solidFill>
                  <a:prstClr val="black"/>
                </a:solidFill>
                <a:latin typeface="Times New Roman" pitchFamily="18" charset="0"/>
                <a:cs typeface="Times New Roman" pitchFamily="18" charset="0"/>
              </a:rPr>
              <a:t>Уплата налогов и пошлин физических </a:t>
            </a:r>
            <a:r>
              <a:rPr lang="ru-RU" altLang="ru-RU" sz="2000" b="1" dirty="0" smtClean="0">
                <a:solidFill>
                  <a:prstClr val="black"/>
                </a:solidFill>
                <a:latin typeface="Times New Roman" pitchFamily="18" charset="0"/>
                <a:cs typeface="Times New Roman" pitchFamily="18" charset="0"/>
              </a:rPr>
              <a:t>лиц</a:t>
            </a:r>
          </a:p>
          <a:p>
            <a:pPr marL="342900" lvl="0" indent="-342900">
              <a:spcBef>
                <a:spcPts val="0"/>
              </a:spcBef>
              <a:buClrTx/>
              <a:buSzTx/>
              <a:buFont typeface="Wingdings" pitchFamily="2" charset="2"/>
              <a:buChar char="ü"/>
              <a:defRPr/>
            </a:pPr>
            <a:r>
              <a:rPr lang="ru-RU" altLang="ru-RU" sz="2000" b="1" dirty="0" smtClean="0">
                <a:solidFill>
                  <a:prstClr val="black"/>
                </a:solidFill>
                <a:latin typeface="Times New Roman" pitchFamily="18" charset="0"/>
                <a:cs typeface="Times New Roman" pitchFamily="18" charset="0"/>
              </a:rPr>
              <a:t>Риски бизнеса</a:t>
            </a:r>
          </a:p>
          <a:p>
            <a:pPr marL="342900" lvl="0" indent="-342900">
              <a:spcBef>
                <a:spcPts val="0"/>
              </a:spcBef>
              <a:buClrTx/>
              <a:buSzTx/>
              <a:buFont typeface="Wingdings" pitchFamily="2" charset="2"/>
              <a:buChar char="ü"/>
              <a:defRPr/>
            </a:pPr>
            <a:r>
              <a:rPr lang="ru-RU" altLang="ru-RU" sz="2000" b="1" dirty="0" smtClean="0">
                <a:solidFill>
                  <a:prstClr val="black"/>
                </a:solidFill>
                <a:latin typeface="Times New Roman" pitchFamily="18" charset="0"/>
                <a:cs typeface="Times New Roman" pitchFamily="18" charset="0"/>
              </a:rPr>
              <a:t>Сведения из реестров</a:t>
            </a:r>
          </a:p>
          <a:p>
            <a:pPr marL="342900" lvl="0" indent="-342900">
              <a:spcBef>
                <a:spcPts val="0"/>
              </a:spcBef>
              <a:buClrTx/>
              <a:buSzTx/>
              <a:buFont typeface="Wingdings" pitchFamily="2" charset="2"/>
              <a:buChar char="ü"/>
              <a:defRPr/>
            </a:pPr>
            <a:r>
              <a:rPr lang="ru-RU" altLang="ru-RU" sz="2000" b="1" dirty="0" smtClean="0">
                <a:solidFill>
                  <a:prstClr val="black"/>
                </a:solidFill>
                <a:latin typeface="Times New Roman" pitchFamily="18" charset="0"/>
                <a:cs typeface="Times New Roman" pitchFamily="18" charset="0"/>
              </a:rPr>
              <a:t>Налоговые калькуляторы</a:t>
            </a:r>
          </a:p>
          <a:p>
            <a:pPr marL="342900" lvl="0" indent="-342900">
              <a:spcBef>
                <a:spcPts val="0"/>
              </a:spcBef>
              <a:buClrTx/>
              <a:buSzTx/>
              <a:buFont typeface="Wingdings" pitchFamily="2" charset="2"/>
              <a:buChar char="ü"/>
              <a:defRPr/>
            </a:pPr>
            <a:r>
              <a:rPr lang="ru-RU" altLang="ru-RU" sz="2000" b="1" dirty="0" smtClean="0">
                <a:solidFill>
                  <a:prstClr val="black"/>
                </a:solidFill>
                <a:latin typeface="Times New Roman" pitchFamily="18" charset="0"/>
                <a:cs typeface="Times New Roman" pitchFamily="18" charset="0"/>
              </a:rPr>
              <a:t>Электронный документооборот</a:t>
            </a:r>
          </a:p>
          <a:p>
            <a:pPr marL="342900" lvl="0" indent="-342900">
              <a:spcBef>
                <a:spcPts val="0"/>
              </a:spcBef>
              <a:buClrTx/>
              <a:buSzTx/>
              <a:buFont typeface="Wingdings" pitchFamily="2" charset="2"/>
              <a:buChar char="ü"/>
              <a:defRPr/>
            </a:pPr>
            <a:r>
              <a:rPr lang="ru-RU" altLang="ru-RU" sz="2000" b="1" dirty="0" smtClean="0">
                <a:solidFill>
                  <a:prstClr val="black"/>
                </a:solidFill>
                <a:latin typeface="Times New Roman" pitchFamily="18" charset="0"/>
                <a:cs typeface="Times New Roman" pitchFamily="18" charset="0"/>
              </a:rPr>
              <a:t>Справочная информация</a:t>
            </a:r>
            <a:endParaRPr lang="ru-RU" altLang="ru-RU" sz="2000" b="1" dirty="0">
              <a:solidFill>
                <a:prstClr val="black"/>
              </a:solidFill>
              <a:latin typeface="Times New Roman" pitchFamily="18" charset="0"/>
              <a:cs typeface="Times New Roman" pitchFamily="18" charset="0"/>
            </a:endParaRPr>
          </a:p>
          <a:p>
            <a:pPr marL="342900" lvl="0" indent="-342900">
              <a:spcBef>
                <a:spcPts val="0"/>
              </a:spcBef>
              <a:buClrTx/>
              <a:buSzTx/>
              <a:buFont typeface="Wingdings" pitchFamily="2" charset="2"/>
              <a:buChar char="ü"/>
            </a:pPr>
            <a:r>
              <a:rPr lang="ru-RU" altLang="ru-RU" sz="2000" b="1" dirty="0">
                <a:solidFill>
                  <a:prstClr val="black"/>
                </a:solidFill>
                <a:latin typeface="Times New Roman" pitchFamily="18" charset="0"/>
                <a:cs typeface="Times New Roman" pitchFamily="18" charset="0"/>
              </a:rPr>
              <a:t>Часто задаваемые вопросы</a:t>
            </a:r>
          </a:p>
          <a:p>
            <a:pPr marL="342900" lvl="0" indent="-342900">
              <a:spcBef>
                <a:spcPts val="0"/>
              </a:spcBef>
              <a:buClrTx/>
              <a:buSzTx/>
              <a:buFont typeface="Wingdings" pitchFamily="2" charset="2"/>
              <a:buChar char="ü"/>
              <a:defRPr/>
            </a:pPr>
            <a:r>
              <a:rPr lang="ru-RU" altLang="ru-RU" sz="2000" b="1" dirty="0">
                <a:solidFill>
                  <a:prstClr val="black"/>
                </a:solidFill>
                <a:latin typeface="Times New Roman" pitchFamily="18" charset="0"/>
                <a:cs typeface="Times New Roman" pitchFamily="18" charset="0"/>
              </a:rPr>
              <a:t>Запись на прием в инспекцию</a:t>
            </a:r>
          </a:p>
          <a:p>
            <a:pPr marL="342900" lvl="0" indent="-342900">
              <a:spcBef>
                <a:spcPts val="0"/>
              </a:spcBef>
              <a:buClrTx/>
              <a:buSzTx/>
              <a:buFont typeface="Wingdings" pitchFamily="2" charset="2"/>
              <a:buChar char="ü"/>
            </a:pPr>
            <a:r>
              <a:rPr lang="ru-RU" altLang="ru-RU" sz="2000" b="1" dirty="0">
                <a:solidFill>
                  <a:prstClr val="black"/>
                </a:solidFill>
                <a:latin typeface="Times New Roman" pitchFamily="18" charset="0"/>
                <a:cs typeface="Times New Roman" pitchFamily="18" charset="0"/>
              </a:rPr>
              <a:t>Обратиться в ФНС России</a:t>
            </a:r>
          </a:p>
          <a:p>
            <a:pPr marL="342900" lvl="0" indent="-342900">
              <a:spcBef>
                <a:spcPts val="0"/>
              </a:spcBef>
              <a:buClrTx/>
              <a:buSzTx/>
              <a:buFont typeface="Wingdings" pitchFamily="2" charset="2"/>
              <a:buChar char="ü"/>
              <a:defRPr/>
            </a:pPr>
            <a:r>
              <a:rPr lang="ru-RU" altLang="ru-RU" sz="2000" b="1" dirty="0">
                <a:solidFill>
                  <a:prstClr val="black"/>
                </a:solidFill>
                <a:latin typeface="Times New Roman" pitchFamily="18" charset="0"/>
                <a:cs typeface="Times New Roman" pitchFamily="18" charset="0"/>
              </a:rPr>
              <a:t>Программные средства</a:t>
            </a:r>
          </a:p>
          <a:p>
            <a:pPr marL="342900" lvl="0" indent="-342900">
              <a:spcBef>
                <a:spcPts val="0"/>
              </a:spcBef>
              <a:buClrTx/>
              <a:buSzTx/>
              <a:buFont typeface="Wingdings" pitchFamily="2" charset="2"/>
              <a:buChar char="ü"/>
            </a:pPr>
            <a:r>
              <a:rPr lang="ru-RU" altLang="ru-RU" sz="2000" b="1" dirty="0">
                <a:solidFill>
                  <a:prstClr val="black"/>
                </a:solidFill>
                <a:latin typeface="Times New Roman" pitchFamily="18" charset="0"/>
                <a:cs typeface="Times New Roman" pitchFamily="18" charset="0"/>
              </a:rPr>
              <a:t>Информационные стенды</a:t>
            </a:r>
          </a:p>
          <a:p>
            <a:pPr marL="342900" lvl="0" indent="-342900">
              <a:spcBef>
                <a:spcPts val="0"/>
              </a:spcBef>
              <a:buClrTx/>
              <a:buSzTx/>
              <a:buFont typeface="Wingdings" pitchFamily="2" charset="2"/>
              <a:buChar char="ü"/>
              <a:defRPr/>
            </a:pPr>
            <a:r>
              <a:rPr lang="ru-RU" altLang="ru-RU" sz="2000" b="1" dirty="0">
                <a:solidFill>
                  <a:prstClr val="black"/>
                </a:solidFill>
                <a:latin typeface="Times New Roman" pitchFamily="18" charset="0"/>
                <a:cs typeface="Times New Roman" pitchFamily="18" charset="0"/>
              </a:rPr>
              <a:t>Справочная информация о ставках и льготах по имущественным налогам</a:t>
            </a:r>
          </a:p>
          <a:p>
            <a:pPr marL="342900" lvl="0" indent="-342900">
              <a:spcBef>
                <a:spcPts val="0"/>
              </a:spcBef>
              <a:buClrTx/>
              <a:buSzTx/>
              <a:buFont typeface="Wingdings" pitchFamily="2" charset="2"/>
              <a:buChar char="ü"/>
            </a:pPr>
            <a:r>
              <a:rPr lang="ru-RU" altLang="ru-RU" sz="2000" b="1" dirty="0" smtClean="0">
                <a:solidFill>
                  <a:prstClr val="black"/>
                </a:solidFill>
                <a:latin typeface="Times New Roman" pitchFamily="18" charset="0"/>
                <a:cs typeface="Times New Roman" pitchFamily="18" charset="0"/>
              </a:rPr>
              <a:t>Анкетирование</a:t>
            </a:r>
            <a:endParaRPr lang="ru-RU" altLang="ru-RU" sz="2000" b="1" dirty="0">
              <a:solidFill>
                <a:prstClr val="black"/>
              </a:solidFill>
              <a:latin typeface="Times New Roman" pitchFamily="18" charset="0"/>
              <a:cs typeface="Times New Roman" pitchFamily="18" charset="0"/>
            </a:endParaRPr>
          </a:p>
          <a:p>
            <a:pPr marL="0" indent="0">
              <a:buNone/>
            </a:pPr>
            <a:endParaRPr lang="ru-RU" dirty="0"/>
          </a:p>
        </p:txBody>
      </p:sp>
      <p:sp>
        <p:nvSpPr>
          <p:cNvPr id="3" name="Заголовок 2"/>
          <p:cNvSpPr>
            <a:spLocks noGrp="1"/>
          </p:cNvSpPr>
          <p:nvPr>
            <p:ph type="title"/>
          </p:nvPr>
        </p:nvSpPr>
        <p:spPr>
          <a:xfrm>
            <a:off x="457200" y="338328"/>
            <a:ext cx="8229600" cy="714408"/>
          </a:xfrm>
        </p:spPr>
        <p:txBody>
          <a:bodyPr>
            <a:noAutofit/>
          </a:bodyPr>
          <a:lstStyle/>
          <a:p>
            <a:pPr lvl="0">
              <a:lnSpc>
                <a:spcPct val="115000"/>
              </a:lnSpc>
              <a:spcBef>
                <a:spcPct val="20000"/>
              </a:spcBef>
              <a:spcAft>
                <a:spcPts val="1000"/>
              </a:spcAft>
            </a:pPr>
            <a:r>
              <a:rPr lang="ru-RU" sz="3200" u="sng" kern="1800" dirty="0">
                <a:solidFill>
                  <a:prstClr val="black"/>
                </a:solidFill>
                <a:latin typeface="Times New Roman"/>
                <a:ea typeface="Times New Roman"/>
                <a:cs typeface="Times New Roman"/>
              </a:rPr>
              <a:t>Электронные сервисы</a:t>
            </a:r>
            <a:endParaRPr lang="ru-RU" sz="3200" u="sng" dirty="0">
              <a:solidFill>
                <a:prstClr val="black"/>
              </a:solidFill>
              <a:latin typeface="Calibri"/>
              <a:ea typeface="Calibri"/>
              <a:cs typeface="Times New Roman"/>
            </a:endParaRPr>
          </a:p>
        </p:txBody>
      </p:sp>
    </p:spTree>
    <p:extLst>
      <p:ext uri="{BB962C8B-B14F-4D97-AF65-F5344CB8AC3E}">
        <p14:creationId xmlns:p14="http://schemas.microsoft.com/office/powerpoint/2010/main" val="27114163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2216"/>
            <a:ext cx="9036496" cy="6777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708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124010"/>
            <a:ext cx="8856984" cy="5257318"/>
          </a:xfrm>
        </p:spPr>
        <p:txBody>
          <a:bodyPr/>
          <a:lstStyle/>
          <a:p>
            <a:pPr marL="0" indent="0">
              <a:buNone/>
            </a:pPr>
            <a:r>
              <a:rPr lang="ru-RU" sz="1400" dirty="0" smtClean="0">
                <a:latin typeface="Golos Text"/>
              </a:rPr>
              <a:t>Уведомление подают </a:t>
            </a:r>
            <a:r>
              <a:rPr lang="ru-RU" sz="1400" dirty="0">
                <a:latin typeface="Golos Text"/>
              </a:rPr>
              <a:t>только по платежам с авансовыми расчетами, по которым декларация приходит позже. Речь идет об имущественных налогах, взносах, НДФЛ, УСН, ЕСХН. Можно составить 1 уведомление по всем авансам, в </a:t>
            </a:r>
            <a:r>
              <a:rPr lang="ru-RU" sz="1400" dirty="0" err="1">
                <a:latin typeface="Golos Text"/>
              </a:rPr>
              <a:t>т.ч</a:t>
            </a:r>
            <a:r>
              <a:rPr lang="ru-RU" sz="1400" dirty="0">
                <a:latin typeface="Golos Text"/>
              </a:rPr>
              <a:t>. сразу на ряд периодов.</a:t>
            </a:r>
          </a:p>
          <a:p>
            <a:pPr marL="0" indent="0">
              <a:buNone/>
            </a:pPr>
            <a:r>
              <a:rPr lang="ru-RU" sz="1400" b="1" dirty="0">
                <a:latin typeface="Golos Text"/>
              </a:rPr>
              <a:t>Не платят в качестве ЕНП:</a:t>
            </a:r>
            <a:endParaRPr lang="ru-RU" sz="1400" dirty="0">
              <a:latin typeface="Golos Text"/>
            </a:endParaRPr>
          </a:p>
          <a:p>
            <a:pPr lvl="0"/>
            <a:r>
              <a:rPr lang="ru-RU" sz="1400" dirty="0">
                <a:latin typeface="Golos Text"/>
              </a:rPr>
              <a:t>фиксированные авансовые платежи по НДФЛ, предусмотренные </a:t>
            </a:r>
            <a:r>
              <a:rPr lang="ru-RU" sz="1400" dirty="0">
                <a:latin typeface="Golos Text"/>
                <a:hlinkClick r:id="rId2"/>
              </a:rPr>
              <a:t>ст. 227.1</a:t>
            </a:r>
            <a:r>
              <a:rPr lang="ru-RU" sz="1400" dirty="0">
                <a:latin typeface="Golos Text"/>
              </a:rPr>
              <a:t> НК РФ (НДФЛ с выплат иностранцам, работающим по патенту).</a:t>
            </a:r>
          </a:p>
          <a:p>
            <a:pPr lvl="0"/>
            <a:r>
              <a:rPr lang="ru-RU" sz="1400" dirty="0">
                <a:latin typeface="Golos Text"/>
                <a:hlinkClick r:id="rId3"/>
              </a:rPr>
              <a:t>госпошлины</a:t>
            </a:r>
            <a:r>
              <a:rPr lang="ru-RU" sz="1400" dirty="0">
                <a:latin typeface="Golos Text"/>
              </a:rPr>
              <a:t> (кроме госпошлины, на уплату которой </a:t>
            </a:r>
            <a:r>
              <a:rPr lang="ru-RU" sz="1400" dirty="0" smtClean="0">
                <a:latin typeface="Golos Text"/>
              </a:rPr>
              <a:t>арбитражный суд выдал </a:t>
            </a:r>
            <a:r>
              <a:rPr lang="ru-RU" sz="1400" dirty="0">
                <a:latin typeface="Golos Text"/>
              </a:rPr>
              <a:t>исполнительный документ). Примером служит госпошлина за </a:t>
            </a:r>
            <a:r>
              <a:rPr lang="ru-RU" sz="1400" dirty="0" err="1">
                <a:latin typeface="Golos Text"/>
              </a:rPr>
              <a:t>госрегистрацию</a:t>
            </a:r>
            <a:r>
              <a:rPr lang="ru-RU" sz="1400" dirty="0">
                <a:latin typeface="Golos Text"/>
              </a:rPr>
              <a:t> </a:t>
            </a:r>
            <a:r>
              <a:rPr lang="ru-RU" sz="1400" dirty="0" err="1">
                <a:latin typeface="Golos Text"/>
              </a:rPr>
              <a:t>юрлиц</a:t>
            </a:r>
            <a:r>
              <a:rPr lang="ru-RU" sz="1400" dirty="0">
                <a:latin typeface="Golos Text"/>
              </a:rPr>
              <a:t> и ИП. Не в качестве ЕНП платят большинство госпошлин с использованием соответствующих </a:t>
            </a:r>
            <a:r>
              <a:rPr lang="ru-RU" sz="1400" dirty="0" smtClean="0">
                <a:latin typeface="Golos Text"/>
              </a:rPr>
              <a:t>КБК;</a:t>
            </a:r>
            <a:endParaRPr lang="ru-RU" sz="1400" dirty="0">
              <a:latin typeface="Golos Text"/>
            </a:endParaRPr>
          </a:p>
          <a:p>
            <a:pPr lvl="0"/>
            <a:r>
              <a:rPr lang="ru-RU" sz="1400" dirty="0">
                <a:latin typeface="Golos Text"/>
              </a:rPr>
              <a:t>налог </a:t>
            </a:r>
            <a:r>
              <a:rPr lang="ru-RU" sz="1400" dirty="0" smtClean="0">
                <a:latin typeface="Golos Text"/>
              </a:rPr>
              <a:t>на сверхприбыль </a:t>
            </a:r>
            <a:endParaRPr lang="ru-RU" sz="1400" dirty="0">
              <a:latin typeface="Golos Text"/>
            </a:endParaRPr>
          </a:p>
          <a:p>
            <a:pPr lvl="0"/>
            <a:r>
              <a:rPr lang="ru-RU" sz="1400" dirty="0">
                <a:latin typeface="Golos Text"/>
              </a:rPr>
              <a:t>взносы на травматизм в СФР. </a:t>
            </a:r>
            <a:endParaRPr lang="en-US" sz="1400" dirty="0" smtClean="0">
              <a:latin typeface="Golos Text"/>
            </a:endParaRPr>
          </a:p>
          <a:p>
            <a:pPr marL="0" lvl="0" indent="0">
              <a:buNone/>
            </a:pPr>
            <a:r>
              <a:rPr lang="ru-RU" sz="1400" b="1" dirty="0" smtClean="0">
                <a:latin typeface="Golos Text"/>
              </a:rPr>
              <a:t>Для </a:t>
            </a:r>
            <a:r>
              <a:rPr lang="ru-RU" sz="1400" b="1" dirty="0">
                <a:latin typeface="Golos Text"/>
              </a:rPr>
              <a:t>двух сборов и НПД введен альтернативный способ уплаты</a:t>
            </a:r>
            <a:r>
              <a:rPr lang="ru-RU" sz="1400" dirty="0">
                <a:latin typeface="Golos Text"/>
              </a:rPr>
              <a:t>: в составе ЕНП либо отдельно от него:</a:t>
            </a:r>
          </a:p>
          <a:p>
            <a:pPr lvl="0"/>
            <a:r>
              <a:rPr lang="ru-RU" sz="1400" b="1" dirty="0">
                <a:latin typeface="Golos Text"/>
              </a:rPr>
              <a:t>налог на профессиональный доход. </a:t>
            </a:r>
            <a:endParaRPr lang="ru-RU" sz="1400" dirty="0">
              <a:latin typeface="Golos Text"/>
            </a:endParaRPr>
          </a:p>
          <a:p>
            <a:pPr lvl="0"/>
            <a:r>
              <a:rPr lang="ru-RU" sz="1400" dirty="0">
                <a:latin typeface="Golos Text"/>
              </a:rPr>
              <a:t>сборы за пользование объектами животного мира. </a:t>
            </a:r>
            <a:r>
              <a:rPr lang="ru-RU" sz="1400" dirty="0" smtClean="0">
                <a:latin typeface="Golos Text"/>
              </a:rPr>
              <a:t> </a:t>
            </a:r>
            <a:endParaRPr lang="ru-RU" sz="1400" dirty="0">
              <a:latin typeface="Golos Text"/>
            </a:endParaRPr>
          </a:p>
          <a:p>
            <a:pPr lvl="0"/>
            <a:r>
              <a:rPr lang="ru-RU" sz="1400" dirty="0">
                <a:latin typeface="Golos Text"/>
              </a:rPr>
              <a:t>сборы за пользование объектами водных биоресурсов. </a:t>
            </a:r>
            <a:r>
              <a:rPr lang="ru-RU" sz="1400" dirty="0" smtClean="0">
                <a:latin typeface="Golos Text"/>
              </a:rPr>
              <a:t> </a:t>
            </a:r>
            <a:endParaRPr lang="ru-RU" sz="1400" dirty="0">
              <a:latin typeface="Golos Text"/>
            </a:endParaRPr>
          </a:p>
          <a:p>
            <a:pPr marL="0" indent="0">
              <a:buNone/>
            </a:pPr>
            <a:r>
              <a:rPr lang="ru-RU" sz="1400" b="1" dirty="0"/>
              <a:t>До конца 2024 года продлен срок, в течение которого не начисляется пеня, если налогоплательщик допустил ошибки при формировании уведомления об исчисленных налогах </a:t>
            </a:r>
            <a:r>
              <a:rPr lang="ru-RU" sz="1400" b="1" dirty="0" smtClean="0"/>
              <a:t>.</a:t>
            </a:r>
          </a:p>
          <a:p>
            <a:pPr marL="0" indent="0">
              <a:buNone/>
            </a:pPr>
            <a:r>
              <a:rPr lang="ru-RU" sz="1400" dirty="0" smtClean="0"/>
              <a:t>По </a:t>
            </a:r>
            <a:r>
              <a:rPr lang="ru-RU" sz="1400" dirty="0"/>
              <a:t>31 декабря 2024 года не начисляется пеня на сумму недоимки по уплате налогов, сборов, страховых взносов в размере, не превышающем в соответствующий календарный день размер положительного сальдо единого налогового счета, увеличенный на сумму, зачтенную в счет исполнения предстоящей обязанности по уплате конкретного налога, сбора, страховых взносов</a:t>
            </a:r>
            <a:r>
              <a:rPr lang="ru-RU" sz="1400" dirty="0" smtClean="0"/>
              <a:t>.(</a:t>
            </a:r>
            <a:r>
              <a:rPr lang="ru-RU" sz="1400" dirty="0">
                <a:hlinkClick r:id="rId4"/>
              </a:rPr>
              <a:t>Постановление</a:t>
            </a:r>
            <a:r>
              <a:rPr lang="ru-RU" sz="1400" dirty="0"/>
              <a:t> Правительства РФ от 26.12.2023 N 2315)</a:t>
            </a:r>
          </a:p>
          <a:p>
            <a:pPr marL="2514600" lvl="8" indent="0">
              <a:buNone/>
            </a:pPr>
            <a:endParaRPr lang="ru-RU" sz="1600" dirty="0"/>
          </a:p>
        </p:txBody>
      </p:sp>
      <p:sp>
        <p:nvSpPr>
          <p:cNvPr id="3" name="Заголовок 2"/>
          <p:cNvSpPr>
            <a:spLocks noGrp="1"/>
          </p:cNvSpPr>
          <p:nvPr>
            <p:ph type="title"/>
          </p:nvPr>
        </p:nvSpPr>
        <p:spPr>
          <a:xfrm>
            <a:off x="457200" y="338139"/>
            <a:ext cx="8219256" cy="138533"/>
          </a:xfrm>
        </p:spPr>
        <p:txBody>
          <a:bodyPr/>
          <a:lstStyle/>
          <a:p>
            <a:endParaRPr lang="ru-RU" sz="3200" dirty="0">
              <a:solidFill>
                <a:schemeClr val="accent2">
                  <a:lumMod val="50000"/>
                </a:schemeClr>
              </a:solidFill>
              <a:latin typeface="Arial Narrow" pitchFamily="34" charset="0"/>
            </a:endParaRPr>
          </a:p>
        </p:txBody>
      </p:sp>
      <p:sp>
        <p:nvSpPr>
          <p:cNvPr id="4" name="Rectangle: Rounded Corners 2">
            <a:extLst>
              <a:ext uri="{FF2B5EF4-FFF2-40B4-BE49-F238E27FC236}">
                <a16:creationId xmlns="" xmlns:a16="http://schemas.microsoft.com/office/drawing/2014/main" id="{9BD4F132-DE77-258C-57AC-43DEC92BD781}"/>
              </a:ext>
            </a:extLst>
          </p:cNvPr>
          <p:cNvSpPr/>
          <p:nvPr/>
        </p:nvSpPr>
        <p:spPr>
          <a:xfrm>
            <a:off x="251521" y="188640"/>
            <a:ext cx="8640960" cy="935370"/>
          </a:xfrm>
          <a:prstGeom prst="roundRect">
            <a:avLst>
              <a:gd name="adj" fmla="val 10296"/>
            </a:avLst>
          </a:prstGeom>
          <a:solidFill>
            <a:srgbClr val="ED7D31">
              <a:lumMod val="20000"/>
              <a:lumOff val="80000"/>
            </a:srgbClr>
          </a:solidFill>
          <a:ln w="12700" cap="flat" cmpd="sng" algn="ctr">
            <a:noFill/>
            <a:prstDash val="solid"/>
            <a:miter lim="800000"/>
          </a:ln>
          <a:effectLst/>
        </p:spPr>
        <p:txBody>
          <a:bodyPr wrap="square" lIns="360000" tIns="72000" bIns="72000" rtlCol="0" anchor="t">
            <a:spAutoFit/>
          </a:bodyPr>
          <a:lstStyle/>
          <a:p>
            <a:r>
              <a:rPr lang="ru-RU" sz="1600" dirty="0">
                <a:latin typeface="Golos Text"/>
              </a:rPr>
              <a:t>Все налоги и взносы, которые входят в состав единого налогового платежа, нужно будет перечислять поручениями со статусом 01 на КБК ЕНП — 18201061201010000510.</a:t>
            </a:r>
          </a:p>
        </p:txBody>
      </p:sp>
    </p:spTree>
    <p:extLst>
      <p:ext uri="{BB962C8B-B14F-4D97-AF65-F5344CB8AC3E}">
        <p14:creationId xmlns:p14="http://schemas.microsoft.com/office/powerpoint/2010/main" val="705855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88641"/>
            <a:ext cx="8291264" cy="792087"/>
          </a:xfrm>
        </p:spPr>
        <p:txBody>
          <a:bodyPr/>
          <a:lstStyle/>
          <a:p>
            <a:r>
              <a:rPr lang="ru-RU" sz="2800" b="1" dirty="0" smtClean="0">
                <a:solidFill>
                  <a:srgbClr val="C00000"/>
                </a:solidFill>
                <a:latin typeface="Arial Narrow" pitchFamily="34" charset="0"/>
              </a:rPr>
              <a:t>Изменения в законодательстве</a:t>
            </a:r>
            <a:br>
              <a:rPr lang="ru-RU" sz="2800" b="1" dirty="0" smtClean="0">
                <a:solidFill>
                  <a:srgbClr val="C00000"/>
                </a:solidFill>
                <a:latin typeface="Arial Narrow" pitchFamily="34" charset="0"/>
              </a:rPr>
            </a:br>
            <a:r>
              <a:rPr lang="ru-RU" sz="2800" b="1" dirty="0" smtClean="0">
                <a:solidFill>
                  <a:srgbClr val="C00000"/>
                </a:solidFill>
                <a:latin typeface="Arial Narrow" pitchFamily="34" charset="0"/>
              </a:rPr>
              <a:t>НДФЛ</a:t>
            </a:r>
            <a:endParaRPr lang="ru-RU" sz="2800" b="1" dirty="0">
              <a:solidFill>
                <a:srgbClr val="C00000"/>
              </a:solidFill>
              <a:latin typeface="Arial Narrow" pitchFamily="34" charset="0"/>
            </a:endParaRPr>
          </a:p>
        </p:txBody>
      </p:sp>
      <p:sp>
        <p:nvSpPr>
          <p:cNvPr id="4" name="Прямоугольник 3"/>
          <p:cNvSpPr/>
          <p:nvPr/>
        </p:nvSpPr>
        <p:spPr>
          <a:xfrm>
            <a:off x="251520" y="620688"/>
            <a:ext cx="8640960" cy="6093976"/>
          </a:xfrm>
          <a:prstGeom prst="rect">
            <a:avLst/>
          </a:prstGeom>
        </p:spPr>
        <p:txBody>
          <a:bodyPr wrap="square">
            <a:spAutoFit/>
          </a:bodyPr>
          <a:lstStyle/>
          <a:p>
            <a:pPr marL="0" indent="0" algn="just">
              <a:buNone/>
            </a:pPr>
            <a:endParaRPr lang="ru-RU" sz="900" u="sng" dirty="0" smtClean="0">
              <a:latin typeface="Times New Roman" pitchFamily="18" charset="0"/>
              <a:cs typeface="Times New Roman" pitchFamily="18" charset="0"/>
            </a:endParaRPr>
          </a:p>
          <a:p>
            <a:pPr marL="0" indent="0" algn="just">
              <a:buNone/>
            </a:pPr>
            <a:endParaRPr lang="ru-RU" sz="1700" u="sng" dirty="0" smtClean="0">
              <a:latin typeface="Times New Roman" pitchFamily="18" charset="0"/>
              <a:cs typeface="Times New Roman" pitchFamily="18" charset="0"/>
            </a:endParaRPr>
          </a:p>
          <a:p>
            <a:pPr marL="0" indent="0" algn="just">
              <a:buNone/>
            </a:pPr>
            <a:r>
              <a:rPr lang="ru-RU" sz="1600" u="sng" dirty="0" smtClean="0">
                <a:latin typeface="Golos Text"/>
                <a:cs typeface="Times New Roman" pitchFamily="18" charset="0"/>
              </a:rPr>
              <a:t>С </a:t>
            </a:r>
            <a:r>
              <a:rPr lang="ru-RU" sz="1600" u="sng" dirty="0">
                <a:latin typeface="Golos Text"/>
                <a:cs typeface="Times New Roman" pitchFamily="18" charset="0"/>
              </a:rPr>
              <a:t>1 января 2024 г. все организации и индивидуальные предприниматели переходят на обязательное предоставление уведомлений об исчисленных суммах НДФЛ дважды в месяц </a:t>
            </a:r>
            <a:r>
              <a:rPr lang="ru-RU" sz="1600" u="sng" dirty="0" smtClean="0">
                <a:latin typeface="Golos Text"/>
                <a:cs typeface="Times New Roman" pitchFamily="18" charset="0"/>
              </a:rPr>
              <a:t>(Федеральный закон №539-ФЗ </a:t>
            </a:r>
            <a:r>
              <a:rPr lang="ru-RU" sz="1600" u="sng" dirty="0">
                <a:latin typeface="Golos Text"/>
                <a:cs typeface="Times New Roman" pitchFamily="18" charset="0"/>
              </a:rPr>
              <a:t>от  27.11.2023</a:t>
            </a:r>
            <a:r>
              <a:rPr lang="ru-RU" sz="1600" u="sng" dirty="0" smtClean="0">
                <a:latin typeface="Golos Text"/>
                <a:cs typeface="Times New Roman" pitchFamily="18" charset="0"/>
              </a:rPr>
              <a:t>).</a:t>
            </a:r>
          </a:p>
          <a:p>
            <a:pPr marL="0" indent="0" algn="just">
              <a:buNone/>
            </a:pPr>
            <a:endParaRPr lang="ru-RU" sz="1600" u="sng" dirty="0">
              <a:latin typeface="Golos Text"/>
              <a:cs typeface="Times New Roman" pitchFamily="18" charset="0"/>
            </a:endParaRPr>
          </a:p>
          <a:p>
            <a:pPr marL="0" lvl="0" indent="0" algn="just">
              <a:buClr>
                <a:srgbClr val="0BD0D9"/>
              </a:buClr>
              <a:buNone/>
            </a:pPr>
            <a:r>
              <a:rPr lang="ru-RU" sz="1600" b="1" dirty="0">
                <a:solidFill>
                  <a:prstClr val="black"/>
                </a:solidFill>
                <a:latin typeface="Golos Text"/>
                <a:cs typeface="Times New Roman" pitchFamily="18" charset="0"/>
              </a:rPr>
              <a:t>Первое уведомление </a:t>
            </a:r>
            <a:r>
              <a:rPr lang="ru-RU" sz="1600" dirty="0">
                <a:solidFill>
                  <a:prstClr val="black"/>
                </a:solidFill>
                <a:latin typeface="Golos Text"/>
                <a:cs typeface="Times New Roman" pitchFamily="18" charset="0"/>
              </a:rPr>
              <a:t>- не позднее 25-го числа с отражением суммы налога, удержанной    с 1-го по 22-е число текущего </a:t>
            </a:r>
            <a:r>
              <a:rPr lang="ru-RU" sz="1600" dirty="0" smtClean="0">
                <a:solidFill>
                  <a:prstClr val="black"/>
                </a:solidFill>
                <a:latin typeface="Golos Text"/>
                <a:cs typeface="Times New Roman" pitchFamily="18" charset="0"/>
              </a:rPr>
              <a:t>месяца (уплата не позднее 28 числа</a:t>
            </a:r>
            <a:r>
              <a:rPr lang="en-US" sz="1600" dirty="0" smtClean="0">
                <a:solidFill>
                  <a:prstClr val="black"/>
                </a:solidFill>
                <a:latin typeface="Golos Text"/>
                <a:cs typeface="Times New Roman" pitchFamily="18" charset="0"/>
              </a:rPr>
              <a:t> </a:t>
            </a:r>
            <a:r>
              <a:rPr lang="ru-RU" sz="1600" dirty="0" smtClean="0">
                <a:solidFill>
                  <a:prstClr val="black"/>
                </a:solidFill>
                <a:latin typeface="Golos Text"/>
                <a:cs typeface="Times New Roman" pitchFamily="18" charset="0"/>
              </a:rPr>
              <a:t>текущего месяца);</a:t>
            </a:r>
          </a:p>
          <a:p>
            <a:pPr marL="0" lvl="0" indent="0" algn="just">
              <a:buClr>
                <a:srgbClr val="0BD0D9"/>
              </a:buClr>
              <a:buNone/>
            </a:pPr>
            <a:endParaRPr lang="ru-RU" sz="1600" dirty="0">
              <a:solidFill>
                <a:prstClr val="black"/>
              </a:solidFill>
              <a:latin typeface="Golos Text"/>
              <a:cs typeface="Times New Roman" pitchFamily="18" charset="0"/>
            </a:endParaRPr>
          </a:p>
          <a:p>
            <a:pPr marL="0" lvl="0" indent="0" algn="just">
              <a:buClr>
                <a:srgbClr val="0BD0D9"/>
              </a:buClr>
              <a:buNone/>
            </a:pPr>
            <a:r>
              <a:rPr lang="ru-RU" sz="1600" b="1" dirty="0">
                <a:solidFill>
                  <a:prstClr val="black"/>
                </a:solidFill>
                <a:latin typeface="Golos Text"/>
                <a:cs typeface="Times New Roman" pitchFamily="18" charset="0"/>
              </a:rPr>
              <a:t>Второе уведомление </a:t>
            </a:r>
            <a:r>
              <a:rPr lang="ru-RU" sz="1600" dirty="0">
                <a:solidFill>
                  <a:prstClr val="black"/>
                </a:solidFill>
                <a:latin typeface="Golos Text"/>
                <a:cs typeface="Times New Roman" pitchFamily="18" charset="0"/>
              </a:rPr>
              <a:t>- не позднее 3-го числа следующего месяца с отражением суммы налога в период с 23-го числа текущего месяца по последнее число текущего </a:t>
            </a:r>
            <a:r>
              <a:rPr lang="ru-RU" sz="1600" dirty="0" smtClean="0">
                <a:solidFill>
                  <a:prstClr val="black"/>
                </a:solidFill>
                <a:latin typeface="Golos Text"/>
                <a:cs typeface="Times New Roman" pitchFamily="18" charset="0"/>
              </a:rPr>
              <a:t>месяца (уплата не позднее 5 числа следующего месяца).</a:t>
            </a:r>
          </a:p>
          <a:p>
            <a:pPr marL="0" lvl="0" indent="0" algn="just">
              <a:buClr>
                <a:srgbClr val="0BD0D9"/>
              </a:buClr>
              <a:buNone/>
            </a:pPr>
            <a:endParaRPr lang="ru-RU" sz="1600" dirty="0" smtClean="0">
              <a:solidFill>
                <a:prstClr val="black"/>
              </a:solidFill>
              <a:latin typeface="Golos Text"/>
              <a:cs typeface="Times New Roman" pitchFamily="18" charset="0"/>
            </a:endParaRPr>
          </a:p>
          <a:p>
            <a:pPr lvl="0" algn="just">
              <a:buClr>
                <a:srgbClr val="0BD0D9"/>
              </a:buClr>
            </a:pPr>
            <a:r>
              <a:rPr lang="ru-RU" sz="1600" dirty="0" smtClean="0">
                <a:latin typeface="Golos Text"/>
                <a:cs typeface="Times New Roman" pitchFamily="18" charset="0"/>
              </a:rPr>
              <a:t>За </a:t>
            </a:r>
            <a:r>
              <a:rPr lang="ru-RU" sz="1600" dirty="0">
                <a:latin typeface="Golos Text"/>
                <a:cs typeface="Times New Roman" pitchFamily="18" charset="0"/>
              </a:rPr>
              <a:t>период с 23 декабря по 31 декабря, не позднее последнего рабочего дня </a:t>
            </a:r>
            <a:r>
              <a:rPr lang="ru-RU" sz="1600" dirty="0" smtClean="0">
                <a:latin typeface="Golos Text"/>
                <a:cs typeface="Times New Roman" pitchFamily="18" charset="0"/>
              </a:rPr>
              <a:t>года (уплата в тот же срок).</a:t>
            </a:r>
            <a:r>
              <a:rPr lang="ru-RU" sz="1600" dirty="0">
                <a:latin typeface="Golos Text"/>
                <a:cs typeface="Times New Roman" pitchFamily="18" charset="0"/>
              </a:rPr>
              <a:t> </a:t>
            </a:r>
            <a:endParaRPr lang="ru-RU" sz="1600" dirty="0" smtClean="0">
              <a:latin typeface="Golos Text"/>
              <a:cs typeface="Times New Roman" pitchFamily="18" charset="0"/>
            </a:endParaRPr>
          </a:p>
          <a:p>
            <a:pPr lvl="0" algn="just">
              <a:buClr>
                <a:srgbClr val="0BD0D9"/>
              </a:buClr>
            </a:pPr>
            <a:endParaRPr lang="en-US" sz="1600" dirty="0" smtClean="0">
              <a:latin typeface="Golos Text"/>
              <a:cs typeface="Times New Roman" pitchFamily="18" charset="0"/>
            </a:endParaRPr>
          </a:p>
          <a:p>
            <a:pPr algn="just">
              <a:buClr>
                <a:srgbClr val="0BD0D9"/>
              </a:buClr>
            </a:pPr>
            <a:r>
              <a:rPr lang="ru-RU" sz="1600" dirty="0">
                <a:latin typeface="Golos Text"/>
                <a:cs typeface="Times New Roman" pitchFamily="18" charset="0"/>
              </a:rPr>
              <a:t>Коды периодов Уведомлений об исчисленных суммах налогов (взносов)- </a:t>
            </a:r>
            <a:r>
              <a:rPr lang="en-US" sz="1600" dirty="0" smtClean="0">
                <a:latin typeface="Golos Text"/>
                <a:cs typeface="Times New Roman" pitchFamily="18" charset="0"/>
              </a:rPr>
              <a:t>www.nal</a:t>
            </a:r>
            <a:r>
              <a:rPr lang="en-US" sz="1600" dirty="0">
                <a:latin typeface="Golos Text"/>
                <a:cs typeface="Times New Roman" pitchFamily="18" charset="0"/>
              </a:rPr>
              <a:t>o</a:t>
            </a:r>
            <a:r>
              <a:rPr lang="en-US" sz="1600" dirty="0" smtClean="0">
                <a:latin typeface="Golos Text"/>
                <a:cs typeface="Times New Roman" pitchFamily="18" charset="0"/>
              </a:rPr>
              <a:t>g.gov.ru</a:t>
            </a:r>
            <a:endParaRPr lang="en-US" sz="1600" dirty="0">
              <a:latin typeface="Golos Text"/>
              <a:cs typeface="Times New Roman" pitchFamily="18" charset="0"/>
            </a:endParaRPr>
          </a:p>
          <a:p>
            <a:pPr lvl="0" algn="just">
              <a:buClr>
                <a:srgbClr val="0BD0D9"/>
              </a:buClr>
            </a:pPr>
            <a:endParaRPr lang="ru-RU" sz="1400" dirty="0">
              <a:latin typeface="Golos Text"/>
              <a:cs typeface="Times New Roman" pitchFamily="18" charset="0"/>
            </a:endParaRPr>
          </a:p>
          <a:p>
            <a:pPr lvl="0" algn="just">
              <a:buClr>
                <a:srgbClr val="0BD0D9"/>
              </a:buClr>
            </a:pPr>
            <a:r>
              <a:rPr lang="ru-RU" sz="1400" dirty="0" smtClean="0">
                <a:latin typeface="Golos Text"/>
                <a:cs typeface="Times New Roman" pitchFamily="18" charset="0"/>
              </a:rPr>
              <a:t>Разработана рекомендуемая форма Расчета сумм налога на доходы физических лиц, исчисленных и удержанных налоговым агентом (форма 6-НДФЛ) за 1 квартал 2024 года (Письмо ФНС России от 04.12.2023г. №БС-4-11/15166</a:t>
            </a:r>
            <a:r>
              <a:rPr lang="en-US" sz="1400" dirty="0" smtClean="0">
                <a:latin typeface="Golos Text"/>
                <a:cs typeface="Times New Roman" pitchFamily="18" charset="0"/>
              </a:rPr>
              <a:t>@</a:t>
            </a:r>
            <a:r>
              <a:rPr lang="ru-RU" sz="1400" dirty="0" smtClean="0">
                <a:latin typeface="Golos Text"/>
                <a:cs typeface="Times New Roman" pitchFamily="18" charset="0"/>
              </a:rPr>
              <a:t>).</a:t>
            </a:r>
          </a:p>
          <a:p>
            <a:r>
              <a:rPr lang="ru-RU" sz="1200" dirty="0" smtClean="0">
                <a:latin typeface="Golos Text"/>
              </a:rPr>
              <a:t>Из НК РФ исключили </a:t>
            </a:r>
            <a:r>
              <a:rPr lang="ru-RU" sz="1200" dirty="0">
                <a:latin typeface="Golos Text"/>
              </a:rPr>
              <a:t>положения о том, что в 6-НДФЛ отражают</a:t>
            </a:r>
            <a:r>
              <a:rPr lang="ru-RU" sz="1200" dirty="0" smtClean="0">
                <a:latin typeface="Golos Text"/>
              </a:rPr>
              <a:t>: </a:t>
            </a:r>
            <a:r>
              <a:rPr lang="ru-RU" sz="1200" dirty="0">
                <a:latin typeface="Golos Text"/>
              </a:rPr>
              <a:t>за I квартал - налог, удержанный с 1 января по 22 марта включительно</a:t>
            </a:r>
            <a:r>
              <a:rPr lang="ru-RU" sz="1200" dirty="0" smtClean="0">
                <a:latin typeface="Golos Text"/>
              </a:rPr>
              <a:t>; </a:t>
            </a:r>
            <a:r>
              <a:rPr lang="ru-RU" sz="1200" dirty="0">
                <a:latin typeface="Golos Text"/>
              </a:rPr>
              <a:t>за полугодие - налог, удержанный с 1 января по 22 июня включительно</a:t>
            </a:r>
            <a:r>
              <a:rPr lang="ru-RU" sz="1200" dirty="0" smtClean="0">
                <a:latin typeface="Golos Text"/>
              </a:rPr>
              <a:t>; </a:t>
            </a:r>
            <a:r>
              <a:rPr lang="ru-RU" sz="1200" dirty="0">
                <a:latin typeface="Golos Text"/>
              </a:rPr>
              <a:t>за 9 месяцев - налог, удержанный с 1 января по 22 сентября </a:t>
            </a:r>
            <a:r>
              <a:rPr lang="ru-RU" sz="1200" dirty="0" smtClean="0">
                <a:latin typeface="Golos Text"/>
              </a:rPr>
              <a:t>включительно (</a:t>
            </a:r>
            <a:r>
              <a:rPr lang="ru-RU" sz="1200" dirty="0"/>
              <a:t>Федеральный </a:t>
            </a:r>
            <a:r>
              <a:rPr lang="ru-RU" sz="1200" dirty="0" smtClean="0"/>
              <a:t>закон </a:t>
            </a:r>
            <a:r>
              <a:rPr lang="ru-RU" sz="1200" dirty="0"/>
              <a:t>от 19.12.2023 N </a:t>
            </a:r>
            <a:r>
              <a:rPr lang="ru-RU" sz="1200" dirty="0" smtClean="0"/>
              <a:t>611-ФЗ)</a:t>
            </a:r>
            <a:r>
              <a:rPr lang="ru-RU" sz="1200" dirty="0" smtClean="0">
                <a:latin typeface="Golos Text"/>
              </a:rPr>
              <a:t>.</a:t>
            </a:r>
            <a:endParaRPr lang="ru-RU" sz="1400" dirty="0" smtClean="0">
              <a:latin typeface="Golos Text"/>
              <a:cs typeface="Times New Roman" pitchFamily="18" charset="0"/>
            </a:endParaRPr>
          </a:p>
        </p:txBody>
      </p:sp>
    </p:spTree>
    <p:extLst>
      <p:ext uri="{BB962C8B-B14F-4D97-AF65-F5344CB8AC3E}">
        <p14:creationId xmlns:p14="http://schemas.microsoft.com/office/powerpoint/2010/main" val="684022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67544" y="548680"/>
            <a:ext cx="8208912" cy="646331"/>
          </a:xfrm>
          <a:prstGeom prst="rect">
            <a:avLst/>
          </a:prstGeom>
        </p:spPr>
        <p:txBody>
          <a:bodyPr wrap="square">
            <a:spAutoFit/>
          </a:bodyPr>
          <a:lstStyle/>
          <a:p>
            <a:pPr algn="ctr"/>
            <a:r>
              <a:rPr lang="ru-RU" dirty="0" smtClean="0"/>
              <a:t>Сроки </a:t>
            </a:r>
            <a:r>
              <a:rPr lang="ru-RU" dirty="0"/>
              <a:t>представления уведомления об исчисленных суммах </a:t>
            </a:r>
            <a:r>
              <a:rPr lang="ru-RU" dirty="0" smtClean="0"/>
              <a:t>НДФЛ в </a:t>
            </a:r>
            <a:endParaRPr lang="en-US" dirty="0" smtClean="0"/>
          </a:p>
          <a:p>
            <a:pPr algn="ctr"/>
            <a:r>
              <a:rPr lang="ru-RU" dirty="0" smtClean="0"/>
              <a:t>1 квартале 2024 года</a:t>
            </a:r>
            <a:endParaRPr lang="ru-RU" dirty="0"/>
          </a:p>
        </p:txBody>
      </p:sp>
      <p:graphicFrame>
        <p:nvGraphicFramePr>
          <p:cNvPr id="9" name="Таблица 8"/>
          <p:cNvGraphicFramePr>
            <a:graphicFrameLocks noGrp="1"/>
          </p:cNvGraphicFramePr>
          <p:nvPr>
            <p:extLst>
              <p:ext uri="{D42A27DB-BD31-4B8C-83A1-F6EECF244321}">
                <p14:modId xmlns:p14="http://schemas.microsoft.com/office/powerpoint/2010/main" val="2926760061"/>
              </p:ext>
            </p:extLst>
          </p:nvPr>
        </p:nvGraphicFramePr>
        <p:xfrm>
          <a:off x="323528" y="1195014"/>
          <a:ext cx="8568952" cy="4970289"/>
        </p:xfrm>
        <a:graphic>
          <a:graphicData uri="http://schemas.openxmlformats.org/drawingml/2006/table">
            <a:tbl>
              <a:tblPr>
                <a:tableStyleId>{5C22544A-7EE6-4342-B048-85BDC9FD1C3A}</a:tableStyleId>
              </a:tblPr>
              <a:tblGrid>
                <a:gridCol w="1459996"/>
                <a:gridCol w="1459996"/>
                <a:gridCol w="1268969"/>
                <a:gridCol w="1268969"/>
                <a:gridCol w="1555511"/>
                <a:gridCol w="1555511"/>
              </a:tblGrid>
              <a:tr h="972793">
                <a:tc gridSpan="2">
                  <a:txBody>
                    <a:bodyPr/>
                    <a:lstStyle/>
                    <a:p>
                      <a:pPr algn="ctr" fontAlgn="ctr"/>
                      <a:r>
                        <a:rPr lang="ru-RU" sz="1000" u="none" strike="noStrike" dirty="0">
                          <a:effectLst/>
                        </a:rPr>
                        <a:t>Срок представления уведомления по налогам и страховым взносам</a:t>
                      </a:r>
                      <a:endParaRPr lang="ru-RU" sz="1000" b="1" i="0" u="none" strike="noStrike" dirty="0">
                        <a:solidFill>
                          <a:srgbClr val="000000"/>
                        </a:solidFill>
                        <a:effectLst/>
                        <a:latin typeface="Times New Roman"/>
                      </a:endParaRPr>
                    </a:p>
                  </a:txBody>
                  <a:tcPr marL="7479" marR="7479" marT="7479" marB="0" anchor="ctr"/>
                </a:tc>
                <a:tc hMerge="1">
                  <a:txBody>
                    <a:bodyPr/>
                    <a:lstStyle/>
                    <a:p>
                      <a:endParaRPr lang="ru-RU"/>
                    </a:p>
                  </a:txBody>
                  <a:tcPr/>
                </a:tc>
                <a:tc gridSpan="2">
                  <a:txBody>
                    <a:bodyPr/>
                    <a:lstStyle/>
                    <a:p>
                      <a:pPr algn="ctr" fontAlgn="ctr"/>
                      <a:r>
                        <a:rPr lang="ru-RU" sz="1000" u="none" strike="noStrike">
                          <a:effectLst/>
                        </a:rPr>
                        <a:t>Период, указываемый в уведомлении (код отчетного периода)</a:t>
                      </a:r>
                      <a:endParaRPr lang="ru-RU" sz="1000" b="1" i="0" u="none" strike="noStrike">
                        <a:solidFill>
                          <a:srgbClr val="000000"/>
                        </a:solidFill>
                        <a:effectLst/>
                        <a:latin typeface="Times New Roman"/>
                      </a:endParaRPr>
                    </a:p>
                  </a:txBody>
                  <a:tcPr marL="7479" marR="7479" marT="7479" marB="0" anchor="ctr"/>
                </a:tc>
                <a:tc hMerge="1">
                  <a:txBody>
                    <a:bodyPr/>
                    <a:lstStyle/>
                    <a:p>
                      <a:endParaRPr lang="ru-RU"/>
                    </a:p>
                  </a:txBody>
                  <a:tcPr/>
                </a:tc>
                <a:tc gridSpan="2">
                  <a:txBody>
                    <a:bodyPr/>
                    <a:lstStyle/>
                    <a:p>
                      <a:pPr algn="ctr" fontAlgn="ctr"/>
                      <a:r>
                        <a:rPr lang="ru-RU" sz="1000" u="none" strike="noStrike">
                          <a:effectLst/>
                        </a:rPr>
                        <a:t>Срок уплаты налогов, страховых взносов в соответствии с законодательством</a:t>
                      </a:r>
                      <a:endParaRPr lang="ru-RU" sz="1000" b="1" i="0" u="none" strike="noStrike">
                        <a:solidFill>
                          <a:srgbClr val="000000"/>
                        </a:solidFill>
                        <a:effectLst/>
                        <a:latin typeface="Times New Roman"/>
                      </a:endParaRPr>
                    </a:p>
                  </a:txBody>
                  <a:tcPr marL="7479" marR="7479" marT="7479" marB="0" anchor="ctr"/>
                </a:tc>
                <a:tc hMerge="1">
                  <a:txBody>
                    <a:bodyPr/>
                    <a:lstStyle/>
                    <a:p>
                      <a:endParaRPr lang="ru-RU"/>
                    </a:p>
                  </a:txBody>
                  <a:tcPr/>
                </a:tc>
              </a:tr>
              <a:tr h="1255582">
                <a:tc>
                  <a:txBody>
                    <a:bodyPr/>
                    <a:lstStyle/>
                    <a:p>
                      <a:pPr algn="ctr" fontAlgn="ctr"/>
                      <a:r>
                        <a:rPr lang="ru-RU" sz="1000" u="none" strike="noStrike">
                          <a:effectLst/>
                        </a:rPr>
                        <a:t>отчетный период</a:t>
                      </a:r>
                      <a:endParaRPr lang="ru-RU" sz="1000" b="1" i="0" u="none" strike="noStrike">
                        <a:solidFill>
                          <a:srgbClr val="000000"/>
                        </a:solidFill>
                        <a:effectLst/>
                        <a:latin typeface="Times New Roman"/>
                      </a:endParaRPr>
                    </a:p>
                  </a:txBody>
                  <a:tcPr marL="7479" marR="7479" marT="7479" marB="0" anchor="ctr"/>
                </a:tc>
                <a:tc>
                  <a:txBody>
                    <a:bodyPr/>
                    <a:lstStyle/>
                    <a:p>
                      <a:pPr algn="ctr" fontAlgn="ctr"/>
                      <a:r>
                        <a:rPr lang="ru-RU" sz="1000" u="none" strike="noStrike">
                          <a:effectLst/>
                        </a:rPr>
                        <a:t>срок представления</a:t>
                      </a:r>
                      <a:endParaRPr lang="ru-RU" sz="1000" b="1" i="0" u="none" strike="noStrike">
                        <a:solidFill>
                          <a:srgbClr val="000000"/>
                        </a:solidFill>
                        <a:effectLst/>
                        <a:latin typeface="Times New Roman"/>
                      </a:endParaRPr>
                    </a:p>
                  </a:txBody>
                  <a:tcPr marL="7479" marR="7479" marT="7479" marB="0" anchor="ctr"/>
                </a:tc>
                <a:tc>
                  <a:txBody>
                    <a:bodyPr/>
                    <a:lstStyle/>
                    <a:p>
                      <a:pPr algn="ctr" fontAlgn="ctr"/>
                      <a:r>
                        <a:rPr lang="ru-RU" sz="1000" u="none" strike="noStrike">
                          <a:effectLst/>
                        </a:rPr>
                        <a:t>отчетный период</a:t>
                      </a:r>
                      <a:endParaRPr lang="ru-RU" sz="1000" b="1" i="0" u="none" strike="noStrike">
                        <a:solidFill>
                          <a:srgbClr val="000000"/>
                        </a:solidFill>
                        <a:effectLst/>
                        <a:latin typeface="Times New Roman"/>
                      </a:endParaRPr>
                    </a:p>
                  </a:txBody>
                  <a:tcPr marL="7479" marR="7479" marT="7479" marB="0" anchor="ctr"/>
                </a:tc>
                <a:tc>
                  <a:txBody>
                    <a:bodyPr/>
                    <a:lstStyle/>
                    <a:p>
                      <a:pPr algn="ctr" fontAlgn="ctr"/>
                      <a:r>
                        <a:rPr lang="ru-RU" sz="1000" u="none" strike="noStrike">
                          <a:effectLst/>
                        </a:rPr>
                        <a:t>код отчетного (налогового) периода/номер месяца (квартала) </a:t>
                      </a:r>
                      <a:endParaRPr lang="ru-RU" sz="1000" b="1" i="0" u="none" strike="noStrike">
                        <a:solidFill>
                          <a:srgbClr val="000000"/>
                        </a:solidFill>
                        <a:effectLst/>
                        <a:latin typeface="Times New Roman"/>
                      </a:endParaRPr>
                    </a:p>
                  </a:txBody>
                  <a:tcPr marL="7479" marR="7479" marT="7479" marB="0" anchor="ctr"/>
                </a:tc>
                <a:tc>
                  <a:txBody>
                    <a:bodyPr/>
                    <a:lstStyle/>
                    <a:p>
                      <a:pPr algn="ctr" fontAlgn="ctr"/>
                      <a:r>
                        <a:rPr lang="ru-RU" sz="1000" u="none" strike="noStrike">
                          <a:effectLst/>
                        </a:rPr>
                        <a:t>отчетный период</a:t>
                      </a:r>
                      <a:endParaRPr lang="ru-RU" sz="1000" b="1" i="0" u="none" strike="noStrike">
                        <a:solidFill>
                          <a:srgbClr val="000000"/>
                        </a:solidFill>
                        <a:effectLst/>
                        <a:latin typeface="Times New Roman"/>
                      </a:endParaRPr>
                    </a:p>
                  </a:txBody>
                  <a:tcPr marL="7479" marR="7479" marT="7479" marB="0" anchor="ctr"/>
                </a:tc>
                <a:tc>
                  <a:txBody>
                    <a:bodyPr/>
                    <a:lstStyle/>
                    <a:p>
                      <a:pPr algn="ctr" fontAlgn="ctr"/>
                      <a:r>
                        <a:rPr lang="ru-RU" sz="1000" u="none" strike="noStrike">
                          <a:effectLst/>
                        </a:rPr>
                        <a:t>срок уплаты налога, страховых взносов</a:t>
                      </a:r>
                      <a:endParaRPr lang="ru-RU" sz="1000" b="1" i="0" u="none" strike="noStrike">
                        <a:solidFill>
                          <a:srgbClr val="000000"/>
                        </a:solidFill>
                        <a:effectLst/>
                        <a:latin typeface="Times New Roman"/>
                      </a:endParaRPr>
                    </a:p>
                  </a:txBody>
                  <a:tcPr marL="7479" marR="7479" marT="7479" marB="0" anchor="ctr"/>
                </a:tc>
              </a:tr>
              <a:tr h="260164">
                <a:tc>
                  <a:txBody>
                    <a:bodyPr/>
                    <a:lstStyle/>
                    <a:p>
                      <a:pPr algn="ctr" fontAlgn="ctr"/>
                      <a:r>
                        <a:rPr lang="ru-RU" sz="1000" b="0" i="0" u="none" strike="noStrike" dirty="0" smtClean="0">
                          <a:solidFill>
                            <a:schemeClr val="dk1"/>
                          </a:solidFill>
                          <a:effectLst/>
                          <a:latin typeface="+mn-lt"/>
                        </a:rPr>
                        <a:t>1</a:t>
                      </a:r>
                      <a:endParaRPr lang="ru-RU" sz="1000" b="1" i="0" u="none" strike="noStrike" dirty="0">
                        <a:solidFill>
                          <a:srgbClr val="000000"/>
                        </a:solidFill>
                        <a:effectLst/>
                        <a:latin typeface="Times New Roman"/>
                      </a:endParaRPr>
                    </a:p>
                  </a:txBody>
                  <a:tcPr marL="7479" marR="7479" marT="7479" marB="0" anchor="ctr"/>
                </a:tc>
                <a:tc>
                  <a:txBody>
                    <a:bodyPr/>
                    <a:lstStyle/>
                    <a:p>
                      <a:pPr algn="ctr" fontAlgn="ctr"/>
                      <a:r>
                        <a:rPr lang="ru-RU" sz="1000" u="none" strike="noStrike" dirty="0" smtClean="0">
                          <a:effectLst/>
                        </a:rPr>
                        <a:t>2</a:t>
                      </a:r>
                      <a:endParaRPr lang="ru-RU" sz="1000" b="1" i="0" u="none" strike="noStrike" dirty="0">
                        <a:solidFill>
                          <a:srgbClr val="000000"/>
                        </a:solidFill>
                        <a:effectLst/>
                        <a:latin typeface="Times New Roman"/>
                      </a:endParaRPr>
                    </a:p>
                  </a:txBody>
                  <a:tcPr marL="7479" marR="7479" marT="7479" marB="0" anchor="ctr"/>
                </a:tc>
                <a:tc>
                  <a:txBody>
                    <a:bodyPr/>
                    <a:lstStyle/>
                    <a:p>
                      <a:pPr algn="ctr" fontAlgn="ctr"/>
                      <a:r>
                        <a:rPr lang="ru-RU" sz="1000" u="none" strike="noStrike" dirty="0" smtClean="0">
                          <a:effectLst/>
                        </a:rPr>
                        <a:t>3</a:t>
                      </a:r>
                      <a:endParaRPr lang="ru-RU" sz="1000" b="1" i="0" u="none" strike="noStrike" dirty="0">
                        <a:solidFill>
                          <a:srgbClr val="000000"/>
                        </a:solidFill>
                        <a:effectLst/>
                        <a:latin typeface="Times New Roman"/>
                      </a:endParaRPr>
                    </a:p>
                  </a:txBody>
                  <a:tcPr marL="7479" marR="7479" marT="7479" marB="0" anchor="ctr"/>
                </a:tc>
                <a:tc>
                  <a:txBody>
                    <a:bodyPr/>
                    <a:lstStyle/>
                    <a:p>
                      <a:pPr algn="ctr" fontAlgn="ctr"/>
                      <a:r>
                        <a:rPr lang="ru-RU" sz="1000" u="none" strike="noStrike" dirty="0" smtClean="0">
                          <a:effectLst/>
                        </a:rPr>
                        <a:t>4</a:t>
                      </a:r>
                      <a:endParaRPr lang="ru-RU" sz="1000" b="1" i="0" u="none" strike="noStrike" dirty="0">
                        <a:solidFill>
                          <a:srgbClr val="000000"/>
                        </a:solidFill>
                        <a:effectLst/>
                        <a:latin typeface="Times New Roman"/>
                      </a:endParaRPr>
                    </a:p>
                  </a:txBody>
                  <a:tcPr marL="7479" marR="7479" marT="7479" marB="0" anchor="ctr"/>
                </a:tc>
                <a:tc>
                  <a:txBody>
                    <a:bodyPr/>
                    <a:lstStyle/>
                    <a:p>
                      <a:pPr algn="ctr" fontAlgn="ctr"/>
                      <a:r>
                        <a:rPr lang="ru-RU" sz="1000" u="none" strike="noStrike" dirty="0" smtClean="0">
                          <a:effectLst/>
                        </a:rPr>
                        <a:t>5</a:t>
                      </a:r>
                      <a:endParaRPr lang="ru-RU" sz="1000" b="1" i="0" u="none" strike="noStrike" dirty="0">
                        <a:solidFill>
                          <a:srgbClr val="000000"/>
                        </a:solidFill>
                        <a:effectLst/>
                        <a:latin typeface="Times New Roman"/>
                      </a:endParaRPr>
                    </a:p>
                  </a:txBody>
                  <a:tcPr marL="7479" marR="7479" marT="7479" marB="0" anchor="ctr"/>
                </a:tc>
                <a:tc>
                  <a:txBody>
                    <a:bodyPr/>
                    <a:lstStyle/>
                    <a:p>
                      <a:pPr algn="ctr" fontAlgn="ctr"/>
                      <a:r>
                        <a:rPr lang="ru-RU" sz="1000" u="none" strike="noStrike" dirty="0" smtClean="0">
                          <a:effectLst/>
                        </a:rPr>
                        <a:t>6</a:t>
                      </a:r>
                      <a:endParaRPr lang="ru-RU" sz="1000" b="1" i="0" u="none" strike="noStrike" dirty="0">
                        <a:solidFill>
                          <a:srgbClr val="000000"/>
                        </a:solidFill>
                        <a:effectLst/>
                        <a:latin typeface="Times New Roman"/>
                      </a:endParaRPr>
                    </a:p>
                  </a:txBody>
                  <a:tcPr marL="7479" marR="7479" marT="7479" marB="0" anchor="ctr"/>
                </a:tc>
              </a:tr>
              <a:tr h="407215">
                <a:tc>
                  <a:txBody>
                    <a:bodyPr/>
                    <a:lstStyle/>
                    <a:p>
                      <a:pPr algn="ctr" fontAlgn="ctr"/>
                      <a:r>
                        <a:rPr lang="ru-RU" sz="900" u="none" strike="noStrike" dirty="0">
                          <a:effectLst/>
                        </a:rPr>
                        <a:t>01.01.-22.01.</a:t>
                      </a:r>
                      <a:endParaRPr lang="ru-RU" sz="900" b="0" i="0" u="none" strike="noStrike" dirty="0">
                        <a:solidFill>
                          <a:srgbClr val="000000"/>
                        </a:solidFill>
                        <a:effectLst/>
                        <a:latin typeface="Times New Roman"/>
                      </a:endParaRPr>
                    </a:p>
                  </a:txBody>
                  <a:tcPr marL="7479" marR="7479" marT="7479" marB="0" anchor="ctr"/>
                </a:tc>
                <a:tc>
                  <a:txBody>
                    <a:bodyPr/>
                    <a:lstStyle/>
                    <a:p>
                      <a:pPr algn="ctr" fontAlgn="ctr"/>
                      <a:r>
                        <a:rPr lang="ru-RU" sz="900" u="none" strike="noStrike" dirty="0">
                          <a:effectLst/>
                        </a:rPr>
                        <a:t>не позднее 25.01.</a:t>
                      </a:r>
                      <a:endParaRPr lang="ru-RU" sz="900" b="0" i="0" u="none" strike="noStrike" dirty="0">
                        <a:solidFill>
                          <a:srgbClr val="000000"/>
                        </a:solidFill>
                        <a:effectLst/>
                        <a:latin typeface="Times New Roman"/>
                      </a:endParaRPr>
                    </a:p>
                  </a:txBody>
                  <a:tcPr marL="7479" marR="7479" marT="7479" marB="0" anchor="ctr"/>
                </a:tc>
                <a:tc>
                  <a:txBody>
                    <a:bodyPr/>
                    <a:lstStyle/>
                    <a:p>
                      <a:pPr algn="ctr" fontAlgn="ctr"/>
                      <a:r>
                        <a:rPr lang="ru-RU" sz="900" u="none" strike="noStrike" dirty="0">
                          <a:effectLst/>
                        </a:rPr>
                        <a:t>01.01.-22.01.</a:t>
                      </a:r>
                      <a:endParaRPr lang="ru-RU" sz="900" b="0" i="0" u="none" strike="noStrike" dirty="0">
                        <a:solidFill>
                          <a:srgbClr val="000000"/>
                        </a:solidFill>
                        <a:effectLst/>
                        <a:latin typeface="Times New Roman"/>
                      </a:endParaRPr>
                    </a:p>
                  </a:txBody>
                  <a:tcPr marL="7479" marR="7479" marT="7479" marB="0" anchor="ctr"/>
                </a:tc>
                <a:tc>
                  <a:txBody>
                    <a:bodyPr/>
                    <a:lstStyle/>
                    <a:p>
                      <a:pPr algn="ctr" fontAlgn="ctr"/>
                      <a:r>
                        <a:rPr lang="ru-RU" sz="900" u="none" strike="noStrike" dirty="0">
                          <a:effectLst/>
                        </a:rPr>
                        <a:t>21/01</a:t>
                      </a:r>
                      <a:endParaRPr lang="ru-RU" sz="900" b="0" i="0" u="none" strike="noStrike" dirty="0">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01.01.-22.01.</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28.01.</a:t>
                      </a:r>
                      <a:endParaRPr lang="ru-RU" sz="900" b="0" i="0" u="none" strike="noStrike">
                        <a:solidFill>
                          <a:srgbClr val="000000"/>
                        </a:solidFill>
                        <a:effectLst/>
                        <a:latin typeface="Times New Roman"/>
                      </a:endParaRPr>
                    </a:p>
                  </a:txBody>
                  <a:tcPr marL="7479" marR="7479" marT="7479" marB="0" anchor="ctr"/>
                </a:tc>
              </a:tr>
              <a:tr h="407215">
                <a:tc>
                  <a:txBody>
                    <a:bodyPr/>
                    <a:lstStyle/>
                    <a:p>
                      <a:pPr algn="ctr" fontAlgn="ctr"/>
                      <a:r>
                        <a:rPr lang="ru-RU" sz="900" u="none" strike="noStrike">
                          <a:effectLst/>
                        </a:rPr>
                        <a:t>23.01.-31.01.</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dirty="0">
                          <a:effectLst/>
                        </a:rPr>
                        <a:t>не позднее 03.02.</a:t>
                      </a:r>
                      <a:endParaRPr lang="ru-RU" sz="900" b="0" i="0" u="none" strike="noStrike" dirty="0">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23.01.-31.01.</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21/11</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23.01.-31.01.</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05.02.</a:t>
                      </a:r>
                      <a:endParaRPr lang="ru-RU" sz="900" b="0" i="0" u="none" strike="noStrike">
                        <a:solidFill>
                          <a:srgbClr val="000000"/>
                        </a:solidFill>
                        <a:effectLst/>
                        <a:latin typeface="Times New Roman"/>
                      </a:endParaRPr>
                    </a:p>
                  </a:txBody>
                  <a:tcPr marL="7479" marR="7479" marT="7479" marB="0" anchor="ctr"/>
                </a:tc>
              </a:tr>
              <a:tr h="407215">
                <a:tc>
                  <a:txBody>
                    <a:bodyPr/>
                    <a:lstStyle/>
                    <a:p>
                      <a:pPr algn="ctr" fontAlgn="ctr"/>
                      <a:r>
                        <a:rPr lang="ru-RU" sz="900" u="none" strike="noStrike">
                          <a:effectLst/>
                        </a:rPr>
                        <a:t>01.02.-22.02.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25.02.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01.02.-22.02.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21/02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01.02.-22.02.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28.02.</a:t>
                      </a:r>
                      <a:endParaRPr lang="ru-RU" sz="900" b="0" i="0" u="none" strike="noStrike">
                        <a:solidFill>
                          <a:srgbClr val="000000"/>
                        </a:solidFill>
                        <a:effectLst/>
                        <a:latin typeface="Times New Roman"/>
                      </a:endParaRPr>
                    </a:p>
                  </a:txBody>
                  <a:tcPr marL="7479" marR="7479" marT="7479" marB="0" anchor="ctr"/>
                </a:tc>
              </a:tr>
              <a:tr h="445675">
                <a:tc>
                  <a:txBody>
                    <a:bodyPr/>
                    <a:lstStyle/>
                    <a:p>
                      <a:pPr algn="ctr" fontAlgn="ctr"/>
                      <a:r>
                        <a:rPr lang="ru-RU" sz="900" u="none" strike="noStrike">
                          <a:effectLst/>
                        </a:rPr>
                        <a:t>23.02.-28(29).02.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03.03.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23.02.-28(29).02.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21/12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23.02.-28(29).02.</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05.03.</a:t>
                      </a:r>
                      <a:endParaRPr lang="ru-RU" sz="900" b="0" i="0" u="none" strike="noStrike">
                        <a:solidFill>
                          <a:srgbClr val="000000"/>
                        </a:solidFill>
                        <a:effectLst/>
                        <a:latin typeface="Times New Roman"/>
                      </a:endParaRPr>
                    </a:p>
                  </a:txBody>
                  <a:tcPr marL="7479" marR="7479" marT="7479" marB="0" anchor="ctr"/>
                </a:tc>
              </a:tr>
              <a:tr h="407215">
                <a:tc>
                  <a:txBody>
                    <a:bodyPr/>
                    <a:lstStyle/>
                    <a:p>
                      <a:pPr algn="ctr" fontAlgn="ctr"/>
                      <a:r>
                        <a:rPr lang="ru-RU" sz="900" u="none" strike="noStrike">
                          <a:effectLst/>
                        </a:rPr>
                        <a:t>01.03.-22.03.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25.03.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01.03.-22.03.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21/03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01.03.-22.03.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28.03.</a:t>
                      </a:r>
                      <a:endParaRPr lang="ru-RU" sz="900" b="0" i="0" u="none" strike="noStrike">
                        <a:solidFill>
                          <a:srgbClr val="000000"/>
                        </a:solidFill>
                        <a:effectLst/>
                        <a:latin typeface="Times New Roman"/>
                      </a:endParaRPr>
                    </a:p>
                  </a:txBody>
                  <a:tcPr marL="7479" marR="7479" marT="7479" marB="0" anchor="ctr"/>
                </a:tc>
              </a:tr>
              <a:tr h="407215">
                <a:tc>
                  <a:txBody>
                    <a:bodyPr/>
                    <a:lstStyle/>
                    <a:p>
                      <a:pPr algn="ctr" fontAlgn="ctr"/>
                      <a:r>
                        <a:rPr lang="ru-RU" sz="900" u="none" strike="noStrike">
                          <a:effectLst/>
                        </a:rPr>
                        <a:t>23.03.-31.03.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не позднее 03.04.</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23.03.-31.03.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21/13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a:effectLst/>
                        </a:rPr>
                        <a:t>23.03.-31.03.</a:t>
                      </a:r>
                      <a:endParaRPr lang="ru-RU" sz="900" b="0" i="0" u="none" strike="noStrike">
                        <a:solidFill>
                          <a:srgbClr val="000000"/>
                        </a:solidFill>
                        <a:effectLst/>
                        <a:latin typeface="Times New Roman"/>
                      </a:endParaRPr>
                    </a:p>
                  </a:txBody>
                  <a:tcPr marL="7479" marR="7479" marT="7479" marB="0" anchor="ctr"/>
                </a:tc>
                <a:tc>
                  <a:txBody>
                    <a:bodyPr/>
                    <a:lstStyle/>
                    <a:p>
                      <a:pPr algn="ctr" fontAlgn="ctr"/>
                      <a:r>
                        <a:rPr lang="ru-RU" sz="900" u="none" strike="noStrike" dirty="0">
                          <a:effectLst/>
                        </a:rPr>
                        <a:t>не позднее 05.04.</a:t>
                      </a:r>
                      <a:endParaRPr lang="ru-RU" sz="900" b="0" i="0" u="none" strike="noStrike" dirty="0">
                        <a:solidFill>
                          <a:srgbClr val="000000"/>
                        </a:solidFill>
                        <a:effectLst/>
                        <a:latin typeface="Times New Roman"/>
                      </a:endParaRPr>
                    </a:p>
                  </a:txBody>
                  <a:tcPr marL="7479" marR="7479" marT="7479" marB="0" anchor="ctr"/>
                </a:tc>
              </a:tr>
            </a:tbl>
          </a:graphicData>
        </a:graphic>
      </p:graphicFrame>
      <p:sp>
        <p:nvSpPr>
          <p:cNvPr id="10" name="Прямоугольник 9"/>
          <p:cNvSpPr/>
          <p:nvPr/>
        </p:nvSpPr>
        <p:spPr>
          <a:xfrm>
            <a:off x="328378" y="6121559"/>
            <a:ext cx="8568952" cy="646331"/>
          </a:xfrm>
          <a:prstGeom prst="rect">
            <a:avLst/>
          </a:prstGeom>
        </p:spPr>
        <p:txBody>
          <a:bodyPr wrap="square">
            <a:spAutoFit/>
          </a:bodyPr>
          <a:lstStyle/>
          <a:p>
            <a:pPr algn="just">
              <a:buClr>
                <a:srgbClr val="0BD0D9"/>
              </a:buClr>
            </a:pPr>
            <a:r>
              <a:rPr lang="ru-RU" dirty="0">
                <a:latin typeface="Times New Roman" pitchFamily="18" charset="0"/>
                <a:cs typeface="Times New Roman" pitchFamily="18" charset="0"/>
              </a:rPr>
              <a:t>Коды периодов Уведомлений об исчисленных суммах налогов (взносов)- </a:t>
            </a:r>
            <a:r>
              <a:rPr lang="en-US" dirty="0" smtClean="0">
                <a:latin typeface="Times New Roman" pitchFamily="18" charset="0"/>
                <a:cs typeface="Times New Roman" pitchFamily="18" charset="0"/>
                <a:hlinkClick r:id="rId2"/>
              </a:rPr>
              <a:t>www.nalog.gov.ru</a:t>
            </a:r>
            <a:r>
              <a:rPr lang="ru-RU" dirty="0" smtClean="0">
                <a:latin typeface="Times New Roman" pitchFamily="18" charset="0"/>
                <a:cs typeface="Times New Roman" pitchFamily="18" charset="0"/>
              </a:rPr>
              <a:t> (раздел «ЕНС»).</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887835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solidFill>
                  <a:srgbClr val="240597"/>
                </a:solidFill>
              </a:rPr>
              <a:t>Примеры заполнения Уведомления по НДФЛ</a:t>
            </a:r>
            <a:endParaRPr lang="ru-RU" dirty="0">
              <a:solidFill>
                <a:srgbClr val="240597"/>
              </a:solidFill>
            </a:endParaRPr>
          </a:p>
        </p:txBody>
      </p:sp>
      <p:pic>
        <p:nvPicPr>
          <p:cNvPr id="5" name="Рисунок 4"/>
          <p:cNvPicPr/>
          <p:nvPr/>
        </p:nvPicPr>
        <p:blipFill rotWithShape="1">
          <a:blip r:embed="rId2"/>
          <a:srcRect l="23657" t="31178" r="37974" b="33780"/>
          <a:stretch/>
        </p:blipFill>
        <p:spPr>
          <a:xfrm>
            <a:off x="496436" y="2372496"/>
            <a:ext cx="3931548" cy="2856703"/>
          </a:xfrm>
          <a:prstGeom prst="rect">
            <a:avLst/>
          </a:prstGeom>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945" t="32815" r="38754" b="31534"/>
          <a:stretch/>
        </p:blipFill>
        <p:spPr bwMode="auto">
          <a:xfrm>
            <a:off x="4406983" y="2492895"/>
            <a:ext cx="4688675" cy="273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96436" y="1988840"/>
            <a:ext cx="3499500" cy="276999"/>
          </a:xfrm>
          <a:prstGeom prst="rect">
            <a:avLst/>
          </a:prstGeom>
          <a:noFill/>
        </p:spPr>
        <p:txBody>
          <a:bodyPr wrap="square" rtlCol="0">
            <a:spAutoFit/>
          </a:bodyPr>
          <a:lstStyle/>
          <a:p>
            <a:r>
              <a:rPr lang="ru-RU" sz="1200" b="1" dirty="0" smtClean="0">
                <a:solidFill>
                  <a:srgbClr val="240597"/>
                </a:solidFill>
                <a:latin typeface="Times New Roman" pitchFamily="18" charset="0"/>
                <a:cs typeface="Times New Roman" pitchFamily="18" charset="0"/>
              </a:rPr>
              <a:t>НДФЛ за период с 01.01.2024 по 22.01.2024:</a:t>
            </a:r>
            <a:endParaRPr lang="ru-RU" sz="1200" b="1" dirty="0">
              <a:solidFill>
                <a:srgbClr val="240597"/>
              </a:solidFill>
              <a:latin typeface="Times New Roman" pitchFamily="18" charset="0"/>
              <a:cs typeface="Times New Roman" pitchFamily="18" charset="0"/>
            </a:endParaRPr>
          </a:p>
        </p:txBody>
      </p:sp>
      <p:sp>
        <p:nvSpPr>
          <p:cNvPr id="9" name="TextBox 8"/>
          <p:cNvSpPr txBox="1"/>
          <p:nvPr/>
        </p:nvSpPr>
        <p:spPr>
          <a:xfrm>
            <a:off x="4663286" y="1988841"/>
            <a:ext cx="3365097" cy="276999"/>
          </a:xfrm>
          <a:prstGeom prst="rect">
            <a:avLst/>
          </a:prstGeom>
          <a:noFill/>
        </p:spPr>
        <p:txBody>
          <a:bodyPr wrap="square" rtlCol="0">
            <a:spAutoFit/>
          </a:bodyPr>
          <a:lstStyle/>
          <a:p>
            <a:r>
              <a:rPr lang="ru-RU" sz="1200" b="1" dirty="0" smtClean="0">
                <a:solidFill>
                  <a:srgbClr val="240597"/>
                </a:solidFill>
                <a:latin typeface="Times New Roman" pitchFamily="18" charset="0"/>
                <a:cs typeface="Times New Roman" pitchFamily="18" charset="0"/>
              </a:rPr>
              <a:t>НДФЛ за период с 23.01.2024 по 31.01.2024:</a:t>
            </a:r>
            <a:endParaRPr lang="ru-RU" sz="1200" b="1" dirty="0">
              <a:solidFill>
                <a:srgbClr val="240597"/>
              </a:solidFill>
              <a:latin typeface="Times New Roman" pitchFamily="18" charset="0"/>
              <a:cs typeface="Times New Roman" pitchFamily="18" charset="0"/>
            </a:endParaRPr>
          </a:p>
        </p:txBody>
      </p:sp>
    </p:spTree>
    <p:extLst>
      <p:ext uri="{BB962C8B-B14F-4D97-AF65-F5344CB8AC3E}">
        <p14:creationId xmlns:p14="http://schemas.microsoft.com/office/powerpoint/2010/main" val="2984223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116633"/>
            <a:ext cx="7787208" cy="576064"/>
          </a:xfrm>
        </p:spPr>
        <p:txBody>
          <a:bodyPr/>
          <a:lstStyle/>
          <a:p>
            <a:r>
              <a:rPr lang="ru-RU" sz="2800" b="1" dirty="0" smtClean="0">
                <a:solidFill>
                  <a:srgbClr val="C00000"/>
                </a:solidFill>
              </a:rPr>
              <a:t>НДФЛ</a:t>
            </a:r>
            <a:endParaRPr lang="ru-RU" sz="2800" b="1" dirty="0">
              <a:solidFill>
                <a:srgbClr val="C00000"/>
              </a:solidFill>
            </a:endParaRPr>
          </a:p>
        </p:txBody>
      </p:sp>
      <p:sp>
        <p:nvSpPr>
          <p:cNvPr id="7" name="TextBox 6"/>
          <p:cNvSpPr txBox="1"/>
          <p:nvPr/>
        </p:nvSpPr>
        <p:spPr>
          <a:xfrm>
            <a:off x="179512" y="692696"/>
            <a:ext cx="8784976" cy="6370975"/>
          </a:xfrm>
          <a:prstGeom prst="rect">
            <a:avLst/>
          </a:prstGeom>
          <a:noFill/>
        </p:spPr>
        <p:txBody>
          <a:bodyPr wrap="square" rtlCol="0">
            <a:spAutoFit/>
          </a:bodyPr>
          <a:lstStyle/>
          <a:p>
            <a:pPr algn="just"/>
            <a:r>
              <a:rPr lang="ru-RU" sz="1500" b="1" dirty="0" smtClean="0">
                <a:solidFill>
                  <a:schemeClr val="accent2">
                    <a:lumMod val="75000"/>
                  </a:schemeClr>
                </a:solidFill>
                <a:latin typeface="Golos Text"/>
              </a:rPr>
              <a:t>Доходы </a:t>
            </a:r>
            <a:r>
              <a:rPr lang="ru-RU" sz="1500" b="1" dirty="0" err="1">
                <a:solidFill>
                  <a:schemeClr val="accent2">
                    <a:lumMod val="75000"/>
                  </a:schemeClr>
                </a:solidFill>
                <a:latin typeface="Golos Text"/>
              </a:rPr>
              <a:t>удаленщиков</a:t>
            </a:r>
            <a:r>
              <a:rPr lang="ru-RU" sz="1500" b="1" dirty="0">
                <a:solidFill>
                  <a:schemeClr val="accent2">
                    <a:lumMod val="75000"/>
                  </a:schemeClr>
                </a:solidFill>
                <a:latin typeface="Golos Text"/>
              </a:rPr>
              <a:t> от источников в РФ</a:t>
            </a:r>
            <a:r>
              <a:rPr lang="ru-RU" sz="1500" dirty="0">
                <a:solidFill>
                  <a:schemeClr val="accent2">
                    <a:lumMod val="75000"/>
                  </a:schemeClr>
                </a:solidFill>
                <a:latin typeface="Golos Text"/>
              </a:rPr>
              <a:t>. </a:t>
            </a:r>
            <a:endParaRPr lang="ru-RU" sz="1500" dirty="0" smtClean="0">
              <a:solidFill>
                <a:schemeClr val="accent2">
                  <a:lumMod val="75000"/>
                </a:schemeClr>
              </a:solidFill>
              <a:latin typeface="Golos Text"/>
            </a:endParaRPr>
          </a:p>
          <a:p>
            <a:pPr algn="just"/>
            <a:r>
              <a:rPr lang="ru-RU" sz="1500" dirty="0" smtClean="0">
                <a:solidFill>
                  <a:schemeClr val="accent2">
                    <a:lumMod val="75000"/>
                  </a:schemeClr>
                </a:solidFill>
                <a:latin typeface="Golos Text"/>
              </a:rPr>
              <a:t>Доходы </a:t>
            </a:r>
            <a:r>
              <a:rPr lang="ru-RU" sz="1500" dirty="0" err="1">
                <a:solidFill>
                  <a:schemeClr val="accent2">
                    <a:lumMod val="75000"/>
                  </a:schemeClr>
                </a:solidFill>
                <a:latin typeface="Golos Text"/>
              </a:rPr>
              <a:t>удаленщиков</a:t>
            </a:r>
            <a:r>
              <a:rPr lang="ru-RU" sz="1500" dirty="0">
                <a:solidFill>
                  <a:schemeClr val="accent2">
                    <a:lumMod val="75000"/>
                  </a:schemeClr>
                </a:solidFill>
                <a:latin typeface="Golos Text"/>
              </a:rPr>
              <a:t>, которые работают по трудовым договорам с российской организацией или зарегистрированным в РФ подразделением иностранной компании, </a:t>
            </a:r>
            <a:r>
              <a:rPr lang="ru-RU" sz="1500" dirty="0" smtClean="0">
                <a:solidFill>
                  <a:schemeClr val="accent2">
                    <a:lumMod val="75000"/>
                  </a:schemeClr>
                </a:solidFill>
                <a:latin typeface="Golos Text"/>
              </a:rPr>
              <a:t> признаются </a:t>
            </a:r>
            <a:r>
              <a:rPr lang="ru-RU" sz="1500" dirty="0">
                <a:solidFill>
                  <a:schemeClr val="accent2">
                    <a:lumMod val="75000"/>
                  </a:schemeClr>
                </a:solidFill>
                <a:latin typeface="Golos Text"/>
              </a:rPr>
              <a:t>доходами от источников в РФ (</a:t>
            </a:r>
            <a:r>
              <a:rPr lang="ru-RU" sz="1500" dirty="0" err="1">
                <a:solidFill>
                  <a:schemeClr val="accent2">
                    <a:lumMod val="75000"/>
                  </a:schemeClr>
                </a:solidFill>
                <a:latin typeface="Golos Text"/>
              </a:rPr>
              <a:t>пп</a:t>
            </a:r>
            <a:r>
              <a:rPr lang="ru-RU" sz="1500" dirty="0">
                <a:solidFill>
                  <a:schemeClr val="accent2">
                    <a:lumMod val="75000"/>
                  </a:schemeClr>
                </a:solidFill>
                <a:latin typeface="Golos Text"/>
              </a:rPr>
              <a:t>. «а» п. 21 ст. 2 Федерального закона от 31.07.2023 </a:t>
            </a:r>
            <a:r>
              <a:rPr lang="ru-RU" sz="1500" u="sng" dirty="0">
                <a:solidFill>
                  <a:schemeClr val="accent2">
                    <a:lumMod val="75000"/>
                  </a:schemeClr>
                </a:solidFill>
                <a:latin typeface="Golos Text"/>
                <a:hlinkClick r:id="rId2"/>
              </a:rPr>
              <a:t>№ 389-ФЗ</a:t>
            </a:r>
            <a:r>
              <a:rPr lang="ru-RU" sz="1500" dirty="0" smtClean="0">
                <a:solidFill>
                  <a:schemeClr val="accent2">
                    <a:lumMod val="75000"/>
                  </a:schemeClr>
                </a:solidFill>
                <a:latin typeface="Golos Text"/>
              </a:rPr>
              <a:t>).</a:t>
            </a:r>
          </a:p>
          <a:p>
            <a:pPr algn="just"/>
            <a:r>
              <a:rPr lang="ru-RU" sz="1500" dirty="0" smtClean="0">
                <a:solidFill>
                  <a:schemeClr val="accent2">
                    <a:lumMod val="75000"/>
                  </a:schemeClr>
                </a:solidFill>
                <a:latin typeface="Golos Text"/>
              </a:rPr>
              <a:t>К</a:t>
            </a:r>
            <a:r>
              <a:rPr lang="ru-RU" sz="1500" dirty="0">
                <a:solidFill>
                  <a:schemeClr val="accent2">
                    <a:lumMod val="75000"/>
                  </a:schemeClr>
                </a:solidFill>
                <a:latin typeface="Golos Text"/>
              </a:rPr>
              <a:t> таким доходам будут применять стандартную ставку НДФЛ независимо от статуса налогового </a:t>
            </a:r>
            <a:r>
              <a:rPr lang="ru-RU" sz="1500" dirty="0" err="1">
                <a:solidFill>
                  <a:schemeClr val="accent2">
                    <a:lumMod val="75000"/>
                  </a:schemeClr>
                </a:solidFill>
                <a:latin typeface="Golos Text"/>
              </a:rPr>
              <a:t>резидентства</a:t>
            </a:r>
            <a:r>
              <a:rPr lang="ru-RU" sz="1500" dirty="0">
                <a:solidFill>
                  <a:schemeClr val="accent2">
                    <a:lumMod val="75000"/>
                  </a:schemeClr>
                </a:solidFill>
                <a:latin typeface="Golos Text"/>
              </a:rPr>
              <a:t> работников — 13% или 15% с доходов от 5 млн рублей в год (п. 35 ст. </a:t>
            </a:r>
            <a:r>
              <a:rPr lang="ru-RU" sz="1500" dirty="0" smtClean="0">
                <a:solidFill>
                  <a:schemeClr val="accent2">
                    <a:lumMod val="75000"/>
                  </a:schemeClr>
                </a:solidFill>
                <a:latin typeface="Golos Text"/>
              </a:rPr>
              <a:t>2 Закона</a:t>
            </a:r>
            <a:r>
              <a:rPr lang="ru-RU" sz="1500" dirty="0">
                <a:solidFill>
                  <a:schemeClr val="accent2">
                    <a:lumMod val="75000"/>
                  </a:schemeClr>
                </a:solidFill>
                <a:latin typeface="Golos Text"/>
              </a:rPr>
              <a:t> 389-ФЗ).</a:t>
            </a:r>
          </a:p>
          <a:p>
            <a:pPr algn="just"/>
            <a:endParaRPr lang="ru-RU" sz="600" b="1" dirty="0" smtClean="0">
              <a:solidFill>
                <a:schemeClr val="accent2">
                  <a:lumMod val="75000"/>
                </a:schemeClr>
              </a:solidFill>
              <a:latin typeface="Golos Text"/>
            </a:endParaRPr>
          </a:p>
          <a:p>
            <a:pPr algn="just"/>
            <a:r>
              <a:rPr lang="ru-RU" sz="1500" b="1" dirty="0" smtClean="0">
                <a:solidFill>
                  <a:schemeClr val="accent2">
                    <a:lumMod val="75000"/>
                  </a:schemeClr>
                </a:solidFill>
                <a:latin typeface="Golos Text"/>
              </a:rPr>
              <a:t>Лимит </a:t>
            </a:r>
            <a:r>
              <a:rPr lang="ru-RU" sz="1500" b="1" dirty="0">
                <a:solidFill>
                  <a:schemeClr val="accent2">
                    <a:lumMod val="75000"/>
                  </a:schemeClr>
                </a:solidFill>
                <a:latin typeface="Golos Text"/>
              </a:rPr>
              <a:t>компенсации </a:t>
            </a:r>
            <a:r>
              <a:rPr lang="ru-RU" sz="1500" b="1" dirty="0" err="1">
                <a:solidFill>
                  <a:schemeClr val="accent2">
                    <a:lumMod val="75000"/>
                  </a:schemeClr>
                </a:solidFill>
                <a:latin typeface="Golos Text"/>
              </a:rPr>
              <a:t>дистанционщикам</a:t>
            </a:r>
            <a:r>
              <a:rPr lang="ru-RU" sz="1500" dirty="0">
                <a:solidFill>
                  <a:schemeClr val="accent2">
                    <a:lumMod val="75000"/>
                  </a:schemeClr>
                </a:solidFill>
                <a:latin typeface="Golos Text"/>
              </a:rPr>
              <a:t>. </a:t>
            </a:r>
            <a:endParaRPr lang="ru-RU" sz="1500" dirty="0" smtClean="0">
              <a:solidFill>
                <a:schemeClr val="accent2">
                  <a:lumMod val="75000"/>
                </a:schemeClr>
              </a:solidFill>
              <a:latin typeface="Golos Text"/>
            </a:endParaRPr>
          </a:p>
          <a:p>
            <a:pPr algn="just"/>
            <a:r>
              <a:rPr lang="ru-RU" sz="1500" dirty="0" smtClean="0">
                <a:solidFill>
                  <a:schemeClr val="accent2">
                    <a:lumMod val="75000"/>
                  </a:schemeClr>
                </a:solidFill>
                <a:latin typeface="Golos Text"/>
              </a:rPr>
              <a:t>Вводится </a:t>
            </a:r>
            <a:r>
              <a:rPr lang="ru-RU" sz="1500" dirty="0">
                <a:solidFill>
                  <a:schemeClr val="accent2">
                    <a:lumMod val="75000"/>
                  </a:schemeClr>
                </a:solidFill>
                <a:latin typeface="Golos Text"/>
              </a:rPr>
              <a:t>ограничение на компенсацию </a:t>
            </a:r>
            <a:r>
              <a:rPr lang="ru-RU" sz="1500" dirty="0" err="1">
                <a:solidFill>
                  <a:schemeClr val="accent2">
                    <a:lumMod val="75000"/>
                  </a:schemeClr>
                </a:solidFill>
                <a:latin typeface="Golos Text"/>
              </a:rPr>
              <a:t>дистанционщикам</a:t>
            </a:r>
            <a:r>
              <a:rPr lang="ru-RU" sz="1500" dirty="0">
                <a:solidFill>
                  <a:schemeClr val="accent2">
                    <a:lumMod val="75000"/>
                  </a:schemeClr>
                </a:solidFill>
                <a:latin typeface="Golos Text"/>
              </a:rPr>
              <a:t> за использование в работе своих программ, техники и оборудования, которая освобождается от НДФЛ. Максимальный размер такой компенсации — 35 рублей за рабочий день или же сумма документально подтвержденных расходов. Работодатели будут определять размер возмещения в коллективном договоре или другом локальном акте, трудовом договоре или дополнительном соглашении к нему (</a:t>
            </a:r>
            <a:r>
              <a:rPr lang="ru-RU" sz="1500" dirty="0" err="1">
                <a:solidFill>
                  <a:schemeClr val="accent2">
                    <a:lumMod val="75000"/>
                  </a:schemeClr>
                </a:solidFill>
                <a:latin typeface="Golos Text"/>
              </a:rPr>
              <a:t>пп</a:t>
            </a:r>
            <a:r>
              <a:rPr lang="ru-RU" sz="1500" dirty="0">
                <a:solidFill>
                  <a:schemeClr val="accent2">
                    <a:lumMod val="75000"/>
                  </a:schemeClr>
                </a:solidFill>
                <a:latin typeface="Golos Text"/>
              </a:rPr>
              <a:t>. «а» п. 28 ст. </a:t>
            </a:r>
            <a:r>
              <a:rPr lang="ru-RU" sz="1500" dirty="0" smtClean="0">
                <a:solidFill>
                  <a:schemeClr val="accent2">
                    <a:lumMod val="75000"/>
                  </a:schemeClr>
                </a:solidFill>
                <a:latin typeface="Golos Text"/>
              </a:rPr>
              <a:t>2 Закона</a:t>
            </a:r>
            <a:r>
              <a:rPr lang="ru-RU" sz="1500" dirty="0">
                <a:solidFill>
                  <a:schemeClr val="accent2">
                    <a:lumMod val="75000"/>
                  </a:schemeClr>
                </a:solidFill>
                <a:latin typeface="Golos Text"/>
              </a:rPr>
              <a:t> 389-ФЗ</a:t>
            </a:r>
            <a:r>
              <a:rPr lang="ru-RU" sz="1500" dirty="0" smtClean="0">
                <a:solidFill>
                  <a:schemeClr val="accent2">
                    <a:lumMod val="75000"/>
                  </a:schemeClr>
                </a:solidFill>
                <a:latin typeface="Golos Text"/>
              </a:rPr>
              <a:t>).</a:t>
            </a:r>
          </a:p>
          <a:p>
            <a:pPr algn="just"/>
            <a:endParaRPr lang="ru-RU" sz="600" dirty="0" smtClean="0">
              <a:solidFill>
                <a:schemeClr val="accent2">
                  <a:lumMod val="75000"/>
                </a:schemeClr>
              </a:solidFill>
              <a:latin typeface="Golos Text"/>
            </a:endParaRPr>
          </a:p>
          <a:p>
            <a:pPr algn="just"/>
            <a:r>
              <a:rPr lang="ru-RU" sz="1500" b="1" dirty="0">
                <a:solidFill>
                  <a:schemeClr val="accent2">
                    <a:lumMod val="75000"/>
                  </a:schemeClr>
                </a:solidFill>
                <a:latin typeface="Golos Text"/>
              </a:rPr>
              <a:t>Лимит суточных</a:t>
            </a:r>
            <a:r>
              <a:rPr lang="ru-RU" sz="1500" dirty="0">
                <a:solidFill>
                  <a:schemeClr val="accent2">
                    <a:lumMod val="75000"/>
                  </a:schemeClr>
                </a:solidFill>
                <a:latin typeface="Golos Text"/>
              </a:rPr>
              <a:t>. Для работников вводят лимит необлагаемых НДФЛ суточных или полевого довольствия при разъездной работе/работе в пути. Нормируют и надбавки </a:t>
            </a:r>
            <a:r>
              <a:rPr lang="ru-RU" sz="1500" dirty="0" err="1">
                <a:solidFill>
                  <a:schemeClr val="accent2">
                    <a:lumMod val="75000"/>
                  </a:schemeClr>
                </a:solidFill>
                <a:latin typeface="Golos Text"/>
              </a:rPr>
              <a:t>вахтовикам</a:t>
            </a:r>
            <a:r>
              <a:rPr lang="ru-RU" sz="1500" dirty="0">
                <a:solidFill>
                  <a:schemeClr val="accent2">
                    <a:lumMod val="75000"/>
                  </a:schemeClr>
                </a:solidFill>
                <a:latin typeface="Golos Text"/>
              </a:rPr>
              <a:t> взамен суточных. Необлагаемая сумма составит 700 рублей за день разъездной работы и работы в пути, а также вахты и время </a:t>
            </a:r>
            <a:r>
              <a:rPr lang="ru-RU" sz="1500" dirty="0" err="1">
                <a:solidFill>
                  <a:schemeClr val="accent2">
                    <a:lumMod val="75000"/>
                  </a:schemeClr>
                </a:solidFill>
                <a:latin typeface="Golos Text"/>
              </a:rPr>
              <a:t>вахтовиков</a:t>
            </a:r>
            <a:r>
              <a:rPr lang="ru-RU" sz="1500" dirty="0">
                <a:solidFill>
                  <a:schemeClr val="accent2">
                    <a:lumMod val="75000"/>
                  </a:schemeClr>
                </a:solidFill>
                <a:latin typeface="Golos Text"/>
              </a:rPr>
              <a:t> в пути на территории России и 2500 рублей — за границей (</a:t>
            </a:r>
            <a:r>
              <a:rPr lang="ru-RU" sz="1500" dirty="0" err="1">
                <a:solidFill>
                  <a:schemeClr val="accent2">
                    <a:lumMod val="75000"/>
                  </a:schemeClr>
                </a:solidFill>
                <a:latin typeface="Golos Text"/>
              </a:rPr>
              <a:t>пп</a:t>
            </a:r>
            <a:r>
              <a:rPr lang="ru-RU" sz="1500" dirty="0">
                <a:solidFill>
                  <a:schemeClr val="accent2">
                    <a:lumMod val="75000"/>
                  </a:schemeClr>
                </a:solidFill>
                <a:latin typeface="Golos Text"/>
              </a:rPr>
              <a:t>. «а» п. 28 ст. </a:t>
            </a:r>
            <a:r>
              <a:rPr lang="ru-RU" sz="1500" dirty="0" smtClean="0">
                <a:solidFill>
                  <a:schemeClr val="accent2">
                    <a:lumMod val="75000"/>
                  </a:schemeClr>
                </a:solidFill>
                <a:latin typeface="Golos Text"/>
              </a:rPr>
              <a:t>2 Закона</a:t>
            </a:r>
            <a:r>
              <a:rPr lang="ru-RU" sz="1500" dirty="0">
                <a:solidFill>
                  <a:schemeClr val="accent2">
                    <a:lumMod val="75000"/>
                  </a:schemeClr>
                </a:solidFill>
                <a:latin typeface="Golos Text"/>
              </a:rPr>
              <a:t> 389-ФЗ</a:t>
            </a:r>
            <a:r>
              <a:rPr lang="ru-RU" sz="1500" dirty="0" smtClean="0">
                <a:solidFill>
                  <a:schemeClr val="accent2">
                    <a:lumMod val="75000"/>
                  </a:schemeClr>
                </a:solidFill>
                <a:latin typeface="Golos Text"/>
              </a:rPr>
              <a:t>).</a:t>
            </a:r>
          </a:p>
          <a:p>
            <a:pPr algn="just"/>
            <a:endParaRPr lang="ru-RU" sz="600" dirty="0" smtClean="0">
              <a:solidFill>
                <a:schemeClr val="accent2">
                  <a:lumMod val="75000"/>
                </a:schemeClr>
              </a:solidFill>
              <a:latin typeface="Golos Text"/>
            </a:endParaRPr>
          </a:p>
          <a:p>
            <a:pPr algn="just"/>
            <a:r>
              <a:rPr lang="ru-RU" sz="1500" dirty="0">
                <a:solidFill>
                  <a:schemeClr val="accent2">
                    <a:lumMod val="75000"/>
                  </a:schemeClr>
                </a:solidFill>
                <a:latin typeface="Golos Text"/>
              </a:rPr>
              <a:t>С 01.01.2024 </a:t>
            </a:r>
            <a:r>
              <a:rPr lang="ru-RU" sz="1500" dirty="0">
                <a:solidFill>
                  <a:schemeClr val="accent2">
                    <a:lumMod val="75000"/>
                  </a:schemeClr>
                </a:solidFill>
                <a:latin typeface="Golos Text"/>
                <a:hlinkClick r:id="rId3"/>
              </a:rPr>
              <a:t>материальная выгода</a:t>
            </a:r>
            <a:r>
              <a:rPr lang="ru-RU" sz="1500" dirty="0">
                <a:solidFill>
                  <a:schemeClr val="accent2">
                    <a:lumMod val="75000"/>
                  </a:schemeClr>
                </a:solidFill>
                <a:latin typeface="Golos Text"/>
              </a:rPr>
              <a:t> от экономии на процентах снова облагается НДФЛ (п. 90 ст.217 НК РФ</a:t>
            </a:r>
            <a:r>
              <a:rPr lang="ru-RU" sz="1500" dirty="0" smtClean="0">
                <a:solidFill>
                  <a:schemeClr val="accent2">
                    <a:lumMod val="75000"/>
                  </a:schemeClr>
                </a:solidFill>
                <a:latin typeface="Golos Text"/>
              </a:rPr>
              <a:t>).</a:t>
            </a:r>
          </a:p>
          <a:p>
            <a:pPr algn="just"/>
            <a:endParaRPr lang="ru-RU" sz="600" dirty="0" smtClean="0">
              <a:solidFill>
                <a:schemeClr val="accent2">
                  <a:lumMod val="75000"/>
                </a:schemeClr>
              </a:solidFill>
              <a:latin typeface="Golos Text"/>
            </a:endParaRPr>
          </a:p>
          <a:p>
            <a:pPr algn="just"/>
            <a:r>
              <a:rPr lang="ru-RU" sz="1500" dirty="0" smtClean="0">
                <a:solidFill>
                  <a:schemeClr val="accent2">
                    <a:lumMod val="75000"/>
                  </a:schemeClr>
                </a:solidFill>
                <a:latin typeface="Golos Text"/>
              </a:rPr>
              <a:t>С 01.01.2024 закончился переходный период, в течение которого налоговый агент применял прогрессивную ставку НДФЛ к каждой налоговой базе отдельно. Теперь в случае, когда зарплата и дивиденды суммарно составят свыше 5 млн. руб., к превышению будет применяться ставка 15 %  и исчислять налог по этой ставке  будет сразу налоговый агент.</a:t>
            </a:r>
          </a:p>
        </p:txBody>
      </p:sp>
    </p:spTree>
    <p:extLst>
      <p:ext uri="{BB962C8B-B14F-4D97-AF65-F5344CB8AC3E}">
        <p14:creationId xmlns:p14="http://schemas.microsoft.com/office/powerpoint/2010/main" val="3143610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38139"/>
            <a:ext cx="8003232" cy="498573"/>
          </a:xfrm>
        </p:spPr>
        <p:txBody>
          <a:bodyPr/>
          <a:lstStyle/>
          <a:p>
            <a:r>
              <a:rPr lang="ru-RU" sz="3600" b="1" dirty="0" smtClean="0">
                <a:solidFill>
                  <a:srgbClr val="C00000"/>
                </a:solidFill>
              </a:rPr>
              <a:t>НДФЛ</a:t>
            </a:r>
            <a:endParaRPr lang="ru-RU" sz="3600" b="1" dirty="0">
              <a:solidFill>
                <a:srgbClr val="C00000"/>
              </a:solidFill>
            </a:endParaRPr>
          </a:p>
        </p:txBody>
      </p:sp>
      <p:sp>
        <p:nvSpPr>
          <p:cNvPr id="7" name="TextBox 6"/>
          <p:cNvSpPr txBox="1"/>
          <p:nvPr/>
        </p:nvSpPr>
        <p:spPr>
          <a:xfrm>
            <a:off x="251520" y="1052736"/>
            <a:ext cx="8640960" cy="5262979"/>
          </a:xfrm>
          <a:prstGeom prst="rect">
            <a:avLst/>
          </a:prstGeom>
          <a:noFill/>
        </p:spPr>
        <p:txBody>
          <a:bodyPr wrap="square" rtlCol="0">
            <a:spAutoFit/>
          </a:bodyPr>
          <a:lstStyle/>
          <a:p>
            <a:endParaRPr lang="ru-RU" sz="1200" b="1" dirty="0"/>
          </a:p>
          <a:p>
            <a:r>
              <a:rPr lang="ru-RU" b="1" dirty="0">
                <a:solidFill>
                  <a:schemeClr val="accent2">
                    <a:lumMod val="75000"/>
                  </a:schemeClr>
                </a:solidFill>
                <a:latin typeface="Golos Text"/>
              </a:rPr>
              <a:t>С 1 января увеличивают размер </a:t>
            </a:r>
            <a:r>
              <a:rPr lang="ru-RU" b="1" dirty="0" err="1">
                <a:solidFill>
                  <a:schemeClr val="accent2">
                    <a:lumMod val="75000"/>
                  </a:schemeClr>
                </a:solidFill>
                <a:latin typeface="Golos Text"/>
              </a:rPr>
              <a:t>соцвычетов</a:t>
            </a:r>
            <a:r>
              <a:rPr lang="ru-RU" b="1" dirty="0">
                <a:solidFill>
                  <a:schemeClr val="accent2">
                    <a:lumMod val="75000"/>
                  </a:schemeClr>
                </a:solidFill>
                <a:latin typeface="Golos Text"/>
              </a:rPr>
              <a:t> и упрощают порядок их </a:t>
            </a:r>
            <a:r>
              <a:rPr lang="ru-RU" b="1" dirty="0" smtClean="0">
                <a:solidFill>
                  <a:schemeClr val="accent2">
                    <a:lumMod val="75000"/>
                  </a:schemeClr>
                </a:solidFill>
                <a:latin typeface="Golos Text"/>
              </a:rPr>
              <a:t>предоставления</a:t>
            </a:r>
          </a:p>
          <a:p>
            <a:endParaRPr lang="ru-RU" sz="1600" dirty="0">
              <a:solidFill>
                <a:schemeClr val="accent2">
                  <a:lumMod val="75000"/>
                </a:schemeClr>
              </a:solidFill>
              <a:latin typeface="Golos Text"/>
            </a:endParaRPr>
          </a:p>
          <a:p>
            <a:r>
              <a:rPr lang="ru-RU" sz="1600" dirty="0">
                <a:solidFill>
                  <a:schemeClr val="accent2">
                    <a:lumMod val="75000"/>
                  </a:schemeClr>
                </a:solidFill>
                <a:latin typeface="Golos Text"/>
              </a:rPr>
              <a:t>Увеличиваются максимальные размеры:</a:t>
            </a:r>
          </a:p>
          <a:p>
            <a:r>
              <a:rPr lang="ru-RU" sz="1600" dirty="0">
                <a:solidFill>
                  <a:schemeClr val="accent2">
                    <a:lumMod val="75000"/>
                  </a:schemeClr>
                </a:solidFill>
                <a:latin typeface="Golos Text"/>
              </a:rPr>
              <a:t>- </a:t>
            </a:r>
            <a:r>
              <a:rPr lang="ru-RU" sz="1600" dirty="0">
                <a:solidFill>
                  <a:schemeClr val="accent2">
                    <a:lumMod val="75000"/>
                  </a:schemeClr>
                </a:solidFill>
                <a:latin typeface="Golos Text"/>
                <a:hlinkClick r:id="rId2"/>
              </a:rPr>
              <a:t>вычета на обучение</a:t>
            </a:r>
            <a:r>
              <a:rPr lang="ru-RU" sz="1600" dirty="0">
                <a:solidFill>
                  <a:schemeClr val="accent2">
                    <a:lumMod val="75000"/>
                  </a:schemeClr>
                </a:solidFill>
                <a:latin typeface="Golos Text"/>
              </a:rPr>
              <a:t> детей - с 50 тыс. до </a:t>
            </a:r>
            <a:r>
              <a:rPr lang="ru-RU" sz="1600" dirty="0">
                <a:solidFill>
                  <a:schemeClr val="accent2">
                    <a:lumMod val="75000"/>
                  </a:schemeClr>
                </a:solidFill>
                <a:latin typeface="Golos Text"/>
                <a:hlinkClick r:id="rId3"/>
              </a:rPr>
              <a:t>110 тыс. руб.</a:t>
            </a:r>
            <a:r>
              <a:rPr lang="ru-RU" sz="1600" dirty="0">
                <a:solidFill>
                  <a:schemeClr val="accent2">
                    <a:lumMod val="75000"/>
                  </a:schemeClr>
                </a:solidFill>
                <a:latin typeface="Golos Text"/>
              </a:rPr>
              <a:t>;</a:t>
            </a:r>
          </a:p>
          <a:p>
            <a:r>
              <a:rPr lang="ru-RU" sz="1600" dirty="0">
                <a:solidFill>
                  <a:schemeClr val="accent2">
                    <a:lumMod val="75000"/>
                  </a:schemeClr>
                </a:solidFill>
                <a:latin typeface="Golos Text"/>
              </a:rPr>
              <a:t>- </a:t>
            </a:r>
            <a:r>
              <a:rPr lang="ru-RU" sz="1600" dirty="0">
                <a:solidFill>
                  <a:schemeClr val="accent2">
                    <a:lumMod val="75000"/>
                  </a:schemeClr>
                </a:solidFill>
                <a:latin typeface="Golos Text"/>
                <a:hlinkClick r:id="rId4"/>
              </a:rPr>
              <a:t>суммы социальных вычетов</a:t>
            </a:r>
            <a:r>
              <a:rPr lang="ru-RU" sz="1600" dirty="0">
                <a:solidFill>
                  <a:schemeClr val="accent2">
                    <a:lumMod val="75000"/>
                  </a:schemeClr>
                </a:solidFill>
                <a:latin typeface="Golos Text"/>
              </a:rPr>
              <a:t> на лечение, свое обучение, фитнес и других - с 120 тыс. до </a:t>
            </a:r>
            <a:r>
              <a:rPr lang="ru-RU" sz="1600" dirty="0">
                <a:solidFill>
                  <a:schemeClr val="accent2">
                    <a:lumMod val="75000"/>
                  </a:schemeClr>
                </a:solidFill>
                <a:latin typeface="Golos Text"/>
                <a:hlinkClick r:id="rId5"/>
              </a:rPr>
              <a:t>150 тыс. руб</a:t>
            </a:r>
            <a:r>
              <a:rPr lang="ru-RU" sz="1600" dirty="0">
                <a:solidFill>
                  <a:schemeClr val="accent2">
                    <a:lumMod val="75000"/>
                  </a:schemeClr>
                </a:solidFill>
                <a:latin typeface="Golos Text"/>
              </a:rPr>
              <a:t>.</a:t>
            </a:r>
          </a:p>
          <a:p>
            <a:r>
              <a:rPr lang="ru-RU" sz="1600" dirty="0">
                <a:solidFill>
                  <a:schemeClr val="accent2">
                    <a:lumMod val="75000"/>
                  </a:schemeClr>
                </a:solidFill>
                <a:latin typeface="Golos Text"/>
              </a:rPr>
              <a:t>Новые максимальные значения </a:t>
            </a:r>
            <a:r>
              <a:rPr lang="ru-RU" sz="1600" dirty="0">
                <a:solidFill>
                  <a:schemeClr val="accent2">
                    <a:lumMod val="75000"/>
                  </a:schemeClr>
                </a:solidFill>
                <a:latin typeface="Golos Text"/>
                <a:hlinkClick r:id="rId6"/>
              </a:rPr>
              <a:t>надо применять</a:t>
            </a:r>
            <a:r>
              <a:rPr lang="ru-RU" sz="1600" dirty="0">
                <a:solidFill>
                  <a:schemeClr val="accent2">
                    <a:lumMod val="75000"/>
                  </a:schemeClr>
                </a:solidFill>
                <a:latin typeface="Golos Text"/>
              </a:rPr>
              <a:t> к доходам, которые физлица получают с 2024 года. Работодатели могут предоставить вычеты в новом размере в течение 2024 года.</a:t>
            </a:r>
          </a:p>
          <a:p>
            <a:pPr algn="just"/>
            <a:r>
              <a:rPr lang="ru-RU" sz="1600" dirty="0">
                <a:solidFill>
                  <a:schemeClr val="accent2">
                    <a:lumMod val="75000"/>
                  </a:schemeClr>
                </a:solidFill>
                <a:latin typeface="Golos Text"/>
                <a:hlinkClick r:id="rId7"/>
              </a:rPr>
              <a:t>Меняется</a:t>
            </a:r>
            <a:r>
              <a:rPr lang="ru-RU" sz="1600" dirty="0">
                <a:solidFill>
                  <a:schemeClr val="accent2">
                    <a:lumMod val="75000"/>
                  </a:schemeClr>
                </a:solidFill>
                <a:latin typeface="Golos Text"/>
              </a:rPr>
              <a:t> и порядок предоставления </a:t>
            </a:r>
            <a:r>
              <a:rPr lang="ru-RU" sz="1600" dirty="0" err="1">
                <a:solidFill>
                  <a:schemeClr val="accent2">
                    <a:lumMod val="75000"/>
                  </a:schemeClr>
                </a:solidFill>
                <a:latin typeface="Golos Text"/>
              </a:rPr>
              <a:t>соцвычетов</a:t>
            </a:r>
            <a:r>
              <a:rPr lang="ru-RU" sz="1600" dirty="0">
                <a:solidFill>
                  <a:schemeClr val="accent2">
                    <a:lumMod val="75000"/>
                  </a:schemeClr>
                </a:solidFill>
                <a:latin typeface="Golos Text"/>
              </a:rPr>
              <a:t>. Так, не нужно представлять в налоговую документы о расходах на обучение и </a:t>
            </a:r>
            <a:r>
              <a:rPr lang="ru-RU" sz="1600" dirty="0" err="1">
                <a:solidFill>
                  <a:schemeClr val="accent2">
                    <a:lumMod val="75000"/>
                  </a:schemeClr>
                </a:solidFill>
                <a:latin typeface="Golos Text"/>
              </a:rPr>
              <a:t>медуслуги</a:t>
            </a:r>
            <a:r>
              <a:rPr lang="ru-RU" sz="1600" dirty="0">
                <a:solidFill>
                  <a:schemeClr val="accent2">
                    <a:lumMod val="75000"/>
                  </a:schemeClr>
                </a:solidFill>
                <a:latin typeface="Golos Text"/>
              </a:rPr>
              <a:t>, если их подаст сама организация или ИП, оказывающие эти услуги, и инспекция </a:t>
            </a:r>
            <a:r>
              <a:rPr lang="ru-RU" sz="1600" dirty="0">
                <a:solidFill>
                  <a:schemeClr val="accent2">
                    <a:lumMod val="75000"/>
                  </a:schemeClr>
                </a:solidFill>
                <a:latin typeface="Golos Text"/>
                <a:hlinkClick r:id="rId8"/>
              </a:rPr>
              <a:t>разместит</a:t>
            </a:r>
            <a:r>
              <a:rPr lang="ru-RU" sz="1600" dirty="0">
                <a:solidFill>
                  <a:schemeClr val="accent2">
                    <a:lumMod val="75000"/>
                  </a:schemeClr>
                </a:solidFill>
                <a:latin typeface="Golos Text"/>
              </a:rPr>
              <a:t> документы в личном кабинете</a:t>
            </a:r>
            <a:r>
              <a:rPr lang="ru-RU" sz="1600" dirty="0" smtClean="0">
                <a:solidFill>
                  <a:schemeClr val="accent2">
                    <a:lumMod val="75000"/>
                  </a:schemeClr>
                </a:solidFill>
                <a:latin typeface="Golos Text"/>
              </a:rPr>
              <a:t>.</a:t>
            </a:r>
          </a:p>
          <a:p>
            <a:pPr algn="just"/>
            <a:r>
              <a:rPr lang="ru-RU" sz="1600" dirty="0" smtClean="0">
                <a:solidFill>
                  <a:schemeClr val="accent2">
                    <a:lumMod val="75000"/>
                  </a:schemeClr>
                </a:solidFill>
                <a:latin typeface="Golos Text"/>
              </a:rPr>
              <a:t>Положения </a:t>
            </a:r>
            <a:r>
              <a:rPr lang="ru-RU" sz="1600" dirty="0">
                <a:solidFill>
                  <a:schemeClr val="accent2">
                    <a:lumMod val="75000"/>
                  </a:schemeClr>
                </a:solidFill>
                <a:latin typeface="Golos Text"/>
                <a:hlinkClick r:id="rId9"/>
              </a:rPr>
              <a:t>применяют</a:t>
            </a:r>
            <a:r>
              <a:rPr lang="ru-RU" sz="1600" dirty="0">
                <a:solidFill>
                  <a:schemeClr val="accent2">
                    <a:lumMod val="75000"/>
                  </a:schemeClr>
                </a:solidFill>
                <a:latin typeface="Golos Text"/>
              </a:rPr>
              <a:t> к расходам, которые понесли с 1 января 2024 года. </a:t>
            </a:r>
            <a:endParaRPr lang="ru-RU" sz="1600" dirty="0" smtClean="0">
              <a:solidFill>
                <a:schemeClr val="accent2">
                  <a:lumMod val="75000"/>
                </a:schemeClr>
              </a:solidFill>
              <a:latin typeface="Golos Text"/>
            </a:endParaRPr>
          </a:p>
          <a:p>
            <a:pPr algn="just"/>
            <a:r>
              <a:rPr lang="ru-RU" sz="1600" dirty="0" smtClean="0">
                <a:solidFill>
                  <a:schemeClr val="accent2">
                    <a:lumMod val="75000"/>
                  </a:schemeClr>
                </a:solidFill>
                <a:latin typeface="Golos Text"/>
              </a:rPr>
              <a:t>Если </a:t>
            </a:r>
            <a:r>
              <a:rPr lang="ru-RU" sz="1600" dirty="0" err="1">
                <a:solidFill>
                  <a:schemeClr val="accent2">
                    <a:lumMod val="75000"/>
                  </a:schemeClr>
                </a:solidFill>
                <a:latin typeface="Golos Text"/>
              </a:rPr>
              <a:t>юрлицо</a:t>
            </a:r>
            <a:r>
              <a:rPr lang="ru-RU" sz="1600" dirty="0">
                <a:solidFill>
                  <a:schemeClr val="accent2">
                    <a:lumMod val="75000"/>
                  </a:schemeClr>
                </a:solidFill>
                <a:latin typeface="Golos Text"/>
              </a:rPr>
              <a:t> или предприниматель подаст недостоверные сведения для </a:t>
            </a:r>
            <a:r>
              <a:rPr lang="ru-RU" sz="1600" dirty="0" err="1">
                <a:solidFill>
                  <a:schemeClr val="accent2">
                    <a:lumMod val="75000"/>
                  </a:schemeClr>
                </a:solidFill>
                <a:latin typeface="Golos Text"/>
              </a:rPr>
              <a:t>соцвычетов</a:t>
            </a:r>
            <a:r>
              <a:rPr lang="ru-RU" sz="1600" dirty="0">
                <a:solidFill>
                  <a:schemeClr val="accent2">
                    <a:lumMod val="75000"/>
                  </a:schemeClr>
                </a:solidFill>
                <a:latin typeface="Golos Text"/>
              </a:rPr>
              <a:t> в упрощенном порядке, его </a:t>
            </a:r>
            <a:r>
              <a:rPr lang="ru-RU" sz="1600" dirty="0">
                <a:solidFill>
                  <a:schemeClr val="accent2">
                    <a:lumMod val="75000"/>
                  </a:schemeClr>
                </a:solidFill>
                <a:latin typeface="Golos Text"/>
                <a:hlinkClick r:id="rId10"/>
              </a:rPr>
              <a:t>оштрафуют</a:t>
            </a:r>
            <a:r>
              <a:rPr lang="ru-RU" sz="1600" dirty="0">
                <a:solidFill>
                  <a:schemeClr val="accent2">
                    <a:lumMod val="75000"/>
                  </a:schemeClr>
                </a:solidFill>
                <a:latin typeface="Golos Text"/>
              </a:rPr>
              <a:t> на 20% от полученного гражданином НДФЛ. </a:t>
            </a:r>
            <a:r>
              <a:rPr lang="ru-RU" sz="1600" dirty="0">
                <a:solidFill>
                  <a:schemeClr val="accent2">
                    <a:lumMod val="75000"/>
                  </a:schemeClr>
                </a:solidFill>
                <a:latin typeface="Golos Text"/>
                <a:hlinkClick r:id="rId11"/>
              </a:rPr>
              <a:t>Ответственности не будет</a:t>
            </a:r>
            <a:r>
              <a:rPr lang="ru-RU" sz="1600" dirty="0">
                <a:solidFill>
                  <a:schemeClr val="accent2">
                    <a:lumMod val="75000"/>
                  </a:schemeClr>
                </a:solidFill>
                <a:latin typeface="Golos Text"/>
              </a:rPr>
              <a:t>, если уточнить документы до момента, когда ошибку найдут налоговики</a:t>
            </a:r>
            <a:r>
              <a:rPr lang="ru-RU" sz="1600" dirty="0" smtClean="0">
                <a:solidFill>
                  <a:schemeClr val="accent2">
                    <a:lumMod val="75000"/>
                  </a:schemeClr>
                </a:solidFill>
                <a:latin typeface="Golos Text"/>
              </a:rPr>
              <a:t>.</a:t>
            </a:r>
          </a:p>
          <a:p>
            <a:pPr algn="just"/>
            <a:r>
              <a:rPr lang="ru-RU" sz="1600" dirty="0" smtClean="0">
                <a:solidFill>
                  <a:schemeClr val="accent2">
                    <a:lumMod val="75000"/>
                  </a:schemeClr>
                </a:solidFill>
                <a:latin typeface="Golos Text"/>
              </a:rPr>
              <a:t>Ввели социальный вычет на обучение супруга(и) по очной форме.</a:t>
            </a:r>
          </a:p>
        </p:txBody>
      </p:sp>
    </p:spTree>
    <p:extLst>
      <p:ext uri="{BB962C8B-B14F-4D97-AF65-F5344CB8AC3E}">
        <p14:creationId xmlns:p14="http://schemas.microsoft.com/office/powerpoint/2010/main" val="2271221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338139"/>
            <a:ext cx="8003232" cy="498573"/>
          </a:xfrm>
        </p:spPr>
        <p:txBody>
          <a:bodyPr/>
          <a:lstStyle/>
          <a:p>
            <a:r>
              <a:rPr lang="ru-RU" sz="3600" b="1" dirty="0" smtClean="0">
                <a:solidFill>
                  <a:srgbClr val="C00000"/>
                </a:solidFill>
              </a:rPr>
              <a:t>Страховые взносы</a:t>
            </a:r>
            <a:endParaRPr lang="ru-RU" sz="3600" b="1" dirty="0">
              <a:solidFill>
                <a:srgbClr val="C00000"/>
              </a:solidFill>
            </a:endParaRPr>
          </a:p>
        </p:txBody>
      </p:sp>
      <p:sp>
        <p:nvSpPr>
          <p:cNvPr id="7" name="TextBox 6"/>
          <p:cNvSpPr txBox="1"/>
          <p:nvPr/>
        </p:nvSpPr>
        <p:spPr>
          <a:xfrm>
            <a:off x="251520" y="1052736"/>
            <a:ext cx="8640960" cy="5539978"/>
          </a:xfrm>
          <a:prstGeom prst="rect">
            <a:avLst/>
          </a:prstGeom>
          <a:noFill/>
        </p:spPr>
        <p:txBody>
          <a:bodyPr wrap="square" rtlCol="0">
            <a:spAutoFit/>
          </a:bodyPr>
          <a:lstStyle/>
          <a:p>
            <a:r>
              <a:rPr lang="ru-RU" b="1" dirty="0">
                <a:solidFill>
                  <a:schemeClr val="accent2">
                    <a:lumMod val="75000"/>
                  </a:schemeClr>
                </a:solidFill>
                <a:latin typeface="Golos Text"/>
              </a:rPr>
              <a:t>С 1 января на 308 тыс. руб. увеличивается предельная база по </a:t>
            </a:r>
            <a:r>
              <a:rPr lang="ru-RU" b="1" dirty="0" smtClean="0">
                <a:solidFill>
                  <a:schemeClr val="accent2">
                    <a:lumMod val="75000"/>
                  </a:schemeClr>
                </a:solidFill>
                <a:latin typeface="Golos Text"/>
              </a:rPr>
              <a:t>взносам.</a:t>
            </a:r>
            <a:r>
              <a:rPr lang="ru-RU" dirty="0">
                <a:solidFill>
                  <a:schemeClr val="accent2">
                    <a:lumMod val="75000"/>
                  </a:schemeClr>
                </a:solidFill>
                <a:latin typeface="Golos Text"/>
              </a:rPr>
              <a:t> </a:t>
            </a:r>
            <a:r>
              <a:rPr lang="ru-RU" sz="1600" dirty="0" smtClean="0">
                <a:solidFill>
                  <a:schemeClr val="accent2">
                    <a:lumMod val="75000"/>
                  </a:schemeClr>
                </a:solidFill>
                <a:latin typeface="Golos Text"/>
              </a:rPr>
              <a:t>Постановление </a:t>
            </a:r>
            <a:r>
              <a:rPr lang="ru-RU" sz="1600" dirty="0">
                <a:solidFill>
                  <a:schemeClr val="accent2">
                    <a:lumMod val="75000"/>
                  </a:schemeClr>
                </a:solidFill>
                <a:latin typeface="Golos Text"/>
              </a:rPr>
              <a:t>Правительства РФ от 10.11.2023 N </a:t>
            </a:r>
            <a:r>
              <a:rPr lang="ru-RU" sz="1600" dirty="0" smtClean="0">
                <a:solidFill>
                  <a:schemeClr val="accent2">
                    <a:lumMod val="75000"/>
                  </a:schemeClr>
                </a:solidFill>
                <a:latin typeface="Golos Text"/>
              </a:rPr>
              <a:t>1883.</a:t>
            </a:r>
          </a:p>
          <a:p>
            <a:r>
              <a:rPr lang="ru-RU" sz="1600" dirty="0">
                <a:solidFill>
                  <a:schemeClr val="accent2">
                    <a:lumMod val="75000"/>
                  </a:schemeClr>
                </a:solidFill>
                <a:latin typeface="Golos Text"/>
              </a:rPr>
              <a:t>Предельная база по взносам на 2024 г. </a:t>
            </a:r>
            <a:r>
              <a:rPr lang="en-US" sz="1600" dirty="0" smtClean="0">
                <a:solidFill>
                  <a:schemeClr val="accent2">
                    <a:lumMod val="75000"/>
                  </a:schemeClr>
                </a:solidFill>
                <a:latin typeface="Golos Text"/>
              </a:rPr>
              <a:t>- </a:t>
            </a:r>
            <a:r>
              <a:rPr lang="ru-RU" sz="1600" dirty="0" smtClean="0">
                <a:solidFill>
                  <a:schemeClr val="accent2">
                    <a:lumMod val="75000"/>
                  </a:schemeClr>
                </a:solidFill>
                <a:latin typeface="Golos Text"/>
              </a:rPr>
              <a:t>2 225 000 руб., </a:t>
            </a:r>
            <a:r>
              <a:rPr lang="ru-RU" sz="1600" dirty="0">
                <a:solidFill>
                  <a:schemeClr val="accent2">
                    <a:lumMod val="75000"/>
                  </a:schemeClr>
                </a:solidFill>
                <a:latin typeface="Golos Text"/>
              </a:rPr>
              <a:t>тарифы остались </a:t>
            </a:r>
            <a:r>
              <a:rPr lang="ru-RU" sz="1600" dirty="0" smtClean="0">
                <a:solidFill>
                  <a:schemeClr val="accent2">
                    <a:lumMod val="75000"/>
                  </a:schemeClr>
                </a:solidFill>
                <a:latin typeface="Golos Text"/>
              </a:rPr>
              <a:t>прежними.</a:t>
            </a:r>
            <a:endParaRPr lang="ru-RU" sz="1600" dirty="0">
              <a:solidFill>
                <a:schemeClr val="accent2">
                  <a:lumMod val="75000"/>
                </a:schemeClr>
              </a:solidFill>
              <a:latin typeface="Golos Text"/>
            </a:endParaRPr>
          </a:p>
          <a:p>
            <a:r>
              <a:rPr lang="ru-RU" sz="1600" dirty="0">
                <a:solidFill>
                  <a:schemeClr val="accent2">
                    <a:lumMod val="75000"/>
                  </a:schemeClr>
                </a:solidFill>
                <a:latin typeface="Golos Text"/>
              </a:rPr>
              <a:t>Страховые взносы за работников на ОПС, ОМС и по </a:t>
            </a:r>
            <a:r>
              <a:rPr lang="ru-RU" sz="1600" dirty="0" err="1">
                <a:solidFill>
                  <a:schemeClr val="accent2">
                    <a:lumMod val="75000"/>
                  </a:schemeClr>
                </a:solidFill>
                <a:latin typeface="Golos Text"/>
              </a:rPr>
              <a:t>ВНиМ</a:t>
            </a:r>
            <a:r>
              <a:rPr lang="ru-RU" sz="1600" dirty="0">
                <a:solidFill>
                  <a:schemeClr val="accent2">
                    <a:lumMod val="75000"/>
                  </a:schemeClr>
                </a:solidFill>
                <a:latin typeface="Golos Text"/>
              </a:rPr>
              <a:t> в общем случае платите по единому тарифу (</a:t>
            </a:r>
            <a:r>
              <a:rPr lang="ru-RU" sz="1600" dirty="0">
                <a:solidFill>
                  <a:schemeClr val="accent2">
                    <a:lumMod val="75000"/>
                  </a:schemeClr>
                </a:solidFill>
                <a:latin typeface="Golos Text"/>
                <a:hlinkClick r:id="rId2"/>
              </a:rPr>
              <a:t>п. 3 ст. 425</a:t>
            </a:r>
            <a:r>
              <a:rPr lang="ru-RU" sz="1600" dirty="0">
                <a:solidFill>
                  <a:schemeClr val="accent2">
                    <a:lumMod val="75000"/>
                  </a:schemeClr>
                </a:solidFill>
                <a:latin typeface="Golos Text"/>
              </a:rPr>
              <a:t> НК РФ):</a:t>
            </a:r>
          </a:p>
          <a:p>
            <a:pPr lvl="0"/>
            <a:r>
              <a:rPr lang="ru-RU" sz="1600" dirty="0" smtClean="0">
                <a:solidFill>
                  <a:schemeClr val="accent2">
                    <a:lumMod val="75000"/>
                  </a:schemeClr>
                </a:solidFill>
                <a:latin typeface="Golos Text"/>
              </a:rPr>
              <a:t>30</a:t>
            </a:r>
            <a:r>
              <a:rPr lang="ru-RU" sz="1600" dirty="0">
                <a:solidFill>
                  <a:schemeClr val="accent2">
                    <a:lumMod val="75000"/>
                  </a:schemeClr>
                </a:solidFill>
                <a:latin typeface="Golos Text"/>
              </a:rPr>
              <a:t>% - в рамках единой предельной величины базы. </a:t>
            </a:r>
            <a:r>
              <a:rPr lang="ru-RU" sz="1600" dirty="0" smtClean="0">
                <a:solidFill>
                  <a:schemeClr val="accent2">
                    <a:lumMod val="75000"/>
                  </a:schemeClr>
                </a:solidFill>
                <a:latin typeface="Golos Text"/>
              </a:rPr>
              <a:t>15,1</a:t>
            </a:r>
            <a:r>
              <a:rPr lang="ru-RU" sz="1600" dirty="0">
                <a:solidFill>
                  <a:schemeClr val="accent2">
                    <a:lumMod val="75000"/>
                  </a:schemeClr>
                </a:solidFill>
                <a:latin typeface="Golos Text"/>
              </a:rPr>
              <a:t>% - с базы, превышающей эту сумму</a:t>
            </a:r>
            <a:r>
              <a:rPr lang="ru-RU" sz="1600" dirty="0" smtClean="0">
                <a:solidFill>
                  <a:schemeClr val="accent2">
                    <a:lumMod val="75000"/>
                  </a:schemeClr>
                </a:solidFill>
                <a:latin typeface="Golos Text"/>
              </a:rPr>
              <a:t>.</a:t>
            </a:r>
          </a:p>
          <a:p>
            <a:pPr lvl="0"/>
            <a:endParaRPr lang="ru-RU" sz="1600" dirty="0">
              <a:solidFill>
                <a:schemeClr val="accent2">
                  <a:lumMod val="75000"/>
                </a:schemeClr>
              </a:solidFill>
              <a:latin typeface="Golos Text"/>
            </a:endParaRPr>
          </a:p>
          <a:p>
            <a:pPr algn="just"/>
            <a:r>
              <a:rPr lang="ru-RU" sz="1600" dirty="0">
                <a:solidFill>
                  <a:schemeClr val="accent2">
                    <a:lumMod val="75000"/>
                  </a:schemeClr>
                </a:solidFill>
                <a:latin typeface="Golos Text"/>
              </a:rPr>
              <a:t>Как считать субъектам МСП страховые взносы под 15% с новым МРОТ-2024.</a:t>
            </a:r>
          </a:p>
          <a:p>
            <a:pPr algn="just"/>
            <a:r>
              <a:rPr lang="ru-RU" sz="1600" dirty="0">
                <a:solidFill>
                  <a:schemeClr val="accent2">
                    <a:lumMod val="75000"/>
                  </a:schemeClr>
                </a:solidFill>
                <a:latin typeface="Golos Text"/>
              </a:rPr>
              <a:t>Субъекты малого и среднего предпринимательства платят страховые взносы по пониженному тарифу в размере 15%. С 1 января 2024 года нужно учитывать новый МРОТ. </a:t>
            </a:r>
            <a:r>
              <a:rPr lang="ru-RU" sz="1600" u="sng" dirty="0">
                <a:solidFill>
                  <a:schemeClr val="accent2">
                    <a:lumMod val="75000"/>
                  </a:schemeClr>
                </a:solidFill>
                <a:latin typeface="Golos Text"/>
                <a:hlinkClick r:id="rId3"/>
              </a:rPr>
              <a:t>МРОТ составит 19 242 </a:t>
            </a:r>
            <a:r>
              <a:rPr lang="ru-RU" sz="1600" u="sng" dirty="0" err="1">
                <a:solidFill>
                  <a:schemeClr val="accent2">
                    <a:lumMod val="75000"/>
                  </a:schemeClr>
                </a:solidFill>
                <a:latin typeface="Golos Text"/>
                <a:hlinkClick r:id="rId3"/>
              </a:rPr>
              <a:t>руб</a:t>
            </a:r>
            <a:r>
              <a:rPr lang="ru-RU" sz="1600" u="sng" dirty="0">
                <a:solidFill>
                  <a:schemeClr val="accent2">
                    <a:lumMod val="75000"/>
                  </a:schemeClr>
                </a:solidFill>
                <a:latin typeface="Golos Text"/>
              </a:rPr>
              <a:t> </a:t>
            </a:r>
            <a:r>
              <a:rPr lang="ru-RU" sz="1600" dirty="0">
                <a:solidFill>
                  <a:schemeClr val="accent2">
                    <a:lumMod val="75000"/>
                  </a:schemeClr>
                </a:solidFill>
                <a:latin typeface="Golos Text"/>
              </a:rPr>
              <a:t>Федеральный </a:t>
            </a:r>
            <a:r>
              <a:rPr lang="ru-RU" sz="1600" dirty="0">
                <a:solidFill>
                  <a:schemeClr val="accent2">
                    <a:lumMod val="75000"/>
                  </a:schemeClr>
                </a:solidFill>
                <a:latin typeface="Golos Text"/>
                <a:hlinkClick r:id="rId4"/>
              </a:rPr>
              <a:t>закон</a:t>
            </a:r>
            <a:r>
              <a:rPr lang="ru-RU" sz="1600" dirty="0">
                <a:solidFill>
                  <a:schemeClr val="accent2">
                    <a:lumMod val="75000"/>
                  </a:schemeClr>
                </a:solidFill>
                <a:latin typeface="Golos Text"/>
              </a:rPr>
              <a:t> от 27.11.2023 N 548-ФЗ</a:t>
            </a:r>
            <a:r>
              <a:rPr lang="ru-RU" sz="1600" u="sng" dirty="0">
                <a:solidFill>
                  <a:schemeClr val="accent2">
                    <a:lumMod val="75000"/>
                  </a:schemeClr>
                </a:solidFill>
                <a:latin typeface="Golos Text"/>
                <a:hlinkClick r:id="rId3"/>
              </a:rPr>
              <a:t>.</a:t>
            </a:r>
            <a:r>
              <a:rPr lang="ru-RU" sz="1600" dirty="0">
                <a:solidFill>
                  <a:schemeClr val="accent2">
                    <a:lumMod val="75000"/>
                  </a:schemeClr>
                </a:solidFill>
                <a:latin typeface="Golos Text"/>
              </a:rPr>
              <a:t>;</a:t>
            </a:r>
          </a:p>
          <a:p>
            <a:endParaRPr lang="ru-RU" sz="1600" dirty="0">
              <a:solidFill>
                <a:schemeClr val="accent2">
                  <a:lumMod val="75000"/>
                </a:schemeClr>
              </a:solidFill>
              <a:latin typeface="Golos Text"/>
            </a:endParaRPr>
          </a:p>
          <a:p>
            <a:r>
              <a:rPr lang="ru-RU" sz="1600" dirty="0" smtClean="0">
                <a:solidFill>
                  <a:schemeClr val="accent2">
                    <a:lumMod val="75000"/>
                  </a:schemeClr>
                </a:solidFill>
                <a:latin typeface="Golos Text"/>
              </a:rPr>
              <a:t>Аналогично НДФЛ, с </a:t>
            </a:r>
            <a:r>
              <a:rPr lang="ru-RU" sz="1600" dirty="0">
                <a:solidFill>
                  <a:schemeClr val="accent2">
                    <a:lumMod val="75000"/>
                  </a:schemeClr>
                </a:solidFill>
                <a:latin typeface="Golos Text"/>
              </a:rPr>
              <a:t>01.01.2024 </a:t>
            </a:r>
            <a:r>
              <a:rPr lang="ru-RU" sz="1600" dirty="0" smtClean="0">
                <a:solidFill>
                  <a:schemeClr val="accent2">
                    <a:lumMod val="75000"/>
                  </a:schemeClr>
                </a:solidFill>
                <a:latin typeface="Golos Text"/>
              </a:rPr>
              <a:t>вводят:</a:t>
            </a:r>
          </a:p>
          <a:p>
            <a:pPr algn="just"/>
            <a:r>
              <a:rPr lang="ru-RU" sz="1600" dirty="0" smtClean="0">
                <a:solidFill>
                  <a:schemeClr val="accent2">
                    <a:lumMod val="75000"/>
                  </a:schemeClr>
                </a:solidFill>
                <a:latin typeface="Golos Text"/>
              </a:rPr>
              <a:t>- лимит </a:t>
            </a:r>
            <a:r>
              <a:rPr lang="ru-RU" sz="1600" dirty="0">
                <a:solidFill>
                  <a:schemeClr val="accent2">
                    <a:lumMod val="75000"/>
                  </a:schemeClr>
                </a:solidFill>
                <a:latin typeface="Golos Text"/>
              </a:rPr>
              <a:t>не облагаемого взносами </a:t>
            </a:r>
            <a:r>
              <a:rPr lang="ru-RU" sz="1600" dirty="0" smtClean="0">
                <a:solidFill>
                  <a:schemeClr val="accent2">
                    <a:lumMod val="75000"/>
                  </a:schemeClr>
                </a:solidFill>
                <a:latin typeface="Golos Text"/>
              </a:rPr>
              <a:t>возмещения </a:t>
            </a:r>
            <a:r>
              <a:rPr lang="ru-RU" sz="1600" dirty="0">
                <a:solidFill>
                  <a:schemeClr val="accent2">
                    <a:lumMod val="75000"/>
                  </a:schemeClr>
                </a:solidFill>
                <a:latin typeface="Golos Text"/>
              </a:rPr>
              <a:t>расходов работника на </a:t>
            </a:r>
            <a:r>
              <a:rPr lang="ru-RU" sz="1600" dirty="0" err="1">
                <a:solidFill>
                  <a:schemeClr val="accent2">
                    <a:lumMod val="75000"/>
                  </a:schemeClr>
                </a:solidFill>
                <a:latin typeface="Golos Text"/>
              </a:rPr>
              <a:t>удаленке</a:t>
            </a:r>
            <a:r>
              <a:rPr lang="ru-RU" sz="1600" dirty="0">
                <a:solidFill>
                  <a:schemeClr val="accent2">
                    <a:lumMod val="75000"/>
                  </a:schemeClr>
                </a:solidFill>
                <a:latin typeface="Golos Text"/>
              </a:rPr>
              <a:t> за использование оборудования и ПО - 35 руб. за день работы (</a:t>
            </a:r>
            <a:r>
              <a:rPr lang="ru-RU" sz="1600" dirty="0">
                <a:solidFill>
                  <a:schemeClr val="accent2">
                    <a:lumMod val="75000"/>
                  </a:schemeClr>
                </a:solidFill>
                <a:latin typeface="Golos Text"/>
                <a:hlinkClick r:id="rId5"/>
              </a:rPr>
              <a:t>ст. 422</a:t>
            </a:r>
            <a:r>
              <a:rPr lang="ru-RU" sz="1600" dirty="0">
                <a:solidFill>
                  <a:schemeClr val="accent2">
                    <a:lumMod val="75000"/>
                  </a:schemeClr>
                </a:solidFill>
                <a:latin typeface="Golos Text"/>
              </a:rPr>
              <a:t> НК </a:t>
            </a:r>
            <a:r>
              <a:rPr lang="ru-RU" sz="1600" dirty="0" smtClean="0">
                <a:solidFill>
                  <a:schemeClr val="accent2">
                    <a:lumMod val="75000"/>
                  </a:schemeClr>
                </a:solidFill>
                <a:latin typeface="Golos Text"/>
              </a:rPr>
              <a:t>РФ)</a:t>
            </a:r>
            <a:r>
              <a:rPr lang="ru-RU" sz="1600" dirty="0">
                <a:solidFill>
                  <a:schemeClr val="accent2">
                    <a:lumMod val="75000"/>
                  </a:schemeClr>
                </a:solidFill>
                <a:latin typeface="Golos Text"/>
              </a:rPr>
              <a:t>;</a:t>
            </a:r>
            <a:endParaRPr lang="en-US" sz="1600" dirty="0" smtClean="0">
              <a:solidFill>
                <a:schemeClr val="accent2">
                  <a:lumMod val="75000"/>
                </a:schemeClr>
              </a:solidFill>
              <a:latin typeface="Golos Text"/>
            </a:endParaRPr>
          </a:p>
          <a:p>
            <a:pPr marL="285750" indent="-285750" algn="just">
              <a:buFontTx/>
              <a:buChar char="-"/>
            </a:pPr>
            <a:r>
              <a:rPr lang="ru-RU" sz="1600" dirty="0" smtClean="0">
                <a:solidFill>
                  <a:schemeClr val="accent2">
                    <a:lumMod val="75000"/>
                  </a:schemeClr>
                </a:solidFill>
                <a:latin typeface="Golos Text"/>
              </a:rPr>
              <a:t>лимит </a:t>
            </a:r>
            <a:r>
              <a:rPr lang="ru-RU" sz="1600" dirty="0">
                <a:solidFill>
                  <a:schemeClr val="accent2">
                    <a:lumMod val="75000"/>
                  </a:schemeClr>
                </a:solidFill>
                <a:latin typeface="Golos Text"/>
              </a:rPr>
              <a:t>не облагаемых взносами суточных при </a:t>
            </a:r>
            <a:r>
              <a:rPr lang="ru-RU" sz="1600" dirty="0" smtClean="0">
                <a:solidFill>
                  <a:schemeClr val="accent2">
                    <a:lumMod val="75000"/>
                  </a:schemeClr>
                </a:solidFill>
                <a:latin typeface="Golos Text"/>
              </a:rPr>
              <a:t>разъездной работе </a:t>
            </a:r>
            <a:r>
              <a:rPr lang="ru-RU" sz="1600" dirty="0">
                <a:solidFill>
                  <a:schemeClr val="accent2">
                    <a:lumMod val="75000"/>
                  </a:schemeClr>
                </a:solidFill>
                <a:latin typeface="Golos Text"/>
              </a:rPr>
              <a:t>и </a:t>
            </a:r>
            <a:r>
              <a:rPr lang="ru-RU" sz="1600" dirty="0" smtClean="0">
                <a:solidFill>
                  <a:schemeClr val="accent2">
                    <a:lumMod val="75000"/>
                  </a:schemeClr>
                </a:solidFill>
                <a:latin typeface="Golos Text"/>
              </a:rPr>
              <a:t>надбавок </a:t>
            </a:r>
            <a:r>
              <a:rPr lang="ru-RU" sz="1600" dirty="0" err="1" smtClean="0">
                <a:solidFill>
                  <a:schemeClr val="accent2">
                    <a:lumMod val="75000"/>
                  </a:schemeClr>
                </a:solidFill>
                <a:latin typeface="Golos Text"/>
              </a:rPr>
              <a:t>вахтовикам</a:t>
            </a:r>
            <a:r>
              <a:rPr lang="ru-RU" sz="1600" dirty="0" smtClean="0">
                <a:solidFill>
                  <a:schemeClr val="accent2">
                    <a:lumMod val="75000"/>
                  </a:schemeClr>
                </a:solidFill>
                <a:latin typeface="Golos Text"/>
              </a:rPr>
              <a:t> </a:t>
            </a:r>
            <a:r>
              <a:rPr lang="ru-RU" sz="1600" dirty="0">
                <a:solidFill>
                  <a:schemeClr val="accent2">
                    <a:lumMod val="75000"/>
                  </a:schemeClr>
                </a:solidFill>
                <a:latin typeface="Golos Text"/>
              </a:rPr>
              <a:t>- 700 руб. за день работы в РФ, 2 500 руб. - за границей (</a:t>
            </a:r>
            <a:r>
              <a:rPr lang="ru-RU" sz="1600" dirty="0">
                <a:solidFill>
                  <a:schemeClr val="accent2">
                    <a:lumMod val="75000"/>
                  </a:schemeClr>
                </a:solidFill>
                <a:latin typeface="Golos Text"/>
                <a:hlinkClick r:id="rId6"/>
              </a:rPr>
              <a:t>ст. 422</a:t>
            </a:r>
            <a:r>
              <a:rPr lang="ru-RU" sz="1600" dirty="0">
                <a:solidFill>
                  <a:schemeClr val="accent2">
                    <a:lumMod val="75000"/>
                  </a:schemeClr>
                </a:solidFill>
                <a:latin typeface="Golos Text"/>
              </a:rPr>
              <a:t> НК РФ</a:t>
            </a:r>
            <a:r>
              <a:rPr lang="ru-RU" sz="1600" dirty="0" smtClean="0">
                <a:solidFill>
                  <a:schemeClr val="accent2">
                    <a:lumMod val="75000"/>
                  </a:schemeClr>
                </a:solidFill>
                <a:latin typeface="Golos Text"/>
              </a:rPr>
              <a:t>).</a:t>
            </a:r>
          </a:p>
          <a:p>
            <a:pPr algn="just"/>
            <a:endParaRPr lang="ru-RU" sz="1600" dirty="0" smtClean="0">
              <a:solidFill>
                <a:schemeClr val="accent2">
                  <a:lumMod val="75000"/>
                </a:schemeClr>
              </a:solidFill>
              <a:latin typeface="Golos Text"/>
            </a:endParaRPr>
          </a:p>
          <a:p>
            <a:r>
              <a:rPr lang="ru-RU" sz="1600" dirty="0" smtClean="0">
                <a:solidFill>
                  <a:schemeClr val="accent2">
                    <a:lumMod val="75000"/>
                  </a:schemeClr>
                </a:solidFill>
                <a:latin typeface="Golos Text"/>
              </a:rPr>
              <a:t>Размер </a:t>
            </a:r>
            <a:r>
              <a:rPr lang="ru-RU" sz="1600" dirty="0">
                <a:solidFill>
                  <a:schemeClr val="accent2">
                    <a:lumMod val="75000"/>
                  </a:schemeClr>
                </a:solidFill>
                <a:latin typeface="Golos Text"/>
              </a:rPr>
              <a:t>фиксированных страховых взносов на 2024 год:</a:t>
            </a:r>
          </a:p>
          <a:p>
            <a:pPr lvl="0"/>
            <a:r>
              <a:rPr lang="ru-RU" sz="1600" u="sng" dirty="0">
                <a:solidFill>
                  <a:schemeClr val="accent2">
                    <a:lumMod val="75000"/>
                  </a:schemeClr>
                </a:solidFill>
                <a:latin typeface="Golos Text"/>
                <a:hlinkClick r:id="rId7"/>
              </a:rPr>
              <a:t>для большинства ИП</a:t>
            </a:r>
            <a:r>
              <a:rPr lang="ru-RU" sz="1600" dirty="0">
                <a:solidFill>
                  <a:schemeClr val="accent2">
                    <a:lumMod val="75000"/>
                  </a:schemeClr>
                </a:solidFill>
                <a:latin typeface="Golos Text"/>
              </a:rPr>
              <a:t>: фиксированный — 49 500 руб., максимальный размер страхового взноса с дохода, превышающего 300 000 руб., — 277 571 руб</a:t>
            </a:r>
            <a:r>
              <a:rPr lang="ru-RU" sz="1600" dirty="0" smtClean="0">
                <a:solidFill>
                  <a:schemeClr val="accent2">
                    <a:lumMod val="75000"/>
                  </a:schemeClr>
                </a:solidFill>
                <a:latin typeface="Golos Text"/>
              </a:rPr>
              <a:t>.;</a:t>
            </a:r>
            <a:endParaRPr lang="ru-RU" sz="1200" b="1" dirty="0"/>
          </a:p>
        </p:txBody>
      </p:sp>
    </p:spTree>
    <p:extLst>
      <p:ext uri="{BB962C8B-B14F-4D97-AF65-F5344CB8AC3E}">
        <p14:creationId xmlns:p14="http://schemas.microsoft.com/office/powerpoint/2010/main" val="6622889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23896</TotalTime>
  <Words>3544</Words>
  <Application>Microsoft Office PowerPoint</Application>
  <PresentationFormat>Экран (4:3)</PresentationFormat>
  <Paragraphs>271</Paragraphs>
  <Slides>24</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24</vt:i4>
      </vt:variant>
    </vt:vector>
  </HeadingPairs>
  <TitlesOfParts>
    <vt:vector size="25" baseType="lpstr">
      <vt:lpstr>Волна</vt:lpstr>
      <vt:lpstr>УФНС РОССИИ ПО РЕСПУБЛИКЕ КАРЕЛИЯ</vt:lpstr>
      <vt:lpstr>31 декабря 2023 закончился переходный период, связанный с внедрением ЕНС </vt:lpstr>
      <vt:lpstr>Презентация PowerPoint</vt:lpstr>
      <vt:lpstr>Изменения в законодательстве НДФЛ</vt:lpstr>
      <vt:lpstr>Презентация PowerPoint</vt:lpstr>
      <vt:lpstr>Примеры заполнения Уведомления по НДФЛ</vt:lpstr>
      <vt:lpstr>НДФЛ</vt:lpstr>
      <vt:lpstr>НДФЛ</vt:lpstr>
      <vt:lpstr>Страховые взносы</vt:lpstr>
      <vt:lpstr>НДС</vt:lpstr>
      <vt:lpstr>НДС</vt:lpstr>
      <vt:lpstr>Налог на прибыль организаций</vt:lpstr>
      <vt:lpstr>Налог на сверхприбыль </vt:lpstr>
      <vt:lpstr>УСН</vt:lpstr>
      <vt:lpstr>.</vt:lpstr>
      <vt:lpstr>Налог на имущество организаций</vt:lpstr>
      <vt:lpstr>Налог на имущество организаций</vt:lpstr>
      <vt:lpstr>Транспортный налог</vt:lpstr>
      <vt:lpstr>Презентация PowerPoint</vt:lpstr>
      <vt:lpstr>.</vt:lpstr>
      <vt:lpstr>Презентация PowerPoint</vt:lpstr>
      <vt:lpstr>Презентация PowerPoint</vt:lpstr>
      <vt:lpstr>Электронные сервисы</vt:lpstr>
      <vt:lpstr>Презентация PowerPoint</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Новые правила заполнения платежных поручений</dc:title>
  <dc:creator>Лилия</dc:creator>
  <cp:lastModifiedBy>Крюкова Ирина Валентиновна</cp:lastModifiedBy>
  <cp:revision>712</cp:revision>
  <cp:lastPrinted>2024-01-11T14:20:07Z</cp:lastPrinted>
  <dcterms:created xsi:type="dcterms:W3CDTF">2014-03-30T17:26:12Z</dcterms:created>
  <dcterms:modified xsi:type="dcterms:W3CDTF">2024-02-14T12:50:13Z</dcterms:modified>
</cp:coreProperties>
</file>