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527303"/>
            <a:ext cx="9143999" cy="63306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068823" y="1697735"/>
            <a:ext cx="1411605" cy="2525395"/>
          </a:xfrm>
          <a:custGeom>
            <a:avLst/>
            <a:gdLst/>
            <a:ahLst/>
            <a:cxnLst/>
            <a:rect l="l" t="t" r="r" b="b"/>
            <a:pathLst>
              <a:path w="1411604" h="2525395">
                <a:moveTo>
                  <a:pt x="1411224" y="0"/>
                </a:moveTo>
                <a:lnTo>
                  <a:pt x="0" y="0"/>
                </a:lnTo>
                <a:lnTo>
                  <a:pt x="0" y="2525268"/>
                </a:lnTo>
                <a:lnTo>
                  <a:pt x="1411224" y="2525268"/>
                </a:lnTo>
                <a:lnTo>
                  <a:pt x="14112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5190744"/>
            <a:ext cx="6112764" cy="6217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4913376" y="1850135"/>
            <a:ext cx="1720596" cy="129082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1127" y="96138"/>
            <a:ext cx="8581745" cy="330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26448" y="1942287"/>
            <a:ext cx="5302250" cy="1739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9369" y="5268595"/>
            <a:ext cx="5022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Патентная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система</a:t>
            </a:r>
            <a:r>
              <a:rPr sz="2400" b="1" spc="-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налогообложения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68823" y="1697735"/>
            <a:ext cx="1411605" cy="2525395"/>
          </a:xfrm>
          <a:prstGeom prst="rect">
            <a:avLst/>
          </a:prstGeom>
          <a:ln w="12192">
            <a:solidFill>
              <a:srgbClr val="6F2F9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3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150">
              <a:latin typeface="Times New Roman"/>
              <a:cs typeface="Times New Roman"/>
            </a:endParaRPr>
          </a:p>
          <a:p>
            <a:pPr marL="219710">
              <a:lnSpc>
                <a:spcPct val="100000"/>
              </a:lnSpc>
            </a:pPr>
            <a:r>
              <a:rPr sz="3000" b="1" spc="-5" dirty="0">
                <a:solidFill>
                  <a:srgbClr val="2F5497"/>
                </a:solidFill>
                <a:latin typeface="Times New Roman"/>
                <a:cs typeface="Times New Roman"/>
              </a:rPr>
              <a:t>ПСН</a:t>
            </a:r>
            <a:endParaRPr sz="3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1127" y="96138"/>
            <a:ext cx="11918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80" dirty="0"/>
              <a:t>Введение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527303"/>
            <a:ext cx="2243327" cy="63306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983483" y="928738"/>
            <a:ext cx="5721985" cy="50449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89710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Times New Roman"/>
                <a:cs typeface="Times New Roman"/>
              </a:rPr>
              <a:t>«</a:t>
            </a:r>
            <a:r>
              <a:rPr sz="1600" spc="-5" dirty="0">
                <a:latin typeface="Times New Roman"/>
                <a:cs typeface="Times New Roman"/>
              </a:rPr>
              <a:t>Патентная система налогообложения»</a:t>
            </a:r>
            <a:endParaRPr sz="16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Патентную систему налогообложения может применять только  индивидуальный предприниматель и только по определенным видам  деятельности</a:t>
            </a:r>
            <a:r>
              <a:rPr lang="ru-RU" sz="14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Часто используемые - розница, общепит, перевозки</a:t>
            </a:r>
            <a:r>
              <a:rPr lang="ru-RU" sz="14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Другие ограничения: средняя численность работников - не  больше 15 человек, а доходы - не больше 60 млн руб</a:t>
            </a:r>
            <a:r>
              <a:rPr lang="ru-RU" sz="14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Патентную систему налогообложения нельзя применять при  торговле маркированными </a:t>
            </a:r>
            <a:r>
              <a:rPr lang="ru-RU" sz="1400" dirty="0" smtClean="0">
                <a:latin typeface="Times New Roman"/>
                <a:cs typeface="Times New Roman"/>
              </a:rPr>
              <a:t>товарами </a:t>
            </a:r>
            <a:r>
              <a:rPr lang="ru-RU" sz="1400" dirty="0">
                <a:latin typeface="Times New Roman"/>
                <a:cs typeface="Times New Roman"/>
              </a:rPr>
              <a:t>и лекарствами</a:t>
            </a:r>
            <a:r>
              <a:rPr lang="ru-RU" sz="14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Декларации по ПСН </a:t>
            </a:r>
            <a:r>
              <a:rPr lang="ru-RU" sz="1400" dirty="0" smtClean="0">
                <a:latin typeface="Times New Roman"/>
                <a:cs typeface="Times New Roman"/>
              </a:rPr>
              <a:t>не представляются, </a:t>
            </a:r>
            <a:r>
              <a:rPr lang="ru-RU" sz="1400" dirty="0">
                <a:latin typeface="Times New Roman"/>
                <a:cs typeface="Times New Roman"/>
              </a:rPr>
              <a:t>но надо вести книгу учета доходов. </a:t>
            </a:r>
            <a:r>
              <a:rPr lang="ru-RU" sz="1400" dirty="0" smtClean="0">
                <a:latin typeface="Times New Roman"/>
                <a:cs typeface="Times New Roman"/>
              </a:rPr>
              <a:t>Индивидуальный предприниматель, использующий труд наемных  работников </a:t>
            </a:r>
            <a:r>
              <a:rPr lang="ru-RU" sz="1400" dirty="0">
                <a:latin typeface="Times New Roman"/>
                <a:cs typeface="Times New Roman"/>
              </a:rPr>
              <a:t>сдает отчетность по страховым взносам и НДФЛ с  доходов работников</a:t>
            </a:r>
            <a:r>
              <a:rPr lang="ru-RU" sz="1400" dirty="0" smtClean="0">
                <a:latin typeface="Times New Roman"/>
                <a:cs typeface="Times New Roman"/>
              </a:rPr>
              <a:t>.</a:t>
            </a: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Bef>
                <a:spcPts val="35"/>
              </a:spcBef>
            </a:pPr>
            <a:r>
              <a:rPr lang="ru-RU" sz="1400" dirty="0">
                <a:latin typeface="Times New Roman"/>
                <a:cs typeface="Times New Roman"/>
              </a:rPr>
              <a:t>Патентная система налогообложения применяется  индивидуальными предпринимателями наряду с иными режимами  налогообложения, предусмотренными законодательством Российской  Федерации о налогах и сборах.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27302"/>
            <a:ext cx="2243327" cy="633069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127" y="96138"/>
            <a:ext cx="158686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95" dirty="0"/>
              <a:t>Особ</a:t>
            </a:r>
            <a:r>
              <a:rPr spc="90" dirty="0"/>
              <a:t>енн</a:t>
            </a:r>
            <a:r>
              <a:rPr spc="95" dirty="0"/>
              <a:t>ос</a:t>
            </a:r>
            <a:r>
              <a:rPr spc="90" dirty="0"/>
              <a:t>т</a:t>
            </a:r>
            <a:r>
              <a:rPr dirty="0"/>
              <a:t>и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09304" y="96138"/>
            <a:ext cx="418909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85" dirty="0">
                <a:solidFill>
                  <a:srgbClr val="FFFFFF"/>
                </a:solidFill>
                <a:latin typeface="Calibri"/>
                <a:cs typeface="Calibri"/>
              </a:rPr>
              <a:t>специального налогового</a:t>
            </a:r>
            <a:r>
              <a:rPr sz="2000" b="1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режима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49320" y="1346301"/>
            <a:ext cx="5800725" cy="4741041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r>
              <a:rPr lang="ru-RU" sz="1500" spc="-5" dirty="0">
                <a:latin typeface="Times New Roman"/>
                <a:cs typeface="Times New Roman"/>
              </a:rPr>
              <a:t>Переход на патентную систему налогообложения или возврат к иным  режимам налогообложения индивидуальными предпринимателями  осуществляется добровольно в порядке</a:t>
            </a:r>
            <a:r>
              <a:rPr lang="ru-RU" sz="15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 smtClean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r>
              <a:rPr lang="ru-RU" sz="1500" spc="-5" dirty="0">
                <a:latin typeface="Times New Roman"/>
                <a:cs typeface="Times New Roman"/>
              </a:rPr>
              <a:t>Индивидуальный предприниматель подает заявление на  получение патента в налоговый орган не позднее чем за 10 дней до  начала     применения индивидуальным предпринимателем  патентной системы налогообложения</a:t>
            </a:r>
            <a:r>
              <a:rPr lang="ru-RU" sz="15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 smtClean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r>
              <a:rPr lang="ru-RU" sz="1500" spc="-5" dirty="0">
                <a:latin typeface="Times New Roman"/>
                <a:cs typeface="Times New Roman"/>
              </a:rPr>
              <a:t>Документом, удостоверяющим право на применение  патентной системы налогообложения, является патент на  осуществление одного из видов предпринимательской  деятельности</a:t>
            </a:r>
            <a:r>
              <a:rPr lang="ru-RU" sz="15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endParaRPr lang="ru-RU" sz="1500" spc="-5" dirty="0">
              <a:latin typeface="Times New Roman"/>
              <a:cs typeface="Times New Roman"/>
            </a:endParaRPr>
          </a:p>
          <a:p>
            <a:pPr marL="12700" marR="29845" algn="just">
              <a:lnSpc>
                <a:spcPts val="1660"/>
              </a:lnSpc>
              <a:spcBef>
                <a:spcPts val="270"/>
              </a:spcBef>
            </a:pPr>
            <a:r>
              <a:rPr lang="ru-RU" sz="1500" spc="-5" dirty="0">
                <a:latin typeface="Times New Roman"/>
                <a:cs typeface="Times New Roman"/>
              </a:rPr>
              <a:t>Получить патент можно на календарный </a:t>
            </a:r>
            <a:r>
              <a:rPr lang="ru-RU" sz="1500" spc="-5" dirty="0" smtClean="0">
                <a:latin typeface="Times New Roman"/>
                <a:cs typeface="Times New Roman"/>
              </a:rPr>
              <a:t>год или </a:t>
            </a:r>
            <a:r>
              <a:rPr lang="ru-RU" sz="1500" spc="-5" dirty="0">
                <a:latin typeface="Times New Roman"/>
                <a:cs typeface="Times New Roman"/>
              </a:rPr>
              <a:t>на  несколько месяцев в течение года, подав заявление в налоговый  орган по месту жительства по месту жительства или по месту  осуществления деятельности.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27303"/>
            <a:ext cx="2246375" cy="63306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36675" y="3857244"/>
            <a:ext cx="914400" cy="923925"/>
          </a:xfrm>
          <a:custGeom>
            <a:avLst/>
            <a:gdLst/>
            <a:ahLst/>
            <a:cxnLst/>
            <a:rect l="l" t="t" r="r" b="b"/>
            <a:pathLst>
              <a:path w="914400" h="923925">
                <a:moveTo>
                  <a:pt x="457200" y="0"/>
                </a:moveTo>
                <a:lnTo>
                  <a:pt x="410454" y="2384"/>
                </a:lnTo>
                <a:lnTo>
                  <a:pt x="365059" y="9382"/>
                </a:lnTo>
                <a:lnTo>
                  <a:pt x="321243" y="20761"/>
                </a:lnTo>
                <a:lnTo>
                  <a:pt x="279238" y="36290"/>
                </a:lnTo>
                <a:lnTo>
                  <a:pt x="239272" y="55736"/>
                </a:lnTo>
                <a:lnTo>
                  <a:pt x="201576" y="78866"/>
                </a:lnTo>
                <a:lnTo>
                  <a:pt x="166379" y="105450"/>
                </a:lnTo>
                <a:lnTo>
                  <a:pt x="133911" y="135254"/>
                </a:lnTo>
                <a:lnTo>
                  <a:pt x="104403" y="168047"/>
                </a:lnTo>
                <a:lnTo>
                  <a:pt x="78083" y="203596"/>
                </a:lnTo>
                <a:lnTo>
                  <a:pt x="55182" y="241670"/>
                </a:lnTo>
                <a:lnTo>
                  <a:pt x="35929" y="282035"/>
                </a:lnTo>
                <a:lnTo>
                  <a:pt x="20555" y="324460"/>
                </a:lnTo>
                <a:lnTo>
                  <a:pt x="9288" y="368712"/>
                </a:lnTo>
                <a:lnTo>
                  <a:pt x="2360" y="414560"/>
                </a:lnTo>
                <a:lnTo>
                  <a:pt x="0" y="461771"/>
                </a:lnTo>
                <a:lnTo>
                  <a:pt x="2360" y="508983"/>
                </a:lnTo>
                <a:lnTo>
                  <a:pt x="9288" y="554831"/>
                </a:lnTo>
                <a:lnTo>
                  <a:pt x="20555" y="599083"/>
                </a:lnTo>
                <a:lnTo>
                  <a:pt x="35929" y="641508"/>
                </a:lnTo>
                <a:lnTo>
                  <a:pt x="55182" y="681873"/>
                </a:lnTo>
                <a:lnTo>
                  <a:pt x="78083" y="719947"/>
                </a:lnTo>
                <a:lnTo>
                  <a:pt x="104403" y="755496"/>
                </a:lnTo>
                <a:lnTo>
                  <a:pt x="133911" y="788288"/>
                </a:lnTo>
                <a:lnTo>
                  <a:pt x="166379" y="818093"/>
                </a:lnTo>
                <a:lnTo>
                  <a:pt x="201576" y="844676"/>
                </a:lnTo>
                <a:lnTo>
                  <a:pt x="239272" y="867807"/>
                </a:lnTo>
                <a:lnTo>
                  <a:pt x="279238" y="887253"/>
                </a:lnTo>
                <a:lnTo>
                  <a:pt x="321243" y="902782"/>
                </a:lnTo>
                <a:lnTo>
                  <a:pt x="365059" y="914161"/>
                </a:lnTo>
                <a:lnTo>
                  <a:pt x="410454" y="921159"/>
                </a:lnTo>
                <a:lnTo>
                  <a:pt x="457200" y="923543"/>
                </a:lnTo>
                <a:lnTo>
                  <a:pt x="503941" y="921159"/>
                </a:lnTo>
                <a:lnTo>
                  <a:pt x="549333" y="914161"/>
                </a:lnTo>
                <a:lnTo>
                  <a:pt x="593146" y="902782"/>
                </a:lnTo>
                <a:lnTo>
                  <a:pt x="635150" y="887253"/>
                </a:lnTo>
                <a:lnTo>
                  <a:pt x="675116" y="867807"/>
                </a:lnTo>
                <a:lnTo>
                  <a:pt x="712812" y="844676"/>
                </a:lnTo>
                <a:lnTo>
                  <a:pt x="748009" y="818093"/>
                </a:lnTo>
                <a:lnTo>
                  <a:pt x="780478" y="788288"/>
                </a:lnTo>
                <a:lnTo>
                  <a:pt x="809988" y="755496"/>
                </a:lnTo>
                <a:lnTo>
                  <a:pt x="836309" y="719947"/>
                </a:lnTo>
                <a:lnTo>
                  <a:pt x="859212" y="681873"/>
                </a:lnTo>
                <a:lnTo>
                  <a:pt x="878466" y="641508"/>
                </a:lnTo>
                <a:lnTo>
                  <a:pt x="893842" y="599083"/>
                </a:lnTo>
                <a:lnTo>
                  <a:pt x="905110" y="554831"/>
                </a:lnTo>
                <a:lnTo>
                  <a:pt x="912039" y="508983"/>
                </a:lnTo>
                <a:lnTo>
                  <a:pt x="914400" y="461771"/>
                </a:lnTo>
                <a:lnTo>
                  <a:pt x="912039" y="414560"/>
                </a:lnTo>
                <a:lnTo>
                  <a:pt x="905110" y="368712"/>
                </a:lnTo>
                <a:lnTo>
                  <a:pt x="893842" y="324460"/>
                </a:lnTo>
                <a:lnTo>
                  <a:pt x="878466" y="282035"/>
                </a:lnTo>
                <a:lnTo>
                  <a:pt x="859212" y="241670"/>
                </a:lnTo>
                <a:lnTo>
                  <a:pt x="836309" y="203596"/>
                </a:lnTo>
                <a:lnTo>
                  <a:pt x="809988" y="168047"/>
                </a:lnTo>
                <a:lnTo>
                  <a:pt x="780478" y="135254"/>
                </a:lnTo>
                <a:lnTo>
                  <a:pt x="748009" y="105450"/>
                </a:lnTo>
                <a:lnTo>
                  <a:pt x="712812" y="78866"/>
                </a:lnTo>
                <a:lnTo>
                  <a:pt x="675116" y="55736"/>
                </a:lnTo>
                <a:lnTo>
                  <a:pt x="635150" y="36290"/>
                </a:lnTo>
                <a:lnTo>
                  <a:pt x="593146" y="20761"/>
                </a:lnTo>
                <a:lnTo>
                  <a:pt x="549333" y="9382"/>
                </a:lnTo>
                <a:lnTo>
                  <a:pt x="503941" y="2384"/>
                </a:lnTo>
                <a:lnTo>
                  <a:pt x="45720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6675" y="3857244"/>
            <a:ext cx="914400" cy="923925"/>
          </a:xfrm>
          <a:custGeom>
            <a:avLst/>
            <a:gdLst/>
            <a:ahLst/>
            <a:cxnLst/>
            <a:rect l="l" t="t" r="r" b="b"/>
            <a:pathLst>
              <a:path w="914400" h="923925">
                <a:moveTo>
                  <a:pt x="0" y="461771"/>
                </a:moveTo>
                <a:lnTo>
                  <a:pt x="2360" y="414560"/>
                </a:lnTo>
                <a:lnTo>
                  <a:pt x="9288" y="368712"/>
                </a:lnTo>
                <a:lnTo>
                  <a:pt x="20555" y="324460"/>
                </a:lnTo>
                <a:lnTo>
                  <a:pt x="35929" y="282035"/>
                </a:lnTo>
                <a:lnTo>
                  <a:pt x="55182" y="241670"/>
                </a:lnTo>
                <a:lnTo>
                  <a:pt x="78083" y="203596"/>
                </a:lnTo>
                <a:lnTo>
                  <a:pt x="104403" y="168047"/>
                </a:lnTo>
                <a:lnTo>
                  <a:pt x="133911" y="135254"/>
                </a:lnTo>
                <a:lnTo>
                  <a:pt x="166379" y="105450"/>
                </a:lnTo>
                <a:lnTo>
                  <a:pt x="201576" y="78866"/>
                </a:lnTo>
                <a:lnTo>
                  <a:pt x="239272" y="55736"/>
                </a:lnTo>
                <a:lnTo>
                  <a:pt x="279238" y="36290"/>
                </a:lnTo>
                <a:lnTo>
                  <a:pt x="321243" y="20761"/>
                </a:lnTo>
                <a:lnTo>
                  <a:pt x="365059" y="9382"/>
                </a:lnTo>
                <a:lnTo>
                  <a:pt x="410454" y="2384"/>
                </a:lnTo>
                <a:lnTo>
                  <a:pt x="457200" y="0"/>
                </a:lnTo>
                <a:lnTo>
                  <a:pt x="503941" y="2384"/>
                </a:lnTo>
                <a:lnTo>
                  <a:pt x="549333" y="9382"/>
                </a:lnTo>
                <a:lnTo>
                  <a:pt x="593146" y="20761"/>
                </a:lnTo>
                <a:lnTo>
                  <a:pt x="635150" y="36290"/>
                </a:lnTo>
                <a:lnTo>
                  <a:pt x="675116" y="55736"/>
                </a:lnTo>
                <a:lnTo>
                  <a:pt x="712812" y="78866"/>
                </a:lnTo>
                <a:lnTo>
                  <a:pt x="748009" y="105450"/>
                </a:lnTo>
                <a:lnTo>
                  <a:pt x="780478" y="135254"/>
                </a:lnTo>
                <a:lnTo>
                  <a:pt x="809988" y="168047"/>
                </a:lnTo>
                <a:lnTo>
                  <a:pt x="836309" y="203596"/>
                </a:lnTo>
                <a:lnTo>
                  <a:pt x="859212" y="241670"/>
                </a:lnTo>
                <a:lnTo>
                  <a:pt x="878466" y="282035"/>
                </a:lnTo>
                <a:lnTo>
                  <a:pt x="893842" y="324460"/>
                </a:lnTo>
                <a:lnTo>
                  <a:pt x="905110" y="368712"/>
                </a:lnTo>
                <a:lnTo>
                  <a:pt x="912039" y="414560"/>
                </a:lnTo>
                <a:lnTo>
                  <a:pt x="914400" y="461771"/>
                </a:lnTo>
                <a:lnTo>
                  <a:pt x="912039" y="508983"/>
                </a:lnTo>
                <a:lnTo>
                  <a:pt x="905110" y="554831"/>
                </a:lnTo>
                <a:lnTo>
                  <a:pt x="893842" y="599083"/>
                </a:lnTo>
                <a:lnTo>
                  <a:pt x="878466" y="641508"/>
                </a:lnTo>
                <a:lnTo>
                  <a:pt x="859212" y="681873"/>
                </a:lnTo>
                <a:lnTo>
                  <a:pt x="836309" y="719947"/>
                </a:lnTo>
                <a:lnTo>
                  <a:pt x="809988" y="755496"/>
                </a:lnTo>
                <a:lnTo>
                  <a:pt x="780478" y="788288"/>
                </a:lnTo>
                <a:lnTo>
                  <a:pt x="748009" y="818093"/>
                </a:lnTo>
                <a:lnTo>
                  <a:pt x="712812" y="844676"/>
                </a:lnTo>
                <a:lnTo>
                  <a:pt x="675116" y="867807"/>
                </a:lnTo>
                <a:lnTo>
                  <a:pt x="635150" y="887253"/>
                </a:lnTo>
                <a:lnTo>
                  <a:pt x="593146" y="902782"/>
                </a:lnTo>
                <a:lnTo>
                  <a:pt x="549333" y="914161"/>
                </a:lnTo>
                <a:lnTo>
                  <a:pt x="503941" y="921159"/>
                </a:lnTo>
                <a:lnTo>
                  <a:pt x="457200" y="923543"/>
                </a:lnTo>
                <a:lnTo>
                  <a:pt x="410454" y="921159"/>
                </a:lnTo>
                <a:lnTo>
                  <a:pt x="365059" y="914161"/>
                </a:lnTo>
                <a:lnTo>
                  <a:pt x="321243" y="902782"/>
                </a:lnTo>
                <a:lnTo>
                  <a:pt x="279238" y="887253"/>
                </a:lnTo>
                <a:lnTo>
                  <a:pt x="239272" y="867807"/>
                </a:lnTo>
                <a:lnTo>
                  <a:pt x="201576" y="844676"/>
                </a:lnTo>
                <a:lnTo>
                  <a:pt x="166379" y="818093"/>
                </a:lnTo>
                <a:lnTo>
                  <a:pt x="133911" y="788288"/>
                </a:lnTo>
                <a:lnTo>
                  <a:pt x="104403" y="755496"/>
                </a:lnTo>
                <a:lnTo>
                  <a:pt x="78083" y="719947"/>
                </a:lnTo>
                <a:lnTo>
                  <a:pt x="55182" y="681873"/>
                </a:lnTo>
                <a:lnTo>
                  <a:pt x="35929" y="641508"/>
                </a:lnTo>
                <a:lnTo>
                  <a:pt x="20555" y="599083"/>
                </a:lnTo>
                <a:lnTo>
                  <a:pt x="9288" y="554831"/>
                </a:lnTo>
                <a:lnTo>
                  <a:pt x="2360" y="508983"/>
                </a:lnTo>
                <a:lnTo>
                  <a:pt x="0" y="461771"/>
                </a:lnTo>
                <a:close/>
              </a:path>
            </a:pathLst>
          </a:custGeom>
          <a:ln w="12191">
            <a:solidFill>
              <a:srgbClr val="BB8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39623" y="3296856"/>
            <a:ext cx="1707248" cy="5046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55014" y="4126661"/>
            <a:ext cx="4203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Helvetica"/>
                <a:cs typeface="Helvetica"/>
              </a:rPr>
              <a:t>60</a:t>
            </a:r>
            <a:endParaRPr sz="2800">
              <a:latin typeface="Helvetica"/>
              <a:cs typeface="Helvetic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81127" y="96138"/>
            <a:ext cx="53295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Особенности специального налогового</a:t>
            </a:r>
            <a:r>
              <a:rPr spc="-10" dirty="0"/>
              <a:t> </a:t>
            </a:r>
            <a:r>
              <a:rPr dirty="0"/>
              <a:t>режима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75432" y="4206900"/>
            <a:ext cx="56438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Times New Roman"/>
                <a:cs typeface="Times New Roman"/>
              </a:rPr>
              <a:t>Срок оплаты патента зависит </a:t>
            </a:r>
            <a:r>
              <a:rPr sz="1400" dirty="0">
                <a:latin typeface="Times New Roman"/>
                <a:cs typeface="Times New Roman"/>
              </a:rPr>
              <a:t>от </a:t>
            </a:r>
            <a:r>
              <a:rPr sz="1400" spc="-5" dirty="0">
                <a:latin typeface="Times New Roman"/>
                <a:cs typeface="Times New Roman"/>
              </a:rPr>
              <a:t>срока его</a:t>
            </a:r>
            <a:r>
              <a:rPr sz="1400" spc="-2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действия.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75432" y="907021"/>
            <a:ext cx="5643880" cy="31166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5085" indent="133350" algn="just">
              <a:lnSpc>
                <a:spcPct val="108700"/>
              </a:lnSpc>
              <a:spcBef>
                <a:spcPts val="100"/>
              </a:spcBef>
              <a:tabLst>
                <a:tab pos="4219575" algn="l"/>
              </a:tabLst>
            </a:pPr>
            <a:r>
              <a:rPr lang="ru-RU" sz="1400" spc="-5" dirty="0">
                <a:latin typeface="Times New Roman"/>
                <a:cs typeface="Times New Roman"/>
              </a:rPr>
              <a:t>Налоговая база определяется как денежное выражение потенциально  возможного к получению индивидуальным предпринимателем годового  дохода по виду предпринимательской деятельности,	устанавливаемого  на календарный год законом субъекта Российской Федерации. </a:t>
            </a:r>
          </a:p>
          <a:p>
            <a:pPr marL="12700" marR="45085" indent="133350" algn="just">
              <a:lnSpc>
                <a:spcPct val="108700"/>
              </a:lnSpc>
              <a:spcBef>
                <a:spcPts val="100"/>
              </a:spcBef>
              <a:tabLst>
                <a:tab pos="4219575" algn="l"/>
              </a:tabLst>
            </a:pPr>
            <a:endParaRPr lang="ru-RU" sz="1400" spc="-5" dirty="0" smtClean="0">
              <a:latin typeface="Times New Roman"/>
              <a:cs typeface="Times New Roman"/>
            </a:endParaRPr>
          </a:p>
          <a:p>
            <a:pPr marL="12700" marR="45085" indent="133350" algn="just">
              <a:lnSpc>
                <a:spcPct val="108700"/>
              </a:lnSpc>
              <a:spcBef>
                <a:spcPts val="100"/>
              </a:spcBef>
              <a:tabLst>
                <a:tab pos="4219575" algn="l"/>
              </a:tabLst>
            </a:pPr>
            <a:r>
              <a:rPr lang="ru-RU" sz="1400" spc="-5" dirty="0" smtClean="0">
                <a:latin typeface="Times New Roman"/>
                <a:cs typeface="Times New Roman"/>
              </a:rPr>
              <a:t>Налоговая </a:t>
            </a:r>
            <a:r>
              <a:rPr lang="ru-RU" sz="1400" spc="-5" dirty="0">
                <a:latin typeface="Times New Roman"/>
                <a:cs typeface="Times New Roman"/>
              </a:rPr>
              <a:t>ставка устанавливается в размере 6 процентов, ставка в  размере 0 процентов для налогоплательщиков - предпринимателей,  впервые зарегистрированных после вступления в силу указанных законов  и осуществляющих предпринимательскую деятельность в производственной,  социальной и (или) научной сферах, а также в сфере  бытовых услуг населению</a:t>
            </a:r>
            <a:r>
              <a:rPr lang="ru-RU" sz="14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45085" indent="133350" algn="just">
              <a:lnSpc>
                <a:spcPct val="108700"/>
              </a:lnSpc>
              <a:spcBef>
                <a:spcPts val="100"/>
              </a:spcBef>
              <a:tabLst>
                <a:tab pos="4219575" algn="l"/>
              </a:tabLst>
            </a:pPr>
            <a:endParaRPr lang="ru-RU" sz="1400" spc="-5" dirty="0">
              <a:latin typeface="Times New Roman"/>
              <a:cs typeface="Times New Roman"/>
            </a:endParaRPr>
          </a:p>
          <a:p>
            <a:pPr marL="12700" marR="45085" indent="133350" algn="ctr">
              <a:lnSpc>
                <a:spcPct val="108700"/>
              </a:lnSpc>
              <a:spcBef>
                <a:spcPts val="100"/>
              </a:spcBef>
              <a:tabLst>
                <a:tab pos="4219575" algn="l"/>
              </a:tabLst>
            </a:pPr>
            <a:r>
              <a:rPr lang="ru-RU" sz="1400" spc="-5" dirty="0" smtClean="0">
                <a:latin typeface="Times New Roman"/>
                <a:cs typeface="Times New Roman"/>
              </a:rPr>
              <a:t>Рассчитать </a:t>
            </a:r>
            <a:r>
              <a:rPr lang="ru-RU" sz="1400" spc="-5" dirty="0">
                <a:latin typeface="Times New Roman"/>
                <a:cs typeface="Times New Roman"/>
              </a:rPr>
              <a:t>стоимость патента вы можете сами на сайте ФНС.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975432" y="4617097"/>
            <a:ext cx="5643880" cy="16949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48640" indent="222250" algn="just">
              <a:lnSpc>
                <a:spcPct val="108700"/>
              </a:lnSpc>
              <a:spcBef>
                <a:spcPts val="100"/>
              </a:spcBef>
            </a:pPr>
            <a:r>
              <a:rPr lang="ru-RU" sz="1400" spc="-5" dirty="0">
                <a:latin typeface="Times New Roman"/>
                <a:cs typeface="Times New Roman"/>
              </a:rPr>
              <a:t>Патент на срок до 6 месяцев можно оплатить в течение срока  действия патента</a:t>
            </a:r>
            <a:r>
              <a:rPr lang="ru-RU" sz="14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548640" indent="222250" algn="just">
              <a:lnSpc>
                <a:spcPct val="108700"/>
              </a:lnSpc>
              <a:spcBef>
                <a:spcPts val="100"/>
              </a:spcBef>
            </a:pPr>
            <a:endParaRPr lang="ru-RU" sz="1400" spc="-5" dirty="0">
              <a:latin typeface="Times New Roman"/>
              <a:cs typeface="Times New Roman"/>
            </a:endParaRPr>
          </a:p>
          <a:p>
            <a:pPr marL="12700" marR="548640" indent="222250" algn="just">
              <a:lnSpc>
                <a:spcPct val="108700"/>
              </a:lnSpc>
              <a:spcBef>
                <a:spcPts val="100"/>
              </a:spcBef>
            </a:pPr>
            <a:r>
              <a:rPr lang="ru-RU" sz="1400" spc="-5" dirty="0">
                <a:latin typeface="Times New Roman"/>
                <a:cs typeface="Times New Roman"/>
              </a:rPr>
              <a:t>Патент на 6 - 12 месяцев оплачивайте двумя платежами - 1/3 в течение  90 календарных дней после начала действия патента и 2/3 - в  течение патента</a:t>
            </a:r>
            <a:r>
              <a:rPr lang="ru-RU" sz="1400" spc="-5" dirty="0" smtClean="0">
                <a:latin typeface="Times New Roman"/>
                <a:cs typeface="Times New Roman"/>
              </a:rPr>
              <a:t>.</a:t>
            </a:r>
          </a:p>
          <a:p>
            <a:pPr marL="12700" marR="548640" indent="222250" algn="just">
              <a:lnSpc>
                <a:spcPct val="108700"/>
              </a:lnSpc>
              <a:spcBef>
                <a:spcPts val="100"/>
              </a:spcBef>
            </a:pPr>
            <a:endParaRPr lang="ru-RU" sz="1400" spc="-5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27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527303"/>
            <a:ext cx="2246375" cy="63291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926448" y="4246575"/>
            <a:ext cx="5302250" cy="2226892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одайте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налоговый орган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любое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время после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уплаты взносов, но лучше до оплаты патента.</a:t>
            </a:r>
          </a:p>
          <a:p>
            <a:pPr marL="12700" marR="5080" algn="just">
              <a:lnSpc>
                <a:spcPts val="2270"/>
              </a:lnSpc>
              <a:spcBef>
                <a:spcPts val="85"/>
              </a:spcBef>
              <a:tabLst>
                <a:tab pos="960119" algn="l"/>
                <a:tab pos="1238885" algn="l"/>
                <a:tab pos="3204845" algn="l"/>
                <a:tab pos="3992245" algn="l"/>
                <a:tab pos="4735195" algn="l"/>
              </a:tabLst>
            </a:pPr>
            <a:endParaRPr lang="ru-RU" spc="-5" dirty="0">
              <a:latin typeface="Times New Roman"/>
              <a:cs typeface="Times New Roman"/>
            </a:endParaRPr>
          </a:p>
          <a:p>
            <a:pPr marL="12700" marR="5080" algn="just">
              <a:lnSpc>
                <a:spcPts val="2270"/>
              </a:lnSpc>
              <a:spcBef>
                <a:spcPts val="85"/>
              </a:spcBef>
              <a:tabLst>
                <a:tab pos="960119" algn="l"/>
                <a:tab pos="1238885" algn="l"/>
                <a:tab pos="3204845" algn="l"/>
                <a:tab pos="3992245" algn="l"/>
                <a:tab pos="4735195" algn="l"/>
              </a:tabLst>
            </a:pPr>
            <a:endParaRPr lang="ru-RU" sz="1800" spc="-5" dirty="0" smtClean="0">
              <a:latin typeface="Times New Roman"/>
              <a:cs typeface="Times New Roman"/>
            </a:endParaRPr>
          </a:p>
          <a:p>
            <a:pPr marL="12700" marR="5080" algn="just">
              <a:lnSpc>
                <a:spcPts val="2270"/>
              </a:lnSpc>
              <a:spcBef>
                <a:spcPts val="85"/>
              </a:spcBef>
              <a:tabLst>
                <a:tab pos="960119" algn="l"/>
                <a:tab pos="1238885" algn="l"/>
                <a:tab pos="3204845" algn="l"/>
                <a:tab pos="3992245" algn="l"/>
                <a:tab pos="4735195" algn="l"/>
              </a:tabLst>
            </a:pPr>
            <a:endParaRPr lang="ru-RU" spc="-5" dirty="0">
              <a:latin typeface="Times New Roman"/>
              <a:cs typeface="Times New Roman"/>
            </a:endParaRP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ФНС России от 30.11.2021 N СД-4-3/16722@ "О порядке уменьшения суммы налога по ПСН и УСН на уплаченные страховые взносы"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1127" y="96138"/>
            <a:ext cx="53295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Особенности специального налогового</a:t>
            </a:r>
            <a:r>
              <a:rPr spc="-10" dirty="0"/>
              <a:t> </a:t>
            </a:r>
            <a:r>
              <a:rPr dirty="0"/>
              <a:t>режима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2926448" y="1942287"/>
            <a:ext cx="5302250" cy="17030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algn="just"/>
            <a:r>
              <a:rPr lang="ru-RU" dirty="0" smtClean="0"/>
              <a:t>    ИП </a:t>
            </a:r>
            <a:r>
              <a:rPr lang="ru-RU" dirty="0"/>
              <a:t>с работниками уменьшает стоимость патента  на страховые взносы, уплаченные за себя и за  работников, но не более чем на 50</a:t>
            </a:r>
            <a:r>
              <a:rPr lang="ru-RU" dirty="0" smtClean="0"/>
              <a:t>%.</a:t>
            </a:r>
          </a:p>
          <a:p>
            <a:endParaRPr lang="ru-RU" dirty="0"/>
          </a:p>
          <a:p>
            <a:pPr>
              <a:lnSpc>
                <a:spcPct val="100000"/>
              </a:lnSpc>
            </a:pPr>
            <a:endParaRPr sz="2000" dirty="0"/>
          </a:p>
          <a:p>
            <a:pPr marL="337185">
              <a:lnSpc>
                <a:spcPct val="100000"/>
              </a:lnSpc>
              <a:tabLst>
                <a:tab pos="5065395" algn="l"/>
              </a:tabLst>
            </a:pPr>
            <a:r>
              <a:rPr spc="-5" dirty="0" smtClean="0"/>
              <a:t>И</a:t>
            </a:r>
            <a:r>
              <a:rPr dirty="0" smtClean="0"/>
              <a:t>П </a:t>
            </a:r>
            <a:r>
              <a:rPr spc="-200" dirty="0" smtClean="0"/>
              <a:t> </a:t>
            </a:r>
            <a:r>
              <a:rPr spc="-5" dirty="0"/>
              <a:t>бе</a:t>
            </a:r>
            <a:r>
              <a:rPr dirty="0"/>
              <a:t>з</a:t>
            </a:r>
            <a:r>
              <a:rPr spc="-5" dirty="0"/>
              <a:t> </a:t>
            </a:r>
            <a:r>
              <a:rPr dirty="0"/>
              <a:t>работ</a:t>
            </a:r>
            <a:r>
              <a:rPr spc="-5" dirty="0"/>
              <a:t>нико</a:t>
            </a:r>
            <a:r>
              <a:rPr dirty="0"/>
              <a:t>в </a:t>
            </a:r>
            <a:r>
              <a:rPr spc="-204" dirty="0"/>
              <a:t> </a:t>
            </a:r>
            <a:r>
              <a:rPr spc="-5" dirty="0"/>
              <a:t>може</a:t>
            </a:r>
            <a:r>
              <a:rPr dirty="0"/>
              <a:t>т </a:t>
            </a:r>
            <a:r>
              <a:rPr spc="-200" dirty="0"/>
              <a:t> </a:t>
            </a:r>
            <a:r>
              <a:rPr dirty="0"/>
              <a:t>уме</a:t>
            </a:r>
            <a:r>
              <a:rPr spc="-5" dirty="0"/>
              <a:t>нь</a:t>
            </a:r>
            <a:r>
              <a:rPr dirty="0"/>
              <a:t>ш</a:t>
            </a:r>
            <a:r>
              <a:rPr spc="-5" dirty="0"/>
              <a:t>ит</a:t>
            </a:r>
            <a:r>
              <a:rPr dirty="0"/>
              <a:t>ь </a:t>
            </a:r>
            <a:r>
              <a:rPr spc="-200" dirty="0"/>
              <a:t> </a:t>
            </a:r>
            <a:r>
              <a:rPr spc="-5" dirty="0"/>
              <a:t>патен</a:t>
            </a:r>
            <a:r>
              <a:rPr dirty="0"/>
              <a:t>т	</a:t>
            </a:r>
            <a:r>
              <a:rPr spc="-5" dirty="0"/>
              <a:t>н</a:t>
            </a:r>
            <a:r>
              <a:rPr dirty="0"/>
              <a:t>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26448" y="3670503"/>
            <a:ext cx="4211320" cy="5880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ts val="2270"/>
              </a:lnSpc>
              <a:spcBef>
                <a:spcPts val="85"/>
              </a:spcBef>
              <a:tabLst>
                <a:tab pos="790575" algn="l"/>
                <a:tab pos="1617980" algn="l"/>
                <a:tab pos="2953385" algn="l"/>
                <a:tab pos="3568700" algn="l"/>
              </a:tabLst>
            </a:pPr>
            <a:r>
              <a:rPr sz="1800" spc="-5" dirty="0">
                <a:latin typeface="Times New Roman"/>
                <a:cs typeface="Times New Roman"/>
              </a:rPr>
              <a:t>всю	сумму</a:t>
            </a:r>
            <a:r>
              <a:rPr sz="1800" spc="-12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уплаченных	</a:t>
            </a:r>
            <a:r>
              <a:rPr sz="1800" dirty="0">
                <a:latin typeface="Times New Roman"/>
                <a:cs typeface="Times New Roman"/>
              </a:rPr>
              <a:t>за	</a:t>
            </a:r>
            <a:r>
              <a:rPr sz="1800" spc="-5" dirty="0">
                <a:latin typeface="Times New Roman"/>
                <a:cs typeface="Times New Roman"/>
              </a:rPr>
              <a:t>себя  </a:t>
            </a:r>
            <a:r>
              <a:rPr sz="1800" dirty="0">
                <a:latin typeface="Times New Roman"/>
                <a:cs typeface="Times New Roman"/>
              </a:rPr>
              <a:t>Уведомление	об </a:t>
            </a:r>
            <a:r>
              <a:rPr sz="1800" spc="-5" dirty="0">
                <a:latin typeface="Times New Roman"/>
                <a:cs typeface="Times New Roman"/>
              </a:rPr>
              <a:t>уменьшении</a:t>
            </a:r>
            <a:r>
              <a:rPr sz="1800" spc="-19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стоимости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83183" y="3670503"/>
            <a:ext cx="888365" cy="58801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46990">
              <a:lnSpc>
                <a:spcPts val="2270"/>
              </a:lnSpc>
              <a:spcBef>
                <a:spcPts val="85"/>
              </a:spcBef>
            </a:pPr>
            <a:r>
              <a:rPr sz="1800" spc="-5" dirty="0">
                <a:latin typeface="Times New Roman"/>
                <a:cs typeface="Times New Roman"/>
              </a:rPr>
              <a:t>в</a:t>
            </a:r>
            <a:r>
              <a:rPr sz="1800" dirty="0">
                <a:latin typeface="Times New Roman"/>
                <a:cs typeface="Times New Roman"/>
              </a:rPr>
              <a:t>зносо</a:t>
            </a:r>
            <a:r>
              <a:rPr sz="1800" spc="-5" dirty="0">
                <a:latin typeface="Times New Roman"/>
                <a:cs typeface="Times New Roman"/>
              </a:rPr>
              <a:t>в</a:t>
            </a:r>
            <a:r>
              <a:rPr sz="1800" dirty="0">
                <a:latin typeface="Times New Roman"/>
                <a:cs typeface="Times New Roman"/>
              </a:rPr>
              <a:t>.  </a:t>
            </a:r>
            <a:r>
              <a:rPr sz="1800" spc="-5" dirty="0">
                <a:latin typeface="Times New Roman"/>
                <a:cs typeface="Times New Roman"/>
              </a:rPr>
              <a:t>патента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336</Words>
  <Application>Microsoft Office PowerPoint</Application>
  <PresentationFormat>Экран (4:3)</PresentationFormat>
  <Paragraphs>54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Презентация PowerPoint</vt:lpstr>
      <vt:lpstr>Введение</vt:lpstr>
      <vt:lpstr>Особенности</vt:lpstr>
      <vt:lpstr>Особенности специального налогового режима</vt:lpstr>
      <vt:lpstr>Особенности специального налогового режима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Мерцалов Даниил Антонович</dc:creator>
  <cp:lastModifiedBy>Софронова Валерия Николаевна</cp:lastModifiedBy>
  <cp:revision>11</cp:revision>
  <cp:lastPrinted>2021-12-15T07:06:46Z</cp:lastPrinted>
  <dcterms:created xsi:type="dcterms:W3CDTF">2021-12-14T13:12:13Z</dcterms:created>
  <dcterms:modified xsi:type="dcterms:W3CDTF">2021-12-13T09:28:37Z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2020-01-29T00:00:00Z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2021-12-14T00:00:00Z</vt:filetime>
  </property>
</Properties>
</file>