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9144000" cy="6858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14" y="-7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12/15/2021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1300" b="0"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12/15/2021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12/15/2021</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12/15/2021</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27303"/>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0" y="527303"/>
            <a:ext cx="9143999" cy="6330693"/>
          </a:xfrm>
          <a:prstGeom prst="rect">
            <a:avLst/>
          </a:prstGeom>
          <a:blipFill>
            <a:blip r:embed="rId3" cstate="print"/>
            <a:stretch>
              <a:fillRect/>
            </a:stretch>
          </a:blipFill>
        </p:spPr>
        <p:txBody>
          <a:bodyPr wrap="square" lIns="0" tIns="0" rIns="0" bIns="0" rtlCol="0"/>
          <a:lstStyle/>
          <a:p>
            <a:endParaRPr/>
          </a:p>
        </p:txBody>
      </p:sp>
      <p:sp>
        <p:nvSpPr>
          <p:cNvPr id="18" name="bk object 18"/>
          <p:cNvSpPr/>
          <p:nvPr/>
        </p:nvSpPr>
        <p:spPr>
          <a:xfrm>
            <a:off x="5068823" y="1697735"/>
            <a:ext cx="1411605" cy="2525395"/>
          </a:xfrm>
          <a:custGeom>
            <a:avLst/>
            <a:gdLst/>
            <a:ahLst/>
            <a:cxnLst/>
            <a:rect l="l" t="t" r="r" b="b"/>
            <a:pathLst>
              <a:path w="1411604" h="2525395">
                <a:moveTo>
                  <a:pt x="1411224" y="0"/>
                </a:moveTo>
                <a:lnTo>
                  <a:pt x="0" y="0"/>
                </a:lnTo>
                <a:lnTo>
                  <a:pt x="0" y="2525268"/>
                </a:lnTo>
                <a:lnTo>
                  <a:pt x="1411224" y="2525268"/>
                </a:lnTo>
                <a:lnTo>
                  <a:pt x="1411224" y="0"/>
                </a:lnTo>
                <a:close/>
              </a:path>
            </a:pathLst>
          </a:custGeom>
          <a:solidFill>
            <a:srgbClr val="FFFFFF"/>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12/15/2021</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27303"/>
          </a:xfrm>
          <a:prstGeom prst="rect">
            <a:avLst/>
          </a:prstGeom>
          <a:blipFill>
            <a:blip r:embed="rId7" cstate="print"/>
            <a:stretch>
              <a:fillRect/>
            </a:stretch>
          </a:blipFill>
        </p:spPr>
        <p:txBody>
          <a:bodyPr wrap="square" lIns="0" tIns="0" rIns="0" bIns="0" rtlCol="0"/>
          <a:lstStyle/>
          <a:p>
            <a:endParaRPr/>
          </a:p>
        </p:txBody>
      </p:sp>
      <p:sp>
        <p:nvSpPr>
          <p:cNvPr id="2" name="Holder 2"/>
          <p:cNvSpPr>
            <a:spLocks noGrp="1"/>
          </p:cNvSpPr>
          <p:nvPr>
            <p:ph type="title"/>
          </p:nvPr>
        </p:nvSpPr>
        <p:spPr>
          <a:xfrm>
            <a:off x="281127" y="96138"/>
            <a:ext cx="8581745" cy="330834"/>
          </a:xfrm>
          <a:prstGeom prst="rect">
            <a:avLst/>
          </a:prstGeom>
        </p:spPr>
        <p:txBody>
          <a:bodyPr wrap="square" lIns="0" tIns="0" rIns="0" bIns="0">
            <a:spAutoFit/>
          </a:bodyPr>
          <a:lstStyle>
            <a:lvl1pPr>
              <a:defRPr sz="2000" b="1" i="0">
                <a:solidFill>
                  <a:schemeClr val="bg1"/>
                </a:solidFill>
                <a:latin typeface="Calibri"/>
                <a:cs typeface="Calibri"/>
              </a:defRPr>
            </a:lvl1pPr>
          </a:lstStyle>
          <a:p>
            <a:endParaRPr/>
          </a:p>
        </p:txBody>
      </p:sp>
      <p:sp>
        <p:nvSpPr>
          <p:cNvPr id="3" name="Holder 3"/>
          <p:cNvSpPr>
            <a:spLocks noGrp="1"/>
          </p:cNvSpPr>
          <p:nvPr>
            <p:ph type="body" idx="1"/>
          </p:nvPr>
        </p:nvSpPr>
        <p:spPr>
          <a:xfrm>
            <a:off x="2665857" y="3103740"/>
            <a:ext cx="6040755" cy="2129790"/>
          </a:xfrm>
          <a:prstGeom prst="rect">
            <a:avLst/>
          </a:prstGeom>
        </p:spPr>
        <p:txBody>
          <a:bodyPr wrap="square" lIns="0" tIns="0" rIns="0" bIns="0">
            <a:spAutoFit/>
          </a:bodyPr>
          <a:lstStyle>
            <a:lvl1pPr>
              <a:defRPr sz="1300" b="0"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12/15/2021</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jpg"/></Relationships>
</file>

<file path=ppt/slides/_rels/slide1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consultant.ru/document/cons_doc_LAW_311977/2bb08edc2a4b6527f0ea140a12ce1c6e35a6eddf/" TargetMode="Externa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30.jpg"/><Relationship Id="rId4" Type="http://schemas.openxmlformats.org/officeDocument/2006/relationships/hyperlink" Target="https://corpmsp.ru/upload/iblock/cbc/&#1056;&#1116;&#1056;&#1109;&#1056;&#1030;&#1057;&#8249;&#1056;&#8470;%20&#1056;&#1111;&#1056;&#1109;&#1057;&#1026;&#1057;&#1039;&#1056;&#1169;&#1056;&#1109;&#1056;&#1108;%20&#1056;&#1111;&#1057;&#1026;&#1056;&#1105;&#1056;&#1112;&#1056;&#181;&#1056;&#1029;&#1056;&#181;&#1056;&#1029;&#1056;&#1105;&#1057;&#1039;%20&#1056;&#1108;&#1056;&#1109;&#1056;&#1029;&#1057;&#8218;&#1057;&#1026;&#1056;&#1109;&#1056;&#187;&#1057;&#1034;&#1056;&#1029;&#1056;&#1109;-&#1056;&#1108;&#1056;&#176;&#1057;&#1027;&#1057;&#1027;&#1056;&#1109;&#1056;&#1030;&#1056;&#1109;&#1056;&#8470;%20&#1057;&#8218;&#1056;&#181;&#1057;&#8230;&#1056;&#1029;&#1056;&#1105;&#1056;&#1108;&#1056;&#1105;%20&#1057;&#1027;&#1057;&#1107;&#1056;&#177;&#1057;&#1033;&#1056;&#181;&#1056;&#1108;&#1057;&#8218;&#1056;&#1112;&#1056;&#1105;%20&#1056;&#1112;&#1056;&#176;&#1056;&#187;&#1056;&#1109;&#1056;&#1110;&#1056;&#1109;%20&#1056;&#1105;%20&#1057;&#1027;&#1057;&#1026;&#1056;&#181;&#1056;&#1169;&#1056;&#1029;&#1056;&#181;&#1056;&#1110;&#1056;&#1109;%20&#1056;&#1111;&#1057;&#1026;&#1056;&#181;&#1056;&#1169;&#1056;&#1111;&#1057;&#1026;&#1056;&#1105;&#1056;&#1029;&#1056;&#1105;&#1056;&#1112;&#1056;&#176;&#1057;&#8218;&#1056;&#181;&#1056;&#187;&#1057;&#1034;&#1057;&#1027;&#1057;&#8218;&#1056;&#1030;&#1056;&#176;.pdf"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hyperlink" Target="http://www.consultant.ru/document/cons_doc_LAW_311973/" TargetMode="External"/><Relationship Id="rId3" Type="http://schemas.openxmlformats.org/officeDocument/2006/relationships/image" Target="../media/image8.png"/><Relationship Id="rId7" Type="http://schemas.openxmlformats.org/officeDocument/2006/relationships/hyperlink" Target="http://www.consultant.ru/document/cons_doc_LAW_311971/" TargetMode="External"/><Relationship Id="rId2" Type="http://schemas.openxmlformats.org/officeDocument/2006/relationships/hyperlink" Target="http://www.garant.ru/hotlaw/federal/1230897/" TargetMode="External"/><Relationship Id="rId1" Type="http://schemas.openxmlformats.org/officeDocument/2006/relationships/slideLayout" Target="../slideLayouts/slideLayout2.xml"/><Relationship Id="rId6" Type="http://schemas.openxmlformats.org/officeDocument/2006/relationships/image" Target="../media/image33.jpg"/><Relationship Id="rId5" Type="http://schemas.openxmlformats.org/officeDocument/2006/relationships/image" Target="../media/image3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hyperlink" Target="http://www.consultant.ru/document/cons_doc_LAW_311977/512cf86a56df0bdea9fb5f14bba79e01a90ed7a5/" TargetMode="Externa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068823" y="1697735"/>
            <a:ext cx="1411605" cy="2525395"/>
          </a:xfrm>
          <a:prstGeom prst="rect">
            <a:avLst/>
          </a:prstGeom>
          <a:ln w="12192">
            <a:solidFill>
              <a:srgbClr val="6F2F9F"/>
            </a:solidFill>
          </a:ln>
        </p:spPr>
        <p:txBody>
          <a:bodyPr vert="horz" wrap="square" lIns="0" tIns="0" rIns="0" bIns="0" rtlCol="0">
            <a:spAutoFit/>
          </a:bodyPr>
          <a:lstStyle/>
          <a:p>
            <a:pPr>
              <a:lnSpc>
                <a:spcPct val="100000"/>
              </a:lnSpc>
            </a:pPr>
            <a:endParaRPr sz="1400">
              <a:latin typeface="Times New Roman"/>
              <a:cs typeface="Times New Roman"/>
            </a:endParaRPr>
          </a:p>
          <a:p>
            <a:pPr>
              <a:lnSpc>
                <a:spcPct val="100000"/>
              </a:lnSpc>
            </a:pPr>
            <a:endParaRPr sz="1400">
              <a:latin typeface="Times New Roman"/>
              <a:cs typeface="Times New Roman"/>
            </a:endParaRPr>
          </a:p>
          <a:p>
            <a:pPr>
              <a:lnSpc>
                <a:spcPct val="100000"/>
              </a:lnSpc>
            </a:pPr>
            <a:endParaRPr sz="1400">
              <a:latin typeface="Times New Roman"/>
              <a:cs typeface="Times New Roman"/>
            </a:endParaRPr>
          </a:p>
          <a:p>
            <a:pPr>
              <a:lnSpc>
                <a:spcPct val="100000"/>
              </a:lnSpc>
            </a:pPr>
            <a:endParaRPr sz="1400">
              <a:latin typeface="Times New Roman"/>
              <a:cs typeface="Times New Roman"/>
            </a:endParaRPr>
          </a:p>
          <a:p>
            <a:pPr>
              <a:lnSpc>
                <a:spcPct val="100000"/>
              </a:lnSpc>
            </a:pPr>
            <a:endParaRPr sz="1400">
              <a:latin typeface="Times New Roman"/>
              <a:cs typeface="Times New Roman"/>
            </a:endParaRPr>
          </a:p>
          <a:p>
            <a:pPr>
              <a:lnSpc>
                <a:spcPct val="100000"/>
              </a:lnSpc>
            </a:pPr>
            <a:endParaRPr sz="1400">
              <a:latin typeface="Times New Roman"/>
              <a:cs typeface="Times New Roman"/>
            </a:endParaRPr>
          </a:p>
          <a:p>
            <a:pPr>
              <a:lnSpc>
                <a:spcPct val="100000"/>
              </a:lnSpc>
            </a:pPr>
            <a:endParaRPr sz="1400">
              <a:latin typeface="Times New Roman"/>
              <a:cs typeface="Times New Roman"/>
            </a:endParaRPr>
          </a:p>
          <a:p>
            <a:pPr marL="219710">
              <a:lnSpc>
                <a:spcPct val="100000"/>
              </a:lnSpc>
              <a:spcBef>
                <a:spcPts val="1105"/>
              </a:spcBef>
            </a:pPr>
            <a:r>
              <a:rPr sz="1400" b="0" spc="-5" dirty="0">
                <a:solidFill>
                  <a:srgbClr val="2E5496"/>
                </a:solidFill>
                <a:latin typeface="Calibri Light"/>
                <a:cs typeface="Calibri Light"/>
              </a:rPr>
              <a:t>МОЙ</a:t>
            </a:r>
            <a:r>
              <a:rPr sz="1400" b="0" spc="-60" dirty="0">
                <a:solidFill>
                  <a:srgbClr val="2E5496"/>
                </a:solidFill>
                <a:latin typeface="Calibri Light"/>
                <a:cs typeface="Calibri Light"/>
              </a:rPr>
              <a:t> </a:t>
            </a:r>
            <a:r>
              <a:rPr sz="1400" b="0" spc="-10" dirty="0">
                <a:solidFill>
                  <a:srgbClr val="2E5496"/>
                </a:solidFill>
                <a:latin typeface="Calibri Light"/>
                <a:cs typeface="Calibri Light"/>
              </a:rPr>
              <a:t>НАЛОГ</a:t>
            </a:r>
            <a:endParaRPr sz="1400">
              <a:latin typeface="Calibri Light"/>
              <a:cs typeface="Calibri Light"/>
            </a:endParaRPr>
          </a:p>
          <a:p>
            <a:pPr marL="219710" marR="149860">
              <a:lnSpc>
                <a:spcPct val="100000"/>
              </a:lnSpc>
              <a:spcBef>
                <a:spcPts val="50"/>
              </a:spcBef>
            </a:pPr>
            <a:r>
              <a:rPr sz="700" b="0" spc="-10" dirty="0">
                <a:solidFill>
                  <a:srgbClr val="2E5496"/>
                </a:solidFill>
                <a:latin typeface="Calibri Light"/>
                <a:cs typeface="Calibri Light"/>
              </a:rPr>
              <a:t>МОБИЛЬНОЕ</a:t>
            </a:r>
            <a:r>
              <a:rPr sz="700" b="0" spc="-80" dirty="0">
                <a:solidFill>
                  <a:srgbClr val="2E5496"/>
                </a:solidFill>
                <a:latin typeface="Calibri Light"/>
                <a:cs typeface="Calibri Light"/>
              </a:rPr>
              <a:t> </a:t>
            </a:r>
            <a:r>
              <a:rPr sz="700" b="0" spc="-10" dirty="0">
                <a:solidFill>
                  <a:srgbClr val="2E5496"/>
                </a:solidFill>
                <a:latin typeface="Calibri Light"/>
                <a:cs typeface="Calibri Light"/>
              </a:rPr>
              <a:t>ПРИЛОЖЕНИЕ  </a:t>
            </a:r>
            <a:r>
              <a:rPr sz="700" b="0" spc="-5" dirty="0">
                <a:solidFill>
                  <a:srgbClr val="2E5496"/>
                </a:solidFill>
                <a:latin typeface="Calibri Light"/>
                <a:cs typeface="Calibri Light"/>
              </a:rPr>
              <a:t>ДЛЯ</a:t>
            </a:r>
            <a:r>
              <a:rPr sz="700" b="0" spc="-40" dirty="0">
                <a:solidFill>
                  <a:srgbClr val="2E5496"/>
                </a:solidFill>
                <a:latin typeface="Calibri Light"/>
                <a:cs typeface="Calibri Light"/>
              </a:rPr>
              <a:t> </a:t>
            </a:r>
            <a:r>
              <a:rPr sz="700" b="0" spc="-10" dirty="0">
                <a:solidFill>
                  <a:srgbClr val="2E5496"/>
                </a:solidFill>
                <a:latin typeface="Calibri Light"/>
                <a:cs typeface="Calibri Light"/>
              </a:rPr>
              <a:t>САМОЗАНЯТЫХ</a:t>
            </a:r>
            <a:endParaRPr sz="700">
              <a:latin typeface="Calibri Light"/>
              <a:cs typeface="Calibri Light"/>
            </a:endParaRPr>
          </a:p>
        </p:txBody>
      </p:sp>
      <p:sp>
        <p:nvSpPr>
          <p:cNvPr id="3" name="object 3"/>
          <p:cNvSpPr/>
          <p:nvPr/>
        </p:nvSpPr>
        <p:spPr>
          <a:xfrm>
            <a:off x="0" y="5190744"/>
            <a:ext cx="6112764" cy="621792"/>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239369" y="5268595"/>
            <a:ext cx="4746625"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FFFF"/>
                </a:solidFill>
                <a:latin typeface="Calibri"/>
                <a:cs typeface="Calibri"/>
              </a:rPr>
              <a:t>Налог на </a:t>
            </a:r>
            <a:r>
              <a:rPr sz="2400" b="1" spc="-5" dirty="0">
                <a:solidFill>
                  <a:srgbClr val="FFFFFF"/>
                </a:solidFill>
                <a:latin typeface="Calibri"/>
                <a:cs typeface="Calibri"/>
              </a:rPr>
              <a:t>профессиональный</a:t>
            </a:r>
            <a:r>
              <a:rPr sz="2400" b="1" spc="-50" dirty="0">
                <a:solidFill>
                  <a:srgbClr val="FFFFFF"/>
                </a:solidFill>
                <a:latin typeface="Calibri"/>
                <a:cs typeface="Calibri"/>
              </a:rPr>
              <a:t> </a:t>
            </a:r>
            <a:r>
              <a:rPr sz="2400" b="1" spc="-35" dirty="0">
                <a:solidFill>
                  <a:srgbClr val="FFFFFF"/>
                </a:solidFill>
                <a:latin typeface="Calibri"/>
                <a:cs typeface="Calibri"/>
              </a:rPr>
              <a:t>доход</a:t>
            </a:r>
            <a:endParaRPr sz="2400">
              <a:latin typeface="Calibri"/>
              <a:cs typeface="Calibri"/>
            </a:endParaRPr>
          </a:p>
        </p:txBody>
      </p:sp>
      <p:sp>
        <p:nvSpPr>
          <p:cNvPr id="5" name="object 5"/>
          <p:cNvSpPr/>
          <p:nvPr/>
        </p:nvSpPr>
        <p:spPr>
          <a:xfrm>
            <a:off x="4913376" y="1850135"/>
            <a:ext cx="1720596" cy="1290827"/>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845683" y="3494278"/>
            <a:ext cx="2994660" cy="0"/>
          </a:xfrm>
          <a:custGeom>
            <a:avLst/>
            <a:gdLst/>
            <a:ahLst/>
            <a:cxnLst/>
            <a:rect l="l" t="t" r="r" b="b"/>
            <a:pathLst>
              <a:path w="2994659">
                <a:moveTo>
                  <a:pt x="0" y="0"/>
                </a:moveTo>
                <a:lnTo>
                  <a:pt x="2994660" y="0"/>
                </a:lnTo>
              </a:path>
            </a:pathLst>
          </a:custGeom>
          <a:ln w="7620">
            <a:solidFill>
              <a:srgbClr val="0462C1"/>
            </a:solidFill>
          </a:ln>
        </p:spPr>
        <p:txBody>
          <a:bodyPr wrap="square" lIns="0" tIns="0" rIns="0" bIns="0" rtlCol="0"/>
          <a:lstStyle/>
          <a:p>
            <a:endParaRPr/>
          </a:p>
        </p:txBody>
      </p:sp>
      <p:sp>
        <p:nvSpPr>
          <p:cNvPr id="4" name="object 4"/>
          <p:cNvSpPr/>
          <p:nvPr/>
        </p:nvSpPr>
        <p:spPr>
          <a:xfrm>
            <a:off x="3067811" y="1246632"/>
            <a:ext cx="240792" cy="224028"/>
          </a:xfrm>
          <a:prstGeom prst="rect">
            <a:avLst/>
          </a:prstGeom>
          <a:blipFill>
            <a:blip r:embed="rId2" cstate="print"/>
            <a:stretch>
              <a:fillRect/>
            </a:stretch>
          </a:blipFill>
        </p:spPr>
        <p:txBody>
          <a:bodyPr wrap="square" lIns="0" tIns="0" rIns="0" bIns="0" rtlCol="0"/>
          <a:lstStyle/>
          <a:p>
            <a:endParaRPr/>
          </a:p>
        </p:txBody>
      </p:sp>
      <p:sp>
        <p:nvSpPr>
          <p:cNvPr id="5" name="object 5"/>
          <p:cNvSpPr txBox="1"/>
          <p:nvPr/>
        </p:nvSpPr>
        <p:spPr>
          <a:xfrm>
            <a:off x="3142614" y="1212342"/>
            <a:ext cx="91440" cy="269240"/>
          </a:xfrm>
          <a:prstGeom prst="rect">
            <a:avLst/>
          </a:prstGeom>
        </p:spPr>
        <p:txBody>
          <a:bodyPr vert="horz" wrap="square" lIns="0" tIns="12065" rIns="0" bIns="0" rtlCol="0">
            <a:spAutoFit/>
          </a:bodyPr>
          <a:lstStyle/>
          <a:p>
            <a:pPr marL="12700">
              <a:lnSpc>
                <a:spcPct val="100000"/>
              </a:lnSpc>
              <a:spcBef>
                <a:spcPts val="95"/>
              </a:spcBef>
            </a:pPr>
            <a:r>
              <a:rPr sz="1600" b="1" spc="-5" dirty="0">
                <a:solidFill>
                  <a:srgbClr val="FFFFFF"/>
                </a:solidFill>
                <a:latin typeface="Calibri"/>
                <a:cs typeface="Calibri"/>
              </a:rPr>
              <a:t>!</a:t>
            </a:r>
            <a:endParaRPr sz="1600">
              <a:latin typeface="Calibri"/>
              <a:cs typeface="Calibri"/>
            </a:endParaRPr>
          </a:p>
        </p:txBody>
      </p:sp>
      <p:sp>
        <p:nvSpPr>
          <p:cNvPr id="6" name="object 6"/>
          <p:cNvSpPr/>
          <p:nvPr/>
        </p:nvSpPr>
        <p:spPr>
          <a:xfrm>
            <a:off x="3067811" y="1670304"/>
            <a:ext cx="240792" cy="224028"/>
          </a:xfrm>
          <a:prstGeom prst="rect">
            <a:avLst/>
          </a:prstGeom>
          <a:blipFill>
            <a:blip r:embed="rId2" cstate="print"/>
            <a:stretch>
              <a:fillRect/>
            </a:stretch>
          </a:blipFill>
        </p:spPr>
        <p:txBody>
          <a:bodyPr wrap="square" lIns="0" tIns="0" rIns="0" bIns="0" rtlCol="0"/>
          <a:lstStyle/>
          <a:p>
            <a:endParaRPr/>
          </a:p>
        </p:txBody>
      </p:sp>
      <p:sp>
        <p:nvSpPr>
          <p:cNvPr id="7" name="object 7"/>
          <p:cNvSpPr txBox="1"/>
          <p:nvPr/>
        </p:nvSpPr>
        <p:spPr>
          <a:xfrm>
            <a:off x="3142614" y="1636013"/>
            <a:ext cx="91440" cy="269240"/>
          </a:xfrm>
          <a:prstGeom prst="rect">
            <a:avLst/>
          </a:prstGeom>
        </p:spPr>
        <p:txBody>
          <a:bodyPr vert="horz" wrap="square" lIns="0" tIns="12065" rIns="0" bIns="0" rtlCol="0">
            <a:spAutoFit/>
          </a:bodyPr>
          <a:lstStyle/>
          <a:p>
            <a:pPr marL="12700">
              <a:lnSpc>
                <a:spcPct val="100000"/>
              </a:lnSpc>
              <a:spcBef>
                <a:spcPts val="95"/>
              </a:spcBef>
            </a:pPr>
            <a:r>
              <a:rPr sz="1600" b="1" spc="-5" dirty="0">
                <a:solidFill>
                  <a:srgbClr val="FFFFFF"/>
                </a:solidFill>
                <a:latin typeface="Calibri"/>
                <a:cs typeface="Calibri"/>
              </a:rPr>
              <a:t>!</a:t>
            </a:r>
            <a:endParaRPr sz="1600">
              <a:latin typeface="Calibri"/>
              <a:cs typeface="Calibri"/>
            </a:endParaRPr>
          </a:p>
        </p:txBody>
      </p:sp>
      <p:sp>
        <p:nvSpPr>
          <p:cNvPr id="8" name="object 8"/>
          <p:cNvSpPr/>
          <p:nvPr/>
        </p:nvSpPr>
        <p:spPr>
          <a:xfrm>
            <a:off x="3067811" y="2307335"/>
            <a:ext cx="240792" cy="224027"/>
          </a:xfrm>
          <a:prstGeom prst="rect">
            <a:avLst/>
          </a:prstGeom>
          <a:blipFill>
            <a:blip r:embed="rId3" cstate="print"/>
            <a:stretch>
              <a:fillRect/>
            </a:stretch>
          </a:blipFill>
        </p:spPr>
        <p:txBody>
          <a:bodyPr wrap="square" lIns="0" tIns="0" rIns="0" bIns="0" rtlCol="0"/>
          <a:lstStyle/>
          <a:p>
            <a:endParaRPr/>
          </a:p>
        </p:txBody>
      </p:sp>
      <p:sp>
        <p:nvSpPr>
          <p:cNvPr id="9" name="object 9"/>
          <p:cNvSpPr txBox="1"/>
          <p:nvPr/>
        </p:nvSpPr>
        <p:spPr>
          <a:xfrm>
            <a:off x="3142614" y="2272664"/>
            <a:ext cx="91440" cy="269240"/>
          </a:xfrm>
          <a:prstGeom prst="rect">
            <a:avLst/>
          </a:prstGeom>
        </p:spPr>
        <p:txBody>
          <a:bodyPr vert="horz" wrap="square" lIns="0" tIns="12065" rIns="0" bIns="0" rtlCol="0">
            <a:spAutoFit/>
          </a:bodyPr>
          <a:lstStyle/>
          <a:p>
            <a:pPr marL="12700">
              <a:lnSpc>
                <a:spcPct val="100000"/>
              </a:lnSpc>
              <a:spcBef>
                <a:spcPts val="95"/>
              </a:spcBef>
            </a:pPr>
            <a:r>
              <a:rPr sz="1600" b="1" spc="-5" dirty="0">
                <a:solidFill>
                  <a:srgbClr val="FFFFFF"/>
                </a:solidFill>
                <a:latin typeface="Calibri"/>
                <a:cs typeface="Calibri"/>
              </a:rPr>
              <a:t>!</a:t>
            </a:r>
            <a:endParaRPr sz="1600">
              <a:latin typeface="Calibri"/>
              <a:cs typeface="Calibri"/>
            </a:endParaRPr>
          </a:p>
        </p:txBody>
      </p:sp>
      <p:sp>
        <p:nvSpPr>
          <p:cNvPr id="10" name="object 10"/>
          <p:cNvSpPr/>
          <p:nvPr/>
        </p:nvSpPr>
        <p:spPr>
          <a:xfrm>
            <a:off x="0" y="1392936"/>
            <a:ext cx="2727960" cy="3855720"/>
          </a:xfrm>
          <a:prstGeom prst="rect">
            <a:avLst/>
          </a:prstGeom>
          <a:blipFill>
            <a:blip r:embed="rId4" cstate="print"/>
            <a:stretch>
              <a:fillRect/>
            </a:stretch>
          </a:blipFill>
        </p:spPr>
        <p:txBody>
          <a:bodyPr wrap="square" lIns="0" tIns="0" rIns="0" bIns="0" rtlCol="0"/>
          <a:lstStyle/>
          <a:p>
            <a:endParaRPr/>
          </a:p>
        </p:txBody>
      </p:sp>
      <p:sp>
        <p:nvSpPr>
          <p:cNvPr id="11" name="object 11"/>
          <p:cNvSpPr/>
          <p:nvPr/>
        </p:nvSpPr>
        <p:spPr>
          <a:xfrm>
            <a:off x="0" y="1383791"/>
            <a:ext cx="2737104" cy="3874008"/>
          </a:xfrm>
          <a:prstGeom prst="rect">
            <a:avLst/>
          </a:prstGeom>
          <a:blipFill>
            <a:blip r:embed="rId5" cstate="print"/>
            <a:stretch>
              <a:fillRect/>
            </a:stretch>
          </a:blipFill>
        </p:spPr>
        <p:txBody>
          <a:bodyPr wrap="square" lIns="0" tIns="0" rIns="0" bIns="0" rtlCol="0"/>
          <a:lstStyle/>
          <a:p>
            <a:endParaRPr/>
          </a:p>
        </p:txBody>
      </p:sp>
      <p:sp>
        <p:nvSpPr>
          <p:cNvPr id="12" name="object 12"/>
          <p:cNvSpPr txBox="1"/>
          <p:nvPr/>
        </p:nvSpPr>
        <p:spPr>
          <a:xfrm>
            <a:off x="2864866" y="797674"/>
            <a:ext cx="4147185" cy="437515"/>
          </a:xfrm>
          <a:prstGeom prst="rect">
            <a:avLst/>
          </a:prstGeom>
        </p:spPr>
        <p:txBody>
          <a:bodyPr vert="horz" wrap="square" lIns="0" tIns="32384" rIns="0" bIns="0" rtlCol="0">
            <a:spAutoFit/>
          </a:bodyPr>
          <a:lstStyle/>
          <a:p>
            <a:pPr marL="12700" marR="5080">
              <a:lnSpc>
                <a:spcPts val="1560"/>
              </a:lnSpc>
              <a:spcBef>
                <a:spcPts val="254"/>
              </a:spcBef>
            </a:pPr>
            <a:r>
              <a:rPr sz="1400" dirty="0">
                <a:latin typeface="Times New Roman"/>
                <a:cs typeface="Times New Roman"/>
              </a:rPr>
              <a:t>Налоговый</a:t>
            </a:r>
            <a:r>
              <a:rPr sz="1400" spc="-50" dirty="0">
                <a:latin typeface="Times New Roman"/>
                <a:cs typeface="Times New Roman"/>
              </a:rPr>
              <a:t> </a:t>
            </a:r>
            <a:r>
              <a:rPr sz="1400" dirty="0">
                <a:latin typeface="Times New Roman"/>
                <a:cs typeface="Times New Roman"/>
              </a:rPr>
              <a:t>орган</a:t>
            </a:r>
            <a:r>
              <a:rPr sz="1400" spc="-40" dirty="0">
                <a:latin typeface="Times New Roman"/>
                <a:cs typeface="Times New Roman"/>
              </a:rPr>
              <a:t> </a:t>
            </a:r>
            <a:r>
              <a:rPr sz="1400" b="1" dirty="0">
                <a:solidFill>
                  <a:srgbClr val="1F3864"/>
                </a:solidFill>
                <a:latin typeface="Times New Roman"/>
                <a:cs typeface="Times New Roman"/>
              </a:rPr>
              <a:t>отказывает</a:t>
            </a:r>
            <a:r>
              <a:rPr sz="1400" b="1" spc="-85" dirty="0">
                <a:solidFill>
                  <a:srgbClr val="1F3864"/>
                </a:solidFill>
                <a:latin typeface="Times New Roman"/>
                <a:cs typeface="Times New Roman"/>
              </a:rPr>
              <a:t> </a:t>
            </a:r>
            <a:r>
              <a:rPr sz="1400" b="1" dirty="0">
                <a:solidFill>
                  <a:srgbClr val="1F3864"/>
                </a:solidFill>
                <a:latin typeface="Times New Roman"/>
                <a:cs typeface="Times New Roman"/>
              </a:rPr>
              <a:t>в</a:t>
            </a:r>
            <a:r>
              <a:rPr sz="1400" b="1" spc="-40" dirty="0">
                <a:solidFill>
                  <a:srgbClr val="1F3864"/>
                </a:solidFill>
                <a:latin typeface="Times New Roman"/>
                <a:cs typeface="Times New Roman"/>
              </a:rPr>
              <a:t> </a:t>
            </a:r>
            <a:r>
              <a:rPr sz="1400" b="1" dirty="0">
                <a:solidFill>
                  <a:srgbClr val="1F3864"/>
                </a:solidFill>
                <a:latin typeface="Times New Roman"/>
                <a:cs typeface="Times New Roman"/>
              </a:rPr>
              <a:t>постановке</a:t>
            </a:r>
            <a:r>
              <a:rPr sz="1400" b="1" spc="-90" dirty="0">
                <a:solidFill>
                  <a:srgbClr val="1F3864"/>
                </a:solidFill>
                <a:latin typeface="Times New Roman"/>
                <a:cs typeface="Times New Roman"/>
              </a:rPr>
              <a:t> </a:t>
            </a:r>
            <a:r>
              <a:rPr sz="1400" b="1" dirty="0">
                <a:solidFill>
                  <a:srgbClr val="1F3864"/>
                </a:solidFill>
                <a:latin typeface="Times New Roman"/>
                <a:cs typeface="Times New Roman"/>
              </a:rPr>
              <a:t>на</a:t>
            </a:r>
            <a:r>
              <a:rPr sz="1400" b="1" spc="-50" dirty="0">
                <a:solidFill>
                  <a:srgbClr val="1F3864"/>
                </a:solidFill>
                <a:latin typeface="Times New Roman"/>
                <a:cs typeface="Times New Roman"/>
              </a:rPr>
              <a:t> </a:t>
            </a:r>
            <a:r>
              <a:rPr sz="1400" b="1" dirty="0">
                <a:solidFill>
                  <a:srgbClr val="1F3864"/>
                </a:solidFill>
                <a:latin typeface="Times New Roman"/>
                <a:cs typeface="Times New Roman"/>
              </a:rPr>
              <a:t>учёт</a:t>
            </a:r>
            <a:r>
              <a:rPr sz="1400" b="1" spc="-60" dirty="0">
                <a:solidFill>
                  <a:srgbClr val="1F3864"/>
                </a:solidFill>
                <a:latin typeface="Times New Roman"/>
                <a:cs typeface="Times New Roman"/>
              </a:rPr>
              <a:t> </a:t>
            </a:r>
            <a:r>
              <a:rPr sz="1400" dirty="0">
                <a:latin typeface="Times New Roman"/>
                <a:cs typeface="Times New Roman"/>
              </a:rPr>
              <a:t>в  </a:t>
            </a:r>
            <a:r>
              <a:rPr sz="1400" spc="-5" dirty="0">
                <a:latin typeface="Times New Roman"/>
                <a:cs typeface="Times New Roman"/>
              </a:rPr>
              <a:t>случае:</a:t>
            </a:r>
            <a:endParaRPr sz="1400">
              <a:latin typeface="Times New Roman"/>
              <a:cs typeface="Times New Roman"/>
            </a:endParaRPr>
          </a:p>
        </p:txBody>
      </p:sp>
      <p:sp>
        <p:nvSpPr>
          <p:cNvPr id="13" name="object 13"/>
          <p:cNvSpPr txBox="1">
            <a:spLocks noGrp="1"/>
          </p:cNvSpPr>
          <p:nvPr>
            <p:ph type="title"/>
          </p:nvPr>
        </p:nvSpPr>
        <p:spPr>
          <a:xfrm>
            <a:off x="281127" y="96138"/>
            <a:ext cx="5414645" cy="330835"/>
          </a:xfrm>
          <a:prstGeom prst="rect">
            <a:avLst/>
          </a:prstGeom>
        </p:spPr>
        <p:txBody>
          <a:bodyPr vert="horz" wrap="square" lIns="0" tIns="12700" rIns="0" bIns="0" rtlCol="0">
            <a:spAutoFit/>
          </a:bodyPr>
          <a:lstStyle/>
          <a:p>
            <a:pPr marL="12700">
              <a:lnSpc>
                <a:spcPct val="100000"/>
              </a:lnSpc>
              <a:spcBef>
                <a:spcPts val="100"/>
              </a:spcBef>
            </a:pPr>
            <a:r>
              <a:rPr spc="80" dirty="0"/>
              <a:t>Переход </a:t>
            </a:r>
            <a:r>
              <a:rPr spc="45" dirty="0"/>
              <a:t>на </a:t>
            </a:r>
            <a:r>
              <a:rPr spc="85" dirty="0"/>
              <a:t>специальный </a:t>
            </a:r>
            <a:r>
              <a:rPr spc="80" dirty="0"/>
              <a:t>налоговый</a:t>
            </a:r>
            <a:r>
              <a:rPr spc="540" dirty="0"/>
              <a:t> </a:t>
            </a:r>
            <a:r>
              <a:rPr spc="75" dirty="0"/>
              <a:t>режим</a:t>
            </a:r>
          </a:p>
        </p:txBody>
      </p:sp>
      <p:sp>
        <p:nvSpPr>
          <p:cNvPr id="14" name="object 14"/>
          <p:cNvSpPr txBox="1"/>
          <p:nvPr/>
        </p:nvSpPr>
        <p:spPr>
          <a:xfrm>
            <a:off x="3405885" y="2355392"/>
            <a:ext cx="5314315" cy="239395"/>
          </a:xfrm>
          <a:prstGeom prst="rect">
            <a:avLst/>
          </a:prstGeom>
        </p:spPr>
        <p:txBody>
          <a:bodyPr vert="horz" wrap="square" lIns="0" tIns="13335" rIns="0" bIns="0" rtlCol="0">
            <a:spAutoFit/>
          </a:bodyPr>
          <a:lstStyle/>
          <a:p>
            <a:pPr marL="12700">
              <a:lnSpc>
                <a:spcPct val="100000"/>
              </a:lnSpc>
              <a:spcBef>
                <a:spcPts val="105"/>
              </a:spcBef>
            </a:pPr>
            <a:r>
              <a:rPr sz="1400" spc="-5" dirty="0">
                <a:latin typeface="Times New Roman"/>
                <a:cs typeface="Times New Roman"/>
              </a:rPr>
              <a:t>противоречия между представленными документами</a:t>
            </a:r>
            <a:r>
              <a:rPr sz="1400" spc="-65" dirty="0">
                <a:latin typeface="Times New Roman"/>
                <a:cs typeface="Times New Roman"/>
              </a:rPr>
              <a:t> </a:t>
            </a:r>
            <a:r>
              <a:rPr sz="1400" dirty="0">
                <a:latin typeface="Times New Roman"/>
                <a:cs typeface="Times New Roman"/>
              </a:rPr>
              <a:t>(информацией).</a:t>
            </a:r>
            <a:endParaRPr sz="1400">
              <a:latin typeface="Times New Roman"/>
              <a:cs typeface="Times New Roman"/>
            </a:endParaRPr>
          </a:p>
        </p:txBody>
      </p:sp>
      <p:sp>
        <p:nvSpPr>
          <p:cNvPr id="15" name="object 15"/>
          <p:cNvSpPr txBox="1"/>
          <p:nvPr/>
        </p:nvSpPr>
        <p:spPr>
          <a:xfrm>
            <a:off x="3405885" y="1224914"/>
            <a:ext cx="5433060" cy="923925"/>
          </a:xfrm>
          <a:prstGeom prst="rect">
            <a:avLst/>
          </a:prstGeom>
        </p:spPr>
        <p:txBody>
          <a:bodyPr vert="horz" wrap="square" lIns="0" tIns="13335" rIns="0" bIns="0" rtlCol="0">
            <a:spAutoFit/>
          </a:bodyPr>
          <a:lstStyle/>
          <a:p>
            <a:pPr marL="12700">
              <a:lnSpc>
                <a:spcPct val="100000"/>
              </a:lnSpc>
              <a:spcBef>
                <a:spcPts val="105"/>
              </a:spcBef>
            </a:pPr>
            <a:r>
              <a:rPr sz="1400" spc="-5" dirty="0">
                <a:latin typeface="Calibri"/>
                <a:cs typeface="Calibri"/>
              </a:rPr>
              <a:t>л</a:t>
            </a:r>
            <a:r>
              <a:rPr sz="1400" spc="-5" dirty="0">
                <a:latin typeface="Times New Roman"/>
                <a:cs typeface="Times New Roman"/>
              </a:rPr>
              <a:t>ицо </a:t>
            </a:r>
            <a:r>
              <a:rPr sz="1400" dirty="0">
                <a:latin typeface="Times New Roman"/>
                <a:cs typeface="Times New Roman"/>
              </a:rPr>
              <a:t>не </a:t>
            </a:r>
            <a:r>
              <a:rPr sz="1400" spc="-5" dirty="0">
                <a:latin typeface="Times New Roman"/>
                <a:cs typeface="Times New Roman"/>
              </a:rPr>
              <a:t>соответствует </a:t>
            </a:r>
            <a:r>
              <a:rPr sz="1400" dirty="0">
                <a:latin typeface="Times New Roman"/>
                <a:cs typeface="Times New Roman"/>
              </a:rPr>
              <a:t>требованиям </a:t>
            </a:r>
            <a:r>
              <a:rPr sz="1400" spc="-5" dirty="0">
                <a:latin typeface="Times New Roman"/>
                <a:cs typeface="Times New Roman"/>
              </a:rPr>
              <a:t>Федерального </a:t>
            </a:r>
            <a:r>
              <a:rPr sz="1400" dirty="0">
                <a:latin typeface="Times New Roman"/>
                <a:cs typeface="Times New Roman"/>
              </a:rPr>
              <a:t>закона №</a:t>
            </a:r>
            <a:r>
              <a:rPr sz="1400" spc="-240" dirty="0">
                <a:latin typeface="Times New Roman"/>
                <a:cs typeface="Times New Roman"/>
              </a:rPr>
              <a:t> </a:t>
            </a:r>
            <a:r>
              <a:rPr sz="1400" dirty="0">
                <a:latin typeface="Times New Roman"/>
                <a:cs typeface="Times New Roman"/>
              </a:rPr>
              <a:t>422-ФЗ;</a:t>
            </a:r>
            <a:endParaRPr sz="1400">
              <a:latin typeface="Times New Roman"/>
              <a:cs typeface="Times New Roman"/>
            </a:endParaRPr>
          </a:p>
          <a:p>
            <a:pPr>
              <a:lnSpc>
                <a:spcPct val="100000"/>
              </a:lnSpc>
            </a:pPr>
            <a:endParaRPr sz="1500">
              <a:latin typeface="Times New Roman"/>
              <a:cs typeface="Times New Roman"/>
            </a:endParaRPr>
          </a:p>
          <a:p>
            <a:pPr marL="12700" marR="5080">
              <a:lnSpc>
                <a:spcPct val="108900"/>
              </a:lnSpc>
              <a:tabLst>
                <a:tab pos="1489075" algn="l"/>
                <a:tab pos="2573020" algn="l"/>
                <a:tab pos="3884295" algn="l"/>
                <a:tab pos="4302760" algn="l"/>
              </a:tabLst>
            </a:pPr>
            <a:r>
              <a:rPr sz="1400" spc="-5" dirty="0">
                <a:latin typeface="Times New Roman"/>
                <a:cs typeface="Times New Roman"/>
              </a:rPr>
              <a:t>представле</a:t>
            </a:r>
            <a:r>
              <a:rPr sz="1400" dirty="0">
                <a:latin typeface="Times New Roman"/>
                <a:cs typeface="Times New Roman"/>
              </a:rPr>
              <a:t>нн</a:t>
            </a:r>
            <a:r>
              <a:rPr sz="1400" spc="-5" dirty="0">
                <a:latin typeface="Times New Roman"/>
                <a:cs typeface="Times New Roman"/>
              </a:rPr>
              <a:t>ы</a:t>
            </a:r>
            <a:r>
              <a:rPr sz="1400" dirty="0">
                <a:latin typeface="Times New Roman"/>
                <a:cs typeface="Times New Roman"/>
              </a:rPr>
              <a:t>е	</a:t>
            </a:r>
            <a:r>
              <a:rPr sz="1400" spc="-5" dirty="0">
                <a:latin typeface="Times New Roman"/>
                <a:cs typeface="Times New Roman"/>
              </a:rPr>
              <a:t>док</a:t>
            </a:r>
            <a:r>
              <a:rPr sz="1400" dirty="0">
                <a:latin typeface="Times New Roman"/>
                <a:cs typeface="Times New Roman"/>
              </a:rPr>
              <a:t>ум</a:t>
            </a:r>
            <a:r>
              <a:rPr sz="1400" spc="-5" dirty="0">
                <a:latin typeface="Times New Roman"/>
                <a:cs typeface="Times New Roman"/>
              </a:rPr>
              <a:t>е</a:t>
            </a:r>
            <a:r>
              <a:rPr sz="1400" dirty="0">
                <a:latin typeface="Times New Roman"/>
                <a:cs typeface="Times New Roman"/>
              </a:rPr>
              <a:t>нты	(</a:t>
            </a:r>
            <a:r>
              <a:rPr sz="1400" spc="-5" dirty="0">
                <a:latin typeface="Times New Roman"/>
                <a:cs typeface="Times New Roman"/>
              </a:rPr>
              <a:t>ин</a:t>
            </a:r>
            <a:r>
              <a:rPr sz="1400" dirty="0">
                <a:latin typeface="Times New Roman"/>
                <a:cs typeface="Times New Roman"/>
              </a:rPr>
              <a:t>ф</a:t>
            </a:r>
            <a:r>
              <a:rPr sz="1400" spc="5" dirty="0">
                <a:latin typeface="Times New Roman"/>
                <a:cs typeface="Times New Roman"/>
              </a:rPr>
              <a:t>о</a:t>
            </a:r>
            <a:r>
              <a:rPr sz="1400" dirty="0">
                <a:latin typeface="Times New Roman"/>
                <a:cs typeface="Times New Roman"/>
              </a:rPr>
              <a:t>рм</a:t>
            </a:r>
            <a:r>
              <a:rPr sz="1400" spc="-5" dirty="0">
                <a:latin typeface="Times New Roman"/>
                <a:cs typeface="Times New Roman"/>
              </a:rPr>
              <a:t>а</a:t>
            </a:r>
            <a:r>
              <a:rPr sz="1400" spc="5" dirty="0">
                <a:latin typeface="Times New Roman"/>
                <a:cs typeface="Times New Roman"/>
              </a:rPr>
              <a:t>ц</a:t>
            </a:r>
            <a:r>
              <a:rPr sz="1400" spc="-5" dirty="0">
                <a:latin typeface="Times New Roman"/>
                <a:cs typeface="Times New Roman"/>
              </a:rPr>
              <a:t>и</a:t>
            </a:r>
            <a:r>
              <a:rPr sz="1400" dirty="0">
                <a:latin typeface="Times New Roman"/>
                <a:cs typeface="Times New Roman"/>
              </a:rPr>
              <a:t>я)	не	</a:t>
            </a:r>
            <a:r>
              <a:rPr sz="1400" spc="-5" dirty="0">
                <a:latin typeface="Times New Roman"/>
                <a:cs typeface="Times New Roman"/>
              </a:rPr>
              <a:t>соответств</a:t>
            </a:r>
            <a:r>
              <a:rPr sz="1400" dirty="0">
                <a:latin typeface="Times New Roman"/>
                <a:cs typeface="Times New Roman"/>
              </a:rPr>
              <a:t>у</a:t>
            </a:r>
            <a:r>
              <a:rPr sz="1400" spc="-5" dirty="0">
                <a:latin typeface="Times New Roman"/>
                <a:cs typeface="Times New Roman"/>
              </a:rPr>
              <a:t>ют  сведениям, имеющимся </a:t>
            </a:r>
            <a:r>
              <a:rPr sz="1400" dirty="0">
                <a:latin typeface="Times New Roman"/>
                <a:cs typeface="Times New Roman"/>
              </a:rPr>
              <a:t>у </a:t>
            </a:r>
            <a:r>
              <a:rPr sz="1400" spc="-5" dirty="0">
                <a:latin typeface="Times New Roman"/>
                <a:cs typeface="Times New Roman"/>
              </a:rPr>
              <a:t>налогового</a:t>
            </a:r>
            <a:r>
              <a:rPr sz="1400" spc="-145" dirty="0">
                <a:latin typeface="Times New Roman"/>
                <a:cs typeface="Times New Roman"/>
              </a:rPr>
              <a:t> </a:t>
            </a:r>
            <a:r>
              <a:rPr sz="1400" dirty="0">
                <a:latin typeface="Times New Roman"/>
                <a:cs typeface="Times New Roman"/>
              </a:rPr>
              <a:t>органа;</a:t>
            </a:r>
            <a:endParaRPr sz="1400">
              <a:latin typeface="Times New Roman"/>
              <a:cs typeface="Times New Roman"/>
            </a:endParaRPr>
          </a:p>
        </p:txBody>
      </p:sp>
      <p:sp>
        <p:nvSpPr>
          <p:cNvPr id="16" name="object 16"/>
          <p:cNvSpPr txBox="1"/>
          <p:nvPr/>
        </p:nvSpPr>
        <p:spPr>
          <a:xfrm>
            <a:off x="2864866" y="2782722"/>
            <a:ext cx="5990590" cy="3605346"/>
          </a:xfrm>
          <a:prstGeom prst="rect">
            <a:avLst/>
          </a:prstGeom>
        </p:spPr>
        <p:txBody>
          <a:bodyPr vert="horz" wrap="square" lIns="0" tIns="12700" rIns="0" bIns="0" rtlCol="0">
            <a:spAutoFit/>
          </a:bodyPr>
          <a:lstStyle/>
          <a:p>
            <a:pPr marL="12700" marR="217804" indent="-635" algn="just">
              <a:lnSpc>
                <a:spcPct val="108900"/>
              </a:lnSpc>
              <a:spcBef>
                <a:spcPts val="100"/>
              </a:spcBef>
            </a:pPr>
            <a:r>
              <a:rPr lang="ru-RU" sz="1400" spc="-5" dirty="0">
                <a:latin typeface="Times New Roman"/>
                <a:cs typeface="Times New Roman"/>
              </a:rPr>
              <a:t>При выявлении любого из указанных случаев налоговый орган уведомляет  об отказе в постановке на учёт через приложение «Мой налог</a:t>
            </a:r>
            <a:r>
              <a:rPr lang="ru-RU" sz="1400" spc="-5" dirty="0" smtClean="0">
                <a:latin typeface="Times New Roman"/>
                <a:cs typeface="Times New Roman"/>
              </a:rPr>
              <a:t>».</a:t>
            </a:r>
          </a:p>
          <a:p>
            <a:pPr marL="12700" marR="217804" indent="-635" algn="just">
              <a:lnSpc>
                <a:spcPct val="108900"/>
              </a:lnSpc>
              <a:spcBef>
                <a:spcPts val="100"/>
              </a:spcBef>
            </a:pPr>
            <a:endParaRPr lang="ru-RU" sz="1400" spc="-5" dirty="0">
              <a:latin typeface="Times New Roman"/>
              <a:cs typeface="Times New Roman"/>
            </a:endParaRPr>
          </a:p>
          <a:p>
            <a:pPr marL="12700" marR="217804" indent="-635" algn="just">
              <a:lnSpc>
                <a:spcPct val="108900"/>
              </a:lnSpc>
              <a:spcBef>
                <a:spcPts val="100"/>
              </a:spcBef>
            </a:pPr>
            <a:r>
              <a:rPr lang="ru-RU" sz="1400" spc="-5" dirty="0">
                <a:latin typeface="Times New Roman"/>
                <a:cs typeface="Times New Roman"/>
              </a:rPr>
              <a:t>Не допускается применение НПД одновременно с другими специальными  налоговыми режимами или уплатой НДФЛ (при осуществлении  предпринимательской деятельности</a:t>
            </a:r>
            <a:r>
              <a:rPr lang="ru-RU" sz="1400" spc="-5" dirty="0" smtClean="0">
                <a:latin typeface="Times New Roman"/>
                <a:cs typeface="Times New Roman"/>
              </a:rPr>
              <a:t>).</a:t>
            </a:r>
          </a:p>
          <a:p>
            <a:pPr marL="12700" marR="217804" indent="-635" algn="just">
              <a:lnSpc>
                <a:spcPct val="108900"/>
              </a:lnSpc>
              <a:spcBef>
                <a:spcPts val="100"/>
              </a:spcBef>
            </a:pPr>
            <a:endParaRPr lang="ru-RU" sz="1400" spc="-5" dirty="0">
              <a:latin typeface="Times New Roman"/>
              <a:cs typeface="Times New Roman"/>
            </a:endParaRPr>
          </a:p>
          <a:p>
            <a:pPr marL="12700" marR="217804" indent="-635" algn="just">
              <a:lnSpc>
                <a:spcPct val="108900"/>
              </a:lnSpc>
              <a:spcBef>
                <a:spcPts val="100"/>
              </a:spcBef>
            </a:pPr>
            <a:r>
              <a:rPr lang="ru-RU" sz="1400" spc="-5" dirty="0">
                <a:latin typeface="Times New Roman"/>
                <a:cs typeface="Times New Roman"/>
              </a:rPr>
              <a:t>В  связи  с  этим  ИП  при  переходе  на  НПД должен направить заявление о  снятии с учёта в качестве налогоплательщика по прежней системе  налогообложения</a:t>
            </a:r>
            <a:r>
              <a:rPr lang="ru-RU" sz="1400" spc="-5" dirty="0" smtClean="0">
                <a:latin typeface="Times New Roman"/>
                <a:cs typeface="Times New Roman"/>
              </a:rPr>
              <a:t>.</a:t>
            </a:r>
          </a:p>
          <a:p>
            <a:pPr marL="12700" marR="217804" indent="-635" algn="just">
              <a:lnSpc>
                <a:spcPct val="108900"/>
              </a:lnSpc>
              <a:spcBef>
                <a:spcPts val="100"/>
              </a:spcBef>
            </a:pPr>
            <a:endParaRPr lang="ru-RU" sz="1400" spc="-5" dirty="0">
              <a:latin typeface="Times New Roman"/>
              <a:cs typeface="Times New Roman"/>
            </a:endParaRPr>
          </a:p>
          <a:p>
            <a:pPr marL="12700" marR="217804" indent="-635" algn="just">
              <a:lnSpc>
                <a:spcPct val="108900"/>
              </a:lnSpc>
              <a:spcBef>
                <a:spcPts val="100"/>
              </a:spcBef>
            </a:pPr>
            <a:r>
              <a:rPr lang="ru-RU" sz="1400" spc="-5" dirty="0">
                <a:latin typeface="Times New Roman"/>
                <a:cs typeface="Times New Roman"/>
              </a:rPr>
              <a:t>Такое уведомление нужно направить в течение месяца со дня постановки на учет в  качестве плательщика НПД. В противном случае последняя аннулируется.</a:t>
            </a:r>
          </a:p>
          <a:p>
            <a:pPr>
              <a:lnSpc>
                <a:spcPct val="100000"/>
              </a:lnSpc>
              <a:spcBef>
                <a:spcPts val="55"/>
              </a:spcBef>
            </a:pPr>
            <a:endParaRPr sz="1400" dirty="0">
              <a:latin typeface="Times New Roman"/>
              <a:cs typeface="Times New Roman"/>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52730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281127" y="96138"/>
            <a:ext cx="4605655" cy="330835"/>
          </a:xfrm>
          <a:prstGeom prst="rect">
            <a:avLst/>
          </a:prstGeom>
        </p:spPr>
        <p:txBody>
          <a:bodyPr vert="horz" wrap="square" lIns="0" tIns="12700" rIns="0" bIns="0" rtlCol="0">
            <a:spAutoFit/>
          </a:bodyPr>
          <a:lstStyle/>
          <a:p>
            <a:pPr marL="12700">
              <a:lnSpc>
                <a:spcPct val="100000"/>
              </a:lnSpc>
              <a:spcBef>
                <a:spcPts val="100"/>
              </a:spcBef>
            </a:pPr>
            <a:r>
              <a:rPr spc="80" dirty="0"/>
              <a:t>Порядок </a:t>
            </a:r>
            <a:r>
              <a:rPr spc="85" dirty="0"/>
              <a:t>исчисления </a:t>
            </a:r>
            <a:r>
              <a:rPr dirty="0"/>
              <a:t>и </a:t>
            </a:r>
            <a:r>
              <a:rPr spc="75" dirty="0"/>
              <a:t>уплаты</a:t>
            </a:r>
            <a:r>
              <a:rPr spc="105" dirty="0"/>
              <a:t> </a:t>
            </a:r>
            <a:r>
              <a:rPr spc="75" dirty="0"/>
              <a:t>налога</a:t>
            </a:r>
          </a:p>
        </p:txBody>
      </p:sp>
      <p:sp>
        <p:nvSpPr>
          <p:cNvPr id="4" name="object 4"/>
          <p:cNvSpPr txBox="1"/>
          <p:nvPr/>
        </p:nvSpPr>
        <p:spPr>
          <a:xfrm>
            <a:off x="6009766" y="4972939"/>
            <a:ext cx="2769235" cy="166071"/>
          </a:xfrm>
          <a:prstGeom prst="rect">
            <a:avLst/>
          </a:prstGeom>
        </p:spPr>
        <p:txBody>
          <a:bodyPr vert="horz" wrap="square" lIns="0" tIns="12065" rIns="0" bIns="0" rtlCol="0">
            <a:spAutoFit/>
          </a:bodyPr>
          <a:lstStyle/>
          <a:p>
            <a:pPr marL="12700">
              <a:lnSpc>
                <a:spcPct val="100000"/>
              </a:lnSpc>
              <a:spcBef>
                <a:spcPts val="95"/>
              </a:spcBef>
            </a:pPr>
            <a:r>
              <a:rPr sz="1000" u="sng" spc="-250" dirty="0">
                <a:solidFill>
                  <a:srgbClr val="0462C1"/>
                </a:solidFill>
                <a:uFill>
                  <a:solidFill>
                    <a:srgbClr val="0462C1"/>
                  </a:solidFill>
                </a:uFill>
                <a:latin typeface="Times New Roman"/>
                <a:cs typeface="Times New Roman"/>
              </a:rPr>
              <a:t> </a:t>
            </a:r>
            <a:endParaRPr sz="1000" dirty="0">
              <a:latin typeface="Calibri"/>
              <a:cs typeface="Calibri"/>
            </a:endParaRPr>
          </a:p>
        </p:txBody>
      </p:sp>
      <p:sp>
        <p:nvSpPr>
          <p:cNvPr id="5" name="object 5"/>
          <p:cNvSpPr/>
          <p:nvPr/>
        </p:nvSpPr>
        <p:spPr>
          <a:xfrm>
            <a:off x="465339" y="1422288"/>
            <a:ext cx="1799220" cy="3452027"/>
          </a:xfrm>
          <a:prstGeom prst="rect">
            <a:avLst/>
          </a:prstGeom>
          <a:blipFill>
            <a:blip r:embed="rId3" cstate="print"/>
            <a:stretch>
              <a:fillRect/>
            </a:stretch>
          </a:blipFill>
        </p:spPr>
        <p:txBody>
          <a:bodyPr wrap="square" lIns="0" tIns="0" rIns="0" bIns="0" rtlCol="0"/>
          <a:lstStyle/>
          <a:p>
            <a:endParaRPr/>
          </a:p>
        </p:txBody>
      </p:sp>
      <p:sp>
        <p:nvSpPr>
          <p:cNvPr id="6" name="object 6"/>
          <p:cNvSpPr txBox="1"/>
          <p:nvPr/>
        </p:nvSpPr>
        <p:spPr>
          <a:xfrm>
            <a:off x="2788666" y="4856086"/>
            <a:ext cx="2345690" cy="228268"/>
          </a:xfrm>
          <a:prstGeom prst="rect">
            <a:avLst/>
          </a:prstGeom>
        </p:spPr>
        <p:txBody>
          <a:bodyPr vert="horz" wrap="square" lIns="0" tIns="12700" rIns="0" bIns="0" rtlCol="0">
            <a:spAutoFit/>
          </a:bodyPr>
          <a:lstStyle/>
          <a:p>
            <a:pPr marL="12700">
              <a:lnSpc>
                <a:spcPct val="100000"/>
              </a:lnSpc>
              <a:spcBef>
                <a:spcPts val="100"/>
              </a:spcBef>
            </a:pPr>
            <a:r>
              <a:rPr sz="1400" spc="-5" dirty="0" smtClean="0">
                <a:latin typeface="Times New Roman"/>
                <a:cs typeface="Times New Roman"/>
              </a:rPr>
              <a:t>.</a:t>
            </a:r>
            <a:endParaRPr sz="1400" dirty="0">
              <a:latin typeface="Times New Roman"/>
              <a:cs typeface="Times New Roman"/>
            </a:endParaRPr>
          </a:p>
        </p:txBody>
      </p:sp>
      <p:sp>
        <p:nvSpPr>
          <p:cNvPr id="7" name="object 7"/>
          <p:cNvSpPr txBox="1"/>
          <p:nvPr/>
        </p:nvSpPr>
        <p:spPr>
          <a:xfrm>
            <a:off x="2788666" y="1347038"/>
            <a:ext cx="6015355" cy="4367606"/>
          </a:xfrm>
          <a:prstGeom prst="rect">
            <a:avLst/>
          </a:prstGeom>
        </p:spPr>
        <p:txBody>
          <a:bodyPr vert="horz" wrap="square" lIns="0" tIns="12700" rIns="0" bIns="0" rtlCol="0">
            <a:spAutoFit/>
          </a:bodyPr>
          <a:lstStyle/>
          <a:p>
            <a:pPr marL="12700" marR="29845" algn="just">
              <a:lnSpc>
                <a:spcPct val="108900"/>
              </a:lnSpc>
              <a:spcBef>
                <a:spcPts val="100"/>
              </a:spcBef>
            </a:pPr>
            <a:r>
              <a:rPr lang="ru-RU" sz="1400" spc="-5" dirty="0">
                <a:latin typeface="Times New Roman"/>
                <a:cs typeface="Times New Roman"/>
              </a:rPr>
              <a:t>Исчисление суммы НПД за налоговый период (календарный месяц)  производится налоговым органом на основании информации, переданной  через приложение «Мой налог</a:t>
            </a:r>
            <a:r>
              <a:rPr lang="ru-RU" sz="1400" spc="-5" dirty="0" smtClean="0">
                <a:latin typeface="Times New Roman"/>
                <a:cs typeface="Times New Roman"/>
              </a:rPr>
              <a:t>».</a:t>
            </a:r>
          </a:p>
          <a:p>
            <a:pPr marL="12700" marR="29845" algn="just">
              <a:lnSpc>
                <a:spcPct val="108900"/>
              </a:lnSpc>
              <a:spcBef>
                <a:spcPts val="100"/>
              </a:spcBef>
            </a:pPr>
            <a:endParaRPr lang="ru-RU" sz="1400" spc="-5" dirty="0">
              <a:latin typeface="Times New Roman"/>
              <a:cs typeface="Times New Roman"/>
            </a:endParaRPr>
          </a:p>
          <a:p>
            <a:pPr marL="12700" marR="29845" algn="just">
              <a:lnSpc>
                <a:spcPct val="108900"/>
              </a:lnSpc>
              <a:spcBef>
                <a:spcPts val="100"/>
              </a:spcBef>
            </a:pPr>
            <a:endParaRPr lang="ru-RU" sz="1400" spc="-5" dirty="0">
              <a:latin typeface="Times New Roman"/>
              <a:cs typeface="Times New Roman"/>
            </a:endParaRPr>
          </a:p>
          <a:p>
            <a:pPr marL="12700" marR="29845" algn="just">
              <a:lnSpc>
                <a:spcPct val="108900"/>
              </a:lnSpc>
              <a:spcBef>
                <a:spcPts val="100"/>
              </a:spcBef>
            </a:pPr>
            <a:r>
              <a:rPr lang="ru-RU" sz="1400" spc="-5" dirty="0">
                <a:latin typeface="Times New Roman"/>
                <a:cs typeface="Times New Roman"/>
              </a:rPr>
              <a:t>Уведомление налогового органа с расчётом суммы НПД, подлежащего  уплате за истекший налоговый период, и необходимые реквизиты  направляются через приложение «Мой налог</a:t>
            </a:r>
            <a:r>
              <a:rPr lang="ru-RU" sz="1400" spc="-5" dirty="0" smtClean="0">
                <a:latin typeface="Times New Roman"/>
                <a:cs typeface="Times New Roman"/>
              </a:rPr>
              <a:t>».</a:t>
            </a:r>
          </a:p>
          <a:p>
            <a:pPr marL="12700" marR="29845" algn="just">
              <a:lnSpc>
                <a:spcPct val="108900"/>
              </a:lnSpc>
              <a:spcBef>
                <a:spcPts val="100"/>
              </a:spcBef>
            </a:pPr>
            <a:endParaRPr lang="ru-RU" sz="1400" spc="-5" dirty="0">
              <a:latin typeface="Times New Roman"/>
              <a:cs typeface="Times New Roman"/>
            </a:endParaRPr>
          </a:p>
          <a:p>
            <a:pPr marL="12700" marR="29845" algn="just">
              <a:lnSpc>
                <a:spcPct val="108900"/>
              </a:lnSpc>
              <a:spcBef>
                <a:spcPts val="100"/>
              </a:spcBef>
            </a:pPr>
            <a:r>
              <a:rPr lang="ru-RU" sz="1400" spc="-5" dirty="0">
                <a:latin typeface="Times New Roman"/>
                <a:cs typeface="Times New Roman"/>
              </a:rPr>
              <a:t>Налоговый  орган  должен  направить  такое  уведомление до 12-го числа  следующего месяца.</a:t>
            </a:r>
          </a:p>
          <a:p>
            <a:pPr marL="12700" marR="29845" algn="just">
              <a:lnSpc>
                <a:spcPct val="108900"/>
              </a:lnSpc>
              <a:spcBef>
                <a:spcPts val="100"/>
              </a:spcBef>
            </a:pPr>
            <a:endParaRPr lang="ru-RU" sz="1400" spc="-5" dirty="0">
              <a:latin typeface="Times New Roman"/>
              <a:cs typeface="Times New Roman"/>
            </a:endParaRPr>
          </a:p>
          <a:p>
            <a:pPr marL="12700" marR="29845" algn="just">
              <a:lnSpc>
                <a:spcPct val="108900"/>
              </a:lnSpc>
              <a:spcBef>
                <a:spcPts val="100"/>
              </a:spcBef>
            </a:pPr>
            <a:r>
              <a:rPr lang="ru-RU" sz="1400" spc="-5" dirty="0">
                <a:latin typeface="Times New Roman"/>
                <a:cs typeface="Times New Roman"/>
              </a:rPr>
              <a:t>Уплатить его нужно до 25-го числа.</a:t>
            </a:r>
          </a:p>
          <a:p>
            <a:pPr marL="12700" marR="29845" algn="just">
              <a:lnSpc>
                <a:spcPct val="108900"/>
              </a:lnSpc>
              <a:spcBef>
                <a:spcPts val="100"/>
              </a:spcBef>
            </a:pPr>
            <a:endParaRPr lang="ru-RU" sz="1400" spc="-5" dirty="0">
              <a:latin typeface="Times New Roman"/>
              <a:cs typeface="Times New Roman"/>
            </a:endParaRPr>
          </a:p>
          <a:p>
            <a:pPr marL="12700" marR="29845" algn="just">
              <a:lnSpc>
                <a:spcPct val="108900"/>
              </a:lnSpc>
              <a:spcBef>
                <a:spcPts val="100"/>
              </a:spcBef>
            </a:pPr>
            <a:r>
              <a:rPr lang="ru-RU" sz="1400" spc="-5" dirty="0">
                <a:latin typeface="Times New Roman"/>
                <a:cs typeface="Times New Roman"/>
              </a:rPr>
              <a:t>Уплату НПД можно поручить банку (кредитной организации) или  оператору электронной площадки, если он осуществляет  информационный обмен с налоговым органом. За выполнение </a:t>
            </a:r>
            <a:r>
              <a:rPr lang="ru-RU" sz="1400" spc="-5" dirty="0" smtClean="0">
                <a:latin typeface="Times New Roman"/>
                <a:cs typeface="Times New Roman"/>
              </a:rPr>
              <a:t>такого </a:t>
            </a:r>
            <a:r>
              <a:rPr lang="ru-RU" sz="1400" spc="-5" dirty="0">
                <a:latin typeface="Times New Roman"/>
                <a:cs typeface="Times New Roman"/>
              </a:rPr>
              <a:t>поручения плата </a:t>
            </a:r>
            <a:r>
              <a:rPr lang="ru-RU" sz="1400" dirty="0">
                <a:latin typeface="Times New Roman"/>
                <a:cs typeface="Times New Roman"/>
              </a:rPr>
              <a:t>не</a:t>
            </a:r>
            <a:r>
              <a:rPr lang="ru-RU" sz="1400" spc="-150" dirty="0">
                <a:latin typeface="Times New Roman"/>
                <a:cs typeface="Times New Roman"/>
              </a:rPr>
              <a:t> </a:t>
            </a:r>
            <a:r>
              <a:rPr lang="ru-RU" sz="1400" spc="-5" dirty="0" smtClean="0">
                <a:latin typeface="Times New Roman"/>
                <a:cs typeface="Times New Roman"/>
              </a:rPr>
              <a:t>взимается.</a:t>
            </a:r>
          </a:p>
          <a:p>
            <a:pPr marL="12700" marR="29845" algn="just">
              <a:lnSpc>
                <a:spcPct val="108900"/>
              </a:lnSpc>
              <a:spcBef>
                <a:spcPts val="100"/>
              </a:spcBef>
            </a:pPr>
            <a:endParaRPr lang="ru-RU" sz="1400" spc="-5" dirty="0">
              <a:latin typeface="Times New Roman"/>
              <a:cs typeface="Times New Roman"/>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81127" y="96138"/>
            <a:ext cx="5472430" cy="330835"/>
          </a:xfrm>
          <a:prstGeom prst="rect">
            <a:avLst/>
          </a:prstGeom>
        </p:spPr>
        <p:txBody>
          <a:bodyPr vert="horz" wrap="square" lIns="0" tIns="12700" rIns="0" bIns="0" rtlCol="0">
            <a:spAutoFit/>
          </a:bodyPr>
          <a:lstStyle/>
          <a:p>
            <a:pPr marL="12700">
              <a:lnSpc>
                <a:spcPct val="100000"/>
              </a:lnSpc>
              <a:spcBef>
                <a:spcPts val="100"/>
              </a:spcBef>
            </a:pPr>
            <a:r>
              <a:rPr spc="85" dirty="0"/>
              <a:t>Освобождение </a:t>
            </a:r>
            <a:r>
              <a:rPr spc="45" dirty="0"/>
              <a:t>от </a:t>
            </a:r>
            <a:r>
              <a:rPr spc="75" dirty="0"/>
              <a:t>уплаты </a:t>
            </a:r>
            <a:r>
              <a:rPr spc="80" dirty="0"/>
              <a:t>страховых</a:t>
            </a:r>
            <a:r>
              <a:rPr spc="570" dirty="0"/>
              <a:t> </a:t>
            </a:r>
            <a:r>
              <a:rPr spc="80" dirty="0"/>
              <a:t>взносов</a:t>
            </a:r>
          </a:p>
        </p:txBody>
      </p:sp>
      <p:sp>
        <p:nvSpPr>
          <p:cNvPr id="3" name="object 3"/>
          <p:cNvSpPr/>
          <p:nvPr/>
        </p:nvSpPr>
        <p:spPr>
          <a:xfrm>
            <a:off x="2243327" y="6275832"/>
            <a:ext cx="6901180" cy="582295"/>
          </a:xfrm>
          <a:custGeom>
            <a:avLst/>
            <a:gdLst/>
            <a:ahLst/>
            <a:cxnLst/>
            <a:rect l="l" t="t" r="r" b="b"/>
            <a:pathLst>
              <a:path w="6901180" h="582295">
                <a:moveTo>
                  <a:pt x="6900672" y="0"/>
                </a:moveTo>
                <a:lnTo>
                  <a:pt x="0" y="0"/>
                </a:lnTo>
                <a:lnTo>
                  <a:pt x="0" y="582168"/>
                </a:lnTo>
                <a:lnTo>
                  <a:pt x="6900672" y="582168"/>
                </a:lnTo>
                <a:lnTo>
                  <a:pt x="6900672" y="0"/>
                </a:lnTo>
                <a:close/>
              </a:path>
            </a:pathLst>
          </a:custGeom>
          <a:solidFill>
            <a:srgbClr val="548ED4"/>
          </a:solidFill>
        </p:spPr>
        <p:txBody>
          <a:bodyPr wrap="square" lIns="0" tIns="0" rIns="0" bIns="0" rtlCol="0"/>
          <a:lstStyle/>
          <a:p>
            <a:endParaRPr/>
          </a:p>
        </p:txBody>
      </p:sp>
      <p:sp>
        <p:nvSpPr>
          <p:cNvPr id="4" name="object 4"/>
          <p:cNvSpPr/>
          <p:nvPr/>
        </p:nvSpPr>
        <p:spPr>
          <a:xfrm>
            <a:off x="2243327" y="6275832"/>
            <a:ext cx="6901180" cy="582295"/>
          </a:xfrm>
          <a:custGeom>
            <a:avLst/>
            <a:gdLst/>
            <a:ahLst/>
            <a:cxnLst/>
            <a:rect l="l" t="t" r="r" b="b"/>
            <a:pathLst>
              <a:path w="6901180" h="582295">
                <a:moveTo>
                  <a:pt x="0" y="582168"/>
                </a:moveTo>
                <a:lnTo>
                  <a:pt x="6900672" y="582168"/>
                </a:lnTo>
                <a:lnTo>
                  <a:pt x="6900672" y="0"/>
                </a:lnTo>
                <a:lnTo>
                  <a:pt x="0" y="0"/>
                </a:lnTo>
                <a:lnTo>
                  <a:pt x="0" y="582168"/>
                </a:lnTo>
                <a:close/>
              </a:path>
            </a:pathLst>
          </a:custGeom>
          <a:ln w="12191">
            <a:solidFill>
              <a:srgbClr val="548ED4"/>
            </a:solidFill>
          </a:ln>
        </p:spPr>
        <p:txBody>
          <a:bodyPr wrap="square" lIns="0" tIns="0" rIns="0" bIns="0" rtlCol="0"/>
          <a:lstStyle/>
          <a:p>
            <a:endParaRPr/>
          </a:p>
        </p:txBody>
      </p:sp>
      <p:sp>
        <p:nvSpPr>
          <p:cNvPr id="6" name="object 6"/>
          <p:cNvSpPr/>
          <p:nvPr/>
        </p:nvSpPr>
        <p:spPr>
          <a:xfrm>
            <a:off x="0" y="527303"/>
            <a:ext cx="2243326" cy="6330694"/>
          </a:xfrm>
          <a:prstGeom prst="rect">
            <a:avLst/>
          </a:prstGeom>
          <a:blipFill>
            <a:blip r:embed="rId2" cstate="print"/>
            <a:stretch>
              <a:fillRect/>
            </a:stretch>
          </a:blipFill>
        </p:spPr>
        <p:txBody>
          <a:bodyPr wrap="square" lIns="0" tIns="0" rIns="0" bIns="0" rtlCol="0"/>
          <a:lstStyle/>
          <a:p>
            <a:endParaRPr/>
          </a:p>
        </p:txBody>
      </p:sp>
      <p:sp>
        <p:nvSpPr>
          <p:cNvPr id="9" name="object 9"/>
          <p:cNvSpPr txBox="1"/>
          <p:nvPr/>
        </p:nvSpPr>
        <p:spPr>
          <a:xfrm>
            <a:off x="2703957" y="1152423"/>
            <a:ext cx="5854065" cy="4351256"/>
          </a:xfrm>
          <a:prstGeom prst="rect">
            <a:avLst/>
          </a:prstGeom>
        </p:spPr>
        <p:txBody>
          <a:bodyPr vert="horz" wrap="square" lIns="0" tIns="12700" rIns="0" bIns="0" rtlCol="0">
            <a:spAutoFit/>
          </a:bodyPr>
          <a:lstStyle/>
          <a:p>
            <a:pPr marL="12700" marR="71755" algn="just">
              <a:lnSpc>
                <a:spcPct val="109900"/>
              </a:lnSpc>
              <a:spcBef>
                <a:spcPts val="100"/>
              </a:spcBef>
              <a:tabLst>
                <a:tab pos="1131570" algn="l"/>
                <a:tab pos="1640205" algn="l"/>
                <a:tab pos="1964055" algn="l"/>
                <a:tab pos="2723515" algn="l"/>
                <a:tab pos="3761104" algn="l"/>
                <a:tab pos="4451350" algn="l"/>
                <a:tab pos="4785360" algn="l"/>
              </a:tabLst>
            </a:pPr>
            <a:r>
              <a:rPr lang="ru-RU" sz="1400" spc="-5" dirty="0">
                <a:latin typeface="Times New Roman"/>
                <a:cs typeface="Times New Roman"/>
              </a:rPr>
              <a:t>Плательщики НПД не должны уплачивать взносы на обязательное  страхование: медицинское, пенсионное и социальное.</a:t>
            </a:r>
          </a:p>
          <a:p>
            <a:pPr marL="12700" marR="71755" algn="just">
              <a:lnSpc>
                <a:spcPct val="109900"/>
              </a:lnSpc>
              <a:spcBef>
                <a:spcPts val="100"/>
              </a:spcBef>
              <a:tabLst>
                <a:tab pos="1131570" algn="l"/>
                <a:tab pos="1640205" algn="l"/>
                <a:tab pos="1964055" algn="l"/>
                <a:tab pos="2723515" algn="l"/>
                <a:tab pos="3761104" algn="l"/>
                <a:tab pos="4451350" algn="l"/>
                <a:tab pos="4785360" algn="l"/>
              </a:tabLst>
            </a:pPr>
            <a:endParaRPr lang="ru-RU" sz="1400" spc="-5" dirty="0">
              <a:latin typeface="Times New Roman"/>
              <a:cs typeface="Times New Roman"/>
            </a:endParaRPr>
          </a:p>
          <a:p>
            <a:pPr marL="12700" marR="71755" algn="just">
              <a:lnSpc>
                <a:spcPct val="109900"/>
              </a:lnSpc>
              <a:spcBef>
                <a:spcPts val="100"/>
              </a:spcBef>
              <a:tabLst>
                <a:tab pos="1131570" algn="l"/>
                <a:tab pos="1640205" algn="l"/>
                <a:tab pos="1964055" algn="l"/>
                <a:tab pos="2723515" algn="l"/>
                <a:tab pos="3761104" algn="l"/>
                <a:tab pos="4451350" algn="l"/>
                <a:tab pos="4785360" algn="l"/>
              </a:tabLst>
            </a:pPr>
            <a:r>
              <a:rPr lang="ru-RU" sz="1400" spc="-5" dirty="0">
                <a:latin typeface="Times New Roman"/>
                <a:cs typeface="Times New Roman"/>
              </a:rPr>
              <a:t>37 % от суммы уплаченного НПД направляется в фонд обязательного  медицинского страхования. Таким образом, плательщики НПД являются  застрахованными в системе ОМС и могут получать медицинскую помощь</a:t>
            </a:r>
            <a:r>
              <a:rPr lang="ru-RU" sz="1400" spc="-5" dirty="0" smtClean="0">
                <a:latin typeface="Times New Roman"/>
                <a:cs typeface="Times New Roman"/>
              </a:rPr>
              <a:t>.</a:t>
            </a:r>
          </a:p>
          <a:p>
            <a:pPr marL="12700" marR="71755" algn="just">
              <a:lnSpc>
                <a:spcPct val="109900"/>
              </a:lnSpc>
              <a:spcBef>
                <a:spcPts val="100"/>
              </a:spcBef>
              <a:tabLst>
                <a:tab pos="1131570" algn="l"/>
                <a:tab pos="1640205" algn="l"/>
                <a:tab pos="1964055" algn="l"/>
                <a:tab pos="2723515" algn="l"/>
                <a:tab pos="3761104" algn="l"/>
                <a:tab pos="4451350" algn="l"/>
                <a:tab pos="4785360" algn="l"/>
              </a:tabLst>
            </a:pPr>
            <a:endParaRPr lang="ru-RU" sz="1400" spc="-5" dirty="0">
              <a:latin typeface="Times New Roman"/>
              <a:cs typeface="Times New Roman"/>
            </a:endParaRPr>
          </a:p>
          <a:p>
            <a:pPr marL="12700" marR="71755" algn="just">
              <a:lnSpc>
                <a:spcPct val="109900"/>
              </a:lnSpc>
              <a:spcBef>
                <a:spcPts val="100"/>
              </a:spcBef>
              <a:tabLst>
                <a:tab pos="1131570" algn="l"/>
                <a:tab pos="1640205" algn="l"/>
                <a:tab pos="1964055" algn="l"/>
                <a:tab pos="2723515" algn="l"/>
                <a:tab pos="3761104" algn="l"/>
                <a:tab pos="4451350" algn="l"/>
                <a:tab pos="4785360" algn="l"/>
              </a:tabLst>
            </a:pPr>
            <a:r>
              <a:rPr lang="ru-RU" sz="1400" spc="-5" dirty="0">
                <a:latin typeface="Times New Roman"/>
                <a:cs typeface="Times New Roman"/>
              </a:rPr>
              <a:t>Плательщики  НПД освобождаются от уплаты  страховых взносов на  обязательное пенсионное страхование вместе с тем они вправе добровольно уплачивать такие взносы, поскольку это влияет на срок выхода не  пенсию и её размер.</a:t>
            </a:r>
          </a:p>
          <a:p>
            <a:pPr marL="12700" marR="71755" algn="just">
              <a:lnSpc>
                <a:spcPct val="109900"/>
              </a:lnSpc>
              <a:spcBef>
                <a:spcPts val="100"/>
              </a:spcBef>
              <a:tabLst>
                <a:tab pos="1131570" algn="l"/>
                <a:tab pos="1640205" algn="l"/>
                <a:tab pos="1964055" algn="l"/>
                <a:tab pos="2723515" algn="l"/>
                <a:tab pos="3761104" algn="l"/>
                <a:tab pos="4451350" algn="l"/>
                <a:tab pos="4785360" algn="l"/>
              </a:tabLst>
            </a:pPr>
            <a:endParaRPr lang="ru-RU" sz="1400" spc="-5" dirty="0">
              <a:latin typeface="Times New Roman"/>
              <a:cs typeface="Times New Roman"/>
            </a:endParaRPr>
          </a:p>
          <a:p>
            <a:pPr marL="12700" marR="71755" algn="just">
              <a:lnSpc>
                <a:spcPct val="109900"/>
              </a:lnSpc>
              <a:spcBef>
                <a:spcPts val="100"/>
              </a:spcBef>
              <a:tabLst>
                <a:tab pos="1131570" algn="l"/>
                <a:tab pos="1640205" algn="l"/>
                <a:tab pos="1964055" algn="l"/>
                <a:tab pos="2723515" algn="l"/>
                <a:tab pos="3761104" algn="l"/>
                <a:tab pos="4451350" algn="l"/>
                <a:tab pos="4785360" algn="l"/>
              </a:tabLst>
            </a:pPr>
            <a:endParaRPr lang="ru-RU" sz="1400" spc="-5" dirty="0">
              <a:latin typeface="Times New Roman"/>
              <a:cs typeface="Times New Roman"/>
            </a:endParaRPr>
          </a:p>
          <a:p>
            <a:pPr marL="12700" marR="71755" algn="just">
              <a:lnSpc>
                <a:spcPct val="109900"/>
              </a:lnSpc>
              <a:spcBef>
                <a:spcPts val="100"/>
              </a:spcBef>
              <a:tabLst>
                <a:tab pos="1131570" algn="l"/>
                <a:tab pos="1640205" algn="l"/>
                <a:tab pos="1964055" algn="l"/>
                <a:tab pos="2723515" algn="l"/>
                <a:tab pos="3761104" algn="l"/>
                <a:tab pos="4451350" algn="l"/>
                <a:tab pos="4785360" algn="l"/>
              </a:tabLst>
            </a:pPr>
            <a:r>
              <a:rPr lang="ru-RU" sz="1400" spc="-5" dirty="0">
                <a:latin typeface="Times New Roman"/>
                <a:cs typeface="Times New Roman"/>
              </a:rPr>
              <a:t>По общему правилу индивидуальные предприниматели уплачивают за себя  страховые взносы на обязательное медицинское и пенсионное страхование (в  фиксированных размерах плюс 1 % от суммы свыше 300 тыс. рублей в год),но не  уплачивают взносы на социальное страхование на случай временной  нетрудоспособности и в связи с материнством.</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81127" y="96138"/>
            <a:ext cx="2145030" cy="330835"/>
          </a:xfrm>
          <a:prstGeom prst="rect">
            <a:avLst/>
          </a:prstGeom>
        </p:spPr>
        <p:txBody>
          <a:bodyPr vert="horz" wrap="square" lIns="0" tIns="12700" rIns="0" bIns="0" rtlCol="0">
            <a:spAutoFit/>
          </a:bodyPr>
          <a:lstStyle/>
          <a:p>
            <a:pPr marL="12700">
              <a:lnSpc>
                <a:spcPct val="100000"/>
              </a:lnSpc>
              <a:spcBef>
                <a:spcPts val="100"/>
              </a:spcBef>
            </a:pPr>
            <a:r>
              <a:rPr spc="80" dirty="0"/>
              <a:t>Налоговый</a:t>
            </a:r>
            <a:r>
              <a:rPr spc="150" dirty="0"/>
              <a:t> </a:t>
            </a:r>
            <a:r>
              <a:rPr spc="75" dirty="0"/>
              <a:t>вычет</a:t>
            </a:r>
          </a:p>
        </p:txBody>
      </p:sp>
      <p:sp>
        <p:nvSpPr>
          <p:cNvPr id="3" name="object 3"/>
          <p:cNvSpPr/>
          <p:nvPr/>
        </p:nvSpPr>
        <p:spPr>
          <a:xfrm>
            <a:off x="2948939" y="1644395"/>
            <a:ext cx="240791" cy="224028"/>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2948939" y="2069592"/>
            <a:ext cx="240791" cy="224028"/>
          </a:xfrm>
          <a:prstGeom prst="rect">
            <a:avLst/>
          </a:prstGeom>
          <a:blipFill>
            <a:blip r:embed="rId2" cstate="print"/>
            <a:stretch>
              <a:fillRect/>
            </a:stretch>
          </a:blipFill>
        </p:spPr>
        <p:txBody>
          <a:bodyPr wrap="square" lIns="0" tIns="0" rIns="0" bIns="0" rtlCol="0"/>
          <a:lstStyle/>
          <a:p>
            <a:endParaRPr/>
          </a:p>
        </p:txBody>
      </p:sp>
      <p:sp>
        <p:nvSpPr>
          <p:cNvPr id="5" name="object 5"/>
          <p:cNvSpPr txBox="1"/>
          <p:nvPr/>
        </p:nvSpPr>
        <p:spPr>
          <a:xfrm>
            <a:off x="2746375" y="764539"/>
            <a:ext cx="5989955" cy="4070986"/>
          </a:xfrm>
          <a:prstGeom prst="rect">
            <a:avLst/>
          </a:prstGeom>
        </p:spPr>
        <p:txBody>
          <a:bodyPr vert="horz" wrap="square" lIns="0" tIns="13335" rIns="0" bIns="0" rtlCol="0">
            <a:spAutoFit/>
          </a:bodyPr>
          <a:lstStyle/>
          <a:p>
            <a:pPr marL="12700">
              <a:lnSpc>
                <a:spcPct val="100000"/>
              </a:lnSpc>
              <a:spcBef>
                <a:spcPts val="105"/>
              </a:spcBef>
            </a:pPr>
            <a:r>
              <a:rPr lang="ru-RU" sz="1400" spc="-5" dirty="0">
                <a:latin typeface="Times New Roman" pitchFamily="18" charset="0"/>
                <a:cs typeface="Times New Roman" pitchFamily="18" charset="0"/>
              </a:rPr>
              <a:t>Предоставляется однократно.</a:t>
            </a:r>
          </a:p>
          <a:p>
            <a:pPr marL="12700">
              <a:lnSpc>
                <a:spcPct val="100000"/>
              </a:lnSpc>
              <a:spcBef>
                <a:spcPts val="105"/>
              </a:spcBef>
            </a:pPr>
            <a:endParaRPr lang="ru-RU" sz="1400" spc="-5" dirty="0">
              <a:latin typeface="Times New Roman" pitchFamily="18" charset="0"/>
              <a:cs typeface="Times New Roman" pitchFamily="18" charset="0"/>
            </a:endParaRPr>
          </a:p>
          <a:p>
            <a:pPr marL="12700">
              <a:lnSpc>
                <a:spcPct val="100000"/>
              </a:lnSpc>
              <a:spcBef>
                <a:spcPts val="105"/>
              </a:spcBef>
            </a:pPr>
            <a:r>
              <a:rPr lang="ru-RU" sz="1400" spc="-5" dirty="0">
                <a:latin typeface="Times New Roman" pitchFamily="18" charset="0"/>
                <a:cs typeface="Times New Roman" pitchFamily="18" charset="0"/>
              </a:rPr>
              <a:t>НПД уменьшается:</a:t>
            </a:r>
          </a:p>
          <a:p>
            <a:pPr marL="12700">
              <a:lnSpc>
                <a:spcPct val="100000"/>
              </a:lnSpc>
              <a:spcBef>
                <a:spcPts val="105"/>
              </a:spcBef>
            </a:pPr>
            <a:endParaRPr lang="ru-RU" sz="1400" spc="-5" dirty="0">
              <a:latin typeface="Times New Roman" pitchFamily="18" charset="0"/>
              <a:cs typeface="Times New Roman" pitchFamily="18" charset="0"/>
            </a:endParaRPr>
          </a:p>
          <a:p>
            <a:pPr marL="12700">
              <a:lnSpc>
                <a:spcPct val="100000"/>
              </a:lnSpc>
              <a:spcBef>
                <a:spcPts val="105"/>
              </a:spcBef>
            </a:pPr>
            <a:r>
              <a:rPr lang="ru-RU" sz="1400" spc="-5" dirty="0" smtClean="0">
                <a:latin typeface="Times New Roman" pitchFamily="18" charset="0"/>
                <a:cs typeface="Times New Roman" pitchFamily="18" charset="0"/>
              </a:rPr>
              <a:t>            на 1 % </a:t>
            </a:r>
            <a:r>
              <a:rPr lang="ru-RU" sz="1400" spc="-5" dirty="0">
                <a:latin typeface="Times New Roman" pitchFamily="18" charset="0"/>
                <a:cs typeface="Times New Roman" pitchFamily="18" charset="0"/>
              </a:rPr>
              <a:t>при исчислении по ставке 4 %;</a:t>
            </a:r>
          </a:p>
          <a:p>
            <a:pPr marL="12700">
              <a:lnSpc>
                <a:spcPct val="100000"/>
              </a:lnSpc>
              <a:spcBef>
                <a:spcPts val="105"/>
              </a:spcBef>
            </a:pPr>
            <a:endParaRPr lang="ru-RU" sz="1400" spc="-5" dirty="0">
              <a:latin typeface="Times New Roman" pitchFamily="18" charset="0"/>
              <a:cs typeface="Times New Roman" pitchFamily="18" charset="0"/>
            </a:endParaRPr>
          </a:p>
          <a:p>
            <a:pPr marL="12700">
              <a:lnSpc>
                <a:spcPct val="100000"/>
              </a:lnSpc>
              <a:spcBef>
                <a:spcPts val="105"/>
              </a:spcBef>
            </a:pPr>
            <a:r>
              <a:rPr lang="ru-RU" sz="1400" spc="-5" dirty="0" smtClean="0">
                <a:latin typeface="Times New Roman" pitchFamily="18" charset="0"/>
                <a:cs typeface="Times New Roman" pitchFamily="18" charset="0"/>
              </a:rPr>
              <a:t>            на </a:t>
            </a:r>
            <a:r>
              <a:rPr lang="ru-RU" sz="1400" spc="-5" dirty="0">
                <a:latin typeface="Times New Roman" pitchFamily="18" charset="0"/>
                <a:cs typeface="Times New Roman" pitchFamily="18" charset="0"/>
              </a:rPr>
              <a:t>2 % при исчислении по ставке 6 %;</a:t>
            </a:r>
          </a:p>
          <a:p>
            <a:pPr marL="12700">
              <a:lnSpc>
                <a:spcPct val="100000"/>
              </a:lnSpc>
              <a:spcBef>
                <a:spcPts val="105"/>
              </a:spcBef>
            </a:pPr>
            <a:endParaRPr lang="ru-RU" sz="1400" spc="-5" dirty="0">
              <a:latin typeface="Times New Roman" pitchFamily="18" charset="0"/>
              <a:cs typeface="Times New Roman" pitchFamily="18" charset="0"/>
            </a:endParaRPr>
          </a:p>
          <a:p>
            <a:pPr marL="12700">
              <a:lnSpc>
                <a:spcPct val="100000"/>
              </a:lnSpc>
              <a:spcBef>
                <a:spcPts val="105"/>
              </a:spcBef>
            </a:pPr>
            <a:r>
              <a:rPr lang="ru-RU" sz="1400" spc="-5" dirty="0">
                <a:latin typeface="Times New Roman" pitchFamily="18" charset="0"/>
                <a:cs typeface="Times New Roman" pitchFamily="18" charset="0"/>
              </a:rPr>
              <a:t>пока общая сумма уменьшения не достигнет 10 тысяч рублей.</a:t>
            </a:r>
          </a:p>
          <a:p>
            <a:pPr marL="12700">
              <a:lnSpc>
                <a:spcPct val="100000"/>
              </a:lnSpc>
              <a:spcBef>
                <a:spcPts val="105"/>
              </a:spcBef>
            </a:pPr>
            <a:endParaRPr lang="ru-RU" sz="1400" spc="-5" dirty="0">
              <a:latin typeface="Times New Roman" pitchFamily="18" charset="0"/>
              <a:cs typeface="Times New Roman" pitchFamily="18" charset="0"/>
            </a:endParaRPr>
          </a:p>
          <a:p>
            <a:pPr marL="12700" algn="just">
              <a:lnSpc>
                <a:spcPct val="100000"/>
              </a:lnSpc>
              <a:spcBef>
                <a:spcPts val="105"/>
              </a:spcBef>
            </a:pPr>
            <a:r>
              <a:rPr lang="ru-RU" sz="1400" spc="-5" dirty="0">
                <a:latin typeface="Times New Roman" pitchFamily="18" charset="0"/>
                <a:cs typeface="Times New Roman" pitchFamily="18" charset="0"/>
              </a:rPr>
              <a:t>Налоговый орган должен уменьшить сумму НПД, которая указывается в  приложении. Подавать заявление не нужно.</a:t>
            </a:r>
          </a:p>
          <a:p>
            <a:pPr marL="12700" algn="just">
              <a:lnSpc>
                <a:spcPct val="100000"/>
              </a:lnSpc>
              <a:spcBef>
                <a:spcPts val="105"/>
              </a:spcBef>
            </a:pPr>
            <a:endParaRPr lang="ru-RU" sz="1400" spc="-5" dirty="0">
              <a:latin typeface="Times New Roman" pitchFamily="18" charset="0"/>
              <a:cs typeface="Times New Roman" pitchFamily="18" charset="0"/>
            </a:endParaRPr>
          </a:p>
          <a:p>
            <a:pPr marL="12700" algn="just">
              <a:lnSpc>
                <a:spcPct val="100000"/>
              </a:lnSpc>
              <a:spcBef>
                <a:spcPts val="105"/>
              </a:spcBef>
            </a:pPr>
            <a:r>
              <a:rPr lang="ru-RU" sz="1400" spc="-5" dirty="0">
                <a:latin typeface="Times New Roman" pitchFamily="18" charset="0"/>
                <a:cs typeface="Times New Roman" pitchFamily="18" charset="0"/>
              </a:rPr>
              <a:t>Срок использования налогового вычета не ограничен.</a:t>
            </a:r>
          </a:p>
          <a:p>
            <a:pPr marL="12700" algn="just">
              <a:lnSpc>
                <a:spcPct val="100000"/>
              </a:lnSpc>
              <a:spcBef>
                <a:spcPts val="105"/>
              </a:spcBef>
            </a:pPr>
            <a:endParaRPr lang="ru-RU" sz="1400" spc="-5" dirty="0">
              <a:latin typeface="Times New Roman" pitchFamily="18" charset="0"/>
              <a:cs typeface="Times New Roman" pitchFamily="18" charset="0"/>
            </a:endParaRPr>
          </a:p>
          <a:p>
            <a:pPr marL="12700" algn="just">
              <a:lnSpc>
                <a:spcPct val="100000"/>
              </a:lnSpc>
              <a:spcBef>
                <a:spcPts val="105"/>
              </a:spcBef>
            </a:pPr>
            <a:r>
              <a:rPr lang="ru-RU" sz="1400" spc="-5" dirty="0">
                <a:latin typeface="Times New Roman" pitchFamily="18" charset="0"/>
                <a:cs typeface="Times New Roman" pitchFamily="18" charset="0"/>
              </a:rPr>
              <a:t>Уменьшение суммы налога возобновится в случае повторного перехода на  НПД, если не исчерпан лимит (10 тысяч рублей).</a:t>
            </a:r>
          </a:p>
          <a:p>
            <a:pPr algn="just">
              <a:lnSpc>
                <a:spcPct val="100000"/>
              </a:lnSpc>
            </a:pPr>
            <a:endParaRPr sz="1400" dirty="0">
              <a:latin typeface="Calibri"/>
              <a:cs typeface="Calibri"/>
            </a:endParaRPr>
          </a:p>
        </p:txBody>
      </p:sp>
      <p:sp>
        <p:nvSpPr>
          <p:cNvPr id="6" name="object 6"/>
          <p:cNvSpPr/>
          <p:nvPr/>
        </p:nvSpPr>
        <p:spPr>
          <a:xfrm>
            <a:off x="2243327" y="5588508"/>
            <a:ext cx="6901180" cy="1270000"/>
          </a:xfrm>
          <a:custGeom>
            <a:avLst/>
            <a:gdLst/>
            <a:ahLst/>
            <a:cxnLst/>
            <a:rect l="l" t="t" r="r" b="b"/>
            <a:pathLst>
              <a:path w="6901180" h="1270000">
                <a:moveTo>
                  <a:pt x="0" y="1269491"/>
                </a:moveTo>
                <a:lnTo>
                  <a:pt x="6900672" y="1269491"/>
                </a:lnTo>
                <a:lnTo>
                  <a:pt x="6900672" y="0"/>
                </a:lnTo>
                <a:lnTo>
                  <a:pt x="0" y="0"/>
                </a:lnTo>
                <a:lnTo>
                  <a:pt x="0" y="1269491"/>
                </a:lnTo>
                <a:close/>
              </a:path>
            </a:pathLst>
          </a:custGeom>
          <a:ln w="12191">
            <a:solidFill>
              <a:srgbClr val="548ED4"/>
            </a:solidFill>
          </a:ln>
        </p:spPr>
        <p:txBody>
          <a:bodyPr wrap="square" lIns="0" tIns="0" rIns="0" bIns="0" rtlCol="0"/>
          <a:lstStyle/>
          <a:p>
            <a:endParaRPr/>
          </a:p>
        </p:txBody>
      </p:sp>
      <p:sp>
        <p:nvSpPr>
          <p:cNvPr id="7" name="object 7"/>
          <p:cNvSpPr/>
          <p:nvPr/>
        </p:nvSpPr>
        <p:spPr>
          <a:xfrm>
            <a:off x="0" y="527302"/>
            <a:ext cx="2246375" cy="6330695"/>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81127" y="96138"/>
            <a:ext cx="2378075" cy="330835"/>
          </a:xfrm>
          <a:prstGeom prst="rect">
            <a:avLst/>
          </a:prstGeom>
        </p:spPr>
        <p:txBody>
          <a:bodyPr vert="horz" wrap="square" lIns="0" tIns="12700" rIns="0" bIns="0" rtlCol="0">
            <a:spAutoFit/>
          </a:bodyPr>
          <a:lstStyle/>
          <a:p>
            <a:pPr marL="12700">
              <a:lnSpc>
                <a:spcPct val="100000"/>
              </a:lnSpc>
              <a:spcBef>
                <a:spcPts val="100"/>
              </a:spcBef>
            </a:pPr>
            <a:r>
              <a:rPr spc="85" dirty="0"/>
              <a:t>Оформление</a:t>
            </a:r>
            <a:r>
              <a:rPr spc="130" dirty="0"/>
              <a:t> </a:t>
            </a:r>
            <a:r>
              <a:rPr spc="75" dirty="0"/>
              <a:t>чеков</a:t>
            </a:r>
          </a:p>
        </p:txBody>
      </p:sp>
      <p:sp>
        <p:nvSpPr>
          <p:cNvPr id="4" name="object 4"/>
          <p:cNvSpPr/>
          <p:nvPr/>
        </p:nvSpPr>
        <p:spPr>
          <a:xfrm>
            <a:off x="2999232" y="2194560"/>
            <a:ext cx="240791" cy="224028"/>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2999232" y="2634995"/>
            <a:ext cx="240791" cy="224028"/>
          </a:xfrm>
          <a:prstGeom prst="rect">
            <a:avLst/>
          </a:prstGeom>
          <a:blipFill>
            <a:blip r:embed="rId2" cstate="print"/>
            <a:stretch>
              <a:fillRect/>
            </a:stretch>
          </a:blipFill>
        </p:spPr>
        <p:txBody>
          <a:bodyPr wrap="square" lIns="0" tIns="0" rIns="0" bIns="0" rtlCol="0"/>
          <a:lstStyle/>
          <a:p>
            <a:endParaRPr/>
          </a:p>
        </p:txBody>
      </p:sp>
      <p:sp>
        <p:nvSpPr>
          <p:cNvPr id="6" name="object 6"/>
          <p:cNvSpPr txBox="1"/>
          <p:nvPr/>
        </p:nvSpPr>
        <p:spPr>
          <a:xfrm>
            <a:off x="2746120" y="883157"/>
            <a:ext cx="5990590" cy="2270493"/>
          </a:xfrm>
          <a:prstGeom prst="rect">
            <a:avLst/>
          </a:prstGeom>
        </p:spPr>
        <p:txBody>
          <a:bodyPr vert="horz" wrap="square" lIns="0" tIns="13335" rIns="0" bIns="0" rtlCol="0">
            <a:spAutoFit/>
          </a:bodyPr>
          <a:lstStyle/>
          <a:p>
            <a:pPr marL="63500">
              <a:lnSpc>
                <a:spcPct val="100000"/>
              </a:lnSpc>
              <a:spcBef>
                <a:spcPts val="105"/>
              </a:spcBef>
            </a:pPr>
            <a:r>
              <a:rPr lang="ru-RU" sz="1400" spc="-5" dirty="0">
                <a:latin typeface="Times New Roman" pitchFamily="18" charset="0"/>
                <a:cs typeface="Times New Roman" pitchFamily="18" charset="0"/>
              </a:rPr>
              <a:t>Плательщики НПД формируют </a:t>
            </a:r>
            <a:r>
              <a:rPr lang="ru-RU" sz="1400" spc="-5" dirty="0" smtClean="0">
                <a:latin typeface="Times New Roman" pitchFamily="18" charset="0"/>
                <a:cs typeface="Times New Roman" pitchFamily="18" charset="0"/>
              </a:rPr>
              <a:t>чеки </a:t>
            </a:r>
            <a:r>
              <a:rPr lang="ru-RU" sz="1400" spc="-5" dirty="0">
                <a:latin typeface="Times New Roman" pitchFamily="18" charset="0"/>
                <a:cs typeface="Times New Roman" pitchFamily="18" charset="0"/>
              </a:rPr>
              <a:t>в приложении «Мой налог».</a:t>
            </a:r>
          </a:p>
          <a:p>
            <a:pPr marL="63500">
              <a:lnSpc>
                <a:spcPct val="100000"/>
              </a:lnSpc>
              <a:spcBef>
                <a:spcPts val="105"/>
              </a:spcBef>
            </a:pPr>
            <a:endParaRPr lang="ru-RU" sz="1400" spc="-5" dirty="0">
              <a:latin typeface="Times New Roman" pitchFamily="18" charset="0"/>
              <a:cs typeface="Times New Roman" pitchFamily="18" charset="0"/>
            </a:endParaRPr>
          </a:p>
          <a:p>
            <a:pPr marL="63500">
              <a:lnSpc>
                <a:spcPct val="100000"/>
              </a:lnSpc>
              <a:spcBef>
                <a:spcPts val="105"/>
              </a:spcBef>
            </a:pPr>
            <a:r>
              <a:rPr lang="ru-RU" sz="1400" spc="-5" dirty="0">
                <a:latin typeface="Times New Roman" pitchFamily="18" charset="0"/>
                <a:cs typeface="Times New Roman" pitchFamily="18" charset="0"/>
              </a:rPr>
              <a:t>При этом не требуется контрольно-кассовый аппарат.</a:t>
            </a:r>
          </a:p>
          <a:p>
            <a:pPr marL="63500">
              <a:lnSpc>
                <a:spcPct val="100000"/>
              </a:lnSpc>
              <a:spcBef>
                <a:spcPts val="105"/>
              </a:spcBef>
            </a:pPr>
            <a:endParaRPr lang="ru-RU" sz="1400" spc="-5" dirty="0">
              <a:latin typeface="Times New Roman" pitchFamily="18" charset="0"/>
              <a:cs typeface="Times New Roman" pitchFamily="18" charset="0"/>
            </a:endParaRPr>
          </a:p>
          <a:p>
            <a:pPr marL="63500">
              <a:lnSpc>
                <a:spcPct val="100000"/>
              </a:lnSpc>
              <a:spcBef>
                <a:spcPts val="105"/>
              </a:spcBef>
            </a:pPr>
            <a:r>
              <a:rPr lang="ru-RU" sz="1400" spc="-5" dirty="0">
                <a:latin typeface="Times New Roman" pitchFamily="18" charset="0"/>
                <a:cs typeface="Times New Roman" pitchFamily="18" charset="0"/>
              </a:rPr>
              <a:t>Чек может быть передан покупателю (заказчику) в электронной форме:</a:t>
            </a:r>
          </a:p>
          <a:p>
            <a:pPr marL="63500">
              <a:lnSpc>
                <a:spcPct val="100000"/>
              </a:lnSpc>
              <a:spcBef>
                <a:spcPts val="105"/>
              </a:spcBef>
            </a:pPr>
            <a:endParaRPr lang="ru-RU" sz="1400" spc="-5" dirty="0">
              <a:latin typeface="Times New Roman" pitchFamily="18" charset="0"/>
              <a:cs typeface="Times New Roman" pitchFamily="18" charset="0"/>
            </a:endParaRPr>
          </a:p>
          <a:p>
            <a:pPr marL="63500">
              <a:lnSpc>
                <a:spcPct val="100000"/>
              </a:lnSpc>
              <a:spcBef>
                <a:spcPts val="105"/>
              </a:spcBef>
            </a:pPr>
            <a:r>
              <a:rPr lang="ru-RU" sz="1400" spc="-5" dirty="0" smtClean="0">
                <a:latin typeface="Times New Roman" pitchFamily="18" charset="0"/>
                <a:cs typeface="Times New Roman" pitchFamily="18" charset="0"/>
              </a:rPr>
              <a:t>            путём </a:t>
            </a:r>
            <a:r>
              <a:rPr lang="ru-RU" sz="1400" spc="-5" dirty="0">
                <a:latin typeface="Times New Roman" pitchFamily="18" charset="0"/>
                <a:cs typeface="Times New Roman" pitchFamily="18" charset="0"/>
              </a:rPr>
              <a:t>направления по электронной почте или на абонентский номер;</a:t>
            </a:r>
          </a:p>
          <a:p>
            <a:pPr marL="63500">
              <a:lnSpc>
                <a:spcPct val="100000"/>
              </a:lnSpc>
              <a:spcBef>
                <a:spcPts val="105"/>
              </a:spcBef>
            </a:pPr>
            <a:endParaRPr lang="ru-RU" sz="1400" spc="-5" dirty="0">
              <a:latin typeface="Times New Roman" pitchFamily="18" charset="0"/>
              <a:cs typeface="Times New Roman" pitchFamily="18" charset="0"/>
            </a:endParaRPr>
          </a:p>
          <a:p>
            <a:pPr marL="63500">
              <a:lnSpc>
                <a:spcPct val="100000"/>
              </a:lnSpc>
              <a:spcBef>
                <a:spcPts val="105"/>
              </a:spcBef>
            </a:pPr>
            <a:r>
              <a:rPr lang="ru-RU" sz="1400" spc="-5" dirty="0" smtClean="0">
                <a:latin typeface="Times New Roman" pitchFamily="18" charset="0"/>
                <a:cs typeface="Times New Roman" pitchFamily="18" charset="0"/>
              </a:rPr>
              <a:t>             путём </a:t>
            </a:r>
            <a:r>
              <a:rPr lang="ru-RU" sz="1400" spc="-5" dirty="0">
                <a:latin typeface="Times New Roman" pitchFamily="18" charset="0"/>
                <a:cs typeface="Times New Roman" pitchFamily="18" charset="0"/>
              </a:rPr>
              <a:t>считывания компьютерным устройством QR-кода с чека.  При необходимости чек может быть распечатан на бумаге.</a:t>
            </a:r>
          </a:p>
        </p:txBody>
      </p:sp>
      <p:graphicFrame>
        <p:nvGraphicFramePr>
          <p:cNvPr id="7" name="object 7"/>
          <p:cNvGraphicFramePr>
            <a:graphicFrameLocks noGrp="1"/>
          </p:cNvGraphicFramePr>
          <p:nvPr>
            <p:extLst>
              <p:ext uri="{D42A27DB-BD31-4B8C-83A1-F6EECF244321}">
                <p14:modId xmlns:p14="http://schemas.microsoft.com/office/powerpoint/2010/main" val="228785566"/>
              </p:ext>
            </p:extLst>
          </p:nvPr>
        </p:nvGraphicFramePr>
        <p:xfrm>
          <a:off x="2711450" y="3175254"/>
          <a:ext cx="6054090" cy="1835950"/>
        </p:xfrm>
        <a:graphic>
          <a:graphicData uri="http://schemas.openxmlformats.org/drawingml/2006/table">
            <a:tbl>
              <a:tblPr firstRow="1" bandRow="1">
                <a:tableStyleId>{2D5ABB26-0587-4C30-8999-92F81FD0307C}</a:tableStyleId>
              </a:tblPr>
              <a:tblGrid>
                <a:gridCol w="3607435"/>
                <a:gridCol w="2446655"/>
              </a:tblGrid>
              <a:tr h="520700">
                <a:tc gridSpan="2">
                  <a:txBody>
                    <a:bodyPr/>
                    <a:lstStyle/>
                    <a:p>
                      <a:pPr algn="ctr">
                        <a:lnSpc>
                          <a:spcPct val="100000"/>
                        </a:lnSpc>
                        <a:spcBef>
                          <a:spcPts val="1135"/>
                        </a:spcBef>
                      </a:pPr>
                      <a:r>
                        <a:rPr sz="1400" b="1" spc="-5" dirty="0">
                          <a:solidFill>
                            <a:srgbClr val="1F3863"/>
                          </a:solidFill>
                          <a:latin typeface="Times New Roman" pitchFamily="18" charset="0"/>
                          <a:cs typeface="Times New Roman" pitchFamily="18" charset="0"/>
                        </a:rPr>
                        <a:t>Момент передачи</a:t>
                      </a:r>
                      <a:r>
                        <a:rPr sz="1400" b="1" spc="-50" dirty="0">
                          <a:solidFill>
                            <a:srgbClr val="1F3863"/>
                          </a:solidFill>
                          <a:latin typeface="Times New Roman" pitchFamily="18" charset="0"/>
                          <a:cs typeface="Times New Roman" pitchFamily="18" charset="0"/>
                        </a:rPr>
                        <a:t> </a:t>
                      </a:r>
                      <a:r>
                        <a:rPr sz="1400" b="1" spc="-5" dirty="0">
                          <a:solidFill>
                            <a:srgbClr val="1F3863"/>
                          </a:solidFill>
                          <a:latin typeface="Times New Roman" pitchFamily="18" charset="0"/>
                          <a:cs typeface="Times New Roman" pitchFamily="18" charset="0"/>
                        </a:rPr>
                        <a:t>чека</a:t>
                      </a:r>
                      <a:endParaRPr sz="1400" dirty="0">
                        <a:latin typeface="Times New Roman" pitchFamily="18" charset="0"/>
                        <a:cs typeface="Times New Roman" pitchFamily="18" charset="0"/>
                      </a:endParaRPr>
                    </a:p>
                  </a:txBody>
                  <a:tcPr marL="0" marR="0" marT="144145" marB="0">
                    <a:lnL w="12700">
                      <a:solidFill>
                        <a:srgbClr val="DEEBF7"/>
                      </a:solidFill>
                      <a:prstDash val="solid"/>
                    </a:lnL>
                    <a:lnR w="12700">
                      <a:solidFill>
                        <a:srgbClr val="DEEBF7"/>
                      </a:solidFill>
                      <a:prstDash val="solid"/>
                    </a:lnR>
                    <a:lnT w="12700">
                      <a:solidFill>
                        <a:srgbClr val="DEEBF7"/>
                      </a:solidFill>
                      <a:prstDash val="solid"/>
                    </a:lnT>
                  </a:tcPr>
                </a:tc>
                <a:tc hMerge="1">
                  <a:txBody>
                    <a:bodyPr/>
                    <a:lstStyle/>
                    <a:p>
                      <a:endParaRPr/>
                    </a:p>
                  </a:txBody>
                  <a:tcPr marL="0" marR="0" marT="0" marB="0"/>
                </a:tc>
              </a:tr>
              <a:tr h="640041">
                <a:tc>
                  <a:txBody>
                    <a:bodyPr/>
                    <a:lstStyle/>
                    <a:p>
                      <a:pPr marR="19050" algn="ctr">
                        <a:lnSpc>
                          <a:spcPts val="1595"/>
                        </a:lnSpc>
                      </a:pPr>
                      <a:r>
                        <a:rPr sz="1200" b="1" spc="5" dirty="0">
                          <a:solidFill>
                            <a:srgbClr val="1F3863"/>
                          </a:solidFill>
                          <a:latin typeface="Times New Roman" pitchFamily="18" charset="0"/>
                          <a:cs typeface="Times New Roman" pitchFamily="18" charset="0"/>
                        </a:rPr>
                        <a:t>при </a:t>
                      </a:r>
                      <a:r>
                        <a:rPr sz="1200" b="1" dirty="0">
                          <a:solidFill>
                            <a:srgbClr val="1F3863"/>
                          </a:solidFill>
                          <a:latin typeface="Times New Roman" pitchFamily="18" charset="0"/>
                          <a:cs typeface="Times New Roman" pitchFamily="18" charset="0"/>
                        </a:rPr>
                        <a:t>расчёте</a:t>
                      </a:r>
                      <a:r>
                        <a:rPr sz="1200" b="1" spc="-65" dirty="0">
                          <a:solidFill>
                            <a:srgbClr val="1F3863"/>
                          </a:solidFill>
                          <a:latin typeface="Times New Roman" pitchFamily="18" charset="0"/>
                          <a:cs typeface="Times New Roman" pitchFamily="18" charset="0"/>
                        </a:rPr>
                        <a:t> </a:t>
                      </a:r>
                      <a:r>
                        <a:rPr sz="1200" b="1" dirty="0">
                          <a:solidFill>
                            <a:srgbClr val="1F3863"/>
                          </a:solidFill>
                          <a:latin typeface="Times New Roman" pitchFamily="18" charset="0"/>
                          <a:cs typeface="Times New Roman" pitchFamily="18" charset="0"/>
                        </a:rPr>
                        <a:t>наличными</a:t>
                      </a:r>
                      <a:endParaRPr sz="1200" dirty="0">
                        <a:latin typeface="Times New Roman" pitchFamily="18" charset="0"/>
                        <a:cs typeface="Times New Roman" pitchFamily="18" charset="0"/>
                      </a:endParaRPr>
                    </a:p>
                    <a:p>
                      <a:pPr marL="325755" marR="351790" algn="ctr">
                        <a:lnSpc>
                          <a:spcPts val="1689"/>
                        </a:lnSpc>
                        <a:spcBef>
                          <a:spcPts val="50"/>
                        </a:spcBef>
                      </a:pPr>
                      <a:r>
                        <a:rPr sz="1200" b="1" dirty="0">
                          <a:solidFill>
                            <a:srgbClr val="1F3863"/>
                          </a:solidFill>
                          <a:latin typeface="Times New Roman" pitchFamily="18" charset="0"/>
                          <a:cs typeface="Times New Roman" pitchFamily="18" charset="0"/>
                        </a:rPr>
                        <a:t>и </a:t>
                      </a:r>
                      <a:r>
                        <a:rPr sz="1200" b="1" spc="-5" dirty="0">
                          <a:solidFill>
                            <a:srgbClr val="1F3863"/>
                          </a:solidFill>
                          <a:latin typeface="Times New Roman" pitchFamily="18" charset="0"/>
                          <a:cs typeface="Times New Roman" pitchFamily="18" charset="0"/>
                        </a:rPr>
                        <a:t>электронными средствами</a:t>
                      </a:r>
                      <a:r>
                        <a:rPr sz="1200" b="1" spc="-125" dirty="0">
                          <a:solidFill>
                            <a:srgbClr val="1F3863"/>
                          </a:solidFill>
                          <a:latin typeface="Times New Roman" pitchFamily="18" charset="0"/>
                          <a:cs typeface="Times New Roman" pitchFamily="18" charset="0"/>
                        </a:rPr>
                        <a:t> </a:t>
                      </a:r>
                      <a:r>
                        <a:rPr sz="1200" b="1" spc="-10" dirty="0">
                          <a:solidFill>
                            <a:srgbClr val="1F3863"/>
                          </a:solidFill>
                          <a:latin typeface="Times New Roman" pitchFamily="18" charset="0"/>
                          <a:cs typeface="Times New Roman" pitchFamily="18" charset="0"/>
                        </a:rPr>
                        <a:t>платежа  </a:t>
                      </a:r>
                      <a:r>
                        <a:rPr sz="1200" b="1" spc="-5" dirty="0">
                          <a:solidFill>
                            <a:srgbClr val="1F3863"/>
                          </a:solidFill>
                          <a:latin typeface="Times New Roman" pitchFamily="18" charset="0"/>
                          <a:cs typeface="Times New Roman" pitchFamily="18" charset="0"/>
                        </a:rPr>
                        <a:t>(платёжная карта, </a:t>
                      </a:r>
                      <a:r>
                        <a:rPr sz="1200" b="1" dirty="0">
                          <a:solidFill>
                            <a:srgbClr val="1F3863"/>
                          </a:solidFill>
                          <a:latin typeface="Times New Roman" pitchFamily="18" charset="0"/>
                          <a:cs typeface="Times New Roman" pitchFamily="18" charset="0"/>
                        </a:rPr>
                        <a:t>онлайн-банк и</a:t>
                      </a:r>
                      <a:r>
                        <a:rPr sz="1200" b="1" spc="-145" dirty="0">
                          <a:solidFill>
                            <a:srgbClr val="1F3863"/>
                          </a:solidFill>
                          <a:latin typeface="Times New Roman" pitchFamily="18" charset="0"/>
                          <a:cs typeface="Times New Roman" pitchFamily="18" charset="0"/>
                        </a:rPr>
                        <a:t> </a:t>
                      </a:r>
                      <a:r>
                        <a:rPr sz="1200" b="1" spc="-15" dirty="0">
                          <a:solidFill>
                            <a:srgbClr val="1F3863"/>
                          </a:solidFill>
                          <a:latin typeface="Times New Roman" pitchFamily="18" charset="0"/>
                          <a:cs typeface="Times New Roman" pitchFamily="18" charset="0"/>
                        </a:rPr>
                        <a:t>т.п.)</a:t>
                      </a:r>
                      <a:endParaRPr sz="1200" dirty="0">
                        <a:latin typeface="Times New Roman" pitchFamily="18" charset="0"/>
                        <a:cs typeface="Times New Roman" pitchFamily="18" charset="0"/>
                      </a:endParaRPr>
                    </a:p>
                  </a:txBody>
                  <a:tcPr marL="0" marR="0" marT="0" marB="0">
                    <a:lnL w="12700">
                      <a:solidFill>
                        <a:srgbClr val="DEEBF7"/>
                      </a:solidFill>
                      <a:prstDash val="solid"/>
                    </a:lnL>
                    <a:solidFill>
                      <a:srgbClr val="9DC3E6"/>
                    </a:solidFill>
                  </a:tcPr>
                </a:tc>
                <a:tc>
                  <a:txBody>
                    <a:bodyPr/>
                    <a:lstStyle/>
                    <a:p>
                      <a:pPr>
                        <a:lnSpc>
                          <a:spcPct val="100000"/>
                        </a:lnSpc>
                        <a:spcBef>
                          <a:spcPts val="55"/>
                        </a:spcBef>
                      </a:pPr>
                      <a:endParaRPr sz="1200" dirty="0">
                        <a:latin typeface="Times New Roman" pitchFamily="18" charset="0"/>
                        <a:cs typeface="Times New Roman" pitchFamily="18" charset="0"/>
                      </a:endParaRPr>
                    </a:p>
                    <a:p>
                      <a:pPr marL="524510">
                        <a:lnSpc>
                          <a:spcPct val="100000"/>
                        </a:lnSpc>
                      </a:pPr>
                      <a:r>
                        <a:rPr sz="1200" b="1" dirty="0">
                          <a:solidFill>
                            <a:srgbClr val="1F3863"/>
                          </a:solidFill>
                          <a:latin typeface="Times New Roman" pitchFamily="18" charset="0"/>
                          <a:cs typeface="Times New Roman" pitchFamily="18" charset="0"/>
                        </a:rPr>
                        <a:t>в </a:t>
                      </a:r>
                      <a:r>
                        <a:rPr sz="1200" b="1" spc="-5" dirty="0">
                          <a:solidFill>
                            <a:srgbClr val="1F3863"/>
                          </a:solidFill>
                          <a:latin typeface="Times New Roman" pitchFamily="18" charset="0"/>
                          <a:cs typeface="Times New Roman" pitchFamily="18" charset="0"/>
                        </a:rPr>
                        <a:t>момент</a:t>
                      </a:r>
                      <a:r>
                        <a:rPr sz="1200" b="1" spc="-35" dirty="0">
                          <a:solidFill>
                            <a:srgbClr val="1F3863"/>
                          </a:solidFill>
                          <a:latin typeface="Times New Roman" pitchFamily="18" charset="0"/>
                          <a:cs typeface="Times New Roman" pitchFamily="18" charset="0"/>
                        </a:rPr>
                        <a:t> </a:t>
                      </a:r>
                      <a:r>
                        <a:rPr sz="1200" b="1" spc="-5" dirty="0">
                          <a:solidFill>
                            <a:srgbClr val="1F3863"/>
                          </a:solidFill>
                          <a:latin typeface="Times New Roman" pitchFamily="18" charset="0"/>
                          <a:cs typeface="Times New Roman" pitchFamily="18" charset="0"/>
                        </a:rPr>
                        <a:t>расчёта</a:t>
                      </a:r>
                      <a:endParaRPr sz="1200" dirty="0">
                        <a:latin typeface="Times New Roman" pitchFamily="18" charset="0"/>
                        <a:cs typeface="Times New Roman" pitchFamily="18" charset="0"/>
                      </a:endParaRPr>
                    </a:p>
                  </a:txBody>
                  <a:tcPr marL="0" marR="0" marT="6985" marB="0">
                    <a:lnR w="12700">
                      <a:solidFill>
                        <a:srgbClr val="DEEBF7"/>
                      </a:solidFill>
                      <a:prstDash val="solid"/>
                    </a:lnR>
                    <a:solidFill>
                      <a:srgbClr val="9DC3E6"/>
                    </a:solidFill>
                  </a:tcPr>
                </a:tc>
              </a:tr>
              <a:tr h="667550">
                <a:tc>
                  <a:txBody>
                    <a:bodyPr/>
                    <a:lstStyle/>
                    <a:p>
                      <a:pPr>
                        <a:lnSpc>
                          <a:spcPct val="100000"/>
                        </a:lnSpc>
                        <a:spcBef>
                          <a:spcPts val="45"/>
                        </a:spcBef>
                      </a:pPr>
                      <a:endParaRPr sz="1200" dirty="0">
                        <a:latin typeface="Times New Roman" pitchFamily="18" charset="0"/>
                        <a:cs typeface="Times New Roman" pitchFamily="18" charset="0"/>
                      </a:endParaRPr>
                    </a:p>
                    <a:p>
                      <a:pPr marL="380365">
                        <a:lnSpc>
                          <a:spcPct val="100000"/>
                        </a:lnSpc>
                      </a:pPr>
                      <a:r>
                        <a:rPr sz="1200" b="1" dirty="0">
                          <a:solidFill>
                            <a:srgbClr val="1F3863"/>
                          </a:solidFill>
                          <a:latin typeface="Times New Roman" pitchFamily="18" charset="0"/>
                          <a:cs typeface="Times New Roman" pitchFamily="18" charset="0"/>
                        </a:rPr>
                        <a:t>иные </a:t>
                      </a:r>
                      <a:r>
                        <a:rPr sz="1200" b="1" spc="-5" dirty="0">
                          <a:solidFill>
                            <a:srgbClr val="1F3863"/>
                          </a:solidFill>
                          <a:latin typeface="Times New Roman" pitchFamily="18" charset="0"/>
                          <a:cs typeface="Times New Roman" pitchFamily="18" charset="0"/>
                        </a:rPr>
                        <a:t>формы </a:t>
                      </a:r>
                      <a:r>
                        <a:rPr sz="1200" b="1" dirty="0">
                          <a:solidFill>
                            <a:srgbClr val="1F3863"/>
                          </a:solidFill>
                          <a:latin typeface="Times New Roman" pitchFamily="18" charset="0"/>
                          <a:cs typeface="Times New Roman" pitchFamily="18" charset="0"/>
                        </a:rPr>
                        <a:t>безналичных</a:t>
                      </a:r>
                      <a:r>
                        <a:rPr sz="1200" b="1" spc="-85" dirty="0">
                          <a:solidFill>
                            <a:srgbClr val="1F3863"/>
                          </a:solidFill>
                          <a:latin typeface="Times New Roman" pitchFamily="18" charset="0"/>
                          <a:cs typeface="Times New Roman" pitchFamily="18" charset="0"/>
                        </a:rPr>
                        <a:t> </a:t>
                      </a:r>
                      <a:r>
                        <a:rPr sz="1200" b="1" spc="-5" dirty="0">
                          <a:solidFill>
                            <a:srgbClr val="1F3863"/>
                          </a:solidFill>
                          <a:latin typeface="Times New Roman" pitchFamily="18" charset="0"/>
                          <a:cs typeface="Times New Roman" pitchFamily="18" charset="0"/>
                        </a:rPr>
                        <a:t>расчётов</a:t>
                      </a:r>
                      <a:endParaRPr sz="1200" dirty="0">
                        <a:latin typeface="Times New Roman" pitchFamily="18" charset="0"/>
                        <a:cs typeface="Times New Roman" pitchFamily="18" charset="0"/>
                      </a:endParaRPr>
                    </a:p>
                  </a:txBody>
                  <a:tcPr marL="0" marR="0" marT="5715" marB="0">
                    <a:lnL w="12700">
                      <a:solidFill>
                        <a:srgbClr val="DEEBF7"/>
                      </a:solidFill>
                      <a:prstDash val="solid"/>
                    </a:lnL>
                    <a:lnB w="12700">
                      <a:solidFill>
                        <a:srgbClr val="DEEBF7"/>
                      </a:solidFill>
                      <a:prstDash val="solid"/>
                    </a:lnB>
                    <a:solidFill>
                      <a:srgbClr val="E4B8B7"/>
                    </a:solidFill>
                  </a:tcPr>
                </a:tc>
                <a:tc>
                  <a:txBody>
                    <a:bodyPr/>
                    <a:lstStyle/>
                    <a:p>
                      <a:pPr marL="423545" marR="385445" indent="-64135">
                        <a:lnSpc>
                          <a:spcPct val="100699"/>
                        </a:lnSpc>
                        <a:spcBef>
                          <a:spcPts val="850"/>
                        </a:spcBef>
                      </a:pPr>
                      <a:r>
                        <a:rPr sz="1200" b="1" spc="-5" dirty="0">
                          <a:solidFill>
                            <a:srgbClr val="1F3863"/>
                          </a:solidFill>
                          <a:latin typeface="Times New Roman" pitchFamily="18" charset="0"/>
                          <a:cs typeface="Times New Roman" pitchFamily="18" charset="0"/>
                        </a:rPr>
                        <a:t>не позднее 9-го</a:t>
                      </a:r>
                      <a:r>
                        <a:rPr sz="1200" b="1" spc="-90" dirty="0">
                          <a:solidFill>
                            <a:srgbClr val="1F3863"/>
                          </a:solidFill>
                          <a:latin typeface="Times New Roman" pitchFamily="18" charset="0"/>
                          <a:cs typeface="Times New Roman" pitchFamily="18" charset="0"/>
                        </a:rPr>
                        <a:t> </a:t>
                      </a:r>
                      <a:r>
                        <a:rPr sz="1200" b="1" spc="-5" dirty="0">
                          <a:solidFill>
                            <a:srgbClr val="1F3863"/>
                          </a:solidFill>
                          <a:latin typeface="Times New Roman" pitchFamily="18" charset="0"/>
                          <a:cs typeface="Times New Roman" pitchFamily="18" charset="0"/>
                        </a:rPr>
                        <a:t>числа  </a:t>
                      </a:r>
                      <a:r>
                        <a:rPr sz="1200" b="1" spc="-10" dirty="0">
                          <a:solidFill>
                            <a:srgbClr val="1F3863"/>
                          </a:solidFill>
                          <a:latin typeface="Times New Roman" pitchFamily="18" charset="0"/>
                          <a:cs typeface="Times New Roman" pitchFamily="18" charset="0"/>
                        </a:rPr>
                        <a:t>следующего</a:t>
                      </a:r>
                      <a:r>
                        <a:rPr sz="1200" b="1" spc="-60" dirty="0">
                          <a:solidFill>
                            <a:srgbClr val="1F3863"/>
                          </a:solidFill>
                          <a:latin typeface="Times New Roman" pitchFamily="18" charset="0"/>
                          <a:cs typeface="Times New Roman" pitchFamily="18" charset="0"/>
                        </a:rPr>
                        <a:t> </a:t>
                      </a:r>
                      <a:r>
                        <a:rPr sz="1200" b="1" spc="-5" dirty="0">
                          <a:solidFill>
                            <a:srgbClr val="1F3863"/>
                          </a:solidFill>
                          <a:latin typeface="Times New Roman" pitchFamily="18" charset="0"/>
                          <a:cs typeface="Times New Roman" pitchFamily="18" charset="0"/>
                        </a:rPr>
                        <a:t>месяца</a:t>
                      </a:r>
                      <a:endParaRPr sz="1200" dirty="0">
                        <a:latin typeface="Times New Roman" pitchFamily="18" charset="0"/>
                        <a:cs typeface="Times New Roman" pitchFamily="18" charset="0"/>
                      </a:endParaRPr>
                    </a:p>
                  </a:txBody>
                  <a:tcPr marL="0" marR="0" marT="107950" marB="0">
                    <a:lnR w="12700">
                      <a:solidFill>
                        <a:srgbClr val="DEEBF7"/>
                      </a:solidFill>
                      <a:prstDash val="solid"/>
                    </a:lnR>
                    <a:lnB w="12700">
                      <a:solidFill>
                        <a:srgbClr val="DEEBF7"/>
                      </a:solidFill>
                      <a:prstDash val="solid"/>
                    </a:lnB>
                    <a:solidFill>
                      <a:srgbClr val="E4B8B7"/>
                    </a:solidFill>
                  </a:tcPr>
                </a:tc>
              </a:tr>
            </a:tbl>
          </a:graphicData>
        </a:graphic>
      </p:graphicFrame>
      <p:sp>
        <p:nvSpPr>
          <p:cNvPr id="8" name="object 8"/>
          <p:cNvSpPr/>
          <p:nvPr/>
        </p:nvSpPr>
        <p:spPr>
          <a:xfrm>
            <a:off x="2243327" y="5562599"/>
            <a:ext cx="6901180" cy="1295400"/>
          </a:xfrm>
          <a:custGeom>
            <a:avLst/>
            <a:gdLst/>
            <a:ahLst/>
            <a:cxnLst/>
            <a:rect l="l" t="t" r="r" b="b"/>
            <a:pathLst>
              <a:path w="6901180" h="1295400">
                <a:moveTo>
                  <a:pt x="6900672" y="0"/>
                </a:moveTo>
                <a:lnTo>
                  <a:pt x="0" y="0"/>
                </a:lnTo>
                <a:lnTo>
                  <a:pt x="0" y="1295400"/>
                </a:lnTo>
                <a:lnTo>
                  <a:pt x="6900672" y="1295400"/>
                </a:lnTo>
                <a:lnTo>
                  <a:pt x="6900672" y="0"/>
                </a:lnTo>
                <a:close/>
              </a:path>
            </a:pathLst>
          </a:custGeom>
          <a:solidFill>
            <a:srgbClr val="548ED4"/>
          </a:solidFill>
        </p:spPr>
        <p:txBody>
          <a:bodyPr wrap="square" lIns="0" tIns="0" rIns="0" bIns="0" rtlCol="0"/>
          <a:lstStyle/>
          <a:p>
            <a:endParaRPr/>
          </a:p>
        </p:txBody>
      </p:sp>
      <p:sp>
        <p:nvSpPr>
          <p:cNvPr id="9" name="object 9"/>
          <p:cNvSpPr/>
          <p:nvPr/>
        </p:nvSpPr>
        <p:spPr>
          <a:xfrm>
            <a:off x="2243327" y="5562599"/>
            <a:ext cx="6901180" cy="1295400"/>
          </a:xfrm>
          <a:custGeom>
            <a:avLst/>
            <a:gdLst/>
            <a:ahLst/>
            <a:cxnLst/>
            <a:rect l="l" t="t" r="r" b="b"/>
            <a:pathLst>
              <a:path w="6901180" h="1295400">
                <a:moveTo>
                  <a:pt x="0" y="1295400"/>
                </a:moveTo>
                <a:lnTo>
                  <a:pt x="6900672" y="1295400"/>
                </a:lnTo>
                <a:lnTo>
                  <a:pt x="6900672" y="0"/>
                </a:lnTo>
                <a:lnTo>
                  <a:pt x="0" y="0"/>
                </a:lnTo>
                <a:lnTo>
                  <a:pt x="0" y="1295400"/>
                </a:lnTo>
                <a:close/>
              </a:path>
            </a:pathLst>
          </a:custGeom>
          <a:ln w="12192">
            <a:solidFill>
              <a:srgbClr val="548ED4"/>
            </a:solidFill>
          </a:ln>
        </p:spPr>
        <p:txBody>
          <a:bodyPr wrap="square" lIns="0" tIns="0" rIns="0" bIns="0" rtlCol="0"/>
          <a:lstStyle/>
          <a:p>
            <a:endParaRPr/>
          </a:p>
        </p:txBody>
      </p:sp>
      <p:sp>
        <p:nvSpPr>
          <p:cNvPr id="10" name="object 10"/>
          <p:cNvSpPr/>
          <p:nvPr/>
        </p:nvSpPr>
        <p:spPr>
          <a:xfrm>
            <a:off x="6689217" y="6340602"/>
            <a:ext cx="2362200" cy="0"/>
          </a:xfrm>
          <a:custGeom>
            <a:avLst/>
            <a:gdLst/>
            <a:ahLst/>
            <a:cxnLst/>
            <a:rect l="l" t="t" r="r" b="b"/>
            <a:pathLst>
              <a:path w="2362200">
                <a:moveTo>
                  <a:pt x="0" y="0"/>
                </a:moveTo>
                <a:lnTo>
                  <a:pt x="2362200" y="0"/>
                </a:lnTo>
              </a:path>
            </a:pathLst>
          </a:custGeom>
          <a:ln w="7620">
            <a:solidFill>
              <a:srgbClr val="0462C1"/>
            </a:solidFill>
          </a:ln>
        </p:spPr>
        <p:txBody>
          <a:bodyPr wrap="square" lIns="0" tIns="0" rIns="0" bIns="0" rtlCol="0"/>
          <a:lstStyle/>
          <a:p>
            <a:endParaRPr/>
          </a:p>
        </p:txBody>
      </p:sp>
      <p:sp>
        <p:nvSpPr>
          <p:cNvPr id="11" name="object 11"/>
          <p:cNvSpPr txBox="1"/>
          <p:nvPr/>
        </p:nvSpPr>
        <p:spPr>
          <a:xfrm>
            <a:off x="2272157" y="5587695"/>
            <a:ext cx="6845934" cy="1216025"/>
          </a:xfrm>
          <a:prstGeom prst="rect">
            <a:avLst/>
          </a:prstGeom>
        </p:spPr>
        <p:txBody>
          <a:bodyPr vert="horz" wrap="square" lIns="0" tIns="12700" rIns="0" bIns="0" rtlCol="0">
            <a:spAutoFit/>
          </a:bodyPr>
          <a:lstStyle/>
          <a:p>
            <a:pPr marL="63500" algn="just">
              <a:lnSpc>
                <a:spcPct val="100000"/>
              </a:lnSpc>
              <a:spcBef>
                <a:spcPts val="100"/>
              </a:spcBef>
            </a:pPr>
            <a:r>
              <a:rPr sz="1100" b="1" dirty="0">
                <a:solidFill>
                  <a:srgbClr val="FFFFFF"/>
                </a:solidFill>
                <a:latin typeface="Calibri"/>
                <a:cs typeface="Calibri"/>
              </a:rPr>
              <a:t>Важно</a:t>
            </a:r>
            <a:r>
              <a:rPr sz="1100" b="1" spc="-30" dirty="0">
                <a:solidFill>
                  <a:srgbClr val="FFFFFF"/>
                </a:solidFill>
                <a:latin typeface="Calibri"/>
                <a:cs typeface="Calibri"/>
              </a:rPr>
              <a:t> </a:t>
            </a:r>
            <a:r>
              <a:rPr sz="1100" b="1" spc="-5" dirty="0">
                <a:solidFill>
                  <a:srgbClr val="FFFFFF"/>
                </a:solidFill>
                <a:latin typeface="Calibri"/>
                <a:cs typeface="Calibri"/>
              </a:rPr>
              <a:t>знать!</a:t>
            </a:r>
            <a:endParaRPr sz="1100" dirty="0">
              <a:latin typeface="Calibri"/>
              <a:cs typeface="Calibri"/>
            </a:endParaRPr>
          </a:p>
          <a:p>
            <a:pPr>
              <a:lnSpc>
                <a:spcPct val="100000"/>
              </a:lnSpc>
              <a:spcBef>
                <a:spcPts val="50"/>
              </a:spcBef>
            </a:pPr>
            <a:endParaRPr sz="1050" dirty="0">
              <a:latin typeface="Calibri"/>
              <a:cs typeface="Calibri"/>
            </a:endParaRPr>
          </a:p>
          <a:p>
            <a:pPr marL="63500" marR="55880" algn="just">
              <a:lnSpc>
                <a:spcPct val="100000"/>
              </a:lnSpc>
              <a:buSzPct val="77777"/>
              <a:tabLst>
                <a:tab pos="133985" algn="l"/>
              </a:tabLst>
            </a:pPr>
            <a:r>
              <a:rPr sz="900" spc="-5" dirty="0">
                <a:solidFill>
                  <a:srgbClr val="FFFFFF"/>
                </a:solidFill>
                <a:latin typeface="Calibri"/>
                <a:cs typeface="Calibri"/>
              </a:rPr>
              <a:t>Чеки необходимы </a:t>
            </a:r>
            <a:r>
              <a:rPr sz="900" dirty="0">
                <a:solidFill>
                  <a:srgbClr val="FFFFFF"/>
                </a:solidFill>
                <a:latin typeface="Calibri"/>
                <a:cs typeface="Calibri"/>
              </a:rPr>
              <a:t>и </a:t>
            </a:r>
            <a:r>
              <a:rPr sz="900" spc="-5" dirty="0">
                <a:solidFill>
                  <a:srgbClr val="FFFFFF"/>
                </a:solidFill>
                <a:latin typeface="Calibri"/>
                <a:cs typeface="Calibri"/>
              </a:rPr>
              <a:t>для того, </a:t>
            </a:r>
            <a:r>
              <a:rPr sz="900" dirty="0">
                <a:solidFill>
                  <a:srgbClr val="FFFFFF"/>
                </a:solidFill>
                <a:latin typeface="Calibri"/>
                <a:cs typeface="Calibri"/>
              </a:rPr>
              <a:t>чтобы </a:t>
            </a:r>
            <a:r>
              <a:rPr sz="900" spc="-10" dirty="0">
                <a:solidFill>
                  <a:srgbClr val="FFFFFF"/>
                </a:solidFill>
                <a:latin typeface="Calibri"/>
                <a:cs typeface="Calibri"/>
              </a:rPr>
              <a:t>партнёры </a:t>
            </a:r>
            <a:r>
              <a:rPr sz="900" spc="-5" dirty="0">
                <a:solidFill>
                  <a:srgbClr val="FFFFFF"/>
                </a:solidFill>
                <a:latin typeface="Calibri"/>
                <a:cs typeface="Calibri"/>
              </a:rPr>
              <a:t>плательщиков НПД </a:t>
            </a:r>
            <a:r>
              <a:rPr sz="900" dirty="0">
                <a:solidFill>
                  <a:srgbClr val="FFFFFF"/>
                </a:solidFill>
                <a:latin typeface="Calibri"/>
                <a:cs typeface="Calibri"/>
              </a:rPr>
              <a:t>смогли </a:t>
            </a:r>
            <a:r>
              <a:rPr sz="900" spc="-5" dirty="0">
                <a:solidFill>
                  <a:srgbClr val="FFFFFF"/>
                </a:solidFill>
                <a:latin typeface="Calibri"/>
                <a:cs typeface="Calibri"/>
              </a:rPr>
              <a:t>отнести выплаченные </a:t>
            </a:r>
            <a:r>
              <a:rPr sz="900" dirty="0">
                <a:solidFill>
                  <a:srgbClr val="FFFFFF"/>
                </a:solidFill>
                <a:latin typeface="Calibri"/>
                <a:cs typeface="Calibri"/>
              </a:rPr>
              <a:t>им суммы к </a:t>
            </a:r>
            <a:r>
              <a:rPr sz="900" spc="-5" dirty="0">
                <a:solidFill>
                  <a:srgbClr val="FFFFFF"/>
                </a:solidFill>
                <a:latin typeface="Calibri"/>
                <a:cs typeface="Calibri"/>
              </a:rPr>
              <a:t>своим </a:t>
            </a:r>
            <a:r>
              <a:rPr sz="900" spc="-10" dirty="0">
                <a:solidFill>
                  <a:srgbClr val="FFFFFF"/>
                </a:solidFill>
                <a:latin typeface="Calibri"/>
                <a:cs typeface="Calibri"/>
              </a:rPr>
              <a:t>расходам.</a:t>
            </a:r>
            <a:r>
              <a:rPr sz="900" spc="180" dirty="0">
                <a:solidFill>
                  <a:srgbClr val="FFFFFF"/>
                </a:solidFill>
                <a:latin typeface="Calibri"/>
                <a:cs typeface="Calibri"/>
              </a:rPr>
              <a:t> </a:t>
            </a:r>
            <a:r>
              <a:rPr sz="900" spc="-5" dirty="0">
                <a:solidFill>
                  <a:srgbClr val="FFFFFF"/>
                </a:solidFill>
                <a:latin typeface="Calibri"/>
                <a:cs typeface="Calibri"/>
              </a:rPr>
              <a:t>Таким  образом индивидуальные предприниматели </a:t>
            </a:r>
            <a:r>
              <a:rPr sz="900" dirty="0">
                <a:solidFill>
                  <a:srgbClr val="FFFFFF"/>
                </a:solidFill>
                <a:latin typeface="Calibri"/>
                <a:cs typeface="Calibri"/>
              </a:rPr>
              <a:t>и </a:t>
            </a:r>
            <a:r>
              <a:rPr sz="900" spc="-5" dirty="0">
                <a:solidFill>
                  <a:srgbClr val="FFFFFF"/>
                </a:solidFill>
                <a:latin typeface="Calibri"/>
                <a:cs typeface="Calibri"/>
              </a:rPr>
              <a:t>организации, которые являются заказчиками или покупателями плательщика </a:t>
            </a:r>
            <a:r>
              <a:rPr sz="900" dirty="0">
                <a:solidFill>
                  <a:srgbClr val="FFFFFF"/>
                </a:solidFill>
                <a:latin typeface="Calibri"/>
                <a:cs typeface="Calibri"/>
              </a:rPr>
              <a:t>НПД и  </a:t>
            </a:r>
            <a:r>
              <a:rPr sz="900" spc="-5" dirty="0">
                <a:solidFill>
                  <a:srgbClr val="FFFFFF"/>
                </a:solidFill>
                <a:latin typeface="Calibri"/>
                <a:cs typeface="Calibri"/>
                <a:hlinkClick r:id="rId3"/>
              </a:rPr>
              <a:t>применяют</a:t>
            </a:r>
            <a:r>
              <a:rPr sz="900" spc="100" dirty="0">
                <a:solidFill>
                  <a:srgbClr val="FFFFFF"/>
                </a:solidFill>
                <a:latin typeface="Calibri"/>
                <a:cs typeface="Calibri"/>
                <a:hlinkClick r:id="rId3"/>
              </a:rPr>
              <a:t> </a:t>
            </a:r>
            <a:r>
              <a:rPr sz="900" dirty="0">
                <a:solidFill>
                  <a:srgbClr val="FFFFFF"/>
                </a:solidFill>
                <a:latin typeface="Calibri"/>
                <a:cs typeface="Calibri"/>
                <a:hlinkClick r:id="rId3"/>
              </a:rPr>
              <a:t>иные</a:t>
            </a:r>
            <a:r>
              <a:rPr sz="900" spc="100" dirty="0">
                <a:solidFill>
                  <a:srgbClr val="FFFFFF"/>
                </a:solidFill>
                <a:latin typeface="Calibri"/>
                <a:cs typeface="Calibri"/>
                <a:hlinkClick r:id="rId3"/>
              </a:rPr>
              <a:t> </a:t>
            </a:r>
            <a:r>
              <a:rPr sz="900" spc="-5" dirty="0">
                <a:solidFill>
                  <a:srgbClr val="FFFFFF"/>
                </a:solidFill>
                <a:latin typeface="Calibri"/>
                <a:cs typeface="Calibri"/>
                <a:hlinkClick r:id="rId3"/>
              </a:rPr>
              <a:t>режимы</a:t>
            </a:r>
            <a:r>
              <a:rPr sz="900" spc="105" dirty="0">
                <a:solidFill>
                  <a:srgbClr val="FFFFFF"/>
                </a:solidFill>
                <a:latin typeface="Calibri"/>
                <a:cs typeface="Calibri"/>
                <a:hlinkClick r:id="rId3"/>
              </a:rPr>
              <a:t> </a:t>
            </a:r>
            <a:r>
              <a:rPr sz="900" spc="-5" dirty="0">
                <a:solidFill>
                  <a:srgbClr val="FFFFFF"/>
                </a:solidFill>
                <a:latin typeface="Calibri"/>
                <a:cs typeface="Calibri"/>
                <a:hlinkClick r:id="rId3"/>
              </a:rPr>
              <a:t>налогообложения,</a:t>
            </a:r>
            <a:r>
              <a:rPr sz="900" spc="110" dirty="0">
                <a:solidFill>
                  <a:srgbClr val="FFFFFF"/>
                </a:solidFill>
                <a:latin typeface="Calibri"/>
                <a:cs typeface="Calibri"/>
                <a:hlinkClick r:id="rId3"/>
              </a:rPr>
              <a:t> </a:t>
            </a:r>
            <a:r>
              <a:rPr sz="900" dirty="0">
                <a:solidFill>
                  <a:srgbClr val="FFFFFF"/>
                </a:solidFill>
                <a:latin typeface="Calibri"/>
                <a:cs typeface="Calibri"/>
                <a:hlinkClick r:id="rId3"/>
              </a:rPr>
              <a:t>могут</a:t>
            </a:r>
            <a:r>
              <a:rPr sz="900" spc="5" dirty="0">
                <a:solidFill>
                  <a:srgbClr val="FFFFFF"/>
                </a:solidFill>
                <a:latin typeface="Calibri"/>
                <a:cs typeface="Calibri"/>
                <a:hlinkClick r:id="rId3"/>
              </a:rPr>
              <a:t> </a:t>
            </a:r>
            <a:r>
              <a:rPr sz="900" spc="-5" dirty="0">
                <a:solidFill>
                  <a:srgbClr val="FFFFFF"/>
                </a:solidFill>
                <a:latin typeface="Calibri"/>
                <a:cs typeface="Calibri"/>
                <a:hlinkClick r:id="rId3"/>
              </a:rPr>
              <a:t>уменьшить</a:t>
            </a:r>
            <a:r>
              <a:rPr sz="900" spc="105" dirty="0">
                <a:solidFill>
                  <a:srgbClr val="FFFFFF"/>
                </a:solidFill>
                <a:latin typeface="Calibri"/>
                <a:cs typeface="Calibri"/>
                <a:hlinkClick r:id="rId3"/>
              </a:rPr>
              <a:t> </a:t>
            </a:r>
            <a:r>
              <a:rPr sz="900" spc="-5" dirty="0">
                <a:solidFill>
                  <a:srgbClr val="FFFFFF"/>
                </a:solidFill>
                <a:latin typeface="Calibri"/>
                <a:cs typeface="Calibri"/>
                <a:hlinkClick r:id="rId3"/>
              </a:rPr>
              <a:t>свою</a:t>
            </a:r>
            <a:r>
              <a:rPr sz="900" spc="100" dirty="0">
                <a:solidFill>
                  <a:srgbClr val="FFFFFF"/>
                </a:solidFill>
                <a:latin typeface="Calibri"/>
                <a:cs typeface="Calibri"/>
                <a:hlinkClick r:id="rId3"/>
              </a:rPr>
              <a:t> </a:t>
            </a:r>
            <a:r>
              <a:rPr sz="900" spc="-5" dirty="0">
                <a:solidFill>
                  <a:srgbClr val="FFFFFF"/>
                </a:solidFill>
                <a:latin typeface="Calibri"/>
                <a:cs typeface="Calibri"/>
                <a:hlinkClick r:id="rId3"/>
              </a:rPr>
              <a:t>налоговую</a:t>
            </a:r>
            <a:r>
              <a:rPr sz="900" spc="105" dirty="0">
                <a:solidFill>
                  <a:srgbClr val="FFFFFF"/>
                </a:solidFill>
                <a:latin typeface="Calibri"/>
                <a:cs typeface="Calibri"/>
                <a:hlinkClick r:id="rId3"/>
              </a:rPr>
              <a:t> </a:t>
            </a:r>
            <a:r>
              <a:rPr sz="900" spc="-5" dirty="0">
                <a:solidFill>
                  <a:srgbClr val="FFFFFF"/>
                </a:solidFill>
                <a:latin typeface="Calibri"/>
                <a:cs typeface="Calibri"/>
                <a:hlinkClick r:id="rId3"/>
              </a:rPr>
              <a:t>базу</a:t>
            </a:r>
            <a:r>
              <a:rPr sz="900" spc="105" dirty="0">
                <a:solidFill>
                  <a:srgbClr val="FFFFFF"/>
                </a:solidFill>
                <a:latin typeface="Calibri"/>
                <a:cs typeface="Calibri"/>
                <a:hlinkClick r:id="rId3"/>
              </a:rPr>
              <a:t> </a:t>
            </a:r>
            <a:r>
              <a:rPr sz="900" spc="-5" dirty="0">
                <a:solidFill>
                  <a:srgbClr val="FFFFFF"/>
                </a:solidFill>
                <a:latin typeface="Calibri"/>
                <a:cs typeface="Calibri"/>
                <a:hlinkClick r:id="rId3"/>
              </a:rPr>
              <a:t>(</a:t>
            </a:r>
            <a:r>
              <a:rPr sz="900" spc="-5" dirty="0">
                <a:solidFill>
                  <a:srgbClr val="0462C1"/>
                </a:solidFill>
                <a:latin typeface="Calibri"/>
                <a:cs typeface="Calibri"/>
                <a:hlinkClick r:id="rId3"/>
              </a:rPr>
              <a:t>ч.</a:t>
            </a:r>
            <a:r>
              <a:rPr sz="900" spc="90" dirty="0">
                <a:solidFill>
                  <a:srgbClr val="0462C1"/>
                </a:solidFill>
                <a:latin typeface="Calibri"/>
                <a:cs typeface="Calibri"/>
                <a:hlinkClick r:id="rId3"/>
              </a:rPr>
              <a:t> </a:t>
            </a:r>
            <a:r>
              <a:rPr sz="900" spc="-10" dirty="0">
                <a:solidFill>
                  <a:srgbClr val="0462C1"/>
                </a:solidFill>
                <a:latin typeface="Calibri"/>
                <a:cs typeface="Calibri"/>
                <a:hlinkClick r:id="rId3"/>
              </a:rPr>
              <a:t>8-10</a:t>
            </a:r>
            <a:r>
              <a:rPr sz="900" spc="85" dirty="0">
                <a:solidFill>
                  <a:srgbClr val="0462C1"/>
                </a:solidFill>
                <a:latin typeface="Calibri"/>
                <a:cs typeface="Calibri"/>
                <a:hlinkClick r:id="rId3"/>
              </a:rPr>
              <a:t> </a:t>
            </a:r>
            <a:r>
              <a:rPr sz="900" spc="-5" dirty="0">
                <a:solidFill>
                  <a:srgbClr val="0462C1"/>
                </a:solidFill>
                <a:latin typeface="Calibri"/>
                <a:cs typeface="Calibri"/>
                <a:hlinkClick r:id="rId3"/>
              </a:rPr>
              <a:t>ст.</a:t>
            </a:r>
            <a:r>
              <a:rPr sz="900" spc="95" dirty="0">
                <a:solidFill>
                  <a:srgbClr val="0462C1"/>
                </a:solidFill>
                <a:latin typeface="Calibri"/>
                <a:cs typeface="Calibri"/>
                <a:hlinkClick r:id="rId3"/>
              </a:rPr>
              <a:t> </a:t>
            </a:r>
            <a:r>
              <a:rPr sz="900" spc="-5" dirty="0">
                <a:solidFill>
                  <a:srgbClr val="0462C1"/>
                </a:solidFill>
                <a:latin typeface="Calibri"/>
                <a:cs typeface="Calibri"/>
                <a:hlinkClick r:id="rId3"/>
              </a:rPr>
              <a:t>15</a:t>
            </a:r>
            <a:r>
              <a:rPr sz="900" spc="85" dirty="0">
                <a:solidFill>
                  <a:srgbClr val="0462C1"/>
                </a:solidFill>
                <a:latin typeface="Calibri"/>
                <a:cs typeface="Calibri"/>
                <a:hlinkClick r:id="rId3"/>
              </a:rPr>
              <a:t> </a:t>
            </a:r>
            <a:r>
              <a:rPr sz="900" spc="-5" dirty="0">
                <a:solidFill>
                  <a:srgbClr val="0462C1"/>
                </a:solidFill>
                <a:latin typeface="Calibri"/>
                <a:cs typeface="Calibri"/>
                <a:hlinkClick r:id="rId3"/>
              </a:rPr>
              <a:t>Федеральный</a:t>
            </a:r>
            <a:r>
              <a:rPr sz="900" spc="90" dirty="0">
                <a:solidFill>
                  <a:srgbClr val="0462C1"/>
                </a:solidFill>
                <a:latin typeface="Calibri"/>
                <a:cs typeface="Calibri"/>
                <a:hlinkClick r:id="rId3"/>
              </a:rPr>
              <a:t> </a:t>
            </a:r>
            <a:r>
              <a:rPr sz="900" spc="-5" dirty="0">
                <a:solidFill>
                  <a:srgbClr val="0462C1"/>
                </a:solidFill>
                <a:latin typeface="Calibri"/>
                <a:cs typeface="Calibri"/>
                <a:hlinkClick r:id="rId3"/>
              </a:rPr>
              <a:t>закон</a:t>
            </a:r>
            <a:r>
              <a:rPr sz="900" spc="95" dirty="0">
                <a:solidFill>
                  <a:srgbClr val="0462C1"/>
                </a:solidFill>
                <a:latin typeface="Calibri"/>
                <a:cs typeface="Calibri"/>
                <a:hlinkClick r:id="rId3"/>
              </a:rPr>
              <a:t> </a:t>
            </a:r>
            <a:r>
              <a:rPr sz="900" spc="-5" dirty="0">
                <a:solidFill>
                  <a:srgbClr val="0462C1"/>
                </a:solidFill>
                <a:latin typeface="Calibri"/>
                <a:cs typeface="Calibri"/>
                <a:hlinkClick r:id="rId3"/>
              </a:rPr>
              <a:t>от</a:t>
            </a:r>
            <a:r>
              <a:rPr sz="900" spc="105" dirty="0">
                <a:solidFill>
                  <a:srgbClr val="0462C1"/>
                </a:solidFill>
                <a:latin typeface="Calibri"/>
                <a:cs typeface="Calibri"/>
                <a:hlinkClick r:id="rId3"/>
              </a:rPr>
              <a:t> </a:t>
            </a:r>
            <a:r>
              <a:rPr sz="900" spc="-10" dirty="0">
                <a:solidFill>
                  <a:srgbClr val="0462C1"/>
                </a:solidFill>
                <a:latin typeface="Calibri"/>
                <a:cs typeface="Calibri"/>
                <a:hlinkClick r:id="rId3"/>
              </a:rPr>
              <a:t>27.11.2018</a:t>
            </a:r>
            <a:endParaRPr sz="900" dirty="0">
              <a:latin typeface="Calibri"/>
              <a:cs typeface="Calibri"/>
            </a:endParaRPr>
          </a:p>
          <a:p>
            <a:pPr marL="62865">
              <a:lnSpc>
                <a:spcPct val="100000"/>
              </a:lnSpc>
            </a:pPr>
            <a:r>
              <a:rPr sz="900" u="sng" spc="-20" dirty="0">
                <a:solidFill>
                  <a:srgbClr val="0462C1"/>
                </a:solidFill>
                <a:uFill>
                  <a:solidFill>
                    <a:srgbClr val="0462C1"/>
                  </a:solidFill>
                </a:uFill>
                <a:latin typeface="Times New Roman"/>
                <a:cs typeface="Times New Roman"/>
                <a:hlinkClick r:id="rId3"/>
              </a:rPr>
              <a:t> </a:t>
            </a:r>
            <a:r>
              <a:rPr sz="900" u="sng" dirty="0">
                <a:solidFill>
                  <a:srgbClr val="0462C1"/>
                </a:solidFill>
                <a:uFill>
                  <a:solidFill>
                    <a:srgbClr val="0462C1"/>
                  </a:solidFill>
                </a:uFill>
                <a:latin typeface="Calibri"/>
                <a:cs typeface="Calibri"/>
                <a:hlinkClick r:id="rId3"/>
              </a:rPr>
              <a:t>№</a:t>
            </a:r>
            <a:r>
              <a:rPr sz="900" u="sng" spc="-85" dirty="0">
                <a:solidFill>
                  <a:srgbClr val="0462C1"/>
                </a:solidFill>
                <a:uFill>
                  <a:solidFill>
                    <a:srgbClr val="0462C1"/>
                  </a:solidFill>
                </a:uFill>
                <a:latin typeface="Calibri"/>
                <a:cs typeface="Calibri"/>
                <a:hlinkClick r:id="rId3"/>
              </a:rPr>
              <a:t> </a:t>
            </a:r>
            <a:r>
              <a:rPr sz="900" u="sng" spc="-5" dirty="0">
                <a:solidFill>
                  <a:srgbClr val="0462C1"/>
                </a:solidFill>
                <a:uFill>
                  <a:solidFill>
                    <a:srgbClr val="0462C1"/>
                  </a:solidFill>
                </a:uFill>
                <a:latin typeface="Calibri"/>
                <a:cs typeface="Calibri"/>
                <a:hlinkClick r:id="rId3"/>
              </a:rPr>
              <a:t>422-ФЗ</a:t>
            </a:r>
            <a:r>
              <a:rPr sz="900" spc="-5" dirty="0">
                <a:solidFill>
                  <a:srgbClr val="FFFFFF"/>
                </a:solidFill>
                <a:latin typeface="Calibri"/>
                <a:cs typeface="Calibri"/>
                <a:hlinkClick r:id="rId3"/>
              </a:rPr>
              <a:t>).</a:t>
            </a:r>
            <a:endParaRPr sz="900" dirty="0">
              <a:latin typeface="Calibri"/>
              <a:cs typeface="Calibri"/>
            </a:endParaRPr>
          </a:p>
          <a:p>
            <a:pPr marL="62865">
              <a:lnSpc>
                <a:spcPct val="100000"/>
              </a:lnSpc>
              <a:spcBef>
                <a:spcPts val="195"/>
              </a:spcBef>
              <a:buSzPct val="77777"/>
              <a:tabLst>
                <a:tab pos="188595" algn="l"/>
              </a:tabLst>
            </a:pPr>
            <a:r>
              <a:rPr sz="900" spc="-5" dirty="0">
                <a:solidFill>
                  <a:srgbClr val="FFFFFF"/>
                </a:solidFill>
                <a:latin typeface="Calibri"/>
                <a:cs typeface="Calibri"/>
                <a:hlinkClick r:id="rId4"/>
              </a:rPr>
              <a:t>Подробнее </a:t>
            </a:r>
            <a:r>
              <a:rPr sz="900" spc="114" dirty="0">
                <a:solidFill>
                  <a:srgbClr val="FFFFFF"/>
                </a:solidFill>
                <a:latin typeface="Calibri"/>
                <a:cs typeface="Calibri"/>
                <a:hlinkClick r:id="rId4"/>
              </a:rPr>
              <a:t> </a:t>
            </a:r>
            <a:r>
              <a:rPr sz="900" dirty="0">
                <a:solidFill>
                  <a:srgbClr val="FFFFFF"/>
                </a:solidFill>
                <a:latin typeface="Calibri"/>
                <a:cs typeface="Calibri"/>
                <a:hlinkClick r:id="rId4"/>
              </a:rPr>
              <a:t>об </a:t>
            </a:r>
            <a:r>
              <a:rPr sz="900" spc="110" dirty="0">
                <a:solidFill>
                  <a:srgbClr val="FFFFFF"/>
                </a:solidFill>
                <a:latin typeface="Calibri"/>
                <a:cs typeface="Calibri"/>
                <a:hlinkClick r:id="rId4"/>
              </a:rPr>
              <a:t> </a:t>
            </a:r>
            <a:r>
              <a:rPr sz="900" spc="-5" dirty="0">
                <a:solidFill>
                  <a:srgbClr val="FFFFFF"/>
                </a:solidFill>
                <a:latin typeface="Calibri"/>
                <a:cs typeface="Calibri"/>
                <a:hlinkClick r:id="rId4"/>
              </a:rPr>
              <a:t>этом </a:t>
            </a:r>
            <a:r>
              <a:rPr sz="900" spc="114" dirty="0">
                <a:solidFill>
                  <a:srgbClr val="FFFFFF"/>
                </a:solidFill>
                <a:latin typeface="Calibri"/>
                <a:cs typeface="Calibri"/>
                <a:hlinkClick r:id="rId4"/>
              </a:rPr>
              <a:t> </a:t>
            </a:r>
            <a:r>
              <a:rPr sz="900" dirty="0">
                <a:solidFill>
                  <a:srgbClr val="FFFFFF"/>
                </a:solidFill>
                <a:latin typeface="Calibri"/>
                <a:cs typeface="Calibri"/>
                <a:hlinkClick r:id="rId4"/>
              </a:rPr>
              <a:t>в </a:t>
            </a:r>
            <a:r>
              <a:rPr sz="900" spc="120" dirty="0">
                <a:solidFill>
                  <a:srgbClr val="FFFFFF"/>
                </a:solidFill>
                <a:latin typeface="Calibri"/>
                <a:cs typeface="Calibri"/>
                <a:hlinkClick r:id="rId4"/>
              </a:rPr>
              <a:t> </a:t>
            </a:r>
            <a:r>
              <a:rPr sz="900" spc="-5" dirty="0">
                <a:solidFill>
                  <a:srgbClr val="FFFFFF"/>
                </a:solidFill>
                <a:latin typeface="Calibri"/>
                <a:cs typeface="Calibri"/>
                <a:hlinkClick r:id="rId4"/>
              </a:rPr>
              <a:t>материале </a:t>
            </a:r>
            <a:r>
              <a:rPr sz="900" u="sng" spc="114" dirty="0">
                <a:solidFill>
                  <a:srgbClr val="0462C1"/>
                </a:solidFill>
                <a:uFill>
                  <a:solidFill>
                    <a:srgbClr val="0462C1"/>
                  </a:solidFill>
                </a:uFill>
                <a:latin typeface="Calibri"/>
                <a:cs typeface="Calibri"/>
                <a:hlinkClick r:id="rId4"/>
              </a:rPr>
              <a:t> </a:t>
            </a:r>
            <a:r>
              <a:rPr sz="900" u="sng" spc="-5" dirty="0">
                <a:solidFill>
                  <a:srgbClr val="0462C1"/>
                </a:solidFill>
                <a:uFill>
                  <a:solidFill>
                    <a:srgbClr val="0462C1"/>
                  </a:solidFill>
                </a:uFill>
                <a:latin typeface="Calibri"/>
                <a:cs typeface="Calibri"/>
                <a:hlinkClick r:id="rId4"/>
              </a:rPr>
              <a:t>«Новый </a:t>
            </a:r>
            <a:r>
              <a:rPr sz="900" u="sng" spc="130" dirty="0">
                <a:solidFill>
                  <a:srgbClr val="0462C1"/>
                </a:solidFill>
                <a:uFill>
                  <a:solidFill>
                    <a:srgbClr val="0462C1"/>
                  </a:solidFill>
                </a:uFill>
                <a:latin typeface="Calibri"/>
                <a:cs typeface="Calibri"/>
                <a:hlinkClick r:id="rId4"/>
              </a:rPr>
              <a:t> </a:t>
            </a:r>
            <a:r>
              <a:rPr sz="900" u="sng" spc="-5" dirty="0">
                <a:solidFill>
                  <a:srgbClr val="0462C1"/>
                </a:solidFill>
                <a:uFill>
                  <a:solidFill>
                    <a:srgbClr val="0462C1"/>
                  </a:solidFill>
                </a:uFill>
                <a:latin typeface="Calibri"/>
                <a:cs typeface="Calibri"/>
                <a:hlinkClick r:id="rId4"/>
              </a:rPr>
              <a:t>порядок </a:t>
            </a:r>
            <a:r>
              <a:rPr sz="900" u="sng" spc="110" dirty="0">
                <a:solidFill>
                  <a:srgbClr val="0462C1"/>
                </a:solidFill>
                <a:uFill>
                  <a:solidFill>
                    <a:srgbClr val="0462C1"/>
                  </a:solidFill>
                </a:uFill>
                <a:latin typeface="Calibri"/>
                <a:cs typeface="Calibri"/>
                <a:hlinkClick r:id="rId4"/>
              </a:rPr>
              <a:t> </a:t>
            </a:r>
            <a:r>
              <a:rPr sz="900" u="sng" spc="-5" dirty="0">
                <a:solidFill>
                  <a:srgbClr val="0462C1"/>
                </a:solidFill>
                <a:uFill>
                  <a:solidFill>
                    <a:srgbClr val="0462C1"/>
                  </a:solidFill>
                </a:uFill>
                <a:latin typeface="Calibri"/>
                <a:cs typeface="Calibri"/>
                <a:hlinkClick r:id="rId4"/>
              </a:rPr>
              <a:t>применения </a:t>
            </a:r>
            <a:r>
              <a:rPr sz="900" u="sng" spc="120" dirty="0">
                <a:solidFill>
                  <a:srgbClr val="0462C1"/>
                </a:solidFill>
                <a:uFill>
                  <a:solidFill>
                    <a:srgbClr val="0462C1"/>
                  </a:solidFill>
                </a:uFill>
                <a:latin typeface="Calibri"/>
                <a:cs typeface="Calibri"/>
                <a:hlinkClick r:id="rId4"/>
              </a:rPr>
              <a:t> </a:t>
            </a:r>
            <a:r>
              <a:rPr sz="900" u="sng" spc="-5" dirty="0">
                <a:solidFill>
                  <a:srgbClr val="0462C1"/>
                </a:solidFill>
                <a:uFill>
                  <a:solidFill>
                    <a:srgbClr val="0462C1"/>
                  </a:solidFill>
                </a:uFill>
                <a:latin typeface="Calibri"/>
                <a:cs typeface="Calibri"/>
                <a:hlinkClick r:id="rId4"/>
              </a:rPr>
              <a:t>контрольно-кассовой </a:t>
            </a:r>
            <a:r>
              <a:rPr sz="900" u="sng" spc="114" dirty="0">
                <a:solidFill>
                  <a:srgbClr val="0462C1"/>
                </a:solidFill>
                <a:uFill>
                  <a:solidFill>
                    <a:srgbClr val="0462C1"/>
                  </a:solidFill>
                </a:uFill>
                <a:latin typeface="Calibri"/>
                <a:cs typeface="Calibri"/>
                <a:hlinkClick r:id="rId4"/>
              </a:rPr>
              <a:t> </a:t>
            </a:r>
            <a:r>
              <a:rPr sz="900" u="sng" spc="-5" dirty="0">
                <a:solidFill>
                  <a:srgbClr val="0462C1"/>
                </a:solidFill>
                <a:uFill>
                  <a:solidFill>
                    <a:srgbClr val="0462C1"/>
                  </a:solidFill>
                </a:uFill>
                <a:latin typeface="Calibri"/>
                <a:cs typeface="Calibri"/>
                <a:hlinkClick r:id="rId4"/>
              </a:rPr>
              <a:t>техники </a:t>
            </a:r>
            <a:r>
              <a:rPr sz="900" u="sng" spc="120" dirty="0">
                <a:solidFill>
                  <a:srgbClr val="0462C1"/>
                </a:solidFill>
                <a:uFill>
                  <a:solidFill>
                    <a:srgbClr val="0462C1"/>
                  </a:solidFill>
                </a:uFill>
                <a:latin typeface="Calibri"/>
                <a:cs typeface="Calibri"/>
                <a:hlinkClick r:id="rId4"/>
              </a:rPr>
              <a:t> </a:t>
            </a:r>
            <a:r>
              <a:rPr sz="900" u="sng" spc="-5" dirty="0">
                <a:solidFill>
                  <a:srgbClr val="0462C1"/>
                </a:solidFill>
                <a:uFill>
                  <a:solidFill>
                    <a:srgbClr val="0462C1"/>
                  </a:solidFill>
                </a:uFill>
                <a:latin typeface="Calibri"/>
                <a:cs typeface="Calibri"/>
                <a:hlinkClick r:id="rId4"/>
              </a:rPr>
              <a:t>субъектами </a:t>
            </a:r>
            <a:r>
              <a:rPr sz="900" u="sng" spc="130" dirty="0">
                <a:solidFill>
                  <a:srgbClr val="0462C1"/>
                </a:solidFill>
                <a:uFill>
                  <a:solidFill>
                    <a:srgbClr val="0462C1"/>
                  </a:solidFill>
                </a:uFill>
                <a:latin typeface="Calibri"/>
                <a:cs typeface="Calibri"/>
                <a:hlinkClick r:id="rId4"/>
              </a:rPr>
              <a:t> </a:t>
            </a:r>
            <a:r>
              <a:rPr sz="900" u="sng" spc="-5" dirty="0">
                <a:solidFill>
                  <a:srgbClr val="0462C1"/>
                </a:solidFill>
                <a:uFill>
                  <a:solidFill>
                    <a:srgbClr val="0462C1"/>
                  </a:solidFill>
                </a:uFill>
                <a:latin typeface="Calibri"/>
                <a:cs typeface="Calibri"/>
                <a:hlinkClick r:id="rId4"/>
              </a:rPr>
              <a:t>малого </a:t>
            </a:r>
            <a:r>
              <a:rPr sz="900" u="sng" spc="114" dirty="0">
                <a:solidFill>
                  <a:srgbClr val="0462C1"/>
                </a:solidFill>
                <a:uFill>
                  <a:solidFill>
                    <a:srgbClr val="0462C1"/>
                  </a:solidFill>
                </a:uFill>
                <a:latin typeface="Calibri"/>
                <a:cs typeface="Calibri"/>
                <a:hlinkClick r:id="rId4"/>
              </a:rPr>
              <a:t> </a:t>
            </a:r>
            <a:r>
              <a:rPr sz="900" u="sng" dirty="0">
                <a:solidFill>
                  <a:srgbClr val="0462C1"/>
                </a:solidFill>
                <a:uFill>
                  <a:solidFill>
                    <a:srgbClr val="0462C1"/>
                  </a:solidFill>
                </a:uFill>
                <a:latin typeface="Calibri"/>
                <a:cs typeface="Calibri"/>
                <a:hlinkClick r:id="rId4"/>
              </a:rPr>
              <a:t>и </a:t>
            </a:r>
            <a:r>
              <a:rPr sz="900" u="sng" spc="110" dirty="0">
                <a:solidFill>
                  <a:srgbClr val="0462C1"/>
                </a:solidFill>
                <a:uFill>
                  <a:solidFill>
                    <a:srgbClr val="0462C1"/>
                  </a:solidFill>
                </a:uFill>
                <a:latin typeface="Calibri"/>
                <a:cs typeface="Calibri"/>
                <a:hlinkClick r:id="rId4"/>
              </a:rPr>
              <a:t> </a:t>
            </a:r>
            <a:r>
              <a:rPr sz="900" u="sng" spc="-5" dirty="0">
                <a:solidFill>
                  <a:srgbClr val="0462C1"/>
                </a:solidFill>
                <a:uFill>
                  <a:solidFill>
                    <a:srgbClr val="0462C1"/>
                  </a:solidFill>
                </a:uFill>
                <a:latin typeface="Calibri"/>
                <a:cs typeface="Calibri"/>
                <a:hlinkClick r:id="rId4"/>
              </a:rPr>
              <a:t>среднего</a:t>
            </a:r>
            <a:endParaRPr sz="900" dirty="0">
              <a:latin typeface="Calibri"/>
              <a:cs typeface="Calibri"/>
            </a:endParaRPr>
          </a:p>
          <a:p>
            <a:pPr marL="62865">
              <a:lnSpc>
                <a:spcPct val="100000"/>
              </a:lnSpc>
              <a:spcBef>
                <a:spcPts val="45"/>
              </a:spcBef>
            </a:pPr>
            <a:r>
              <a:rPr sz="900" u="sng" spc="-225" dirty="0">
                <a:solidFill>
                  <a:srgbClr val="0462C1"/>
                </a:solidFill>
                <a:uFill>
                  <a:solidFill>
                    <a:srgbClr val="0462C1"/>
                  </a:solidFill>
                </a:uFill>
                <a:latin typeface="Times New Roman"/>
                <a:cs typeface="Times New Roman"/>
              </a:rPr>
              <a:t> </a:t>
            </a:r>
            <a:r>
              <a:rPr sz="900" u="sng" spc="-5" dirty="0">
                <a:solidFill>
                  <a:srgbClr val="0462C1"/>
                </a:solidFill>
                <a:uFill>
                  <a:solidFill>
                    <a:srgbClr val="0462C1"/>
                  </a:solidFill>
                </a:uFill>
                <a:latin typeface="Calibri"/>
                <a:cs typeface="Calibri"/>
                <a:hlinkClick r:id="rId4"/>
              </a:rPr>
              <a:t>предпринимательства»</a:t>
            </a:r>
            <a:r>
              <a:rPr sz="900" spc="-5" dirty="0">
                <a:solidFill>
                  <a:srgbClr val="FFFFFF"/>
                </a:solidFill>
                <a:latin typeface="Calibri"/>
                <a:cs typeface="Calibri"/>
                <a:hlinkClick r:id="rId4"/>
              </a:rPr>
              <a:t>.</a:t>
            </a:r>
            <a:endParaRPr sz="900" dirty="0">
              <a:latin typeface="Calibri"/>
              <a:cs typeface="Calibri"/>
            </a:endParaRPr>
          </a:p>
        </p:txBody>
      </p:sp>
      <p:sp>
        <p:nvSpPr>
          <p:cNvPr id="12" name="object 12"/>
          <p:cNvSpPr/>
          <p:nvPr/>
        </p:nvSpPr>
        <p:spPr>
          <a:xfrm>
            <a:off x="0" y="527302"/>
            <a:ext cx="2243326" cy="6330695"/>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81127" y="96138"/>
            <a:ext cx="3014980" cy="330835"/>
          </a:xfrm>
          <a:prstGeom prst="rect">
            <a:avLst/>
          </a:prstGeom>
        </p:spPr>
        <p:txBody>
          <a:bodyPr vert="horz" wrap="square" lIns="0" tIns="12700" rIns="0" bIns="0" rtlCol="0">
            <a:spAutoFit/>
          </a:bodyPr>
          <a:lstStyle/>
          <a:p>
            <a:pPr marL="12700">
              <a:lnSpc>
                <a:spcPct val="100000"/>
              </a:lnSpc>
              <a:spcBef>
                <a:spcPts val="100"/>
              </a:spcBef>
            </a:pPr>
            <a:r>
              <a:rPr spc="75" dirty="0"/>
              <a:t>Сферы </a:t>
            </a:r>
            <a:r>
              <a:rPr spc="80" dirty="0"/>
              <a:t>применения</a:t>
            </a:r>
            <a:r>
              <a:rPr spc="285" dirty="0"/>
              <a:t> </a:t>
            </a:r>
            <a:r>
              <a:rPr spc="60" dirty="0"/>
              <a:t>НПД</a:t>
            </a:r>
          </a:p>
        </p:txBody>
      </p:sp>
      <p:sp>
        <p:nvSpPr>
          <p:cNvPr id="3" name="object 3"/>
          <p:cNvSpPr/>
          <p:nvPr/>
        </p:nvSpPr>
        <p:spPr>
          <a:xfrm>
            <a:off x="0" y="527302"/>
            <a:ext cx="2243327" cy="6330695"/>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2979572" y="497019"/>
            <a:ext cx="5812790" cy="5725285"/>
          </a:xfrm>
          <a:prstGeom prst="rect">
            <a:avLst/>
          </a:prstGeom>
        </p:spPr>
        <p:txBody>
          <a:bodyPr vert="horz" wrap="square" lIns="0" tIns="135255" rIns="0" bIns="0" rtlCol="0">
            <a:spAutoFit/>
          </a:bodyPr>
          <a:lstStyle/>
          <a:p>
            <a:pPr marL="12700">
              <a:lnSpc>
                <a:spcPct val="100000"/>
              </a:lnSpc>
              <a:spcBef>
                <a:spcPts val="1065"/>
              </a:spcBef>
            </a:pPr>
            <a:r>
              <a:rPr sz="1400" b="1" spc="-10" dirty="0">
                <a:solidFill>
                  <a:srgbClr val="1F3864"/>
                </a:solidFill>
                <a:latin typeface="Times New Roman" pitchFamily="18" charset="0"/>
                <a:cs typeface="Times New Roman" pitchFamily="18" charset="0"/>
              </a:rPr>
              <a:t>Типичные </a:t>
            </a:r>
            <a:r>
              <a:rPr sz="1400" b="1" dirty="0">
                <a:solidFill>
                  <a:srgbClr val="1F3864"/>
                </a:solidFill>
                <a:latin typeface="Times New Roman" pitchFamily="18" charset="0"/>
                <a:cs typeface="Times New Roman" pitchFamily="18" charset="0"/>
              </a:rPr>
              <a:t>виды </a:t>
            </a:r>
            <a:r>
              <a:rPr sz="1400" b="1" spc="-5" dirty="0">
                <a:solidFill>
                  <a:srgbClr val="1F3864"/>
                </a:solidFill>
                <a:latin typeface="Times New Roman" pitchFamily="18" charset="0"/>
                <a:cs typeface="Times New Roman" pitchFamily="18" charset="0"/>
              </a:rPr>
              <a:t>деятельности</a:t>
            </a:r>
            <a:r>
              <a:rPr sz="1400" b="1" spc="-110" dirty="0">
                <a:solidFill>
                  <a:srgbClr val="1F3864"/>
                </a:solidFill>
                <a:latin typeface="Times New Roman" pitchFamily="18" charset="0"/>
                <a:cs typeface="Times New Roman" pitchFamily="18" charset="0"/>
              </a:rPr>
              <a:t> </a:t>
            </a:r>
            <a:r>
              <a:rPr sz="1400" b="1" spc="-5" dirty="0">
                <a:solidFill>
                  <a:srgbClr val="1F3864"/>
                </a:solidFill>
                <a:latin typeface="Times New Roman" pitchFamily="18" charset="0"/>
                <a:cs typeface="Times New Roman" pitchFamily="18" charset="0"/>
              </a:rPr>
              <a:t>«самозанятых»:</a:t>
            </a:r>
            <a:endParaRPr sz="1400" dirty="0">
              <a:latin typeface="Times New Roman" pitchFamily="18" charset="0"/>
              <a:cs typeface="Times New Roman" pitchFamily="18" charset="0"/>
            </a:endParaRPr>
          </a:p>
          <a:p>
            <a:pPr>
              <a:lnSpc>
                <a:spcPct val="100000"/>
              </a:lnSpc>
              <a:spcBef>
                <a:spcPts val="30"/>
              </a:spcBef>
            </a:pPr>
            <a:endParaRPr sz="1350" dirty="0">
              <a:latin typeface="Times New Roman" pitchFamily="18" charset="0"/>
              <a:cs typeface="Times New Roman" pitchFamily="18" charset="0"/>
            </a:endParaRPr>
          </a:p>
          <a:p>
            <a:pPr marL="654050" indent="-287020">
              <a:lnSpc>
                <a:spcPct val="100000"/>
              </a:lnSpc>
              <a:spcBef>
                <a:spcPts val="5"/>
              </a:spcBef>
              <a:buClr>
                <a:srgbClr val="5B9AD4"/>
              </a:buClr>
              <a:buSzPct val="128571"/>
              <a:buFont typeface="Wingdings"/>
              <a:buChar char=""/>
              <a:tabLst>
                <a:tab pos="654050" algn="l"/>
                <a:tab pos="654685" algn="l"/>
              </a:tabLst>
            </a:pPr>
            <a:r>
              <a:rPr sz="1400" spc="-5" dirty="0">
                <a:latin typeface="Times New Roman" pitchFamily="18" charset="0"/>
                <a:cs typeface="Times New Roman" pitchFamily="18" charset="0"/>
              </a:rPr>
              <a:t>дизайн </a:t>
            </a:r>
            <a:r>
              <a:rPr sz="1400" dirty="0">
                <a:latin typeface="Times New Roman" pitchFamily="18" charset="0"/>
                <a:cs typeface="Times New Roman" pitchFamily="18" charset="0"/>
              </a:rPr>
              <a:t>и </a:t>
            </a:r>
            <a:r>
              <a:rPr sz="1400" spc="-5" dirty="0">
                <a:latin typeface="Times New Roman" pitchFamily="18" charset="0"/>
                <a:cs typeface="Times New Roman" pitchFamily="18" charset="0"/>
              </a:rPr>
              <a:t>ремонт</a:t>
            </a:r>
            <a:r>
              <a:rPr sz="1400" spc="5" dirty="0">
                <a:latin typeface="Times New Roman" pitchFamily="18" charset="0"/>
                <a:cs typeface="Times New Roman" pitchFamily="18" charset="0"/>
              </a:rPr>
              <a:t> </a:t>
            </a:r>
            <a:r>
              <a:rPr sz="1400" spc="-5" dirty="0">
                <a:latin typeface="Times New Roman" pitchFamily="18" charset="0"/>
                <a:cs typeface="Times New Roman" pitchFamily="18" charset="0"/>
              </a:rPr>
              <a:t>помещений;</a:t>
            </a:r>
            <a:endParaRPr sz="1400" dirty="0">
              <a:latin typeface="Times New Roman" pitchFamily="18" charset="0"/>
              <a:cs typeface="Times New Roman" pitchFamily="18" charset="0"/>
            </a:endParaRPr>
          </a:p>
          <a:p>
            <a:pPr marL="654050" indent="-287020">
              <a:lnSpc>
                <a:spcPct val="100000"/>
              </a:lnSpc>
              <a:buClr>
                <a:srgbClr val="5B9AD4"/>
              </a:buClr>
              <a:buSzPct val="128571"/>
              <a:buFont typeface="Wingdings"/>
              <a:buChar char=""/>
              <a:tabLst>
                <a:tab pos="654050" algn="l"/>
                <a:tab pos="654685" algn="l"/>
              </a:tabLst>
            </a:pPr>
            <a:r>
              <a:rPr sz="1400" spc="-10" dirty="0">
                <a:latin typeface="Times New Roman" pitchFamily="18" charset="0"/>
                <a:cs typeface="Times New Roman" pitchFamily="18" charset="0"/>
              </a:rPr>
              <a:t>изготовление </a:t>
            </a:r>
            <a:r>
              <a:rPr sz="1400" spc="-5" dirty="0">
                <a:latin typeface="Times New Roman" pitchFamily="18" charset="0"/>
                <a:cs typeface="Times New Roman" pitchFamily="18" charset="0"/>
              </a:rPr>
              <a:t>ключей;</a:t>
            </a:r>
            <a:endParaRPr sz="1400" dirty="0">
              <a:latin typeface="Times New Roman" pitchFamily="18" charset="0"/>
              <a:cs typeface="Times New Roman" pitchFamily="18" charset="0"/>
            </a:endParaRPr>
          </a:p>
          <a:p>
            <a:pPr marL="654050" indent="-287020">
              <a:lnSpc>
                <a:spcPct val="100000"/>
              </a:lnSpc>
              <a:buClr>
                <a:srgbClr val="5B9AD4"/>
              </a:buClr>
              <a:buSzPct val="128571"/>
              <a:buFont typeface="Wingdings"/>
              <a:buChar char=""/>
              <a:tabLst>
                <a:tab pos="654050" algn="l"/>
                <a:tab pos="654685" algn="l"/>
              </a:tabLst>
            </a:pPr>
            <a:r>
              <a:rPr sz="1400" spc="-10" dirty="0">
                <a:latin typeface="Times New Roman" pitchFamily="18" charset="0"/>
                <a:cs typeface="Times New Roman" pitchFamily="18" charset="0"/>
              </a:rPr>
              <a:t>консультационные </a:t>
            </a:r>
            <a:r>
              <a:rPr sz="1400" spc="-5" dirty="0">
                <a:latin typeface="Times New Roman" pitchFamily="18" charset="0"/>
                <a:cs typeface="Times New Roman" pitchFamily="18" charset="0"/>
              </a:rPr>
              <a:t>услуги (кроме адвокатских </a:t>
            </a:r>
            <a:r>
              <a:rPr sz="1400" dirty="0">
                <a:latin typeface="Times New Roman" pitchFamily="18" charset="0"/>
                <a:cs typeface="Times New Roman" pitchFamily="18" charset="0"/>
              </a:rPr>
              <a:t>и</a:t>
            </a:r>
            <a:r>
              <a:rPr sz="1400" spc="25" dirty="0">
                <a:latin typeface="Times New Roman" pitchFamily="18" charset="0"/>
                <a:cs typeface="Times New Roman" pitchFamily="18" charset="0"/>
              </a:rPr>
              <a:t> </a:t>
            </a:r>
            <a:r>
              <a:rPr sz="1400" spc="-5" dirty="0">
                <a:latin typeface="Times New Roman" pitchFamily="18" charset="0"/>
                <a:cs typeface="Times New Roman" pitchFamily="18" charset="0"/>
              </a:rPr>
              <a:t>посреднических);</a:t>
            </a:r>
            <a:endParaRPr sz="1400" dirty="0">
              <a:latin typeface="Times New Roman" pitchFamily="18" charset="0"/>
              <a:cs typeface="Times New Roman" pitchFamily="18" charset="0"/>
            </a:endParaRPr>
          </a:p>
          <a:p>
            <a:pPr marL="654050" indent="-287020">
              <a:lnSpc>
                <a:spcPct val="100000"/>
              </a:lnSpc>
              <a:buClr>
                <a:srgbClr val="5B9AD4"/>
              </a:buClr>
              <a:buSzPct val="128571"/>
              <a:buFont typeface="Wingdings"/>
              <a:buChar char=""/>
              <a:tabLst>
                <a:tab pos="654050" algn="l"/>
                <a:tab pos="654685" algn="l"/>
              </a:tabLst>
            </a:pPr>
            <a:r>
              <a:rPr sz="1400" spc="-5" dirty="0">
                <a:latin typeface="Times New Roman" pitchFamily="18" charset="0"/>
                <a:cs typeface="Times New Roman" pitchFamily="18" charset="0"/>
              </a:rPr>
              <a:t>парикмахерские </a:t>
            </a:r>
            <a:r>
              <a:rPr sz="1400" dirty="0">
                <a:latin typeface="Times New Roman" pitchFamily="18" charset="0"/>
                <a:cs typeface="Times New Roman" pitchFamily="18" charset="0"/>
              </a:rPr>
              <a:t>и </a:t>
            </a:r>
            <a:r>
              <a:rPr sz="1400" spc="-10" dirty="0">
                <a:latin typeface="Times New Roman" pitchFamily="18" charset="0"/>
                <a:cs typeface="Times New Roman" pitchFamily="18" charset="0"/>
              </a:rPr>
              <a:t>косметологические</a:t>
            </a:r>
            <a:r>
              <a:rPr sz="1400" spc="25" dirty="0">
                <a:latin typeface="Times New Roman" pitchFamily="18" charset="0"/>
                <a:cs typeface="Times New Roman" pitchFamily="18" charset="0"/>
              </a:rPr>
              <a:t> </a:t>
            </a:r>
            <a:r>
              <a:rPr sz="1400" spc="-5" dirty="0">
                <a:latin typeface="Times New Roman" pitchFamily="18" charset="0"/>
                <a:cs typeface="Times New Roman" pitchFamily="18" charset="0"/>
              </a:rPr>
              <a:t>услуги;</a:t>
            </a:r>
            <a:endParaRPr sz="1400" dirty="0">
              <a:latin typeface="Times New Roman" pitchFamily="18" charset="0"/>
              <a:cs typeface="Times New Roman" pitchFamily="18" charset="0"/>
            </a:endParaRPr>
          </a:p>
          <a:p>
            <a:pPr marL="654050" indent="-287020">
              <a:lnSpc>
                <a:spcPct val="100000"/>
              </a:lnSpc>
              <a:buClr>
                <a:srgbClr val="5B9AD4"/>
              </a:buClr>
              <a:buSzPct val="128571"/>
              <a:buFont typeface="Wingdings"/>
              <a:buChar char=""/>
              <a:tabLst>
                <a:tab pos="654050" algn="l"/>
                <a:tab pos="654685" algn="l"/>
              </a:tabLst>
            </a:pPr>
            <a:r>
              <a:rPr sz="1400" spc="-5" dirty="0">
                <a:latin typeface="Times New Roman" pitchFamily="18" charset="0"/>
                <a:cs typeface="Times New Roman" pitchFamily="18" charset="0"/>
              </a:rPr>
              <a:t>перевозки пассажиров </a:t>
            </a:r>
            <a:r>
              <a:rPr sz="1400" dirty="0">
                <a:latin typeface="Times New Roman" pitchFamily="18" charset="0"/>
                <a:cs typeface="Times New Roman" pitchFamily="18" charset="0"/>
              </a:rPr>
              <a:t>и</a:t>
            </a:r>
            <a:r>
              <a:rPr sz="1400" spc="-5" dirty="0">
                <a:latin typeface="Times New Roman" pitchFamily="18" charset="0"/>
                <a:cs typeface="Times New Roman" pitchFamily="18" charset="0"/>
              </a:rPr>
              <a:t> грузов;</a:t>
            </a:r>
            <a:endParaRPr sz="1400" dirty="0">
              <a:latin typeface="Times New Roman" pitchFamily="18" charset="0"/>
              <a:cs typeface="Times New Roman" pitchFamily="18" charset="0"/>
            </a:endParaRPr>
          </a:p>
          <a:p>
            <a:pPr marL="654050" indent="-287020">
              <a:lnSpc>
                <a:spcPct val="100000"/>
              </a:lnSpc>
              <a:buClr>
                <a:srgbClr val="5B9AD4"/>
              </a:buClr>
              <a:buSzPct val="128571"/>
              <a:buFont typeface="Wingdings"/>
              <a:buChar char=""/>
              <a:tabLst>
                <a:tab pos="654050" algn="l"/>
                <a:tab pos="654685" algn="l"/>
              </a:tabLst>
            </a:pPr>
            <a:r>
              <a:rPr sz="1400" spc="-5" dirty="0">
                <a:latin typeface="Times New Roman" pitchFamily="18" charset="0"/>
                <a:cs typeface="Times New Roman" pitchFamily="18" charset="0"/>
              </a:rPr>
              <a:t>программирование </a:t>
            </a:r>
            <a:r>
              <a:rPr sz="1400" dirty="0">
                <a:latin typeface="Times New Roman" pitchFamily="18" charset="0"/>
                <a:cs typeface="Times New Roman" pitchFamily="18" charset="0"/>
              </a:rPr>
              <a:t>и </a:t>
            </a:r>
            <a:r>
              <a:rPr sz="1400" spc="-5" dirty="0">
                <a:latin typeface="Times New Roman" pitchFamily="18" charset="0"/>
                <a:cs typeface="Times New Roman" pitchFamily="18" charset="0"/>
              </a:rPr>
              <a:t>дизайн</a:t>
            </a:r>
            <a:r>
              <a:rPr sz="1400" spc="25" dirty="0">
                <a:latin typeface="Times New Roman" pitchFamily="18" charset="0"/>
                <a:cs typeface="Times New Roman" pitchFamily="18" charset="0"/>
              </a:rPr>
              <a:t> </a:t>
            </a:r>
            <a:r>
              <a:rPr sz="1400" dirty="0">
                <a:latin typeface="Times New Roman" pitchFamily="18" charset="0"/>
                <a:cs typeface="Times New Roman" pitchFamily="18" charset="0"/>
              </a:rPr>
              <a:t>web-страниц;</a:t>
            </a:r>
          </a:p>
          <a:p>
            <a:pPr marL="654050" indent="-287020">
              <a:lnSpc>
                <a:spcPct val="100000"/>
              </a:lnSpc>
              <a:buClr>
                <a:srgbClr val="5B9AD4"/>
              </a:buClr>
              <a:buSzPct val="128571"/>
              <a:buFont typeface="Wingdings"/>
              <a:buChar char=""/>
              <a:tabLst>
                <a:tab pos="654050" algn="l"/>
                <a:tab pos="654685" algn="l"/>
              </a:tabLst>
            </a:pPr>
            <a:r>
              <a:rPr sz="1400" spc="-5" dirty="0">
                <a:latin typeface="Times New Roman" pitchFamily="18" charset="0"/>
                <a:cs typeface="Times New Roman" pitchFamily="18" charset="0"/>
              </a:rPr>
              <a:t>реализация продукции собственного</a:t>
            </a:r>
            <a:r>
              <a:rPr sz="1400" spc="5" dirty="0">
                <a:latin typeface="Times New Roman" pitchFamily="18" charset="0"/>
                <a:cs typeface="Times New Roman" pitchFamily="18" charset="0"/>
              </a:rPr>
              <a:t> </a:t>
            </a:r>
            <a:r>
              <a:rPr sz="1400" spc="-10" dirty="0">
                <a:latin typeface="Times New Roman" pitchFamily="18" charset="0"/>
                <a:cs typeface="Times New Roman" pitchFamily="18" charset="0"/>
              </a:rPr>
              <a:t>изготовления;</a:t>
            </a:r>
            <a:endParaRPr sz="1400" dirty="0">
              <a:latin typeface="Times New Roman" pitchFamily="18" charset="0"/>
              <a:cs typeface="Times New Roman" pitchFamily="18" charset="0"/>
            </a:endParaRPr>
          </a:p>
          <a:p>
            <a:pPr marL="654050" indent="-287020">
              <a:lnSpc>
                <a:spcPct val="100000"/>
              </a:lnSpc>
              <a:buClr>
                <a:srgbClr val="5B9AD4"/>
              </a:buClr>
              <a:buSzPct val="128571"/>
              <a:buFont typeface="Wingdings"/>
              <a:buChar char=""/>
              <a:tabLst>
                <a:tab pos="654050" algn="l"/>
                <a:tab pos="654685" algn="l"/>
              </a:tabLst>
            </a:pPr>
            <a:r>
              <a:rPr sz="1400" spc="-5" dirty="0">
                <a:latin typeface="Times New Roman" pitchFamily="18" charset="0"/>
                <a:cs typeface="Times New Roman" pitchFamily="18" charset="0"/>
              </a:rPr>
              <a:t>ремонт бытовой техники </a:t>
            </a:r>
            <a:r>
              <a:rPr sz="1400" dirty="0">
                <a:latin typeface="Times New Roman" pitchFamily="18" charset="0"/>
                <a:cs typeface="Times New Roman" pitchFamily="18" charset="0"/>
              </a:rPr>
              <a:t>и</a:t>
            </a:r>
            <a:r>
              <a:rPr sz="1400" spc="5" dirty="0">
                <a:latin typeface="Times New Roman" pitchFamily="18" charset="0"/>
                <a:cs typeface="Times New Roman" pitchFamily="18" charset="0"/>
              </a:rPr>
              <a:t> </a:t>
            </a:r>
            <a:r>
              <a:rPr sz="1400" spc="-5" dirty="0">
                <a:latin typeface="Times New Roman" pitchFamily="18" charset="0"/>
                <a:cs typeface="Times New Roman" pitchFamily="18" charset="0"/>
              </a:rPr>
              <a:t>электроники;</a:t>
            </a:r>
            <a:endParaRPr sz="1400" dirty="0">
              <a:latin typeface="Times New Roman" pitchFamily="18" charset="0"/>
              <a:cs typeface="Times New Roman" pitchFamily="18" charset="0"/>
            </a:endParaRPr>
          </a:p>
          <a:p>
            <a:pPr marL="654050" indent="-287020">
              <a:lnSpc>
                <a:spcPct val="100000"/>
              </a:lnSpc>
              <a:spcBef>
                <a:spcPts val="5"/>
              </a:spcBef>
              <a:buClr>
                <a:srgbClr val="5B9AD4"/>
              </a:buClr>
              <a:buSzPct val="128571"/>
              <a:buFont typeface="Wingdings"/>
              <a:buChar char=""/>
              <a:tabLst>
                <a:tab pos="654050" algn="l"/>
                <a:tab pos="654685" algn="l"/>
              </a:tabLst>
            </a:pPr>
            <a:r>
              <a:rPr sz="1400" spc="-5" dirty="0">
                <a:latin typeface="Times New Roman" pitchFamily="18" charset="0"/>
                <a:cs typeface="Times New Roman" pitchFamily="18" charset="0"/>
              </a:rPr>
              <a:t>ремонт обуви </a:t>
            </a:r>
            <a:r>
              <a:rPr sz="1400" dirty="0">
                <a:latin typeface="Times New Roman" pitchFamily="18" charset="0"/>
                <a:cs typeface="Times New Roman" pitchFamily="18" charset="0"/>
              </a:rPr>
              <a:t>и </a:t>
            </a:r>
            <a:r>
              <a:rPr sz="1400" spc="-5" dirty="0">
                <a:latin typeface="Times New Roman" pitchFamily="18" charset="0"/>
                <a:cs typeface="Times New Roman" pitchFamily="18" charset="0"/>
              </a:rPr>
              <a:t>различных</a:t>
            </a:r>
            <a:r>
              <a:rPr sz="1400" spc="15" dirty="0">
                <a:latin typeface="Times New Roman" pitchFamily="18" charset="0"/>
                <a:cs typeface="Times New Roman" pitchFamily="18" charset="0"/>
              </a:rPr>
              <a:t> </a:t>
            </a:r>
            <a:r>
              <a:rPr sz="1400" spc="-5" dirty="0">
                <a:latin typeface="Times New Roman" pitchFamily="18" charset="0"/>
                <a:cs typeface="Times New Roman" pitchFamily="18" charset="0"/>
              </a:rPr>
              <a:t>вещей;</a:t>
            </a:r>
            <a:endParaRPr sz="1400" dirty="0">
              <a:latin typeface="Times New Roman" pitchFamily="18" charset="0"/>
              <a:cs typeface="Times New Roman" pitchFamily="18" charset="0"/>
            </a:endParaRPr>
          </a:p>
          <a:p>
            <a:pPr marL="654050" indent="-287020">
              <a:lnSpc>
                <a:spcPct val="100000"/>
              </a:lnSpc>
              <a:buClr>
                <a:srgbClr val="5B9AD4"/>
              </a:buClr>
              <a:buSzPct val="128571"/>
              <a:buFont typeface="Wingdings"/>
              <a:buChar char=""/>
              <a:tabLst>
                <a:tab pos="654050" algn="l"/>
                <a:tab pos="654685" algn="l"/>
              </a:tabLst>
            </a:pPr>
            <a:r>
              <a:rPr sz="1400" spc="-5" dirty="0">
                <a:latin typeface="Times New Roman" pitchFamily="18" charset="0"/>
                <a:cs typeface="Times New Roman" pitchFamily="18" charset="0"/>
              </a:rPr>
              <a:t>сдача </a:t>
            </a:r>
            <a:r>
              <a:rPr sz="1400" dirty="0">
                <a:latin typeface="Times New Roman" pitchFamily="18" charset="0"/>
                <a:cs typeface="Times New Roman" pitchFamily="18" charset="0"/>
              </a:rPr>
              <a:t>в </a:t>
            </a:r>
            <a:r>
              <a:rPr sz="1400" spc="-5" dirty="0">
                <a:latin typeface="Times New Roman" pitchFamily="18" charset="0"/>
                <a:cs typeface="Times New Roman" pitchFamily="18" charset="0"/>
              </a:rPr>
              <a:t>аренду (наём) </a:t>
            </a:r>
            <a:r>
              <a:rPr sz="1400" dirty="0">
                <a:latin typeface="Times New Roman" pitchFamily="18" charset="0"/>
                <a:cs typeface="Times New Roman" pitchFamily="18" charset="0"/>
              </a:rPr>
              <a:t>жилых</a:t>
            </a:r>
            <a:r>
              <a:rPr sz="1400" spc="20" dirty="0">
                <a:latin typeface="Times New Roman" pitchFamily="18" charset="0"/>
                <a:cs typeface="Times New Roman" pitchFamily="18" charset="0"/>
              </a:rPr>
              <a:t> </a:t>
            </a:r>
            <a:r>
              <a:rPr sz="1400" spc="-5" dirty="0">
                <a:latin typeface="Times New Roman" pitchFamily="18" charset="0"/>
                <a:cs typeface="Times New Roman" pitchFamily="18" charset="0"/>
              </a:rPr>
              <a:t>помещений;</a:t>
            </a:r>
            <a:endParaRPr sz="1400" dirty="0">
              <a:latin typeface="Times New Roman" pitchFamily="18" charset="0"/>
              <a:cs typeface="Times New Roman" pitchFamily="18" charset="0"/>
            </a:endParaRPr>
          </a:p>
          <a:p>
            <a:pPr marL="654050" indent="-287020">
              <a:lnSpc>
                <a:spcPct val="100000"/>
              </a:lnSpc>
              <a:buClr>
                <a:srgbClr val="5B9AD4"/>
              </a:buClr>
              <a:buSzPct val="128571"/>
              <a:buFont typeface="Wingdings"/>
              <a:buChar char=""/>
              <a:tabLst>
                <a:tab pos="654050" algn="l"/>
                <a:tab pos="654685" algn="l"/>
              </a:tabLst>
            </a:pPr>
            <a:r>
              <a:rPr sz="1400" spc="-10" dirty="0">
                <a:latin typeface="Times New Roman" pitchFamily="18" charset="0"/>
                <a:cs typeface="Times New Roman" pitchFamily="18" charset="0"/>
              </a:rPr>
              <a:t>уборка </a:t>
            </a:r>
            <a:r>
              <a:rPr sz="1400" dirty="0">
                <a:latin typeface="Times New Roman" pitchFamily="18" charset="0"/>
                <a:cs typeface="Times New Roman" pitchFamily="18" charset="0"/>
              </a:rPr>
              <a:t>и прочие </a:t>
            </a:r>
            <a:r>
              <a:rPr sz="1400" spc="-5" dirty="0">
                <a:latin typeface="Times New Roman" pitchFamily="18" charset="0"/>
                <a:cs typeface="Times New Roman" pitchFamily="18" charset="0"/>
              </a:rPr>
              <a:t>бытовые</a:t>
            </a:r>
            <a:r>
              <a:rPr sz="1400" spc="5" dirty="0">
                <a:latin typeface="Times New Roman" pitchFamily="18" charset="0"/>
                <a:cs typeface="Times New Roman" pitchFamily="18" charset="0"/>
              </a:rPr>
              <a:t> </a:t>
            </a:r>
            <a:r>
              <a:rPr sz="1400" spc="-5" dirty="0">
                <a:latin typeface="Times New Roman" pitchFamily="18" charset="0"/>
                <a:cs typeface="Times New Roman" pitchFamily="18" charset="0"/>
              </a:rPr>
              <a:t>услуги;</a:t>
            </a:r>
            <a:endParaRPr sz="1400" dirty="0">
              <a:latin typeface="Times New Roman" pitchFamily="18" charset="0"/>
              <a:cs typeface="Times New Roman" pitchFamily="18" charset="0"/>
            </a:endParaRPr>
          </a:p>
          <a:p>
            <a:pPr marL="654050" indent="-287020">
              <a:lnSpc>
                <a:spcPct val="100000"/>
              </a:lnSpc>
              <a:buClr>
                <a:srgbClr val="5B9AD4"/>
              </a:buClr>
              <a:buSzPct val="128571"/>
              <a:buFont typeface="Wingdings"/>
              <a:buChar char=""/>
              <a:tabLst>
                <a:tab pos="654050" algn="l"/>
                <a:tab pos="654685" algn="l"/>
              </a:tabLst>
            </a:pPr>
            <a:r>
              <a:rPr sz="1400" spc="-5" dirty="0">
                <a:latin typeface="Times New Roman" pitchFamily="18" charset="0"/>
                <a:cs typeface="Times New Roman" pitchFamily="18" charset="0"/>
              </a:rPr>
              <a:t>услуги</a:t>
            </a:r>
            <a:r>
              <a:rPr sz="1400" spc="-15" dirty="0">
                <a:latin typeface="Times New Roman" pitchFamily="18" charset="0"/>
                <a:cs typeface="Times New Roman" pitchFamily="18" charset="0"/>
              </a:rPr>
              <a:t> </a:t>
            </a:r>
            <a:r>
              <a:rPr sz="1400" spc="-5" dirty="0">
                <a:latin typeface="Times New Roman" pitchFamily="18" charset="0"/>
                <a:cs typeface="Times New Roman" pitchFamily="18" charset="0"/>
              </a:rPr>
              <a:t>инструктора;</a:t>
            </a:r>
            <a:endParaRPr sz="1400" dirty="0">
              <a:latin typeface="Times New Roman" pitchFamily="18" charset="0"/>
              <a:cs typeface="Times New Roman" pitchFamily="18" charset="0"/>
            </a:endParaRPr>
          </a:p>
          <a:p>
            <a:pPr marL="654050" indent="-287020">
              <a:lnSpc>
                <a:spcPct val="100000"/>
              </a:lnSpc>
              <a:buClr>
                <a:srgbClr val="5B9AD4"/>
              </a:buClr>
              <a:buSzPct val="128571"/>
              <a:buFont typeface="Wingdings"/>
              <a:buChar char=""/>
              <a:tabLst>
                <a:tab pos="654050" algn="l"/>
                <a:tab pos="654685" algn="l"/>
              </a:tabLst>
            </a:pPr>
            <a:r>
              <a:rPr sz="1400" spc="-5" dirty="0">
                <a:latin typeface="Times New Roman" pitchFamily="18" charset="0"/>
                <a:cs typeface="Times New Roman" pitchFamily="18" charset="0"/>
              </a:rPr>
              <a:t>услуги</a:t>
            </a:r>
            <a:r>
              <a:rPr sz="1400" spc="-15" dirty="0">
                <a:latin typeface="Times New Roman" pitchFamily="18" charset="0"/>
                <a:cs typeface="Times New Roman" pitchFamily="18" charset="0"/>
              </a:rPr>
              <a:t> </a:t>
            </a:r>
            <a:r>
              <a:rPr sz="1400" spc="-10" dirty="0">
                <a:latin typeface="Times New Roman" pitchFamily="18" charset="0"/>
                <a:cs typeface="Times New Roman" pitchFamily="18" charset="0"/>
              </a:rPr>
              <a:t>переводчика;</a:t>
            </a:r>
            <a:endParaRPr sz="1400" dirty="0">
              <a:latin typeface="Times New Roman" pitchFamily="18" charset="0"/>
              <a:cs typeface="Times New Roman" pitchFamily="18" charset="0"/>
            </a:endParaRPr>
          </a:p>
          <a:p>
            <a:pPr marL="654050" indent="-287020">
              <a:lnSpc>
                <a:spcPct val="100000"/>
              </a:lnSpc>
              <a:buClr>
                <a:srgbClr val="5B9AD4"/>
              </a:buClr>
              <a:buSzPct val="128571"/>
              <a:buFont typeface="Wingdings"/>
              <a:buChar char=""/>
              <a:tabLst>
                <a:tab pos="654050" algn="l"/>
                <a:tab pos="654685" algn="l"/>
              </a:tabLst>
            </a:pPr>
            <a:r>
              <a:rPr sz="1400" spc="-5" dirty="0">
                <a:latin typeface="Times New Roman" pitchFamily="18" charset="0"/>
                <a:cs typeface="Times New Roman" pitchFamily="18" charset="0"/>
              </a:rPr>
              <a:t>услуги</a:t>
            </a:r>
            <a:r>
              <a:rPr sz="1400" spc="-15" dirty="0">
                <a:latin typeface="Times New Roman" pitchFamily="18" charset="0"/>
                <a:cs typeface="Times New Roman" pitchFamily="18" charset="0"/>
              </a:rPr>
              <a:t> </a:t>
            </a:r>
            <a:r>
              <a:rPr sz="1400" spc="-5" dirty="0">
                <a:latin typeface="Times New Roman" pitchFamily="18" charset="0"/>
                <a:cs typeface="Times New Roman" pitchFamily="18" charset="0"/>
              </a:rPr>
              <a:t>репетитора;</a:t>
            </a:r>
            <a:endParaRPr sz="1400" dirty="0">
              <a:latin typeface="Times New Roman" pitchFamily="18" charset="0"/>
              <a:cs typeface="Times New Roman" pitchFamily="18" charset="0"/>
            </a:endParaRPr>
          </a:p>
          <a:p>
            <a:pPr marL="654050" indent="-287020">
              <a:lnSpc>
                <a:spcPct val="100000"/>
              </a:lnSpc>
              <a:buClr>
                <a:srgbClr val="5B9AD4"/>
              </a:buClr>
              <a:buSzPct val="128571"/>
              <a:buFont typeface="Wingdings"/>
              <a:buChar char=""/>
              <a:tabLst>
                <a:tab pos="654050" algn="l"/>
                <a:tab pos="654685" algn="l"/>
              </a:tabLst>
            </a:pPr>
            <a:r>
              <a:rPr sz="1400" spc="-5" dirty="0">
                <a:latin typeface="Times New Roman" pitchFamily="18" charset="0"/>
                <a:cs typeface="Times New Roman" pitchFamily="18" charset="0"/>
              </a:rPr>
              <a:t>услуги фотографа </a:t>
            </a:r>
            <a:r>
              <a:rPr sz="1400" dirty="0">
                <a:latin typeface="Times New Roman" pitchFamily="18" charset="0"/>
                <a:cs typeface="Times New Roman" pitchFamily="18" charset="0"/>
              </a:rPr>
              <a:t>и</a:t>
            </a:r>
            <a:r>
              <a:rPr sz="1400" spc="-10" dirty="0">
                <a:latin typeface="Times New Roman" pitchFamily="18" charset="0"/>
                <a:cs typeface="Times New Roman" pitchFamily="18" charset="0"/>
              </a:rPr>
              <a:t> другие.</a:t>
            </a:r>
            <a:endParaRPr sz="1400" dirty="0">
              <a:latin typeface="Times New Roman" pitchFamily="18" charset="0"/>
              <a:cs typeface="Times New Roman" pitchFamily="18" charset="0"/>
            </a:endParaRPr>
          </a:p>
          <a:p>
            <a:pPr marL="12700">
              <a:lnSpc>
                <a:spcPct val="100000"/>
              </a:lnSpc>
              <a:spcBef>
                <a:spcPts val="1680"/>
              </a:spcBef>
            </a:pPr>
            <a:r>
              <a:rPr sz="1400" b="1" dirty="0">
                <a:solidFill>
                  <a:srgbClr val="1F3864"/>
                </a:solidFill>
                <a:latin typeface="Times New Roman" pitchFamily="18" charset="0"/>
                <a:cs typeface="Times New Roman" pitchFamily="18" charset="0"/>
              </a:rPr>
              <a:t>Не </a:t>
            </a:r>
            <a:r>
              <a:rPr sz="1400" b="1" spc="-5" dirty="0">
                <a:solidFill>
                  <a:srgbClr val="1F3864"/>
                </a:solidFill>
                <a:latin typeface="Times New Roman" pitchFamily="18" charset="0"/>
                <a:cs typeface="Times New Roman" pitchFamily="18" charset="0"/>
              </a:rPr>
              <a:t>допускается применение </a:t>
            </a:r>
            <a:r>
              <a:rPr sz="1400" b="1" dirty="0">
                <a:solidFill>
                  <a:srgbClr val="1F3864"/>
                </a:solidFill>
                <a:latin typeface="Times New Roman" pitchFamily="18" charset="0"/>
                <a:cs typeface="Times New Roman" pitchFamily="18" charset="0"/>
              </a:rPr>
              <a:t>налога </a:t>
            </a:r>
            <a:r>
              <a:rPr sz="1400" b="1" spc="-5" dirty="0">
                <a:solidFill>
                  <a:srgbClr val="1F3864"/>
                </a:solidFill>
                <a:latin typeface="Times New Roman" pitchFamily="18" charset="0"/>
                <a:cs typeface="Times New Roman" pitchFamily="18" charset="0"/>
              </a:rPr>
              <a:t>на профессиональный</a:t>
            </a:r>
            <a:r>
              <a:rPr sz="1400" b="1" spc="-170" dirty="0">
                <a:solidFill>
                  <a:srgbClr val="1F3864"/>
                </a:solidFill>
                <a:latin typeface="Times New Roman" pitchFamily="18" charset="0"/>
                <a:cs typeface="Times New Roman" pitchFamily="18" charset="0"/>
              </a:rPr>
              <a:t> </a:t>
            </a:r>
            <a:r>
              <a:rPr sz="1400" b="1" spc="-20" dirty="0">
                <a:solidFill>
                  <a:srgbClr val="1F3864"/>
                </a:solidFill>
                <a:latin typeface="Times New Roman" pitchFamily="18" charset="0"/>
                <a:cs typeface="Times New Roman" pitchFamily="18" charset="0"/>
              </a:rPr>
              <a:t>доход</a:t>
            </a:r>
            <a:endParaRPr sz="1400" dirty="0">
              <a:latin typeface="Times New Roman" pitchFamily="18" charset="0"/>
              <a:cs typeface="Times New Roman" pitchFamily="18" charset="0"/>
            </a:endParaRPr>
          </a:p>
          <a:p>
            <a:pPr marL="12700">
              <a:lnSpc>
                <a:spcPct val="100000"/>
              </a:lnSpc>
            </a:pPr>
            <a:r>
              <a:rPr sz="1400" dirty="0">
                <a:latin typeface="Times New Roman" pitchFamily="18" charset="0"/>
                <a:cs typeface="Times New Roman" pitchFamily="18" charset="0"/>
              </a:rPr>
              <a:t>при </a:t>
            </a:r>
            <a:r>
              <a:rPr sz="1400" spc="-5" dirty="0">
                <a:latin typeface="Times New Roman" pitchFamily="18" charset="0"/>
                <a:cs typeface="Times New Roman" pitchFamily="18" charset="0"/>
              </a:rPr>
              <a:t>осуществлении любого из </a:t>
            </a:r>
            <a:r>
              <a:rPr sz="1400" spc="-10" dirty="0">
                <a:latin typeface="Times New Roman" pitchFamily="18" charset="0"/>
                <a:cs typeface="Times New Roman" pitchFamily="18" charset="0"/>
              </a:rPr>
              <a:t>следующих </a:t>
            </a:r>
            <a:r>
              <a:rPr sz="1400" spc="-5" dirty="0">
                <a:latin typeface="Times New Roman" pitchFamily="18" charset="0"/>
                <a:cs typeface="Times New Roman" pitchFamily="18" charset="0"/>
              </a:rPr>
              <a:t>видов</a:t>
            </a:r>
            <a:r>
              <a:rPr sz="1400" spc="15" dirty="0">
                <a:latin typeface="Times New Roman" pitchFamily="18" charset="0"/>
                <a:cs typeface="Times New Roman" pitchFamily="18" charset="0"/>
              </a:rPr>
              <a:t> </a:t>
            </a:r>
            <a:r>
              <a:rPr sz="1400" spc="-10" dirty="0">
                <a:latin typeface="Times New Roman" pitchFamily="18" charset="0"/>
                <a:cs typeface="Times New Roman" pitchFamily="18" charset="0"/>
              </a:rPr>
              <a:t>деятельности:</a:t>
            </a:r>
            <a:endParaRPr sz="1400" dirty="0">
              <a:latin typeface="Times New Roman" pitchFamily="18" charset="0"/>
              <a:cs typeface="Times New Roman" pitchFamily="18" charset="0"/>
            </a:endParaRPr>
          </a:p>
          <a:p>
            <a:pPr>
              <a:lnSpc>
                <a:spcPct val="100000"/>
              </a:lnSpc>
              <a:spcBef>
                <a:spcPts val="30"/>
              </a:spcBef>
            </a:pPr>
            <a:endParaRPr sz="1350" dirty="0">
              <a:latin typeface="Times New Roman" pitchFamily="18" charset="0"/>
              <a:cs typeface="Times New Roman" pitchFamily="18" charset="0"/>
            </a:endParaRPr>
          </a:p>
          <a:p>
            <a:pPr marL="654050" indent="-287020">
              <a:lnSpc>
                <a:spcPct val="100000"/>
              </a:lnSpc>
              <a:spcBef>
                <a:spcPts val="5"/>
              </a:spcBef>
              <a:buClr>
                <a:srgbClr val="BF0000"/>
              </a:buClr>
              <a:buSzPct val="128571"/>
              <a:buFont typeface="Wingdings"/>
              <a:buChar char=""/>
              <a:tabLst>
                <a:tab pos="654050" algn="l"/>
                <a:tab pos="654685" algn="l"/>
              </a:tabLst>
            </a:pPr>
            <a:r>
              <a:rPr sz="1400" spc="-5" dirty="0">
                <a:latin typeface="Times New Roman" pitchFamily="18" charset="0"/>
                <a:cs typeface="Times New Roman" pitchFamily="18" charset="0"/>
              </a:rPr>
              <a:t>реализация подакцизных</a:t>
            </a:r>
            <a:r>
              <a:rPr sz="1400" spc="5" dirty="0">
                <a:latin typeface="Times New Roman" pitchFamily="18" charset="0"/>
                <a:cs typeface="Times New Roman" pitchFamily="18" charset="0"/>
              </a:rPr>
              <a:t> </a:t>
            </a:r>
            <a:r>
              <a:rPr sz="1400" spc="-5" dirty="0">
                <a:latin typeface="Times New Roman" pitchFamily="18" charset="0"/>
                <a:cs typeface="Times New Roman" pitchFamily="18" charset="0"/>
              </a:rPr>
              <a:t>товаров;</a:t>
            </a:r>
            <a:endParaRPr sz="1400" dirty="0">
              <a:latin typeface="Times New Roman" pitchFamily="18" charset="0"/>
              <a:cs typeface="Times New Roman" pitchFamily="18" charset="0"/>
            </a:endParaRPr>
          </a:p>
          <a:p>
            <a:pPr marL="654050" indent="-287020">
              <a:lnSpc>
                <a:spcPct val="100000"/>
              </a:lnSpc>
              <a:buClr>
                <a:srgbClr val="BF0000"/>
              </a:buClr>
              <a:buSzPct val="128571"/>
              <a:buFont typeface="Wingdings"/>
              <a:buChar char=""/>
              <a:tabLst>
                <a:tab pos="654050" algn="l"/>
                <a:tab pos="654685" algn="l"/>
              </a:tabLst>
            </a:pPr>
            <a:r>
              <a:rPr sz="1400" spc="-5" dirty="0">
                <a:latin typeface="Times New Roman" pitchFamily="18" charset="0"/>
                <a:cs typeface="Times New Roman" pitchFamily="18" charset="0"/>
              </a:rPr>
              <a:t>реализация товаров, </a:t>
            </a:r>
            <a:r>
              <a:rPr sz="1400" spc="-10" dirty="0">
                <a:latin typeface="Times New Roman" pitchFamily="18" charset="0"/>
                <a:cs typeface="Times New Roman" pitchFamily="18" charset="0"/>
              </a:rPr>
              <a:t>подлежащих </a:t>
            </a:r>
            <a:r>
              <a:rPr sz="1400" spc="-5" dirty="0">
                <a:latin typeface="Times New Roman" pitchFamily="18" charset="0"/>
                <a:cs typeface="Times New Roman" pitchFamily="18" charset="0"/>
              </a:rPr>
              <a:t>обязательной</a:t>
            </a:r>
            <a:r>
              <a:rPr sz="1400" spc="-30" dirty="0">
                <a:latin typeface="Times New Roman" pitchFamily="18" charset="0"/>
                <a:cs typeface="Times New Roman" pitchFamily="18" charset="0"/>
              </a:rPr>
              <a:t> </a:t>
            </a:r>
            <a:r>
              <a:rPr sz="1400" spc="-5" dirty="0">
                <a:latin typeface="Times New Roman" pitchFamily="18" charset="0"/>
                <a:cs typeface="Times New Roman" pitchFamily="18" charset="0"/>
              </a:rPr>
              <a:t>маркировке;</a:t>
            </a:r>
            <a:endParaRPr sz="1400" dirty="0">
              <a:latin typeface="Times New Roman" pitchFamily="18" charset="0"/>
              <a:cs typeface="Times New Roman" pitchFamily="18" charset="0"/>
            </a:endParaRPr>
          </a:p>
          <a:p>
            <a:pPr marL="654050" indent="-287020">
              <a:lnSpc>
                <a:spcPct val="100000"/>
              </a:lnSpc>
              <a:buClr>
                <a:srgbClr val="BF0000"/>
              </a:buClr>
              <a:buSzPct val="128571"/>
              <a:buFont typeface="Wingdings"/>
              <a:buChar char=""/>
              <a:tabLst>
                <a:tab pos="654050" algn="l"/>
                <a:tab pos="654685" algn="l"/>
              </a:tabLst>
            </a:pPr>
            <a:r>
              <a:rPr sz="1400" spc="-5" dirty="0">
                <a:latin typeface="Times New Roman" pitchFamily="18" charset="0"/>
                <a:cs typeface="Times New Roman" pitchFamily="18" charset="0"/>
              </a:rPr>
              <a:t>добыча </a:t>
            </a:r>
            <a:r>
              <a:rPr sz="1400" dirty="0">
                <a:latin typeface="Times New Roman" pitchFamily="18" charset="0"/>
                <a:cs typeface="Times New Roman" pitchFamily="18" charset="0"/>
              </a:rPr>
              <a:t>или реализация </a:t>
            </a:r>
            <a:r>
              <a:rPr sz="1400" spc="-5" dirty="0">
                <a:latin typeface="Times New Roman" pitchFamily="18" charset="0"/>
                <a:cs typeface="Times New Roman" pitchFamily="18" charset="0"/>
              </a:rPr>
              <a:t>полезных</a:t>
            </a:r>
            <a:r>
              <a:rPr sz="1400" spc="-20" dirty="0">
                <a:latin typeface="Times New Roman" pitchFamily="18" charset="0"/>
                <a:cs typeface="Times New Roman" pitchFamily="18" charset="0"/>
              </a:rPr>
              <a:t> </a:t>
            </a:r>
            <a:r>
              <a:rPr sz="1400" spc="-5" dirty="0">
                <a:latin typeface="Times New Roman" pitchFamily="18" charset="0"/>
                <a:cs typeface="Times New Roman" pitchFamily="18" charset="0"/>
              </a:rPr>
              <a:t>ископаемых;</a:t>
            </a:r>
            <a:endParaRPr sz="1400" dirty="0">
              <a:latin typeface="Times New Roman" pitchFamily="18" charset="0"/>
              <a:cs typeface="Times New Roman" pitchFamily="18" charset="0"/>
            </a:endParaRPr>
          </a:p>
          <a:p>
            <a:pPr marL="654050" indent="-287020">
              <a:lnSpc>
                <a:spcPct val="100000"/>
              </a:lnSpc>
              <a:buClr>
                <a:srgbClr val="BF0000"/>
              </a:buClr>
              <a:buSzPct val="128571"/>
              <a:buFont typeface="Wingdings"/>
              <a:buChar char=""/>
              <a:tabLst>
                <a:tab pos="654050" algn="l"/>
                <a:tab pos="654685" algn="l"/>
              </a:tabLst>
            </a:pPr>
            <a:r>
              <a:rPr sz="1400" spc="-10" dirty="0">
                <a:latin typeface="Times New Roman" pitchFamily="18" charset="0"/>
                <a:cs typeface="Times New Roman" pitchFamily="18" charset="0"/>
              </a:rPr>
              <a:t>перепродажа </a:t>
            </a:r>
            <a:r>
              <a:rPr sz="1400" spc="-5" dirty="0">
                <a:latin typeface="Times New Roman" pitchFamily="18" charset="0"/>
                <a:cs typeface="Times New Roman" pitchFamily="18" charset="0"/>
              </a:rPr>
              <a:t>товаров </a:t>
            </a:r>
            <a:r>
              <a:rPr sz="1400" dirty="0">
                <a:latin typeface="Times New Roman" pitchFamily="18" charset="0"/>
                <a:cs typeface="Times New Roman" pitchFamily="18" charset="0"/>
              </a:rPr>
              <a:t>или </a:t>
            </a:r>
            <a:r>
              <a:rPr sz="1400" spc="-5" dirty="0">
                <a:latin typeface="Times New Roman" pitchFamily="18" charset="0"/>
                <a:cs typeface="Times New Roman" pitchFamily="18" charset="0"/>
              </a:rPr>
              <a:t>имущественных</a:t>
            </a:r>
            <a:r>
              <a:rPr sz="1400" spc="10" dirty="0">
                <a:latin typeface="Times New Roman" pitchFamily="18" charset="0"/>
                <a:cs typeface="Times New Roman" pitchFamily="18" charset="0"/>
              </a:rPr>
              <a:t> </a:t>
            </a:r>
            <a:r>
              <a:rPr sz="1400" spc="-5" dirty="0">
                <a:latin typeface="Times New Roman" pitchFamily="18" charset="0"/>
                <a:cs typeface="Times New Roman" pitchFamily="18" charset="0"/>
              </a:rPr>
              <a:t>прав;</a:t>
            </a:r>
            <a:endParaRPr sz="1400" dirty="0">
              <a:latin typeface="Times New Roman" pitchFamily="18" charset="0"/>
              <a:cs typeface="Times New Roman" pitchFamily="18" charset="0"/>
            </a:endParaRPr>
          </a:p>
          <a:p>
            <a:pPr marL="654050" indent="-287020">
              <a:lnSpc>
                <a:spcPct val="100000"/>
              </a:lnSpc>
              <a:buClr>
                <a:srgbClr val="BF0000"/>
              </a:buClr>
              <a:buSzPct val="128571"/>
              <a:buFont typeface="Wingdings"/>
              <a:buChar char=""/>
              <a:tabLst>
                <a:tab pos="654050" algn="l"/>
                <a:tab pos="654685" algn="l"/>
              </a:tabLst>
            </a:pPr>
            <a:r>
              <a:rPr sz="1400" spc="-10" dirty="0">
                <a:latin typeface="Times New Roman" pitchFamily="18" charset="0"/>
                <a:cs typeface="Times New Roman" pitchFamily="18" charset="0"/>
              </a:rPr>
              <a:t>деятельность </a:t>
            </a:r>
            <a:r>
              <a:rPr sz="1400" dirty="0">
                <a:latin typeface="Times New Roman" pitchFamily="18" charset="0"/>
                <a:cs typeface="Times New Roman" pitchFamily="18" charset="0"/>
              </a:rPr>
              <a:t>в </a:t>
            </a:r>
            <a:r>
              <a:rPr sz="1400" spc="-5" dirty="0">
                <a:latin typeface="Times New Roman" pitchFamily="18" charset="0"/>
                <a:cs typeface="Times New Roman" pitchFamily="18" charset="0"/>
              </a:rPr>
              <a:t>интересах других</a:t>
            </a:r>
            <a:r>
              <a:rPr sz="1400" spc="25" dirty="0">
                <a:latin typeface="Times New Roman" pitchFamily="18" charset="0"/>
                <a:cs typeface="Times New Roman" pitchFamily="18" charset="0"/>
              </a:rPr>
              <a:t> </a:t>
            </a:r>
            <a:r>
              <a:rPr sz="1400" spc="-5" dirty="0" err="1">
                <a:latin typeface="Times New Roman" pitchFamily="18" charset="0"/>
                <a:cs typeface="Times New Roman" pitchFamily="18" charset="0"/>
              </a:rPr>
              <a:t>лиц</a:t>
            </a:r>
            <a:r>
              <a:rPr sz="1400" spc="-5" dirty="0" smtClean="0">
                <a:latin typeface="Times New Roman" pitchFamily="18" charset="0"/>
                <a:cs typeface="Times New Roman" pitchFamily="18" charset="0"/>
              </a:rPr>
              <a:t>.</a:t>
            </a:r>
            <a:endParaRPr sz="1400" dirty="0">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81127" y="96138"/>
            <a:ext cx="7314565" cy="330835"/>
          </a:xfrm>
          <a:prstGeom prst="rect">
            <a:avLst/>
          </a:prstGeom>
        </p:spPr>
        <p:txBody>
          <a:bodyPr vert="horz" wrap="square" lIns="0" tIns="12700" rIns="0" bIns="0" rtlCol="0">
            <a:spAutoFit/>
          </a:bodyPr>
          <a:lstStyle/>
          <a:p>
            <a:pPr marL="12700">
              <a:lnSpc>
                <a:spcPct val="100000"/>
              </a:lnSpc>
              <a:spcBef>
                <a:spcPts val="100"/>
              </a:spcBef>
            </a:pPr>
            <a:r>
              <a:rPr dirty="0"/>
              <a:t>Другие нормы о внедрении </a:t>
            </a:r>
            <a:r>
              <a:rPr spc="-5" dirty="0"/>
              <a:t>НПД </a:t>
            </a:r>
            <a:r>
              <a:rPr dirty="0"/>
              <a:t>и ответственность за</a:t>
            </a:r>
            <a:r>
              <a:rPr spc="-165" dirty="0"/>
              <a:t> </a:t>
            </a:r>
            <a:r>
              <a:rPr dirty="0"/>
              <a:t>нарушения</a:t>
            </a:r>
          </a:p>
        </p:txBody>
      </p:sp>
      <p:sp>
        <p:nvSpPr>
          <p:cNvPr id="3" name="object 3"/>
          <p:cNvSpPr txBox="1"/>
          <p:nvPr/>
        </p:nvSpPr>
        <p:spPr>
          <a:xfrm>
            <a:off x="3562322" y="2839211"/>
            <a:ext cx="2195195" cy="228909"/>
          </a:xfrm>
          <a:prstGeom prst="rect">
            <a:avLst/>
          </a:prstGeom>
        </p:spPr>
        <p:txBody>
          <a:bodyPr vert="horz" wrap="square" lIns="0" tIns="13335" rIns="0" bIns="0" rtlCol="0">
            <a:spAutoFit/>
          </a:bodyPr>
          <a:lstStyle/>
          <a:p>
            <a:pPr marL="12700">
              <a:lnSpc>
                <a:spcPct val="100000"/>
              </a:lnSpc>
              <a:spcBef>
                <a:spcPts val="105"/>
              </a:spcBef>
            </a:pPr>
            <a:r>
              <a:rPr sz="1400" spc="-5" dirty="0">
                <a:latin typeface="Times New Roman" pitchFamily="18" charset="0"/>
                <a:cs typeface="Times New Roman" pitchFamily="18" charset="0"/>
              </a:rPr>
              <a:t>20 </a:t>
            </a:r>
            <a:r>
              <a:rPr sz="1400" dirty="0">
                <a:latin typeface="Times New Roman" pitchFamily="18" charset="0"/>
                <a:cs typeface="Times New Roman" pitchFamily="18" charset="0"/>
              </a:rPr>
              <a:t>% </a:t>
            </a:r>
            <a:r>
              <a:rPr sz="1400" spc="-5" dirty="0">
                <a:latin typeface="Times New Roman" pitchFamily="18" charset="0"/>
                <a:cs typeface="Times New Roman" pitchFamily="18" charset="0"/>
              </a:rPr>
              <a:t>суммы </a:t>
            </a:r>
            <a:r>
              <a:rPr sz="1400" spc="-10" dirty="0">
                <a:latin typeface="Times New Roman" pitchFamily="18" charset="0"/>
                <a:cs typeface="Times New Roman" pitchFamily="18" charset="0"/>
              </a:rPr>
              <a:t>такого</a:t>
            </a:r>
            <a:r>
              <a:rPr sz="1400" spc="-55" dirty="0">
                <a:latin typeface="Times New Roman" pitchFamily="18" charset="0"/>
                <a:cs typeface="Times New Roman" pitchFamily="18" charset="0"/>
              </a:rPr>
              <a:t> </a:t>
            </a:r>
            <a:r>
              <a:rPr sz="1400" spc="-5" dirty="0">
                <a:latin typeface="Times New Roman" pitchFamily="18" charset="0"/>
                <a:cs typeface="Times New Roman" pitchFamily="18" charset="0"/>
              </a:rPr>
              <a:t>расчета;</a:t>
            </a:r>
            <a:endParaRPr sz="1400" dirty="0">
              <a:latin typeface="Times New Roman" pitchFamily="18" charset="0"/>
              <a:cs typeface="Times New Roman" pitchFamily="18" charset="0"/>
            </a:endParaRPr>
          </a:p>
        </p:txBody>
      </p:sp>
      <p:sp>
        <p:nvSpPr>
          <p:cNvPr id="4" name="object 4"/>
          <p:cNvSpPr txBox="1"/>
          <p:nvPr/>
        </p:nvSpPr>
        <p:spPr>
          <a:xfrm>
            <a:off x="3524503" y="3256026"/>
            <a:ext cx="4317365" cy="228909"/>
          </a:xfrm>
          <a:prstGeom prst="rect">
            <a:avLst/>
          </a:prstGeom>
        </p:spPr>
        <p:txBody>
          <a:bodyPr vert="horz" wrap="square" lIns="0" tIns="13335" rIns="0" bIns="0" rtlCol="0">
            <a:spAutoFit/>
          </a:bodyPr>
          <a:lstStyle/>
          <a:p>
            <a:pPr marL="12700">
              <a:lnSpc>
                <a:spcPct val="100000"/>
              </a:lnSpc>
              <a:spcBef>
                <a:spcPts val="105"/>
              </a:spcBef>
            </a:pPr>
            <a:r>
              <a:rPr sz="1400" spc="-5" dirty="0">
                <a:latin typeface="Times New Roman" pitchFamily="18" charset="0"/>
                <a:cs typeface="Times New Roman" pitchFamily="18" charset="0"/>
              </a:rPr>
              <a:t>100 </a:t>
            </a:r>
            <a:r>
              <a:rPr sz="1400" dirty="0">
                <a:latin typeface="Times New Roman" pitchFamily="18" charset="0"/>
                <a:cs typeface="Times New Roman" pitchFamily="18" charset="0"/>
              </a:rPr>
              <a:t>% – при повторном </a:t>
            </a:r>
            <a:r>
              <a:rPr sz="1400" spc="-5" dirty="0">
                <a:latin typeface="Times New Roman" pitchFamily="18" charset="0"/>
                <a:cs typeface="Times New Roman" pitchFamily="18" charset="0"/>
              </a:rPr>
              <a:t>нарушении </a:t>
            </a:r>
            <a:r>
              <a:rPr sz="1400" dirty="0">
                <a:latin typeface="Times New Roman" pitchFamily="18" charset="0"/>
                <a:cs typeface="Times New Roman" pitchFamily="18" charset="0"/>
              </a:rPr>
              <a:t>в </a:t>
            </a:r>
            <a:r>
              <a:rPr sz="1400" spc="-5" dirty="0">
                <a:latin typeface="Times New Roman" pitchFamily="18" charset="0"/>
                <a:cs typeface="Times New Roman" pitchFamily="18" charset="0"/>
              </a:rPr>
              <a:t>течение </a:t>
            </a:r>
            <a:r>
              <a:rPr sz="1400" dirty="0">
                <a:latin typeface="Times New Roman" pitchFamily="18" charset="0"/>
                <a:cs typeface="Times New Roman" pitchFamily="18" charset="0"/>
              </a:rPr>
              <a:t>6</a:t>
            </a:r>
            <a:r>
              <a:rPr sz="1400" spc="-55" dirty="0">
                <a:latin typeface="Times New Roman" pitchFamily="18" charset="0"/>
                <a:cs typeface="Times New Roman" pitchFamily="18" charset="0"/>
              </a:rPr>
              <a:t> </a:t>
            </a:r>
            <a:r>
              <a:rPr sz="1400" spc="-5" dirty="0">
                <a:latin typeface="Times New Roman" pitchFamily="18" charset="0"/>
                <a:cs typeface="Times New Roman" pitchFamily="18" charset="0"/>
              </a:rPr>
              <a:t>месяцев</a:t>
            </a:r>
            <a:r>
              <a:rPr sz="1400" spc="-5" dirty="0">
                <a:latin typeface="Calibri"/>
                <a:cs typeface="Calibri"/>
              </a:rPr>
              <a:t>.</a:t>
            </a:r>
            <a:endParaRPr sz="1400" dirty="0">
              <a:latin typeface="Calibri"/>
              <a:cs typeface="Calibri"/>
            </a:endParaRPr>
          </a:p>
        </p:txBody>
      </p:sp>
      <p:sp>
        <p:nvSpPr>
          <p:cNvPr id="5" name="object 5"/>
          <p:cNvSpPr txBox="1"/>
          <p:nvPr/>
        </p:nvSpPr>
        <p:spPr>
          <a:xfrm>
            <a:off x="7829168" y="3687317"/>
            <a:ext cx="904875" cy="150682"/>
          </a:xfrm>
          <a:prstGeom prst="rect">
            <a:avLst/>
          </a:prstGeom>
        </p:spPr>
        <p:txBody>
          <a:bodyPr vert="horz" wrap="square" lIns="0" tIns="12065" rIns="0" bIns="0" rtlCol="0">
            <a:spAutoFit/>
          </a:bodyPr>
          <a:lstStyle/>
          <a:p>
            <a:pPr marL="12700">
              <a:lnSpc>
                <a:spcPct val="100000"/>
              </a:lnSpc>
              <a:spcBef>
                <a:spcPts val="95"/>
              </a:spcBef>
            </a:pPr>
            <a:r>
              <a:rPr sz="900" u="sng" spc="-245" dirty="0">
                <a:solidFill>
                  <a:srgbClr val="0462C1"/>
                </a:solidFill>
                <a:uFill>
                  <a:solidFill>
                    <a:srgbClr val="0462C1"/>
                  </a:solidFill>
                </a:uFill>
                <a:latin typeface="Times New Roman" pitchFamily="18" charset="0"/>
                <a:cs typeface="Times New Roman" pitchFamily="18" charset="0"/>
              </a:rPr>
              <a:t> </a:t>
            </a:r>
            <a:r>
              <a:rPr sz="900" u="sng" spc="-5" dirty="0">
                <a:solidFill>
                  <a:srgbClr val="0462C1"/>
                </a:solidFill>
                <a:uFill>
                  <a:solidFill>
                    <a:srgbClr val="0462C1"/>
                  </a:solidFill>
                </a:uFill>
                <a:latin typeface="Times New Roman" pitchFamily="18" charset="0"/>
                <a:cs typeface="Times New Roman" pitchFamily="18" charset="0"/>
                <a:hlinkClick r:id="rId2"/>
              </a:rPr>
              <a:t>ст. 129.13 НК</a:t>
            </a:r>
            <a:r>
              <a:rPr sz="900" u="sng" spc="-25" dirty="0">
                <a:solidFill>
                  <a:srgbClr val="0462C1"/>
                </a:solidFill>
                <a:uFill>
                  <a:solidFill>
                    <a:srgbClr val="0462C1"/>
                  </a:solidFill>
                </a:uFill>
                <a:latin typeface="Times New Roman" pitchFamily="18" charset="0"/>
                <a:cs typeface="Times New Roman" pitchFamily="18" charset="0"/>
                <a:hlinkClick r:id="rId2"/>
              </a:rPr>
              <a:t> </a:t>
            </a:r>
            <a:r>
              <a:rPr sz="900" u="sng" spc="-10" dirty="0">
                <a:solidFill>
                  <a:srgbClr val="0462C1"/>
                </a:solidFill>
                <a:uFill>
                  <a:solidFill>
                    <a:srgbClr val="0462C1"/>
                  </a:solidFill>
                </a:uFill>
                <a:latin typeface="Times New Roman" pitchFamily="18" charset="0"/>
                <a:cs typeface="Times New Roman" pitchFamily="18" charset="0"/>
                <a:hlinkClick r:id="rId2"/>
              </a:rPr>
              <a:t>РФ</a:t>
            </a:r>
            <a:endParaRPr sz="900" dirty="0">
              <a:latin typeface="Times New Roman" pitchFamily="18" charset="0"/>
              <a:cs typeface="Times New Roman" pitchFamily="18" charset="0"/>
            </a:endParaRPr>
          </a:p>
        </p:txBody>
      </p:sp>
      <p:sp>
        <p:nvSpPr>
          <p:cNvPr id="6" name="object 6"/>
          <p:cNvSpPr/>
          <p:nvPr/>
        </p:nvSpPr>
        <p:spPr>
          <a:xfrm>
            <a:off x="2555748" y="1127760"/>
            <a:ext cx="240791" cy="224028"/>
          </a:xfrm>
          <a:prstGeom prst="rect">
            <a:avLst/>
          </a:prstGeom>
          <a:blipFill>
            <a:blip r:embed="rId3" cstate="print"/>
            <a:stretch>
              <a:fillRect/>
            </a:stretch>
          </a:blipFill>
        </p:spPr>
        <p:txBody>
          <a:bodyPr wrap="square" lIns="0" tIns="0" rIns="0" bIns="0" rtlCol="0"/>
          <a:lstStyle/>
          <a:p>
            <a:endParaRPr/>
          </a:p>
        </p:txBody>
      </p:sp>
      <p:sp>
        <p:nvSpPr>
          <p:cNvPr id="7" name="object 7"/>
          <p:cNvSpPr txBox="1"/>
          <p:nvPr/>
        </p:nvSpPr>
        <p:spPr>
          <a:xfrm>
            <a:off x="2617977" y="1108709"/>
            <a:ext cx="116205" cy="239395"/>
          </a:xfrm>
          <a:prstGeom prst="rect">
            <a:avLst/>
          </a:prstGeom>
        </p:spPr>
        <p:txBody>
          <a:bodyPr vert="horz" wrap="square" lIns="0" tIns="13335" rIns="0" bIns="0" rtlCol="0">
            <a:spAutoFit/>
          </a:bodyPr>
          <a:lstStyle/>
          <a:p>
            <a:pPr marL="12700">
              <a:lnSpc>
                <a:spcPct val="100000"/>
              </a:lnSpc>
              <a:spcBef>
                <a:spcPts val="105"/>
              </a:spcBef>
            </a:pPr>
            <a:r>
              <a:rPr sz="1400" b="1" dirty="0">
                <a:solidFill>
                  <a:srgbClr val="FFFFFF"/>
                </a:solidFill>
                <a:latin typeface="Calibri"/>
                <a:cs typeface="Calibri"/>
              </a:rPr>
              <a:t>1</a:t>
            </a:r>
            <a:endParaRPr sz="1400">
              <a:latin typeface="Calibri"/>
              <a:cs typeface="Calibri"/>
            </a:endParaRPr>
          </a:p>
        </p:txBody>
      </p:sp>
      <p:sp>
        <p:nvSpPr>
          <p:cNvPr id="8" name="object 8"/>
          <p:cNvSpPr/>
          <p:nvPr/>
        </p:nvSpPr>
        <p:spPr>
          <a:xfrm>
            <a:off x="2958083" y="2839211"/>
            <a:ext cx="240791" cy="224028"/>
          </a:xfrm>
          <a:prstGeom prst="rect">
            <a:avLst/>
          </a:prstGeom>
          <a:blipFill>
            <a:blip r:embed="rId4" cstate="print"/>
            <a:stretch>
              <a:fillRect/>
            </a:stretch>
          </a:blipFill>
        </p:spPr>
        <p:txBody>
          <a:bodyPr wrap="square" lIns="0" tIns="0" rIns="0" bIns="0" rtlCol="0"/>
          <a:lstStyle/>
          <a:p>
            <a:endParaRPr/>
          </a:p>
        </p:txBody>
      </p:sp>
      <p:sp>
        <p:nvSpPr>
          <p:cNvPr id="9" name="object 9"/>
          <p:cNvSpPr txBox="1"/>
          <p:nvPr/>
        </p:nvSpPr>
        <p:spPr>
          <a:xfrm>
            <a:off x="3032505" y="2804541"/>
            <a:ext cx="91440" cy="269240"/>
          </a:xfrm>
          <a:prstGeom prst="rect">
            <a:avLst/>
          </a:prstGeom>
        </p:spPr>
        <p:txBody>
          <a:bodyPr vert="horz" wrap="square" lIns="0" tIns="12065" rIns="0" bIns="0" rtlCol="0">
            <a:spAutoFit/>
          </a:bodyPr>
          <a:lstStyle/>
          <a:p>
            <a:pPr marL="12700">
              <a:lnSpc>
                <a:spcPct val="100000"/>
              </a:lnSpc>
              <a:spcBef>
                <a:spcPts val="95"/>
              </a:spcBef>
            </a:pPr>
            <a:r>
              <a:rPr sz="1600" b="1" spc="-5" dirty="0">
                <a:solidFill>
                  <a:srgbClr val="FFFFFF"/>
                </a:solidFill>
                <a:latin typeface="Calibri"/>
                <a:cs typeface="Calibri"/>
              </a:rPr>
              <a:t>!</a:t>
            </a:r>
            <a:endParaRPr sz="1600">
              <a:latin typeface="Calibri"/>
              <a:cs typeface="Calibri"/>
            </a:endParaRPr>
          </a:p>
        </p:txBody>
      </p:sp>
      <p:sp>
        <p:nvSpPr>
          <p:cNvPr id="10" name="object 10"/>
          <p:cNvSpPr/>
          <p:nvPr/>
        </p:nvSpPr>
        <p:spPr>
          <a:xfrm>
            <a:off x="2958083" y="3287267"/>
            <a:ext cx="240791" cy="222504"/>
          </a:xfrm>
          <a:prstGeom prst="rect">
            <a:avLst/>
          </a:prstGeom>
          <a:blipFill>
            <a:blip r:embed="rId5" cstate="print"/>
            <a:stretch>
              <a:fillRect/>
            </a:stretch>
          </a:blipFill>
        </p:spPr>
        <p:txBody>
          <a:bodyPr wrap="square" lIns="0" tIns="0" rIns="0" bIns="0" rtlCol="0"/>
          <a:lstStyle/>
          <a:p>
            <a:endParaRPr/>
          </a:p>
        </p:txBody>
      </p:sp>
      <p:sp>
        <p:nvSpPr>
          <p:cNvPr id="11" name="object 11"/>
          <p:cNvSpPr txBox="1"/>
          <p:nvPr/>
        </p:nvSpPr>
        <p:spPr>
          <a:xfrm>
            <a:off x="3032505" y="3252597"/>
            <a:ext cx="91440" cy="269240"/>
          </a:xfrm>
          <a:prstGeom prst="rect">
            <a:avLst/>
          </a:prstGeom>
        </p:spPr>
        <p:txBody>
          <a:bodyPr vert="horz" wrap="square" lIns="0" tIns="12065" rIns="0" bIns="0" rtlCol="0">
            <a:spAutoFit/>
          </a:bodyPr>
          <a:lstStyle/>
          <a:p>
            <a:pPr marL="12700">
              <a:lnSpc>
                <a:spcPct val="100000"/>
              </a:lnSpc>
              <a:spcBef>
                <a:spcPts val="95"/>
              </a:spcBef>
            </a:pPr>
            <a:r>
              <a:rPr sz="1600" b="1" spc="-5" dirty="0">
                <a:solidFill>
                  <a:srgbClr val="FFFFFF"/>
                </a:solidFill>
                <a:latin typeface="Calibri"/>
                <a:cs typeface="Calibri"/>
              </a:rPr>
              <a:t>!</a:t>
            </a:r>
            <a:endParaRPr sz="1600">
              <a:latin typeface="Calibri"/>
              <a:cs typeface="Calibri"/>
            </a:endParaRPr>
          </a:p>
        </p:txBody>
      </p:sp>
      <p:sp>
        <p:nvSpPr>
          <p:cNvPr id="12" name="object 12"/>
          <p:cNvSpPr/>
          <p:nvPr/>
        </p:nvSpPr>
        <p:spPr>
          <a:xfrm>
            <a:off x="2555748" y="4413503"/>
            <a:ext cx="240791" cy="224027"/>
          </a:xfrm>
          <a:prstGeom prst="rect">
            <a:avLst/>
          </a:prstGeom>
          <a:blipFill>
            <a:blip r:embed="rId3" cstate="print"/>
            <a:stretch>
              <a:fillRect/>
            </a:stretch>
          </a:blipFill>
        </p:spPr>
        <p:txBody>
          <a:bodyPr wrap="square" lIns="0" tIns="0" rIns="0" bIns="0" rtlCol="0"/>
          <a:lstStyle/>
          <a:p>
            <a:endParaRPr/>
          </a:p>
        </p:txBody>
      </p:sp>
      <p:sp>
        <p:nvSpPr>
          <p:cNvPr id="13" name="object 13"/>
          <p:cNvSpPr txBox="1"/>
          <p:nvPr/>
        </p:nvSpPr>
        <p:spPr>
          <a:xfrm>
            <a:off x="2617977" y="4394453"/>
            <a:ext cx="116205" cy="239395"/>
          </a:xfrm>
          <a:prstGeom prst="rect">
            <a:avLst/>
          </a:prstGeom>
        </p:spPr>
        <p:txBody>
          <a:bodyPr vert="horz" wrap="square" lIns="0" tIns="12700" rIns="0" bIns="0" rtlCol="0">
            <a:spAutoFit/>
          </a:bodyPr>
          <a:lstStyle/>
          <a:p>
            <a:pPr marL="12700">
              <a:lnSpc>
                <a:spcPct val="100000"/>
              </a:lnSpc>
              <a:spcBef>
                <a:spcPts val="100"/>
              </a:spcBef>
            </a:pPr>
            <a:r>
              <a:rPr sz="1400" b="1" dirty="0">
                <a:solidFill>
                  <a:srgbClr val="FFFFFF"/>
                </a:solidFill>
                <a:latin typeface="Calibri"/>
                <a:cs typeface="Calibri"/>
              </a:rPr>
              <a:t>2</a:t>
            </a:r>
            <a:endParaRPr sz="1400">
              <a:latin typeface="Calibri"/>
              <a:cs typeface="Calibri"/>
            </a:endParaRPr>
          </a:p>
        </p:txBody>
      </p:sp>
      <p:sp>
        <p:nvSpPr>
          <p:cNvPr id="14" name="object 14"/>
          <p:cNvSpPr/>
          <p:nvPr/>
        </p:nvSpPr>
        <p:spPr>
          <a:xfrm>
            <a:off x="0" y="527302"/>
            <a:ext cx="2235707" cy="6330695"/>
          </a:xfrm>
          <a:prstGeom prst="rect">
            <a:avLst/>
          </a:prstGeom>
          <a:blipFill>
            <a:blip r:embed="rId6" cstate="print"/>
            <a:stretch>
              <a:fillRect/>
            </a:stretch>
          </a:blipFill>
        </p:spPr>
        <p:txBody>
          <a:bodyPr wrap="square" lIns="0" tIns="0" rIns="0" bIns="0" rtlCol="0"/>
          <a:lstStyle/>
          <a:p>
            <a:endParaRPr/>
          </a:p>
        </p:txBody>
      </p:sp>
      <p:sp>
        <p:nvSpPr>
          <p:cNvPr id="15" name="object 15"/>
          <p:cNvSpPr txBox="1"/>
          <p:nvPr/>
        </p:nvSpPr>
        <p:spPr>
          <a:xfrm>
            <a:off x="2983483" y="5353634"/>
            <a:ext cx="5277485" cy="461645"/>
          </a:xfrm>
          <a:prstGeom prst="rect">
            <a:avLst/>
          </a:prstGeom>
        </p:spPr>
        <p:txBody>
          <a:bodyPr vert="horz" wrap="square" lIns="0" tIns="32384" rIns="0" bIns="0" rtlCol="0">
            <a:spAutoFit/>
          </a:bodyPr>
          <a:lstStyle/>
          <a:p>
            <a:pPr marL="12700">
              <a:lnSpc>
                <a:spcPct val="100000"/>
              </a:lnSpc>
              <a:spcBef>
                <a:spcPts val="254"/>
              </a:spcBef>
            </a:pPr>
            <a:r>
              <a:rPr sz="1300" spc="-5" dirty="0">
                <a:latin typeface="Times New Roman"/>
                <a:cs typeface="Times New Roman"/>
              </a:rPr>
              <a:t>бюджетом Федерального фонда обязательного медицинского</a:t>
            </a:r>
            <a:r>
              <a:rPr sz="1300" spc="25" dirty="0">
                <a:latin typeface="Times New Roman"/>
                <a:cs typeface="Times New Roman"/>
              </a:rPr>
              <a:t> </a:t>
            </a:r>
            <a:r>
              <a:rPr sz="1300" spc="-5" dirty="0">
                <a:latin typeface="Times New Roman"/>
                <a:cs typeface="Times New Roman"/>
              </a:rPr>
              <a:t>страхования</a:t>
            </a:r>
            <a:endParaRPr sz="1300" dirty="0">
              <a:latin typeface="Times New Roman"/>
              <a:cs typeface="Times New Roman"/>
            </a:endParaRPr>
          </a:p>
          <a:p>
            <a:pPr marL="12700">
              <a:lnSpc>
                <a:spcPct val="100000"/>
              </a:lnSpc>
              <a:spcBef>
                <a:spcPts val="155"/>
              </a:spcBef>
            </a:pPr>
            <a:r>
              <a:rPr sz="1300" spc="-5" dirty="0">
                <a:latin typeface="Times New Roman"/>
                <a:cs typeface="Times New Roman"/>
              </a:rPr>
              <a:t>(соответственно </a:t>
            </a:r>
            <a:r>
              <a:rPr sz="1300" dirty="0">
                <a:latin typeface="Times New Roman"/>
                <a:cs typeface="Times New Roman"/>
              </a:rPr>
              <a:t>63 % и 37</a:t>
            </a:r>
            <a:r>
              <a:rPr sz="1300" spc="-75" dirty="0">
                <a:latin typeface="Times New Roman"/>
                <a:cs typeface="Times New Roman"/>
              </a:rPr>
              <a:t> </a:t>
            </a:r>
            <a:r>
              <a:rPr sz="1300" dirty="0">
                <a:latin typeface="Times New Roman"/>
                <a:cs typeface="Times New Roman"/>
              </a:rPr>
              <a:t>%).</a:t>
            </a:r>
          </a:p>
        </p:txBody>
      </p:sp>
      <p:sp>
        <p:nvSpPr>
          <p:cNvPr id="16" name="object 16"/>
          <p:cNvSpPr txBox="1"/>
          <p:nvPr/>
        </p:nvSpPr>
        <p:spPr>
          <a:xfrm>
            <a:off x="2983483" y="5155513"/>
            <a:ext cx="2281555" cy="223520"/>
          </a:xfrm>
          <a:prstGeom prst="rect">
            <a:avLst/>
          </a:prstGeom>
        </p:spPr>
        <p:txBody>
          <a:bodyPr vert="horz" wrap="square" lIns="0" tIns="12700" rIns="0" bIns="0" rtlCol="0">
            <a:spAutoFit/>
          </a:bodyPr>
          <a:lstStyle/>
          <a:p>
            <a:pPr marL="12700">
              <a:lnSpc>
                <a:spcPct val="100000"/>
              </a:lnSpc>
              <a:spcBef>
                <a:spcPts val="100"/>
              </a:spcBef>
              <a:tabLst>
                <a:tab pos="955675" algn="l"/>
              </a:tabLst>
            </a:pPr>
            <a:r>
              <a:rPr sz="1300" spc="-5" dirty="0">
                <a:latin typeface="Times New Roman"/>
                <a:cs typeface="Times New Roman"/>
              </a:rPr>
              <a:t>бюджетом	соответствующего</a:t>
            </a:r>
            <a:endParaRPr sz="1300" dirty="0">
              <a:latin typeface="Times New Roman"/>
              <a:cs typeface="Times New Roman"/>
            </a:endParaRPr>
          </a:p>
        </p:txBody>
      </p:sp>
      <p:sp>
        <p:nvSpPr>
          <p:cNvPr id="17" name="object 17"/>
          <p:cNvSpPr txBox="1"/>
          <p:nvPr/>
        </p:nvSpPr>
        <p:spPr>
          <a:xfrm>
            <a:off x="2983483" y="4937696"/>
            <a:ext cx="2164715" cy="212879"/>
          </a:xfrm>
          <a:prstGeom prst="rect">
            <a:avLst/>
          </a:prstGeom>
        </p:spPr>
        <p:txBody>
          <a:bodyPr vert="horz" wrap="square" lIns="0" tIns="12700" rIns="0" bIns="0" rtlCol="0">
            <a:spAutoFit/>
          </a:bodyPr>
          <a:lstStyle/>
          <a:p>
            <a:pPr marL="12700">
              <a:lnSpc>
                <a:spcPct val="100000"/>
              </a:lnSpc>
              <a:spcBef>
                <a:spcPts val="100"/>
              </a:spcBef>
              <a:tabLst>
                <a:tab pos="1056640" algn="l"/>
              </a:tabLst>
            </a:pPr>
            <a:r>
              <a:rPr sz="1300" spc="-5" dirty="0">
                <a:latin typeface="Times New Roman"/>
                <a:cs typeface="Times New Roman"/>
              </a:rPr>
              <a:t>Закреплено	распределение</a:t>
            </a:r>
            <a:endParaRPr sz="1300" dirty="0">
              <a:latin typeface="Times New Roman"/>
              <a:cs typeface="Times New Roman"/>
            </a:endParaRPr>
          </a:p>
        </p:txBody>
      </p:sp>
      <p:sp>
        <p:nvSpPr>
          <p:cNvPr id="18" name="object 18"/>
          <p:cNvSpPr txBox="1"/>
          <p:nvPr/>
        </p:nvSpPr>
        <p:spPr>
          <a:xfrm>
            <a:off x="5298859" y="4917998"/>
            <a:ext cx="3249930" cy="452945"/>
          </a:xfrm>
          <a:prstGeom prst="rect">
            <a:avLst/>
          </a:prstGeom>
        </p:spPr>
        <p:txBody>
          <a:bodyPr vert="horz" wrap="square" lIns="0" tIns="12700" rIns="0" bIns="0" rtlCol="0">
            <a:spAutoFit/>
          </a:bodyPr>
          <a:lstStyle/>
          <a:p>
            <a:pPr marL="160020" marR="5080" indent="-147955">
              <a:lnSpc>
                <a:spcPct val="109900"/>
              </a:lnSpc>
              <a:spcBef>
                <a:spcPts val="100"/>
              </a:spcBef>
              <a:tabLst>
                <a:tab pos="989330" algn="l"/>
                <a:tab pos="1150620" algn="l"/>
                <a:tab pos="1489710" algn="l"/>
                <a:tab pos="2019935" algn="l"/>
                <a:tab pos="2230120" algn="l"/>
                <a:tab pos="2778125" algn="l"/>
                <a:tab pos="3009900" algn="l"/>
              </a:tabLst>
            </a:pPr>
            <a:r>
              <a:rPr sz="1300" dirty="0">
                <a:latin typeface="Times New Roman"/>
                <a:cs typeface="Times New Roman"/>
              </a:rPr>
              <a:t>поступлений		от	уплаты	</a:t>
            </a:r>
            <a:r>
              <a:rPr sz="1300" spc="-5" dirty="0">
                <a:latin typeface="Times New Roman"/>
                <a:cs typeface="Times New Roman"/>
              </a:rPr>
              <a:t>Н</a:t>
            </a:r>
            <a:r>
              <a:rPr sz="1300" dirty="0">
                <a:latin typeface="Times New Roman"/>
                <a:cs typeface="Times New Roman"/>
              </a:rPr>
              <a:t>ПД	</a:t>
            </a:r>
            <a:r>
              <a:rPr sz="1300" spc="-5" dirty="0">
                <a:latin typeface="Times New Roman"/>
                <a:cs typeface="Times New Roman"/>
              </a:rPr>
              <a:t>ме</a:t>
            </a:r>
            <a:r>
              <a:rPr sz="1300" dirty="0">
                <a:latin typeface="Times New Roman"/>
                <a:cs typeface="Times New Roman"/>
              </a:rPr>
              <a:t>ж</a:t>
            </a:r>
            <a:r>
              <a:rPr sz="1300" spc="-5" dirty="0">
                <a:latin typeface="Times New Roman"/>
                <a:cs typeface="Times New Roman"/>
              </a:rPr>
              <a:t>ду  субъекта	Российской	Федерации	</a:t>
            </a:r>
            <a:r>
              <a:rPr sz="1300" dirty="0">
                <a:latin typeface="Times New Roman"/>
                <a:cs typeface="Times New Roman"/>
              </a:rPr>
              <a:t>и</a:t>
            </a:r>
          </a:p>
        </p:txBody>
      </p:sp>
      <p:sp>
        <p:nvSpPr>
          <p:cNvPr id="19" name="object 19"/>
          <p:cNvSpPr txBox="1"/>
          <p:nvPr/>
        </p:nvSpPr>
        <p:spPr>
          <a:xfrm>
            <a:off x="2983483" y="4268495"/>
            <a:ext cx="5750560" cy="461645"/>
          </a:xfrm>
          <a:prstGeom prst="rect">
            <a:avLst/>
          </a:prstGeom>
        </p:spPr>
        <p:txBody>
          <a:bodyPr vert="horz" wrap="square" lIns="0" tIns="12700" rIns="0" bIns="0" rtlCol="0">
            <a:spAutoFit/>
          </a:bodyPr>
          <a:lstStyle/>
          <a:p>
            <a:pPr marL="12700" marR="5080">
              <a:lnSpc>
                <a:spcPct val="110100"/>
              </a:lnSpc>
              <a:spcBef>
                <a:spcPts val="100"/>
              </a:spcBef>
              <a:tabLst>
                <a:tab pos="4674870" algn="l"/>
                <a:tab pos="5737225" algn="l"/>
              </a:tabLst>
            </a:pPr>
            <a:r>
              <a:rPr sz="1300" u="sng" spc="-5" dirty="0">
                <a:solidFill>
                  <a:srgbClr val="0562C1"/>
                </a:solidFill>
                <a:uFill>
                  <a:solidFill>
                    <a:srgbClr val="0462C1"/>
                  </a:solidFill>
                </a:uFill>
                <a:latin typeface="Times New Roman"/>
                <a:cs typeface="Times New Roman"/>
                <a:hlinkClick r:id="rId7"/>
              </a:rPr>
              <a:t>Федеральный</a:t>
            </a:r>
            <a:r>
              <a:rPr sz="1300" u="sng" spc="265" dirty="0">
                <a:solidFill>
                  <a:srgbClr val="0562C1"/>
                </a:solidFill>
                <a:uFill>
                  <a:solidFill>
                    <a:srgbClr val="0462C1"/>
                  </a:solidFill>
                </a:uFill>
                <a:latin typeface="Times New Roman"/>
                <a:cs typeface="Times New Roman"/>
                <a:hlinkClick r:id="rId7"/>
              </a:rPr>
              <a:t> </a:t>
            </a:r>
            <a:r>
              <a:rPr sz="1300" u="sng" dirty="0">
                <a:solidFill>
                  <a:srgbClr val="0562C1"/>
                </a:solidFill>
                <a:uFill>
                  <a:solidFill>
                    <a:srgbClr val="0462C1"/>
                  </a:solidFill>
                </a:uFill>
                <a:latin typeface="Times New Roman"/>
                <a:cs typeface="Times New Roman"/>
                <a:hlinkClick r:id="rId7"/>
              </a:rPr>
              <a:t>закон</a:t>
            </a:r>
            <a:r>
              <a:rPr sz="1300" u="sng" spc="265" dirty="0">
                <a:solidFill>
                  <a:srgbClr val="0562C1"/>
                </a:solidFill>
                <a:uFill>
                  <a:solidFill>
                    <a:srgbClr val="0462C1"/>
                  </a:solidFill>
                </a:uFill>
                <a:latin typeface="Times New Roman"/>
                <a:cs typeface="Times New Roman"/>
                <a:hlinkClick r:id="rId7"/>
              </a:rPr>
              <a:t> </a:t>
            </a:r>
            <a:r>
              <a:rPr sz="1300" u="sng" dirty="0">
                <a:solidFill>
                  <a:srgbClr val="0562C1"/>
                </a:solidFill>
                <a:uFill>
                  <a:solidFill>
                    <a:srgbClr val="0462C1"/>
                  </a:solidFill>
                </a:uFill>
                <a:latin typeface="Times New Roman"/>
                <a:cs typeface="Times New Roman"/>
                <a:hlinkClick r:id="rId7"/>
              </a:rPr>
              <a:t>от</a:t>
            </a:r>
            <a:r>
              <a:rPr sz="1300" u="sng" spc="254" dirty="0">
                <a:solidFill>
                  <a:srgbClr val="0562C1"/>
                </a:solidFill>
                <a:uFill>
                  <a:solidFill>
                    <a:srgbClr val="0462C1"/>
                  </a:solidFill>
                </a:uFill>
                <a:latin typeface="Times New Roman"/>
                <a:cs typeface="Times New Roman"/>
                <a:hlinkClick r:id="rId7"/>
              </a:rPr>
              <a:t> </a:t>
            </a:r>
            <a:r>
              <a:rPr sz="1300" u="sng" dirty="0">
                <a:solidFill>
                  <a:srgbClr val="0562C1"/>
                </a:solidFill>
                <a:uFill>
                  <a:solidFill>
                    <a:srgbClr val="0462C1"/>
                  </a:solidFill>
                </a:uFill>
                <a:latin typeface="Times New Roman"/>
                <a:cs typeface="Times New Roman"/>
                <a:hlinkClick r:id="rId7"/>
              </a:rPr>
              <a:t>27.11.2018</a:t>
            </a:r>
            <a:r>
              <a:rPr sz="1300" u="sng" spc="254" dirty="0">
                <a:solidFill>
                  <a:srgbClr val="0562C1"/>
                </a:solidFill>
                <a:uFill>
                  <a:solidFill>
                    <a:srgbClr val="0462C1"/>
                  </a:solidFill>
                </a:uFill>
                <a:latin typeface="Times New Roman"/>
                <a:cs typeface="Times New Roman"/>
                <a:hlinkClick r:id="rId7"/>
              </a:rPr>
              <a:t> </a:t>
            </a:r>
            <a:r>
              <a:rPr sz="1300" u="sng" dirty="0">
                <a:solidFill>
                  <a:srgbClr val="0562C1"/>
                </a:solidFill>
                <a:uFill>
                  <a:solidFill>
                    <a:srgbClr val="0462C1"/>
                  </a:solidFill>
                </a:uFill>
                <a:latin typeface="Times New Roman"/>
                <a:cs typeface="Times New Roman"/>
                <a:hlinkClick r:id="rId7"/>
              </a:rPr>
              <a:t>№</a:t>
            </a:r>
            <a:r>
              <a:rPr sz="1300" u="sng" spc="275" dirty="0">
                <a:solidFill>
                  <a:srgbClr val="0562C1"/>
                </a:solidFill>
                <a:uFill>
                  <a:solidFill>
                    <a:srgbClr val="0462C1"/>
                  </a:solidFill>
                </a:uFill>
                <a:latin typeface="Times New Roman"/>
                <a:cs typeface="Times New Roman"/>
                <a:hlinkClick r:id="rId7"/>
              </a:rPr>
              <a:t> </a:t>
            </a:r>
            <a:r>
              <a:rPr sz="1300" u="sng" spc="-5" dirty="0">
                <a:solidFill>
                  <a:srgbClr val="0562C1"/>
                </a:solidFill>
                <a:uFill>
                  <a:solidFill>
                    <a:srgbClr val="0462C1"/>
                  </a:solidFill>
                </a:uFill>
                <a:latin typeface="Times New Roman"/>
                <a:cs typeface="Times New Roman"/>
                <a:hlinkClick r:id="rId7"/>
              </a:rPr>
              <a:t>423-ФЗ</a:t>
            </a:r>
            <a:r>
              <a:rPr sz="1300" u="sng" spc="254" dirty="0">
                <a:solidFill>
                  <a:srgbClr val="0562C1"/>
                </a:solidFill>
                <a:uFill>
                  <a:solidFill>
                    <a:srgbClr val="0462C1"/>
                  </a:solidFill>
                </a:uFill>
                <a:latin typeface="Times New Roman"/>
                <a:cs typeface="Times New Roman"/>
                <a:hlinkClick r:id="rId7"/>
              </a:rPr>
              <a:t> </a:t>
            </a:r>
            <a:r>
              <a:rPr sz="1300" u="sng" dirty="0">
                <a:solidFill>
                  <a:srgbClr val="0562C1"/>
                </a:solidFill>
                <a:uFill>
                  <a:solidFill>
                    <a:srgbClr val="0462C1"/>
                  </a:solidFill>
                </a:uFill>
                <a:latin typeface="Times New Roman"/>
                <a:cs typeface="Times New Roman"/>
                <a:hlinkClick r:id="rId7"/>
              </a:rPr>
              <a:t>«О</a:t>
            </a:r>
            <a:r>
              <a:rPr sz="1300" u="sng" spc="254" dirty="0">
                <a:solidFill>
                  <a:srgbClr val="0562C1"/>
                </a:solidFill>
                <a:uFill>
                  <a:solidFill>
                    <a:srgbClr val="0462C1"/>
                  </a:solidFill>
                </a:uFill>
                <a:latin typeface="Times New Roman"/>
                <a:cs typeface="Times New Roman"/>
                <a:hlinkClick r:id="rId7"/>
              </a:rPr>
              <a:t> </a:t>
            </a:r>
            <a:r>
              <a:rPr sz="1300" u="sng" spc="-5" dirty="0">
                <a:solidFill>
                  <a:srgbClr val="0562C1"/>
                </a:solidFill>
                <a:uFill>
                  <a:solidFill>
                    <a:srgbClr val="0462C1"/>
                  </a:solidFill>
                </a:uFill>
                <a:latin typeface="Times New Roman"/>
                <a:cs typeface="Times New Roman"/>
                <a:hlinkClick r:id="rId7"/>
              </a:rPr>
              <a:t>внесении</a:t>
            </a:r>
            <a:r>
              <a:rPr sz="1300" u="sng" spc="260" dirty="0">
                <a:solidFill>
                  <a:srgbClr val="0562C1"/>
                </a:solidFill>
                <a:uFill>
                  <a:solidFill>
                    <a:srgbClr val="0462C1"/>
                  </a:solidFill>
                </a:uFill>
                <a:latin typeface="Times New Roman"/>
                <a:cs typeface="Times New Roman"/>
                <a:hlinkClick r:id="rId7"/>
              </a:rPr>
              <a:t> </a:t>
            </a:r>
            <a:r>
              <a:rPr sz="1300" u="sng" spc="-5" dirty="0">
                <a:solidFill>
                  <a:srgbClr val="0562C1"/>
                </a:solidFill>
                <a:uFill>
                  <a:solidFill>
                    <a:srgbClr val="0462C1"/>
                  </a:solidFill>
                </a:uFill>
                <a:latin typeface="Times New Roman"/>
                <a:cs typeface="Times New Roman"/>
                <a:hlinkClick r:id="rId7"/>
              </a:rPr>
              <a:t>изменений</a:t>
            </a:r>
            <a:r>
              <a:rPr sz="1300" u="sng" spc="275" dirty="0">
                <a:solidFill>
                  <a:srgbClr val="0562C1"/>
                </a:solidFill>
                <a:uFill>
                  <a:solidFill>
                    <a:srgbClr val="0462C1"/>
                  </a:solidFill>
                </a:uFill>
                <a:latin typeface="Times New Roman"/>
                <a:cs typeface="Times New Roman"/>
                <a:hlinkClick r:id="rId7"/>
              </a:rPr>
              <a:t> </a:t>
            </a:r>
            <a:r>
              <a:rPr sz="1300" u="sng" dirty="0">
                <a:solidFill>
                  <a:srgbClr val="0562C1"/>
                </a:solidFill>
                <a:uFill>
                  <a:solidFill>
                    <a:srgbClr val="0462C1"/>
                  </a:solidFill>
                </a:uFill>
                <a:latin typeface="Times New Roman"/>
                <a:cs typeface="Times New Roman"/>
                <a:hlinkClick r:id="rId7"/>
              </a:rPr>
              <a:t>в 	</a:t>
            </a:r>
            <a:r>
              <a:rPr sz="1300" dirty="0">
                <a:solidFill>
                  <a:srgbClr val="0562C1"/>
                </a:solidFill>
                <a:latin typeface="Times New Roman"/>
                <a:cs typeface="Times New Roman"/>
                <a:hlinkClick r:id="rId7"/>
              </a:rPr>
              <a:t> </a:t>
            </a:r>
            <a:r>
              <a:rPr sz="1300" spc="-5" dirty="0">
                <a:solidFill>
                  <a:srgbClr val="0562C1"/>
                </a:solidFill>
                <a:latin typeface="Times New Roman"/>
                <a:cs typeface="Times New Roman"/>
                <a:hlinkClick r:id="rId7"/>
              </a:rPr>
              <a:t> </a:t>
            </a:r>
            <a:r>
              <a:rPr sz="1300" spc="5" dirty="0">
                <a:solidFill>
                  <a:srgbClr val="0562C1"/>
                </a:solidFill>
                <a:latin typeface="Times New Roman"/>
                <a:cs typeface="Times New Roman"/>
                <a:hlinkClick r:id="rId7"/>
              </a:rPr>
              <a:t> </a:t>
            </a:r>
            <a:r>
              <a:rPr sz="1300" u="sng" spc="-5" dirty="0">
                <a:solidFill>
                  <a:srgbClr val="0562C1"/>
                </a:solidFill>
                <a:uFill>
                  <a:solidFill>
                    <a:srgbClr val="0462C1"/>
                  </a:solidFill>
                </a:uFill>
                <a:latin typeface="Times New Roman"/>
                <a:cs typeface="Times New Roman"/>
                <a:hlinkClick r:id="rId7"/>
              </a:rPr>
              <a:t>статьи </a:t>
            </a:r>
            <a:r>
              <a:rPr sz="1300" u="sng" dirty="0">
                <a:solidFill>
                  <a:srgbClr val="0562C1"/>
                </a:solidFill>
                <a:uFill>
                  <a:solidFill>
                    <a:srgbClr val="0462C1"/>
                  </a:solidFill>
                </a:uFill>
                <a:latin typeface="Times New Roman"/>
                <a:cs typeface="Times New Roman"/>
                <a:hlinkClick r:id="rId7"/>
              </a:rPr>
              <a:t>56 и 146 </a:t>
            </a:r>
            <a:r>
              <a:rPr sz="1300" u="sng" spc="-5" dirty="0">
                <a:solidFill>
                  <a:srgbClr val="0562C1"/>
                </a:solidFill>
                <a:uFill>
                  <a:solidFill>
                    <a:srgbClr val="0462C1"/>
                  </a:solidFill>
                </a:uFill>
                <a:latin typeface="Times New Roman"/>
                <a:cs typeface="Times New Roman"/>
                <a:hlinkClick r:id="rId7"/>
              </a:rPr>
              <a:t>Бюджетного кодекса Российской</a:t>
            </a:r>
            <a:r>
              <a:rPr sz="1300" u="sng" spc="-110" dirty="0">
                <a:solidFill>
                  <a:srgbClr val="0562C1"/>
                </a:solidFill>
                <a:uFill>
                  <a:solidFill>
                    <a:srgbClr val="0462C1"/>
                  </a:solidFill>
                </a:uFill>
                <a:latin typeface="Times New Roman"/>
                <a:cs typeface="Times New Roman"/>
                <a:hlinkClick r:id="rId7"/>
              </a:rPr>
              <a:t> </a:t>
            </a:r>
            <a:r>
              <a:rPr sz="1300" u="sng" spc="-5" dirty="0">
                <a:solidFill>
                  <a:srgbClr val="0562C1"/>
                </a:solidFill>
                <a:uFill>
                  <a:solidFill>
                    <a:srgbClr val="0462C1"/>
                  </a:solidFill>
                </a:uFill>
                <a:latin typeface="Times New Roman"/>
                <a:cs typeface="Times New Roman"/>
                <a:hlinkClick r:id="rId7"/>
              </a:rPr>
              <a:t>Федерации»	</a:t>
            </a:r>
            <a:endParaRPr sz="1300" dirty="0">
              <a:latin typeface="Times New Roman"/>
              <a:cs typeface="Times New Roman"/>
            </a:endParaRPr>
          </a:p>
        </p:txBody>
      </p:sp>
      <p:sp>
        <p:nvSpPr>
          <p:cNvPr id="20" name="object 20"/>
          <p:cNvSpPr txBox="1"/>
          <p:nvPr/>
        </p:nvSpPr>
        <p:spPr>
          <a:xfrm>
            <a:off x="2958083" y="915314"/>
            <a:ext cx="5750560" cy="679450"/>
          </a:xfrm>
          <a:prstGeom prst="rect">
            <a:avLst/>
          </a:prstGeom>
        </p:spPr>
        <p:txBody>
          <a:bodyPr vert="horz" wrap="square" lIns="0" tIns="12700" rIns="0" bIns="0" rtlCol="0">
            <a:spAutoFit/>
          </a:bodyPr>
          <a:lstStyle/>
          <a:p>
            <a:pPr marL="12700" marR="5080" algn="just">
              <a:lnSpc>
                <a:spcPct val="109900"/>
              </a:lnSpc>
              <a:spcBef>
                <a:spcPts val="100"/>
              </a:spcBef>
              <a:tabLst>
                <a:tab pos="5737225" algn="l"/>
              </a:tabLst>
            </a:pPr>
            <a:r>
              <a:rPr sz="1300" spc="-5" dirty="0">
                <a:solidFill>
                  <a:srgbClr val="0562C1"/>
                </a:solidFill>
                <a:uFill>
                  <a:solidFill>
                    <a:srgbClr val="0462C1"/>
                  </a:solidFill>
                </a:uFill>
                <a:latin typeface="Times New Roman"/>
                <a:cs typeface="Times New Roman"/>
                <a:hlinkClick r:id="rId8"/>
              </a:rPr>
              <a:t>Федеральный</a:t>
            </a:r>
            <a:r>
              <a:rPr sz="1300" spc="265" dirty="0">
                <a:solidFill>
                  <a:srgbClr val="0562C1"/>
                </a:solidFill>
                <a:uFill>
                  <a:solidFill>
                    <a:srgbClr val="0462C1"/>
                  </a:solidFill>
                </a:uFill>
                <a:latin typeface="Times New Roman"/>
                <a:cs typeface="Times New Roman"/>
                <a:hlinkClick r:id="rId8"/>
              </a:rPr>
              <a:t> </a:t>
            </a:r>
            <a:r>
              <a:rPr sz="1300" dirty="0">
                <a:solidFill>
                  <a:srgbClr val="0562C1"/>
                </a:solidFill>
                <a:uFill>
                  <a:solidFill>
                    <a:srgbClr val="0462C1"/>
                  </a:solidFill>
                </a:uFill>
                <a:latin typeface="Times New Roman"/>
                <a:cs typeface="Times New Roman"/>
                <a:hlinkClick r:id="rId8"/>
              </a:rPr>
              <a:t>закон</a:t>
            </a:r>
            <a:r>
              <a:rPr sz="1300" spc="265" dirty="0">
                <a:solidFill>
                  <a:srgbClr val="0562C1"/>
                </a:solidFill>
                <a:uFill>
                  <a:solidFill>
                    <a:srgbClr val="0462C1"/>
                  </a:solidFill>
                </a:uFill>
                <a:latin typeface="Times New Roman"/>
                <a:cs typeface="Times New Roman"/>
                <a:hlinkClick r:id="rId8"/>
              </a:rPr>
              <a:t> </a:t>
            </a:r>
            <a:r>
              <a:rPr sz="1300" dirty="0">
                <a:solidFill>
                  <a:srgbClr val="0562C1"/>
                </a:solidFill>
                <a:uFill>
                  <a:solidFill>
                    <a:srgbClr val="0462C1"/>
                  </a:solidFill>
                </a:uFill>
                <a:latin typeface="Times New Roman"/>
                <a:cs typeface="Times New Roman"/>
                <a:hlinkClick r:id="rId8"/>
              </a:rPr>
              <a:t>от</a:t>
            </a:r>
            <a:r>
              <a:rPr sz="1300" spc="254" dirty="0">
                <a:solidFill>
                  <a:srgbClr val="0562C1"/>
                </a:solidFill>
                <a:uFill>
                  <a:solidFill>
                    <a:srgbClr val="0462C1"/>
                  </a:solidFill>
                </a:uFill>
                <a:latin typeface="Times New Roman"/>
                <a:cs typeface="Times New Roman"/>
                <a:hlinkClick r:id="rId8"/>
              </a:rPr>
              <a:t> </a:t>
            </a:r>
            <a:r>
              <a:rPr sz="1300" dirty="0">
                <a:solidFill>
                  <a:srgbClr val="0562C1"/>
                </a:solidFill>
                <a:uFill>
                  <a:solidFill>
                    <a:srgbClr val="0462C1"/>
                  </a:solidFill>
                </a:uFill>
                <a:latin typeface="Times New Roman"/>
                <a:cs typeface="Times New Roman"/>
                <a:hlinkClick r:id="rId8"/>
              </a:rPr>
              <a:t>27.11.2018</a:t>
            </a:r>
            <a:r>
              <a:rPr sz="1300" spc="254" dirty="0">
                <a:solidFill>
                  <a:srgbClr val="0562C1"/>
                </a:solidFill>
                <a:uFill>
                  <a:solidFill>
                    <a:srgbClr val="0462C1"/>
                  </a:solidFill>
                </a:uFill>
                <a:latin typeface="Times New Roman"/>
                <a:cs typeface="Times New Roman"/>
                <a:hlinkClick r:id="rId8"/>
              </a:rPr>
              <a:t> </a:t>
            </a:r>
            <a:r>
              <a:rPr sz="1300" dirty="0">
                <a:solidFill>
                  <a:srgbClr val="0562C1"/>
                </a:solidFill>
                <a:uFill>
                  <a:solidFill>
                    <a:srgbClr val="0462C1"/>
                  </a:solidFill>
                </a:uFill>
                <a:latin typeface="Times New Roman"/>
                <a:cs typeface="Times New Roman"/>
                <a:hlinkClick r:id="rId8"/>
              </a:rPr>
              <a:t>№</a:t>
            </a:r>
            <a:r>
              <a:rPr sz="1300" spc="275" dirty="0">
                <a:solidFill>
                  <a:srgbClr val="0562C1"/>
                </a:solidFill>
                <a:uFill>
                  <a:solidFill>
                    <a:srgbClr val="0462C1"/>
                  </a:solidFill>
                </a:uFill>
                <a:latin typeface="Times New Roman"/>
                <a:cs typeface="Times New Roman"/>
                <a:hlinkClick r:id="rId8"/>
              </a:rPr>
              <a:t> </a:t>
            </a:r>
            <a:r>
              <a:rPr sz="1300" spc="-5" dirty="0">
                <a:solidFill>
                  <a:srgbClr val="0562C1"/>
                </a:solidFill>
                <a:uFill>
                  <a:solidFill>
                    <a:srgbClr val="0462C1"/>
                  </a:solidFill>
                </a:uFill>
                <a:latin typeface="Times New Roman"/>
                <a:cs typeface="Times New Roman"/>
                <a:hlinkClick r:id="rId8"/>
              </a:rPr>
              <a:t>425-ФЗ</a:t>
            </a:r>
            <a:r>
              <a:rPr sz="1300" spc="254" dirty="0">
                <a:solidFill>
                  <a:srgbClr val="0562C1"/>
                </a:solidFill>
                <a:uFill>
                  <a:solidFill>
                    <a:srgbClr val="0462C1"/>
                  </a:solidFill>
                </a:uFill>
                <a:latin typeface="Times New Roman"/>
                <a:cs typeface="Times New Roman"/>
                <a:hlinkClick r:id="rId8"/>
              </a:rPr>
              <a:t> </a:t>
            </a:r>
            <a:r>
              <a:rPr sz="1300" dirty="0">
                <a:solidFill>
                  <a:srgbClr val="0562C1"/>
                </a:solidFill>
                <a:uFill>
                  <a:solidFill>
                    <a:srgbClr val="0462C1"/>
                  </a:solidFill>
                </a:uFill>
                <a:latin typeface="Times New Roman"/>
                <a:cs typeface="Times New Roman"/>
                <a:hlinkClick r:id="rId8"/>
              </a:rPr>
              <a:t>«О</a:t>
            </a:r>
            <a:r>
              <a:rPr sz="1300" spc="254" dirty="0">
                <a:solidFill>
                  <a:srgbClr val="0562C1"/>
                </a:solidFill>
                <a:uFill>
                  <a:solidFill>
                    <a:srgbClr val="0462C1"/>
                  </a:solidFill>
                </a:uFill>
                <a:latin typeface="Times New Roman"/>
                <a:cs typeface="Times New Roman"/>
                <a:hlinkClick r:id="rId8"/>
              </a:rPr>
              <a:t> </a:t>
            </a:r>
            <a:r>
              <a:rPr sz="1300" spc="-5" dirty="0">
                <a:solidFill>
                  <a:srgbClr val="0562C1"/>
                </a:solidFill>
                <a:uFill>
                  <a:solidFill>
                    <a:srgbClr val="0462C1"/>
                  </a:solidFill>
                </a:uFill>
                <a:latin typeface="Times New Roman"/>
                <a:cs typeface="Times New Roman"/>
                <a:hlinkClick r:id="rId8"/>
              </a:rPr>
              <a:t>внесении</a:t>
            </a:r>
            <a:r>
              <a:rPr sz="1300" spc="260" dirty="0">
                <a:solidFill>
                  <a:srgbClr val="0562C1"/>
                </a:solidFill>
                <a:uFill>
                  <a:solidFill>
                    <a:srgbClr val="0462C1"/>
                  </a:solidFill>
                </a:uFill>
                <a:latin typeface="Times New Roman"/>
                <a:cs typeface="Times New Roman"/>
                <a:hlinkClick r:id="rId8"/>
              </a:rPr>
              <a:t> </a:t>
            </a:r>
            <a:r>
              <a:rPr sz="1300" spc="-5" dirty="0">
                <a:solidFill>
                  <a:srgbClr val="0562C1"/>
                </a:solidFill>
                <a:uFill>
                  <a:solidFill>
                    <a:srgbClr val="0462C1"/>
                  </a:solidFill>
                </a:uFill>
                <a:latin typeface="Times New Roman"/>
                <a:cs typeface="Times New Roman"/>
                <a:hlinkClick r:id="rId8"/>
              </a:rPr>
              <a:t>изменений</a:t>
            </a:r>
            <a:r>
              <a:rPr sz="1300" spc="275" dirty="0">
                <a:solidFill>
                  <a:srgbClr val="0562C1"/>
                </a:solidFill>
                <a:uFill>
                  <a:solidFill>
                    <a:srgbClr val="0462C1"/>
                  </a:solidFill>
                </a:uFill>
                <a:latin typeface="Times New Roman"/>
                <a:cs typeface="Times New Roman"/>
                <a:hlinkClick r:id="rId8"/>
              </a:rPr>
              <a:t> </a:t>
            </a:r>
            <a:r>
              <a:rPr sz="1300" dirty="0">
                <a:solidFill>
                  <a:srgbClr val="0562C1"/>
                </a:solidFill>
                <a:uFill>
                  <a:solidFill>
                    <a:srgbClr val="0462C1"/>
                  </a:solidFill>
                </a:uFill>
                <a:latin typeface="Times New Roman"/>
                <a:cs typeface="Times New Roman"/>
                <a:hlinkClick r:id="rId8"/>
              </a:rPr>
              <a:t>в 	</a:t>
            </a:r>
            <a:r>
              <a:rPr sz="1300" dirty="0">
                <a:solidFill>
                  <a:srgbClr val="0562C1"/>
                </a:solidFill>
                <a:latin typeface="Times New Roman"/>
                <a:cs typeface="Times New Roman"/>
                <a:hlinkClick r:id="rId8"/>
              </a:rPr>
              <a:t> </a:t>
            </a:r>
            <a:r>
              <a:rPr sz="1300" spc="-5" dirty="0">
                <a:solidFill>
                  <a:srgbClr val="0562C1"/>
                </a:solidFill>
                <a:latin typeface="Times New Roman"/>
                <a:cs typeface="Times New Roman"/>
                <a:hlinkClick r:id="rId8"/>
              </a:rPr>
              <a:t>  </a:t>
            </a:r>
            <a:r>
              <a:rPr sz="1300" spc="10" dirty="0">
                <a:solidFill>
                  <a:srgbClr val="0562C1"/>
                </a:solidFill>
                <a:latin typeface="Times New Roman"/>
                <a:cs typeface="Times New Roman"/>
                <a:hlinkClick r:id="rId8"/>
              </a:rPr>
              <a:t> </a:t>
            </a:r>
            <a:r>
              <a:rPr sz="1300" spc="-5" dirty="0">
                <a:solidFill>
                  <a:srgbClr val="0562C1"/>
                </a:solidFill>
                <a:uFill>
                  <a:solidFill>
                    <a:srgbClr val="0462C1"/>
                  </a:solidFill>
                </a:uFill>
                <a:latin typeface="Times New Roman"/>
                <a:cs typeface="Times New Roman"/>
                <a:hlinkClick r:id="rId8"/>
              </a:rPr>
              <a:t>части  первую   </a:t>
            </a:r>
            <a:r>
              <a:rPr sz="1300" dirty="0">
                <a:solidFill>
                  <a:srgbClr val="0562C1"/>
                </a:solidFill>
                <a:uFill>
                  <a:solidFill>
                    <a:srgbClr val="0462C1"/>
                  </a:solidFill>
                </a:uFill>
                <a:latin typeface="Times New Roman"/>
                <a:cs typeface="Times New Roman"/>
                <a:hlinkClick r:id="rId8"/>
              </a:rPr>
              <a:t>и</a:t>
            </a:r>
            <a:r>
              <a:rPr sz="1300" spc="325" dirty="0">
                <a:solidFill>
                  <a:srgbClr val="0562C1"/>
                </a:solidFill>
                <a:uFill>
                  <a:solidFill>
                    <a:srgbClr val="0462C1"/>
                  </a:solidFill>
                </a:uFill>
                <a:latin typeface="Times New Roman"/>
                <a:cs typeface="Times New Roman"/>
                <a:hlinkClick r:id="rId8"/>
              </a:rPr>
              <a:t> </a:t>
            </a:r>
            <a:r>
              <a:rPr sz="1300" spc="-5" dirty="0">
                <a:solidFill>
                  <a:srgbClr val="0562C1"/>
                </a:solidFill>
                <a:uFill>
                  <a:solidFill>
                    <a:srgbClr val="0462C1"/>
                  </a:solidFill>
                </a:uFill>
                <a:latin typeface="Times New Roman"/>
                <a:cs typeface="Times New Roman"/>
                <a:hlinkClick r:id="rId8"/>
              </a:rPr>
              <a:t>вторую</a:t>
            </a:r>
            <a:r>
              <a:rPr sz="1300" spc="315" dirty="0">
                <a:solidFill>
                  <a:srgbClr val="0562C1"/>
                </a:solidFill>
                <a:uFill>
                  <a:solidFill>
                    <a:srgbClr val="0462C1"/>
                  </a:solidFill>
                </a:uFill>
                <a:latin typeface="Times New Roman"/>
                <a:cs typeface="Times New Roman"/>
                <a:hlinkClick r:id="rId8"/>
              </a:rPr>
              <a:t> </a:t>
            </a:r>
            <a:r>
              <a:rPr sz="1300" spc="-5" dirty="0">
                <a:solidFill>
                  <a:srgbClr val="0562C1"/>
                </a:solidFill>
                <a:uFill>
                  <a:solidFill>
                    <a:srgbClr val="0462C1"/>
                  </a:solidFill>
                </a:uFill>
                <a:latin typeface="Times New Roman"/>
                <a:cs typeface="Times New Roman"/>
                <a:hlinkClick r:id="rId8"/>
              </a:rPr>
              <a:t>Налогового   кодекса </a:t>
            </a:r>
            <a:r>
              <a:rPr sz="1300" spc="260" dirty="0">
                <a:solidFill>
                  <a:srgbClr val="0562C1"/>
                </a:solidFill>
                <a:uFill>
                  <a:solidFill>
                    <a:srgbClr val="0462C1"/>
                  </a:solidFill>
                </a:uFill>
                <a:latin typeface="Times New Roman"/>
                <a:cs typeface="Times New Roman"/>
                <a:hlinkClick r:id="rId8"/>
              </a:rPr>
              <a:t> </a:t>
            </a:r>
            <a:r>
              <a:rPr sz="1300" spc="-5" dirty="0">
                <a:solidFill>
                  <a:srgbClr val="0562C1"/>
                </a:solidFill>
                <a:uFill>
                  <a:solidFill>
                    <a:srgbClr val="0462C1"/>
                  </a:solidFill>
                </a:uFill>
                <a:latin typeface="Times New Roman"/>
                <a:cs typeface="Times New Roman"/>
                <a:hlinkClick r:id="rId8"/>
              </a:rPr>
              <a:t>Российской </a:t>
            </a:r>
            <a:r>
              <a:rPr sz="1300" spc="160" dirty="0">
                <a:solidFill>
                  <a:srgbClr val="0562C1"/>
                </a:solidFill>
                <a:uFill>
                  <a:solidFill>
                    <a:srgbClr val="0462C1"/>
                  </a:solidFill>
                </a:uFill>
                <a:latin typeface="Times New Roman"/>
                <a:cs typeface="Times New Roman"/>
                <a:hlinkClick r:id="rId8"/>
              </a:rPr>
              <a:t> </a:t>
            </a:r>
            <a:r>
              <a:rPr sz="1300" spc="-5" dirty="0">
                <a:solidFill>
                  <a:srgbClr val="0562C1"/>
                </a:solidFill>
                <a:uFill>
                  <a:solidFill>
                    <a:srgbClr val="0462C1"/>
                  </a:solidFill>
                </a:uFill>
                <a:latin typeface="Times New Roman"/>
                <a:cs typeface="Times New Roman"/>
                <a:hlinkClick r:id="rId8"/>
              </a:rPr>
              <a:t>Федерации </a:t>
            </a:r>
            <a:r>
              <a:rPr sz="1300" dirty="0">
                <a:solidFill>
                  <a:srgbClr val="0562C1"/>
                </a:solidFill>
                <a:uFill>
                  <a:solidFill>
                    <a:srgbClr val="0462C1"/>
                  </a:solidFill>
                </a:uFill>
                <a:latin typeface="Times New Roman"/>
                <a:cs typeface="Times New Roman"/>
                <a:hlinkClick r:id="rId8"/>
              </a:rPr>
              <a:t>	</a:t>
            </a:r>
            <a:r>
              <a:rPr sz="1300" dirty="0">
                <a:solidFill>
                  <a:srgbClr val="0562C1"/>
                </a:solidFill>
                <a:latin typeface="Times New Roman"/>
                <a:cs typeface="Times New Roman"/>
                <a:hlinkClick r:id="rId8"/>
              </a:rPr>
              <a:t> </a:t>
            </a:r>
            <a:r>
              <a:rPr sz="1300" spc="-5" dirty="0">
                <a:solidFill>
                  <a:srgbClr val="0562C1"/>
                </a:solidFill>
                <a:uFill>
                  <a:solidFill>
                    <a:srgbClr val="0462C1"/>
                  </a:solidFill>
                </a:uFill>
                <a:latin typeface="Times New Roman"/>
                <a:cs typeface="Times New Roman"/>
                <a:hlinkClick r:id="rId8"/>
              </a:rPr>
              <a:t>иотдельные </a:t>
            </a:r>
            <a:r>
              <a:rPr sz="1300" dirty="0">
                <a:solidFill>
                  <a:srgbClr val="0562C1"/>
                </a:solidFill>
                <a:uFill>
                  <a:solidFill>
                    <a:srgbClr val="0462C1"/>
                  </a:solidFill>
                </a:uFill>
                <a:latin typeface="Times New Roman"/>
                <a:cs typeface="Times New Roman"/>
                <a:hlinkClick r:id="rId8"/>
              </a:rPr>
              <a:t>законодательные </a:t>
            </a:r>
            <a:r>
              <a:rPr sz="1300" spc="-5" dirty="0">
                <a:solidFill>
                  <a:srgbClr val="0562C1"/>
                </a:solidFill>
                <a:uFill>
                  <a:solidFill>
                    <a:srgbClr val="0462C1"/>
                  </a:solidFill>
                </a:uFill>
                <a:latin typeface="Times New Roman"/>
                <a:cs typeface="Times New Roman"/>
                <a:hlinkClick r:id="rId8"/>
              </a:rPr>
              <a:t>акты Российской</a:t>
            </a:r>
            <a:r>
              <a:rPr sz="1300" spc="-40" dirty="0">
                <a:solidFill>
                  <a:srgbClr val="0562C1"/>
                </a:solidFill>
                <a:uFill>
                  <a:solidFill>
                    <a:srgbClr val="0462C1"/>
                  </a:solidFill>
                </a:uFill>
                <a:latin typeface="Times New Roman"/>
                <a:cs typeface="Times New Roman"/>
                <a:hlinkClick r:id="rId8"/>
              </a:rPr>
              <a:t> </a:t>
            </a:r>
            <a:r>
              <a:rPr sz="1300" spc="-5" dirty="0">
                <a:solidFill>
                  <a:srgbClr val="0562C1"/>
                </a:solidFill>
                <a:uFill>
                  <a:solidFill>
                    <a:srgbClr val="0462C1"/>
                  </a:solidFill>
                </a:uFill>
                <a:latin typeface="Times New Roman"/>
                <a:cs typeface="Times New Roman"/>
                <a:hlinkClick r:id="rId8"/>
              </a:rPr>
              <a:t>Федерации</a:t>
            </a:r>
            <a:r>
              <a:rPr sz="1300" u="sng" spc="-5" dirty="0">
                <a:solidFill>
                  <a:srgbClr val="0562C1"/>
                </a:solidFill>
                <a:uFill>
                  <a:solidFill>
                    <a:srgbClr val="0462C1"/>
                  </a:solidFill>
                </a:uFill>
                <a:latin typeface="Times New Roman"/>
                <a:cs typeface="Times New Roman"/>
                <a:hlinkClick r:id="rId8"/>
              </a:rPr>
              <a:t>»     </a:t>
            </a:r>
            <a:r>
              <a:rPr sz="1300" u="sng" spc="130" dirty="0">
                <a:solidFill>
                  <a:srgbClr val="0562C1"/>
                </a:solidFill>
                <a:uFill>
                  <a:solidFill>
                    <a:srgbClr val="0462C1"/>
                  </a:solidFill>
                </a:uFill>
                <a:latin typeface="Times New Roman"/>
                <a:cs typeface="Times New Roman"/>
                <a:hlinkClick r:id="rId8"/>
              </a:rPr>
              <a:t> </a:t>
            </a:r>
            <a:endParaRPr sz="1300" dirty="0">
              <a:latin typeface="Times New Roman"/>
              <a:cs typeface="Times New Roman"/>
            </a:endParaRPr>
          </a:p>
        </p:txBody>
      </p:sp>
      <p:sp>
        <p:nvSpPr>
          <p:cNvPr id="21" name="object 21"/>
          <p:cNvSpPr txBox="1"/>
          <p:nvPr/>
        </p:nvSpPr>
        <p:spPr>
          <a:xfrm>
            <a:off x="2983483" y="1782381"/>
            <a:ext cx="5734685" cy="832919"/>
          </a:xfrm>
          <a:prstGeom prst="rect">
            <a:avLst/>
          </a:prstGeom>
        </p:spPr>
        <p:txBody>
          <a:bodyPr vert="horz" wrap="square" lIns="0" tIns="32384" rIns="0" bIns="0" rtlCol="0">
            <a:spAutoFit/>
          </a:bodyPr>
          <a:lstStyle/>
          <a:p>
            <a:pPr marL="12700" algn="just">
              <a:lnSpc>
                <a:spcPct val="100000"/>
              </a:lnSpc>
              <a:spcBef>
                <a:spcPts val="254"/>
              </a:spcBef>
            </a:pPr>
            <a:r>
              <a:rPr lang="ru-RU" sz="1300" spc="-5" dirty="0">
                <a:latin typeface="Times New Roman"/>
                <a:cs typeface="Times New Roman"/>
              </a:rPr>
              <a:t>Для плательщиков НПД установлены исключения в части применения контрольно-кассовой техники и уплаты страховых взносов,  а также штрафы за нарушение срока или порядка передачи в налоговый  орган сведений о произведённом расчете:</a:t>
            </a:r>
            <a:endParaRPr sz="1300" dirty="0">
              <a:latin typeface="Times New Roman"/>
              <a:cs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52730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281127" y="96138"/>
            <a:ext cx="1191895" cy="330835"/>
          </a:xfrm>
          <a:prstGeom prst="rect">
            <a:avLst/>
          </a:prstGeom>
        </p:spPr>
        <p:txBody>
          <a:bodyPr vert="horz" wrap="square" lIns="0" tIns="12700" rIns="0" bIns="0" rtlCol="0">
            <a:spAutoFit/>
          </a:bodyPr>
          <a:lstStyle/>
          <a:p>
            <a:pPr marL="12700">
              <a:lnSpc>
                <a:spcPct val="100000"/>
              </a:lnSpc>
              <a:spcBef>
                <a:spcPts val="100"/>
              </a:spcBef>
            </a:pPr>
            <a:r>
              <a:rPr spc="80" dirty="0"/>
              <a:t>Введение</a:t>
            </a:r>
          </a:p>
        </p:txBody>
      </p:sp>
      <p:sp>
        <p:nvSpPr>
          <p:cNvPr id="4" name="object 4"/>
          <p:cNvSpPr/>
          <p:nvPr/>
        </p:nvSpPr>
        <p:spPr>
          <a:xfrm>
            <a:off x="0" y="527303"/>
            <a:ext cx="2243327" cy="6330694"/>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2983483" y="4472419"/>
            <a:ext cx="5938520" cy="1259319"/>
          </a:xfrm>
          <a:prstGeom prst="rect">
            <a:avLst/>
          </a:prstGeom>
        </p:spPr>
        <p:txBody>
          <a:bodyPr vert="horz" wrap="square" lIns="0" tIns="12700" rIns="0" bIns="0" rtlCol="0">
            <a:spAutoFit/>
          </a:bodyPr>
          <a:lstStyle/>
          <a:p>
            <a:pPr marL="12700" marR="5080" algn="just">
              <a:lnSpc>
                <a:spcPct val="107500"/>
              </a:lnSpc>
              <a:spcBef>
                <a:spcPts val="100"/>
              </a:spcBef>
              <a:tabLst>
                <a:tab pos="1804035" algn="l"/>
                <a:tab pos="2962275" algn="l"/>
                <a:tab pos="4329430" algn="l"/>
                <a:tab pos="5483225" algn="l"/>
              </a:tabLst>
            </a:pPr>
            <a:r>
              <a:rPr lang="ru-RU" sz="1500" spc="-5" dirty="0">
                <a:latin typeface="Times New Roman"/>
                <a:cs typeface="Times New Roman"/>
              </a:rPr>
              <a:t>По НПД не нужно сдавать отчетность. Налог рассчитает налоговый орган. Для этого достаточно передать сведения о расчетах с  покупателями (заказчиками) через мобильное приложение «Мой налог",  уполномоченного	оператора	электронной	площадки	или  кредитную организацию.</a:t>
            </a:r>
            <a:endParaRPr sz="1500" dirty="0">
              <a:latin typeface="Times New Roman"/>
              <a:cs typeface="Times New Roman"/>
            </a:endParaRPr>
          </a:p>
        </p:txBody>
      </p:sp>
      <p:sp>
        <p:nvSpPr>
          <p:cNvPr id="6" name="object 6"/>
          <p:cNvSpPr txBox="1"/>
          <p:nvPr/>
        </p:nvSpPr>
        <p:spPr>
          <a:xfrm>
            <a:off x="2983483" y="930122"/>
            <a:ext cx="5795645" cy="2673039"/>
          </a:xfrm>
          <a:prstGeom prst="rect">
            <a:avLst/>
          </a:prstGeom>
        </p:spPr>
        <p:txBody>
          <a:bodyPr vert="horz" wrap="square" lIns="0" tIns="12700" rIns="0" bIns="0" rtlCol="0">
            <a:spAutoFit/>
          </a:bodyPr>
          <a:lstStyle/>
          <a:p>
            <a:pPr marL="187960" algn="ctr">
              <a:lnSpc>
                <a:spcPct val="100000"/>
              </a:lnSpc>
              <a:spcBef>
                <a:spcPts val="100"/>
              </a:spcBef>
            </a:pPr>
            <a:r>
              <a:rPr sz="1500" spc="-5" dirty="0" smtClean="0">
                <a:latin typeface="Times New Roman"/>
                <a:cs typeface="Times New Roman"/>
              </a:rPr>
              <a:t>«</a:t>
            </a:r>
            <a:r>
              <a:rPr lang="ru-RU" sz="1500" spc="-5" dirty="0" smtClean="0">
                <a:latin typeface="Times New Roman"/>
                <a:cs typeface="Times New Roman"/>
              </a:rPr>
              <a:t>Налог</a:t>
            </a:r>
            <a:r>
              <a:rPr sz="1500" spc="-5" dirty="0" smtClean="0">
                <a:latin typeface="Times New Roman"/>
                <a:cs typeface="Times New Roman"/>
              </a:rPr>
              <a:t> </a:t>
            </a:r>
            <a:r>
              <a:rPr lang="ru-RU" sz="1500" dirty="0" smtClean="0">
                <a:latin typeface="Times New Roman"/>
                <a:cs typeface="Times New Roman"/>
              </a:rPr>
              <a:t>на профессиональный доход</a:t>
            </a:r>
            <a:r>
              <a:rPr sz="1500" spc="-5" dirty="0" smtClean="0">
                <a:latin typeface="Times New Roman"/>
                <a:cs typeface="Times New Roman"/>
              </a:rPr>
              <a:t>»</a:t>
            </a:r>
            <a:endParaRPr lang="ru-RU" sz="1500" spc="-5" dirty="0" smtClean="0">
              <a:latin typeface="Times New Roman"/>
              <a:cs typeface="Times New Roman"/>
            </a:endParaRPr>
          </a:p>
          <a:p>
            <a:pPr marL="187960" algn="ctr">
              <a:lnSpc>
                <a:spcPct val="100000"/>
              </a:lnSpc>
              <a:spcBef>
                <a:spcPts val="100"/>
              </a:spcBef>
            </a:pPr>
            <a:endParaRPr lang="ru-RU" sz="1500" spc="-5" dirty="0">
              <a:latin typeface="Times New Roman"/>
              <a:cs typeface="Times New Roman"/>
            </a:endParaRPr>
          </a:p>
          <a:p>
            <a:pPr marL="187960" algn="ctr">
              <a:lnSpc>
                <a:spcPct val="100000"/>
              </a:lnSpc>
              <a:spcBef>
                <a:spcPts val="100"/>
              </a:spcBef>
            </a:pPr>
            <a:endParaRPr sz="1500" dirty="0">
              <a:latin typeface="Times New Roman"/>
              <a:cs typeface="Times New Roman"/>
            </a:endParaRPr>
          </a:p>
          <a:p>
            <a:pPr>
              <a:lnSpc>
                <a:spcPct val="100000"/>
              </a:lnSpc>
              <a:spcBef>
                <a:spcPts val="30"/>
              </a:spcBef>
            </a:pPr>
            <a:endParaRPr sz="1450" dirty="0">
              <a:latin typeface="Times New Roman"/>
              <a:cs typeface="Times New Roman"/>
            </a:endParaRPr>
          </a:p>
          <a:p>
            <a:pPr marL="12700" marR="5080" algn="just">
              <a:lnSpc>
                <a:spcPct val="107600"/>
              </a:lnSpc>
            </a:pPr>
            <a:r>
              <a:rPr lang="ru-RU" sz="1500" spc="-5" dirty="0" smtClean="0">
                <a:latin typeface="Times New Roman"/>
                <a:cs typeface="Times New Roman"/>
              </a:rPr>
              <a:t>Налог</a:t>
            </a:r>
            <a:r>
              <a:rPr sz="1500" spc="-5" dirty="0" smtClean="0">
                <a:latin typeface="Times New Roman"/>
                <a:cs typeface="Times New Roman"/>
              </a:rPr>
              <a:t> </a:t>
            </a:r>
            <a:r>
              <a:rPr lang="ru-RU" sz="1500" spc="-5" dirty="0" smtClean="0">
                <a:latin typeface="Times New Roman"/>
                <a:cs typeface="Times New Roman"/>
              </a:rPr>
              <a:t>на</a:t>
            </a:r>
            <a:r>
              <a:rPr sz="1500" spc="-5" dirty="0" smtClean="0">
                <a:latin typeface="Times New Roman"/>
                <a:cs typeface="Times New Roman"/>
              </a:rPr>
              <a:t> </a:t>
            </a:r>
            <a:r>
              <a:rPr lang="ru-RU" sz="1500" spc="-5" dirty="0" smtClean="0">
                <a:latin typeface="Times New Roman"/>
                <a:cs typeface="Times New Roman"/>
              </a:rPr>
              <a:t>профессиональный доход (НПД)</a:t>
            </a:r>
            <a:r>
              <a:rPr sz="1500" spc="-5" dirty="0" smtClean="0">
                <a:latin typeface="Times New Roman"/>
                <a:cs typeface="Times New Roman"/>
              </a:rPr>
              <a:t> </a:t>
            </a:r>
            <a:r>
              <a:rPr sz="1500" dirty="0">
                <a:latin typeface="Times New Roman"/>
                <a:cs typeface="Times New Roman"/>
              </a:rPr>
              <a:t>- </a:t>
            </a:r>
            <a:r>
              <a:rPr sz="1500" spc="-5" dirty="0">
                <a:latin typeface="Times New Roman"/>
                <a:cs typeface="Times New Roman"/>
              </a:rPr>
              <a:t>это специальный налоговый  </a:t>
            </a:r>
            <a:r>
              <a:rPr sz="1500" dirty="0">
                <a:latin typeface="Times New Roman"/>
                <a:cs typeface="Times New Roman"/>
              </a:rPr>
              <a:t>режим </a:t>
            </a:r>
            <a:r>
              <a:rPr sz="1500" spc="-5" dirty="0">
                <a:latin typeface="Times New Roman"/>
                <a:cs typeface="Times New Roman"/>
              </a:rPr>
              <a:t>для физлиц (как </a:t>
            </a:r>
            <a:r>
              <a:rPr sz="1500" dirty="0">
                <a:latin typeface="Times New Roman"/>
                <a:cs typeface="Times New Roman"/>
              </a:rPr>
              <a:t>зарегистрированных в </a:t>
            </a:r>
            <a:r>
              <a:rPr sz="1500" spc="-5" dirty="0">
                <a:latin typeface="Times New Roman"/>
                <a:cs typeface="Times New Roman"/>
              </a:rPr>
              <a:t>качестве ИП, </a:t>
            </a:r>
            <a:r>
              <a:rPr sz="1500" dirty="0">
                <a:latin typeface="Times New Roman"/>
                <a:cs typeface="Times New Roman"/>
              </a:rPr>
              <a:t>так и </a:t>
            </a:r>
            <a:r>
              <a:rPr sz="1500" spc="-5" dirty="0">
                <a:latin typeface="Times New Roman"/>
                <a:cs typeface="Times New Roman"/>
              </a:rPr>
              <a:t>не  зарегистрированных), </a:t>
            </a:r>
            <a:r>
              <a:rPr sz="1500" dirty="0">
                <a:latin typeface="Times New Roman"/>
                <a:cs typeface="Times New Roman"/>
              </a:rPr>
              <a:t>у </a:t>
            </a:r>
            <a:r>
              <a:rPr sz="1500" spc="-5" dirty="0">
                <a:latin typeface="Times New Roman"/>
                <a:cs typeface="Times New Roman"/>
              </a:rPr>
              <a:t>которых небольшой</a:t>
            </a:r>
            <a:r>
              <a:rPr sz="1500" spc="10" dirty="0">
                <a:latin typeface="Times New Roman"/>
                <a:cs typeface="Times New Roman"/>
              </a:rPr>
              <a:t> </a:t>
            </a:r>
            <a:r>
              <a:rPr sz="1500" spc="-5" dirty="0">
                <a:latin typeface="Times New Roman"/>
                <a:cs typeface="Times New Roman"/>
              </a:rPr>
              <a:t>бизнес.</a:t>
            </a:r>
            <a:endParaRPr sz="1500" dirty="0">
              <a:latin typeface="Times New Roman"/>
              <a:cs typeface="Times New Roman"/>
            </a:endParaRPr>
          </a:p>
          <a:p>
            <a:pPr algn="just">
              <a:lnSpc>
                <a:spcPct val="100000"/>
              </a:lnSpc>
              <a:spcBef>
                <a:spcPts val="15"/>
              </a:spcBef>
            </a:pPr>
            <a:endParaRPr sz="1450" dirty="0">
              <a:latin typeface="Times New Roman"/>
              <a:cs typeface="Times New Roman"/>
            </a:endParaRPr>
          </a:p>
          <a:p>
            <a:pPr marL="12700" marR="5080" algn="just">
              <a:lnSpc>
                <a:spcPct val="107500"/>
              </a:lnSpc>
            </a:pPr>
            <a:r>
              <a:rPr sz="1500" spc="-5" dirty="0">
                <a:latin typeface="Times New Roman"/>
                <a:cs typeface="Times New Roman"/>
              </a:rPr>
              <a:t>Режим подойдет тем, </a:t>
            </a:r>
            <a:r>
              <a:rPr sz="1500" dirty="0">
                <a:latin typeface="Times New Roman"/>
                <a:cs typeface="Times New Roman"/>
              </a:rPr>
              <a:t>у </a:t>
            </a:r>
            <a:r>
              <a:rPr sz="1500" spc="-5" dirty="0">
                <a:latin typeface="Times New Roman"/>
                <a:cs typeface="Times New Roman"/>
              </a:rPr>
              <a:t>кого нет </a:t>
            </a:r>
            <a:r>
              <a:rPr sz="1500" dirty="0">
                <a:latin typeface="Times New Roman"/>
                <a:cs typeface="Times New Roman"/>
              </a:rPr>
              <a:t>работников </a:t>
            </a:r>
            <a:r>
              <a:rPr sz="1500" spc="-5" dirty="0">
                <a:latin typeface="Times New Roman"/>
                <a:cs typeface="Times New Roman"/>
              </a:rPr>
              <a:t>по </a:t>
            </a:r>
            <a:r>
              <a:rPr sz="1500" dirty="0">
                <a:latin typeface="Times New Roman"/>
                <a:cs typeface="Times New Roman"/>
              </a:rPr>
              <a:t>трудовым </a:t>
            </a:r>
            <a:r>
              <a:rPr sz="1500" spc="-5" dirty="0">
                <a:latin typeface="Times New Roman"/>
                <a:cs typeface="Times New Roman"/>
              </a:rPr>
              <a:t>договорам,  доход </a:t>
            </a:r>
            <a:r>
              <a:rPr sz="1500" dirty="0">
                <a:latin typeface="Times New Roman"/>
                <a:cs typeface="Times New Roman"/>
              </a:rPr>
              <a:t>от </a:t>
            </a:r>
            <a:r>
              <a:rPr sz="1500" spc="-5" dirty="0">
                <a:latin typeface="Times New Roman"/>
                <a:cs typeface="Times New Roman"/>
              </a:rPr>
              <a:t>деятельности или использования имущества не больше </a:t>
            </a:r>
            <a:r>
              <a:rPr sz="1500" dirty="0">
                <a:latin typeface="Times New Roman"/>
                <a:cs typeface="Times New Roman"/>
              </a:rPr>
              <a:t>2,4  </a:t>
            </a:r>
            <a:r>
              <a:rPr sz="1500" spc="-5" dirty="0">
                <a:latin typeface="Times New Roman"/>
                <a:cs typeface="Times New Roman"/>
              </a:rPr>
              <a:t>млн. руб. </a:t>
            </a:r>
            <a:r>
              <a:rPr sz="1500" dirty="0">
                <a:latin typeface="Times New Roman"/>
                <a:cs typeface="Times New Roman"/>
              </a:rPr>
              <a:t>в </a:t>
            </a:r>
            <a:r>
              <a:rPr sz="1500" spc="-5" dirty="0">
                <a:latin typeface="Times New Roman"/>
                <a:cs typeface="Times New Roman"/>
              </a:rPr>
              <a:t>год </a:t>
            </a:r>
            <a:r>
              <a:rPr sz="1500" dirty="0">
                <a:latin typeface="Times New Roman"/>
                <a:cs typeface="Times New Roman"/>
              </a:rPr>
              <a:t>и </a:t>
            </a:r>
            <a:r>
              <a:rPr sz="1500" spc="-5" dirty="0">
                <a:latin typeface="Times New Roman"/>
                <a:cs typeface="Times New Roman"/>
              </a:rPr>
              <a:t>соблюдены другие ограничения.</a:t>
            </a:r>
            <a:endParaRPr sz="1500" dirty="0">
              <a:latin typeface="Times New Roman"/>
              <a:cs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52730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281127" y="96138"/>
            <a:ext cx="6743065" cy="330835"/>
          </a:xfrm>
          <a:prstGeom prst="rect">
            <a:avLst/>
          </a:prstGeom>
        </p:spPr>
        <p:txBody>
          <a:bodyPr vert="horz" wrap="square" lIns="0" tIns="12700" rIns="0" bIns="0" rtlCol="0">
            <a:spAutoFit/>
          </a:bodyPr>
          <a:lstStyle/>
          <a:p>
            <a:pPr marL="12700">
              <a:lnSpc>
                <a:spcPct val="100000"/>
              </a:lnSpc>
              <a:spcBef>
                <a:spcPts val="100"/>
              </a:spcBef>
            </a:pPr>
            <a:r>
              <a:rPr spc="85" dirty="0"/>
              <a:t>Особенности </a:t>
            </a:r>
            <a:r>
              <a:rPr spc="75" dirty="0"/>
              <a:t>нового </a:t>
            </a:r>
            <a:r>
              <a:rPr spc="85" dirty="0"/>
              <a:t>специального налогового</a:t>
            </a:r>
            <a:r>
              <a:rPr spc="545" dirty="0"/>
              <a:t> </a:t>
            </a:r>
            <a:r>
              <a:rPr spc="75" dirty="0"/>
              <a:t>режима</a:t>
            </a:r>
          </a:p>
        </p:txBody>
      </p:sp>
      <p:sp>
        <p:nvSpPr>
          <p:cNvPr id="4" name="object 4"/>
          <p:cNvSpPr/>
          <p:nvPr/>
        </p:nvSpPr>
        <p:spPr>
          <a:xfrm>
            <a:off x="3008376" y="1415796"/>
            <a:ext cx="240791" cy="224028"/>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3008376" y="1834895"/>
            <a:ext cx="240791" cy="224028"/>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3008376" y="2270760"/>
            <a:ext cx="240791" cy="224028"/>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3008376" y="2688335"/>
            <a:ext cx="240791" cy="224027"/>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3008376" y="3121151"/>
            <a:ext cx="240791" cy="222504"/>
          </a:xfrm>
          <a:prstGeom prst="rect">
            <a:avLst/>
          </a:prstGeom>
          <a:blipFill>
            <a:blip r:embed="rId5" cstate="print"/>
            <a:stretch>
              <a:fillRect/>
            </a:stretch>
          </a:blipFill>
        </p:spPr>
        <p:txBody>
          <a:bodyPr wrap="square" lIns="0" tIns="0" rIns="0" bIns="0" rtlCol="0"/>
          <a:lstStyle/>
          <a:p>
            <a:endParaRPr/>
          </a:p>
        </p:txBody>
      </p:sp>
      <p:sp>
        <p:nvSpPr>
          <p:cNvPr id="9" name="object 9"/>
          <p:cNvSpPr/>
          <p:nvPr/>
        </p:nvSpPr>
        <p:spPr>
          <a:xfrm>
            <a:off x="3008376" y="3538728"/>
            <a:ext cx="240791" cy="224028"/>
          </a:xfrm>
          <a:prstGeom prst="rect">
            <a:avLst/>
          </a:prstGeom>
          <a:blipFill>
            <a:blip r:embed="rId3" cstate="print"/>
            <a:stretch>
              <a:fillRect/>
            </a:stretch>
          </a:blipFill>
        </p:spPr>
        <p:txBody>
          <a:bodyPr wrap="square" lIns="0" tIns="0" rIns="0" bIns="0" rtlCol="0"/>
          <a:lstStyle/>
          <a:p>
            <a:endParaRPr/>
          </a:p>
        </p:txBody>
      </p:sp>
      <p:sp>
        <p:nvSpPr>
          <p:cNvPr id="10" name="object 10"/>
          <p:cNvSpPr/>
          <p:nvPr/>
        </p:nvSpPr>
        <p:spPr>
          <a:xfrm>
            <a:off x="0" y="527302"/>
            <a:ext cx="2243327" cy="6330695"/>
          </a:xfrm>
          <a:prstGeom prst="rect">
            <a:avLst/>
          </a:prstGeom>
          <a:blipFill>
            <a:blip r:embed="rId6" cstate="print"/>
            <a:stretch>
              <a:fillRect/>
            </a:stretch>
          </a:blipFill>
        </p:spPr>
        <p:txBody>
          <a:bodyPr wrap="square" lIns="0" tIns="0" rIns="0" bIns="0" rtlCol="0"/>
          <a:lstStyle/>
          <a:p>
            <a:endParaRPr/>
          </a:p>
        </p:txBody>
      </p:sp>
      <p:sp>
        <p:nvSpPr>
          <p:cNvPr id="11" name="object 11"/>
          <p:cNvSpPr txBox="1"/>
          <p:nvPr/>
        </p:nvSpPr>
        <p:spPr>
          <a:xfrm>
            <a:off x="2898520" y="977303"/>
            <a:ext cx="5654040" cy="2885405"/>
          </a:xfrm>
          <a:prstGeom prst="rect">
            <a:avLst/>
          </a:prstGeom>
        </p:spPr>
        <p:txBody>
          <a:bodyPr vert="horz" wrap="square" lIns="0" tIns="12700" rIns="0" bIns="0" rtlCol="0">
            <a:spAutoFit/>
          </a:bodyPr>
          <a:lstStyle/>
          <a:p>
            <a:pPr marL="63500">
              <a:lnSpc>
                <a:spcPct val="100000"/>
              </a:lnSpc>
              <a:spcBef>
                <a:spcPts val="100"/>
              </a:spcBef>
            </a:pPr>
            <a:r>
              <a:rPr sz="1300" b="1" spc="-5" dirty="0">
                <a:solidFill>
                  <a:srgbClr val="1F3864"/>
                </a:solidFill>
                <a:latin typeface="Times New Roman"/>
                <a:cs typeface="Times New Roman"/>
              </a:rPr>
              <a:t>Основные</a:t>
            </a:r>
            <a:r>
              <a:rPr sz="1300" b="1" spc="-55" dirty="0">
                <a:solidFill>
                  <a:srgbClr val="1F3864"/>
                </a:solidFill>
                <a:latin typeface="Times New Roman"/>
                <a:cs typeface="Times New Roman"/>
              </a:rPr>
              <a:t> </a:t>
            </a:r>
            <a:r>
              <a:rPr sz="1300" b="1" dirty="0">
                <a:solidFill>
                  <a:srgbClr val="1F3864"/>
                </a:solidFill>
                <a:latin typeface="Times New Roman"/>
                <a:cs typeface="Times New Roman"/>
              </a:rPr>
              <a:t>особенности:</a:t>
            </a:r>
            <a:endParaRPr sz="1300" dirty="0">
              <a:latin typeface="Times New Roman"/>
              <a:cs typeface="Times New Roman"/>
            </a:endParaRPr>
          </a:p>
          <a:p>
            <a:pPr>
              <a:lnSpc>
                <a:spcPct val="100000"/>
              </a:lnSpc>
              <a:spcBef>
                <a:spcPts val="35"/>
              </a:spcBef>
            </a:pPr>
            <a:endParaRPr sz="1650" dirty="0">
              <a:latin typeface="Times New Roman"/>
              <a:cs typeface="Times New Roman"/>
            </a:endParaRPr>
          </a:p>
          <a:p>
            <a:pPr marL="418465" indent="-269240">
              <a:lnSpc>
                <a:spcPct val="100000"/>
              </a:lnSpc>
              <a:buClr>
                <a:srgbClr val="FFFFFF"/>
              </a:buClr>
              <a:buSzPct val="123076"/>
              <a:buFont typeface="Wingdings"/>
              <a:buChar char=""/>
              <a:tabLst>
                <a:tab pos="419100" algn="l"/>
              </a:tabLst>
            </a:pPr>
            <a:r>
              <a:rPr sz="1950" spc="-7" baseline="4273" dirty="0">
                <a:latin typeface="Times New Roman"/>
                <a:cs typeface="Times New Roman"/>
              </a:rPr>
              <a:t>взаимодействие </a:t>
            </a:r>
            <a:r>
              <a:rPr sz="1950" baseline="4273" dirty="0">
                <a:latin typeface="Times New Roman"/>
                <a:cs typeface="Times New Roman"/>
              </a:rPr>
              <a:t>с налоговым органом </a:t>
            </a:r>
            <a:r>
              <a:rPr sz="1950" spc="-7" baseline="4273" dirty="0">
                <a:latin typeface="Times New Roman"/>
                <a:cs typeface="Times New Roman"/>
              </a:rPr>
              <a:t>через мобильное</a:t>
            </a:r>
            <a:r>
              <a:rPr sz="1950" spc="-150" baseline="4273" dirty="0">
                <a:latin typeface="Times New Roman"/>
                <a:cs typeface="Times New Roman"/>
              </a:rPr>
              <a:t> </a:t>
            </a:r>
            <a:r>
              <a:rPr sz="1950" spc="-7" baseline="4273" dirty="0">
                <a:latin typeface="Times New Roman"/>
                <a:cs typeface="Times New Roman"/>
              </a:rPr>
              <a:t>приложение;</a:t>
            </a:r>
            <a:endParaRPr sz="1950" baseline="4273" dirty="0">
              <a:latin typeface="Times New Roman"/>
              <a:cs typeface="Times New Roman"/>
            </a:endParaRPr>
          </a:p>
          <a:p>
            <a:pPr>
              <a:lnSpc>
                <a:spcPct val="100000"/>
              </a:lnSpc>
              <a:spcBef>
                <a:spcPts val="15"/>
              </a:spcBef>
              <a:buClr>
                <a:srgbClr val="FFFFFF"/>
              </a:buClr>
              <a:buFont typeface="Wingdings"/>
              <a:buChar char=""/>
            </a:pPr>
            <a:endParaRPr sz="1500" dirty="0">
              <a:latin typeface="Times New Roman"/>
              <a:cs typeface="Times New Roman"/>
            </a:endParaRPr>
          </a:p>
          <a:p>
            <a:pPr marL="418465" indent="-269240">
              <a:lnSpc>
                <a:spcPct val="100000"/>
              </a:lnSpc>
              <a:buClr>
                <a:srgbClr val="FFFFFF"/>
              </a:buClr>
              <a:buSzPct val="123076"/>
              <a:buFont typeface="Wingdings"/>
              <a:buChar char=""/>
              <a:tabLst>
                <a:tab pos="419100" algn="l"/>
              </a:tabLst>
            </a:pPr>
            <a:r>
              <a:rPr sz="1300" dirty="0">
                <a:latin typeface="Times New Roman"/>
                <a:cs typeface="Times New Roman"/>
              </a:rPr>
              <a:t>не нужно </a:t>
            </a:r>
            <a:r>
              <a:rPr sz="1300" spc="-5" dirty="0">
                <a:latin typeface="Times New Roman"/>
                <a:cs typeface="Times New Roman"/>
              </a:rPr>
              <a:t>уплачивать НДФЛ </a:t>
            </a:r>
            <a:r>
              <a:rPr sz="1300" dirty="0">
                <a:latin typeface="Times New Roman"/>
                <a:cs typeface="Times New Roman"/>
              </a:rPr>
              <a:t>и </a:t>
            </a:r>
            <a:r>
              <a:rPr sz="1300" spc="-5" dirty="0">
                <a:latin typeface="Times New Roman"/>
                <a:cs typeface="Times New Roman"/>
              </a:rPr>
              <a:t>НДС </a:t>
            </a:r>
            <a:r>
              <a:rPr sz="1300" dirty="0">
                <a:latin typeface="Times New Roman"/>
                <a:cs typeface="Times New Roman"/>
              </a:rPr>
              <a:t>(с </a:t>
            </a:r>
            <a:r>
              <a:rPr sz="1300" spc="-5" dirty="0">
                <a:latin typeface="Times New Roman"/>
                <a:cs typeface="Times New Roman"/>
              </a:rPr>
              <a:t>некоторыми</a:t>
            </a:r>
            <a:r>
              <a:rPr sz="1300" spc="-130" dirty="0">
                <a:latin typeface="Times New Roman"/>
                <a:cs typeface="Times New Roman"/>
              </a:rPr>
              <a:t> </a:t>
            </a:r>
            <a:r>
              <a:rPr sz="1300" spc="-5" dirty="0">
                <a:latin typeface="Times New Roman"/>
                <a:cs typeface="Times New Roman"/>
              </a:rPr>
              <a:t>исключениями);</a:t>
            </a:r>
            <a:endParaRPr sz="1300" dirty="0">
              <a:latin typeface="Times New Roman"/>
              <a:cs typeface="Times New Roman"/>
            </a:endParaRPr>
          </a:p>
          <a:p>
            <a:pPr>
              <a:lnSpc>
                <a:spcPct val="100000"/>
              </a:lnSpc>
              <a:spcBef>
                <a:spcPts val="25"/>
              </a:spcBef>
              <a:buClr>
                <a:srgbClr val="FFFFFF"/>
              </a:buClr>
              <a:buFont typeface="Wingdings"/>
              <a:buChar char=""/>
            </a:pPr>
            <a:endParaRPr sz="1600" dirty="0">
              <a:latin typeface="Times New Roman"/>
              <a:cs typeface="Times New Roman"/>
            </a:endParaRPr>
          </a:p>
          <a:p>
            <a:pPr marL="418465" indent="-269240">
              <a:lnSpc>
                <a:spcPct val="100000"/>
              </a:lnSpc>
              <a:buClr>
                <a:srgbClr val="FFFFFF"/>
              </a:buClr>
              <a:buSzPct val="123076"/>
              <a:buFont typeface="Wingdings"/>
              <a:buChar char=""/>
              <a:tabLst>
                <a:tab pos="419100" algn="l"/>
              </a:tabLst>
            </a:pPr>
            <a:r>
              <a:rPr sz="1950" baseline="2136" dirty="0">
                <a:latin typeface="Times New Roman"/>
                <a:cs typeface="Times New Roman"/>
              </a:rPr>
              <a:t>не требуется </a:t>
            </a:r>
            <a:r>
              <a:rPr sz="1950" spc="-7" baseline="2136" dirty="0">
                <a:latin typeface="Times New Roman"/>
                <a:cs typeface="Times New Roman"/>
              </a:rPr>
              <a:t>кассовый</a:t>
            </a:r>
            <a:r>
              <a:rPr sz="1950" spc="-60" baseline="2136" dirty="0">
                <a:latin typeface="Times New Roman"/>
                <a:cs typeface="Times New Roman"/>
              </a:rPr>
              <a:t> </a:t>
            </a:r>
            <a:r>
              <a:rPr sz="1950" spc="-7" baseline="2136" dirty="0">
                <a:latin typeface="Times New Roman"/>
                <a:cs typeface="Times New Roman"/>
              </a:rPr>
              <a:t>аппарат;</a:t>
            </a:r>
            <a:endParaRPr sz="1950" baseline="2136" dirty="0">
              <a:latin typeface="Times New Roman"/>
              <a:cs typeface="Times New Roman"/>
            </a:endParaRPr>
          </a:p>
          <a:p>
            <a:pPr>
              <a:lnSpc>
                <a:spcPct val="100000"/>
              </a:lnSpc>
              <a:spcBef>
                <a:spcPts val="20"/>
              </a:spcBef>
              <a:buClr>
                <a:srgbClr val="FFFFFF"/>
              </a:buClr>
              <a:buFont typeface="Wingdings"/>
              <a:buChar char=""/>
            </a:pPr>
            <a:endParaRPr sz="1550" dirty="0">
              <a:latin typeface="Times New Roman"/>
              <a:cs typeface="Times New Roman"/>
            </a:endParaRPr>
          </a:p>
          <a:p>
            <a:pPr marL="418465" indent="-269240">
              <a:lnSpc>
                <a:spcPct val="100000"/>
              </a:lnSpc>
              <a:spcBef>
                <a:spcPts val="5"/>
              </a:spcBef>
              <a:buClr>
                <a:srgbClr val="FFFFFF"/>
              </a:buClr>
              <a:buSzPct val="123076"/>
              <a:buFont typeface="Wingdings"/>
              <a:buChar char=""/>
              <a:tabLst>
                <a:tab pos="419100" algn="l"/>
              </a:tabLst>
            </a:pPr>
            <a:r>
              <a:rPr sz="1300" spc="-5" dirty="0">
                <a:latin typeface="Times New Roman"/>
                <a:cs typeface="Times New Roman"/>
              </a:rPr>
              <a:t>нет налоговых</a:t>
            </a:r>
            <a:r>
              <a:rPr sz="1300" spc="-45" dirty="0">
                <a:latin typeface="Times New Roman"/>
                <a:cs typeface="Times New Roman"/>
              </a:rPr>
              <a:t> </a:t>
            </a:r>
            <a:r>
              <a:rPr sz="1300" spc="-5" dirty="0">
                <a:latin typeface="Times New Roman"/>
                <a:cs typeface="Times New Roman"/>
              </a:rPr>
              <a:t>деклараций;</a:t>
            </a:r>
            <a:endParaRPr sz="1300" dirty="0">
              <a:latin typeface="Times New Roman"/>
              <a:cs typeface="Times New Roman"/>
            </a:endParaRPr>
          </a:p>
          <a:p>
            <a:pPr>
              <a:lnSpc>
                <a:spcPct val="100000"/>
              </a:lnSpc>
              <a:spcBef>
                <a:spcPts val="50"/>
              </a:spcBef>
              <a:buClr>
                <a:srgbClr val="FFFFFF"/>
              </a:buClr>
              <a:buFont typeface="Wingdings"/>
              <a:buChar char=""/>
            </a:pPr>
            <a:endParaRPr sz="1550" dirty="0">
              <a:latin typeface="Times New Roman"/>
              <a:cs typeface="Times New Roman"/>
            </a:endParaRPr>
          </a:p>
          <a:p>
            <a:pPr marL="418465" indent="-269240">
              <a:lnSpc>
                <a:spcPct val="100000"/>
              </a:lnSpc>
              <a:buClr>
                <a:srgbClr val="FFFFFF"/>
              </a:buClr>
              <a:buSzPct val="123076"/>
              <a:buFont typeface="Wingdings"/>
              <a:buChar char=""/>
              <a:tabLst>
                <a:tab pos="419100" algn="l"/>
              </a:tabLst>
            </a:pPr>
            <a:r>
              <a:rPr sz="1300" spc="-5" dirty="0">
                <a:latin typeface="Times New Roman"/>
                <a:cs typeface="Times New Roman"/>
              </a:rPr>
              <a:t>низкие налоговые ставки </a:t>
            </a:r>
            <a:r>
              <a:rPr sz="1300" dirty="0">
                <a:latin typeface="Times New Roman"/>
                <a:cs typeface="Times New Roman"/>
              </a:rPr>
              <a:t>(4 % и</a:t>
            </a:r>
            <a:r>
              <a:rPr sz="1300" spc="-100" dirty="0">
                <a:latin typeface="Times New Roman"/>
                <a:cs typeface="Times New Roman"/>
              </a:rPr>
              <a:t> </a:t>
            </a:r>
            <a:r>
              <a:rPr sz="1300" dirty="0" smtClean="0">
                <a:latin typeface="Times New Roman"/>
                <a:cs typeface="Times New Roman"/>
              </a:rPr>
              <a:t>6</a:t>
            </a:r>
            <a:r>
              <a:rPr lang="ru-RU" sz="1300" dirty="0" smtClean="0">
                <a:latin typeface="Times New Roman"/>
                <a:cs typeface="Times New Roman"/>
              </a:rPr>
              <a:t> </a:t>
            </a:r>
            <a:r>
              <a:rPr sz="1300" dirty="0" smtClean="0">
                <a:latin typeface="Times New Roman"/>
                <a:cs typeface="Times New Roman"/>
              </a:rPr>
              <a:t>%);</a:t>
            </a:r>
            <a:endParaRPr sz="1300" dirty="0">
              <a:latin typeface="Times New Roman"/>
              <a:cs typeface="Times New Roman"/>
            </a:endParaRPr>
          </a:p>
          <a:p>
            <a:pPr>
              <a:lnSpc>
                <a:spcPct val="100000"/>
              </a:lnSpc>
              <a:spcBef>
                <a:spcPts val="50"/>
              </a:spcBef>
              <a:buClr>
                <a:srgbClr val="FFFFFF"/>
              </a:buClr>
              <a:buFont typeface="Wingdings"/>
              <a:buChar char=""/>
            </a:pPr>
            <a:endParaRPr sz="1550" dirty="0">
              <a:latin typeface="Times New Roman"/>
              <a:cs typeface="Times New Roman"/>
            </a:endParaRPr>
          </a:p>
          <a:p>
            <a:pPr marL="418465" indent="-269240">
              <a:lnSpc>
                <a:spcPct val="100000"/>
              </a:lnSpc>
              <a:spcBef>
                <a:spcPts val="5"/>
              </a:spcBef>
              <a:buClr>
                <a:srgbClr val="FFFFFF"/>
              </a:buClr>
              <a:buSzPct val="123076"/>
              <a:buFont typeface="Wingdings"/>
              <a:buChar char=""/>
              <a:tabLst>
                <a:tab pos="419100" algn="l"/>
              </a:tabLst>
            </a:pPr>
            <a:r>
              <a:rPr lang="ru-RU" sz="1300" dirty="0" smtClean="0">
                <a:latin typeface="Times New Roman"/>
                <a:cs typeface="Times New Roman"/>
              </a:rPr>
              <a:t>добровольная уплата </a:t>
            </a:r>
            <a:r>
              <a:rPr lang="ru-RU" sz="1300" spc="-5" dirty="0" smtClean="0">
                <a:latin typeface="Times New Roman"/>
                <a:cs typeface="Times New Roman"/>
              </a:rPr>
              <a:t>страховых</a:t>
            </a:r>
            <a:r>
              <a:rPr sz="1300" spc="-15" dirty="0" smtClean="0">
                <a:latin typeface="Times New Roman"/>
                <a:cs typeface="Times New Roman"/>
              </a:rPr>
              <a:t> </a:t>
            </a:r>
            <a:r>
              <a:rPr lang="ru-RU" sz="1300" spc="-15" dirty="0" smtClean="0">
                <a:latin typeface="Times New Roman"/>
                <a:cs typeface="Times New Roman"/>
              </a:rPr>
              <a:t>взносов</a:t>
            </a:r>
            <a:r>
              <a:rPr sz="1300" spc="-5" dirty="0" smtClean="0">
                <a:latin typeface="Times New Roman"/>
                <a:cs typeface="Times New Roman"/>
              </a:rPr>
              <a:t>.</a:t>
            </a:r>
            <a:endParaRPr sz="1300" dirty="0">
              <a:latin typeface="Times New Roman"/>
              <a:cs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52730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281127" y="96138"/>
            <a:ext cx="3345815" cy="330835"/>
          </a:xfrm>
          <a:prstGeom prst="rect">
            <a:avLst/>
          </a:prstGeom>
        </p:spPr>
        <p:txBody>
          <a:bodyPr vert="horz" wrap="square" lIns="0" tIns="12700" rIns="0" bIns="0" rtlCol="0">
            <a:spAutoFit/>
          </a:bodyPr>
          <a:lstStyle/>
          <a:p>
            <a:pPr marL="12700">
              <a:lnSpc>
                <a:spcPct val="100000"/>
              </a:lnSpc>
              <a:spcBef>
                <a:spcPts val="100"/>
              </a:spcBef>
            </a:pPr>
            <a:r>
              <a:rPr spc="60" dirty="0"/>
              <a:t>Кто </a:t>
            </a:r>
            <a:r>
              <a:rPr spc="75" dirty="0"/>
              <a:t>вправе </a:t>
            </a:r>
            <a:r>
              <a:rPr spc="80" dirty="0"/>
              <a:t>применять</a:t>
            </a:r>
            <a:r>
              <a:rPr spc="455" dirty="0"/>
              <a:t> </a:t>
            </a:r>
            <a:r>
              <a:rPr spc="60" dirty="0"/>
              <a:t>НПД</a:t>
            </a:r>
          </a:p>
        </p:txBody>
      </p:sp>
      <p:sp>
        <p:nvSpPr>
          <p:cNvPr id="5" name="object 5"/>
          <p:cNvSpPr/>
          <p:nvPr/>
        </p:nvSpPr>
        <p:spPr>
          <a:xfrm>
            <a:off x="0" y="527302"/>
            <a:ext cx="2243326" cy="6330695"/>
          </a:xfrm>
          <a:prstGeom prst="rect">
            <a:avLst/>
          </a:prstGeom>
          <a:blipFill>
            <a:blip r:embed="rId3" cstate="print"/>
            <a:stretch>
              <a:fillRect/>
            </a:stretch>
          </a:blipFill>
        </p:spPr>
        <p:txBody>
          <a:bodyPr wrap="square" lIns="0" tIns="0" rIns="0" bIns="0" rtlCol="0"/>
          <a:lstStyle/>
          <a:p>
            <a:endParaRPr/>
          </a:p>
        </p:txBody>
      </p:sp>
      <p:sp>
        <p:nvSpPr>
          <p:cNvPr id="6" name="object 6"/>
          <p:cNvSpPr txBox="1"/>
          <p:nvPr/>
        </p:nvSpPr>
        <p:spPr>
          <a:xfrm>
            <a:off x="2941066" y="914400"/>
            <a:ext cx="5812790" cy="4770537"/>
          </a:xfrm>
          <a:prstGeom prst="rect">
            <a:avLst/>
          </a:prstGeom>
        </p:spPr>
        <p:txBody>
          <a:bodyPr vert="horz" wrap="square" lIns="0" tIns="12700" rIns="0" bIns="0" rtlCol="0">
            <a:spAutoFit/>
          </a:bodyPr>
          <a:lstStyle/>
          <a:p>
            <a:pPr marL="12700" marR="240029" algn="just">
              <a:lnSpc>
                <a:spcPct val="110000"/>
              </a:lnSpc>
              <a:spcBef>
                <a:spcPts val="100"/>
              </a:spcBef>
              <a:tabLst>
                <a:tab pos="1086485" algn="l"/>
                <a:tab pos="1311910" algn="l"/>
                <a:tab pos="1617980" algn="l"/>
                <a:tab pos="2675890" algn="l"/>
                <a:tab pos="3481704" algn="l"/>
                <a:tab pos="4034154" algn="l"/>
                <a:tab pos="4496435" algn="l"/>
                <a:tab pos="4812030" algn="l"/>
              </a:tabLst>
            </a:pPr>
            <a:endParaRPr lang="ru-RU" sz="1300" spc="-5" dirty="0" smtClean="0">
              <a:latin typeface="Times New Roman"/>
              <a:cs typeface="Times New Roman"/>
            </a:endParaRPr>
          </a:p>
          <a:p>
            <a:pPr marL="12700" marR="240029" algn="just">
              <a:lnSpc>
                <a:spcPct val="110000"/>
              </a:lnSpc>
              <a:spcBef>
                <a:spcPts val="100"/>
              </a:spcBef>
              <a:tabLst>
                <a:tab pos="1086485" algn="l"/>
                <a:tab pos="1311910" algn="l"/>
                <a:tab pos="1617980" algn="l"/>
                <a:tab pos="2675890" algn="l"/>
                <a:tab pos="3481704" algn="l"/>
                <a:tab pos="4034154" algn="l"/>
                <a:tab pos="4496435" algn="l"/>
                <a:tab pos="4812030" algn="l"/>
              </a:tabLst>
            </a:pPr>
            <a:endParaRPr lang="ru-RU" sz="1300" spc="-5" dirty="0">
              <a:latin typeface="Times New Roman"/>
              <a:cs typeface="Times New Roman"/>
            </a:endParaRPr>
          </a:p>
          <a:p>
            <a:pPr marL="12700" marR="240029" algn="just">
              <a:lnSpc>
                <a:spcPct val="110000"/>
              </a:lnSpc>
              <a:spcBef>
                <a:spcPts val="100"/>
              </a:spcBef>
              <a:tabLst>
                <a:tab pos="1086485" algn="l"/>
                <a:tab pos="1311910" algn="l"/>
                <a:tab pos="1617980" algn="l"/>
                <a:tab pos="2675890" algn="l"/>
                <a:tab pos="3481704" algn="l"/>
                <a:tab pos="4034154" algn="l"/>
                <a:tab pos="4496435" algn="l"/>
                <a:tab pos="4812030" algn="l"/>
              </a:tabLst>
            </a:pPr>
            <a:endParaRPr lang="ru-RU" sz="1300" spc="-5" dirty="0" smtClean="0">
              <a:latin typeface="Times New Roman"/>
              <a:cs typeface="Times New Roman"/>
            </a:endParaRPr>
          </a:p>
          <a:p>
            <a:pPr marL="12700" marR="240029" algn="just">
              <a:lnSpc>
                <a:spcPct val="110000"/>
              </a:lnSpc>
              <a:spcBef>
                <a:spcPts val="100"/>
              </a:spcBef>
              <a:tabLst>
                <a:tab pos="1086485" algn="l"/>
                <a:tab pos="1311910" algn="l"/>
                <a:tab pos="1617980" algn="l"/>
                <a:tab pos="2675890" algn="l"/>
                <a:tab pos="3481704" algn="l"/>
                <a:tab pos="4034154" algn="l"/>
                <a:tab pos="4496435" algn="l"/>
                <a:tab pos="4812030" algn="l"/>
              </a:tabLst>
            </a:pPr>
            <a:endParaRPr lang="ru-RU" sz="1300" spc="-5" dirty="0">
              <a:latin typeface="Times New Roman"/>
              <a:cs typeface="Times New Roman"/>
            </a:endParaRPr>
          </a:p>
          <a:p>
            <a:pPr marL="12700" marR="240029" algn="just">
              <a:lnSpc>
                <a:spcPct val="110000"/>
              </a:lnSpc>
              <a:spcBef>
                <a:spcPts val="100"/>
              </a:spcBef>
              <a:tabLst>
                <a:tab pos="1086485" algn="l"/>
                <a:tab pos="1311910" algn="l"/>
                <a:tab pos="1617980" algn="l"/>
                <a:tab pos="2675890" algn="l"/>
                <a:tab pos="3481704" algn="l"/>
                <a:tab pos="4034154" algn="l"/>
                <a:tab pos="4496435" algn="l"/>
                <a:tab pos="4812030" algn="l"/>
              </a:tabLst>
            </a:pPr>
            <a:r>
              <a:rPr lang="ru-RU" sz="1300" spc="-5" dirty="0" smtClean="0">
                <a:latin typeface="Times New Roman"/>
                <a:cs typeface="Times New Roman"/>
              </a:rPr>
              <a:t>Перейти </a:t>
            </a:r>
            <a:r>
              <a:rPr lang="ru-RU" sz="1300" spc="-5" dirty="0">
                <a:latin typeface="Times New Roman"/>
                <a:cs typeface="Times New Roman"/>
              </a:rPr>
              <a:t>на использование специального налогового режима вправе физические лица,	которые получают  доход от собственной деятельности, при ведении которой они не имеют  работодателя и не привлекают  наёмных работников  по трудовым  договорам.</a:t>
            </a:r>
          </a:p>
          <a:p>
            <a:pPr marL="12700" marR="240029" algn="just">
              <a:lnSpc>
                <a:spcPct val="110000"/>
              </a:lnSpc>
              <a:spcBef>
                <a:spcPts val="100"/>
              </a:spcBef>
              <a:tabLst>
                <a:tab pos="1086485" algn="l"/>
                <a:tab pos="1311910" algn="l"/>
                <a:tab pos="1617980" algn="l"/>
                <a:tab pos="2675890" algn="l"/>
                <a:tab pos="3481704" algn="l"/>
                <a:tab pos="4034154" algn="l"/>
                <a:tab pos="4496435" algn="l"/>
                <a:tab pos="4812030" algn="l"/>
              </a:tabLst>
            </a:pPr>
            <a:endParaRPr lang="ru-RU" sz="1300" spc="-5" dirty="0">
              <a:latin typeface="Times New Roman"/>
              <a:cs typeface="Times New Roman"/>
            </a:endParaRPr>
          </a:p>
          <a:p>
            <a:pPr marL="12700" marR="240029" algn="just">
              <a:lnSpc>
                <a:spcPct val="110000"/>
              </a:lnSpc>
              <a:spcBef>
                <a:spcPts val="100"/>
              </a:spcBef>
              <a:tabLst>
                <a:tab pos="1086485" algn="l"/>
                <a:tab pos="1311910" algn="l"/>
                <a:tab pos="1617980" algn="l"/>
                <a:tab pos="2675890" algn="l"/>
                <a:tab pos="3481704" algn="l"/>
                <a:tab pos="4034154" algn="l"/>
                <a:tab pos="4496435" algn="l"/>
                <a:tab pos="4812030" algn="l"/>
              </a:tabLst>
            </a:pPr>
            <a:endParaRPr lang="ru-RU" sz="1300" spc="-5" dirty="0" smtClean="0">
              <a:latin typeface="Times New Roman"/>
              <a:cs typeface="Times New Roman"/>
            </a:endParaRPr>
          </a:p>
          <a:p>
            <a:pPr marL="12700" marR="240029" algn="just">
              <a:lnSpc>
                <a:spcPct val="110000"/>
              </a:lnSpc>
              <a:spcBef>
                <a:spcPts val="100"/>
              </a:spcBef>
              <a:tabLst>
                <a:tab pos="1086485" algn="l"/>
                <a:tab pos="1311910" algn="l"/>
                <a:tab pos="1617980" algn="l"/>
                <a:tab pos="2675890" algn="l"/>
                <a:tab pos="3481704" algn="l"/>
                <a:tab pos="4034154" algn="l"/>
                <a:tab pos="4496435" algn="l"/>
                <a:tab pos="4812030" algn="l"/>
              </a:tabLst>
            </a:pPr>
            <a:endParaRPr lang="ru-RU" sz="1300" spc="-5" dirty="0">
              <a:latin typeface="Times New Roman"/>
              <a:cs typeface="Times New Roman"/>
            </a:endParaRPr>
          </a:p>
          <a:p>
            <a:pPr marL="12700" marR="240029" algn="just">
              <a:lnSpc>
                <a:spcPct val="110000"/>
              </a:lnSpc>
              <a:spcBef>
                <a:spcPts val="100"/>
              </a:spcBef>
              <a:tabLst>
                <a:tab pos="1086485" algn="l"/>
                <a:tab pos="1311910" algn="l"/>
                <a:tab pos="1617980" algn="l"/>
                <a:tab pos="2675890" algn="l"/>
                <a:tab pos="3481704" algn="l"/>
                <a:tab pos="4034154" algn="l"/>
                <a:tab pos="4496435" algn="l"/>
                <a:tab pos="4812030" algn="l"/>
              </a:tabLst>
            </a:pPr>
            <a:endParaRPr lang="ru-RU" sz="1300" spc="-5" dirty="0" smtClean="0">
              <a:latin typeface="Times New Roman"/>
              <a:cs typeface="Times New Roman"/>
            </a:endParaRPr>
          </a:p>
          <a:p>
            <a:pPr marL="12700" marR="240029" algn="just">
              <a:lnSpc>
                <a:spcPct val="110000"/>
              </a:lnSpc>
              <a:spcBef>
                <a:spcPts val="100"/>
              </a:spcBef>
              <a:tabLst>
                <a:tab pos="1086485" algn="l"/>
                <a:tab pos="1311910" algn="l"/>
                <a:tab pos="1617980" algn="l"/>
                <a:tab pos="2675890" algn="l"/>
                <a:tab pos="3481704" algn="l"/>
                <a:tab pos="4034154" algn="l"/>
                <a:tab pos="4496435" algn="l"/>
                <a:tab pos="4812030" algn="l"/>
              </a:tabLst>
            </a:pPr>
            <a:endParaRPr lang="ru-RU" sz="1300" spc="-5" dirty="0">
              <a:latin typeface="Times New Roman"/>
              <a:cs typeface="Times New Roman"/>
            </a:endParaRPr>
          </a:p>
          <a:p>
            <a:pPr marL="12700" marR="240029" algn="just">
              <a:lnSpc>
                <a:spcPct val="110000"/>
              </a:lnSpc>
              <a:spcBef>
                <a:spcPts val="100"/>
              </a:spcBef>
              <a:tabLst>
                <a:tab pos="1086485" algn="l"/>
                <a:tab pos="1311910" algn="l"/>
                <a:tab pos="1617980" algn="l"/>
                <a:tab pos="2675890" algn="l"/>
                <a:tab pos="3481704" algn="l"/>
                <a:tab pos="4034154" algn="l"/>
                <a:tab pos="4496435" algn="l"/>
                <a:tab pos="4812030" algn="l"/>
              </a:tabLst>
            </a:pPr>
            <a:endParaRPr lang="ru-RU" sz="1300" spc="-5" dirty="0">
              <a:latin typeface="Times New Roman"/>
              <a:cs typeface="Times New Roman"/>
            </a:endParaRPr>
          </a:p>
          <a:p>
            <a:pPr marL="12700" marR="240029" algn="just">
              <a:lnSpc>
                <a:spcPct val="110000"/>
              </a:lnSpc>
              <a:spcBef>
                <a:spcPts val="100"/>
              </a:spcBef>
              <a:tabLst>
                <a:tab pos="1086485" algn="l"/>
                <a:tab pos="1311910" algn="l"/>
                <a:tab pos="1617980" algn="l"/>
                <a:tab pos="2675890" algn="l"/>
                <a:tab pos="3481704" algn="l"/>
                <a:tab pos="4034154" algn="l"/>
                <a:tab pos="4496435" algn="l"/>
                <a:tab pos="4812030" algn="l"/>
              </a:tabLst>
            </a:pPr>
            <a:r>
              <a:rPr lang="ru-RU" sz="1300" spc="-5" dirty="0">
                <a:latin typeface="Times New Roman"/>
                <a:cs typeface="Times New Roman"/>
              </a:rPr>
              <a:t>Наличие работодателя не препятствует использованию НПД в части  дополнительных доходов, полученных от самостоятельной деятельности  (которая не связана с этим работодателем). Нельзя применить НПД к доходам  от бывшего работодателя, полученным по гражданско-правовому договору о  выполнении работ или оказании услуг, если со дня увольнения прошло менее 2  лет.</a:t>
            </a:r>
          </a:p>
          <a:p>
            <a:pPr algn="just">
              <a:lnSpc>
                <a:spcPct val="100000"/>
              </a:lnSpc>
              <a:spcBef>
                <a:spcPts val="45"/>
              </a:spcBef>
            </a:pPr>
            <a:endParaRPr sz="1400" dirty="0">
              <a:latin typeface="Times New Roman"/>
              <a:cs typeface="Times New Roman"/>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52730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281127" y="96138"/>
            <a:ext cx="3340100" cy="330835"/>
          </a:xfrm>
          <a:prstGeom prst="rect">
            <a:avLst/>
          </a:prstGeom>
        </p:spPr>
        <p:txBody>
          <a:bodyPr vert="horz" wrap="square" lIns="0" tIns="12700" rIns="0" bIns="0" rtlCol="0">
            <a:spAutoFit/>
          </a:bodyPr>
          <a:lstStyle/>
          <a:p>
            <a:pPr marL="12700">
              <a:lnSpc>
                <a:spcPct val="100000"/>
              </a:lnSpc>
              <a:spcBef>
                <a:spcPts val="100"/>
              </a:spcBef>
            </a:pPr>
            <a:r>
              <a:rPr spc="60" dirty="0"/>
              <a:t>Кто </a:t>
            </a:r>
            <a:r>
              <a:rPr spc="75" dirty="0"/>
              <a:t>вправе </a:t>
            </a:r>
            <a:r>
              <a:rPr spc="80" dirty="0"/>
              <a:t>применять</a:t>
            </a:r>
            <a:r>
              <a:rPr spc="409" dirty="0"/>
              <a:t> </a:t>
            </a:r>
            <a:r>
              <a:rPr spc="60" dirty="0"/>
              <a:t>НПД</a:t>
            </a:r>
          </a:p>
        </p:txBody>
      </p:sp>
      <p:sp>
        <p:nvSpPr>
          <p:cNvPr id="7" name="object 7"/>
          <p:cNvSpPr/>
          <p:nvPr/>
        </p:nvSpPr>
        <p:spPr>
          <a:xfrm>
            <a:off x="0" y="527303"/>
            <a:ext cx="2246375" cy="6330694"/>
          </a:xfrm>
          <a:prstGeom prst="rect">
            <a:avLst/>
          </a:prstGeom>
          <a:blipFill>
            <a:blip r:embed="rId3" cstate="print"/>
            <a:stretch>
              <a:fillRect/>
            </a:stretch>
          </a:blipFill>
        </p:spPr>
        <p:txBody>
          <a:bodyPr wrap="square" lIns="0" tIns="0" rIns="0" bIns="0" rtlCol="0"/>
          <a:lstStyle/>
          <a:p>
            <a:endParaRPr/>
          </a:p>
        </p:txBody>
      </p:sp>
      <p:sp>
        <p:nvSpPr>
          <p:cNvPr id="8" name="object 8"/>
          <p:cNvSpPr/>
          <p:nvPr/>
        </p:nvSpPr>
        <p:spPr>
          <a:xfrm>
            <a:off x="836675" y="3857244"/>
            <a:ext cx="914400" cy="923925"/>
          </a:xfrm>
          <a:custGeom>
            <a:avLst/>
            <a:gdLst/>
            <a:ahLst/>
            <a:cxnLst/>
            <a:rect l="l" t="t" r="r" b="b"/>
            <a:pathLst>
              <a:path w="914400" h="923925">
                <a:moveTo>
                  <a:pt x="457200" y="0"/>
                </a:moveTo>
                <a:lnTo>
                  <a:pt x="410454" y="2384"/>
                </a:lnTo>
                <a:lnTo>
                  <a:pt x="365059" y="9382"/>
                </a:lnTo>
                <a:lnTo>
                  <a:pt x="321243" y="20761"/>
                </a:lnTo>
                <a:lnTo>
                  <a:pt x="279238" y="36290"/>
                </a:lnTo>
                <a:lnTo>
                  <a:pt x="239272" y="55736"/>
                </a:lnTo>
                <a:lnTo>
                  <a:pt x="201576" y="78866"/>
                </a:lnTo>
                <a:lnTo>
                  <a:pt x="166379" y="105450"/>
                </a:lnTo>
                <a:lnTo>
                  <a:pt x="133911" y="135254"/>
                </a:lnTo>
                <a:lnTo>
                  <a:pt x="104403" y="168047"/>
                </a:lnTo>
                <a:lnTo>
                  <a:pt x="78083" y="203596"/>
                </a:lnTo>
                <a:lnTo>
                  <a:pt x="55182" y="241670"/>
                </a:lnTo>
                <a:lnTo>
                  <a:pt x="35929" y="282035"/>
                </a:lnTo>
                <a:lnTo>
                  <a:pt x="20555" y="324460"/>
                </a:lnTo>
                <a:lnTo>
                  <a:pt x="9288" y="368712"/>
                </a:lnTo>
                <a:lnTo>
                  <a:pt x="2360" y="414560"/>
                </a:lnTo>
                <a:lnTo>
                  <a:pt x="0" y="461771"/>
                </a:lnTo>
                <a:lnTo>
                  <a:pt x="2360" y="508983"/>
                </a:lnTo>
                <a:lnTo>
                  <a:pt x="9288" y="554831"/>
                </a:lnTo>
                <a:lnTo>
                  <a:pt x="20555" y="599083"/>
                </a:lnTo>
                <a:lnTo>
                  <a:pt x="35929" y="641508"/>
                </a:lnTo>
                <a:lnTo>
                  <a:pt x="55182" y="681873"/>
                </a:lnTo>
                <a:lnTo>
                  <a:pt x="78083" y="719947"/>
                </a:lnTo>
                <a:lnTo>
                  <a:pt x="104403" y="755496"/>
                </a:lnTo>
                <a:lnTo>
                  <a:pt x="133911" y="788288"/>
                </a:lnTo>
                <a:lnTo>
                  <a:pt x="166379" y="818093"/>
                </a:lnTo>
                <a:lnTo>
                  <a:pt x="201576" y="844676"/>
                </a:lnTo>
                <a:lnTo>
                  <a:pt x="239272" y="867807"/>
                </a:lnTo>
                <a:lnTo>
                  <a:pt x="279238" y="887253"/>
                </a:lnTo>
                <a:lnTo>
                  <a:pt x="321243" y="902782"/>
                </a:lnTo>
                <a:lnTo>
                  <a:pt x="365059" y="914161"/>
                </a:lnTo>
                <a:lnTo>
                  <a:pt x="410454" y="921159"/>
                </a:lnTo>
                <a:lnTo>
                  <a:pt x="457200" y="923543"/>
                </a:lnTo>
                <a:lnTo>
                  <a:pt x="503941" y="921159"/>
                </a:lnTo>
                <a:lnTo>
                  <a:pt x="549333" y="914161"/>
                </a:lnTo>
                <a:lnTo>
                  <a:pt x="593146" y="902782"/>
                </a:lnTo>
                <a:lnTo>
                  <a:pt x="635150" y="887253"/>
                </a:lnTo>
                <a:lnTo>
                  <a:pt x="675116" y="867807"/>
                </a:lnTo>
                <a:lnTo>
                  <a:pt x="712812" y="844676"/>
                </a:lnTo>
                <a:lnTo>
                  <a:pt x="748009" y="818093"/>
                </a:lnTo>
                <a:lnTo>
                  <a:pt x="780478" y="788288"/>
                </a:lnTo>
                <a:lnTo>
                  <a:pt x="809988" y="755496"/>
                </a:lnTo>
                <a:lnTo>
                  <a:pt x="836309" y="719947"/>
                </a:lnTo>
                <a:lnTo>
                  <a:pt x="859212" y="681873"/>
                </a:lnTo>
                <a:lnTo>
                  <a:pt x="878466" y="641508"/>
                </a:lnTo>
                <a:lnTo>
                  <a:pt x="893842" y="599083"/>
                </a:lnTo>
                <a:lnTo>
                  <a:pt x="905110" y="554831"/>
                </a:lnTo>
                <a:lnTo>
                  <a:pt x="912039" y="508983"/>
                </a:lnTo>
                <a:lnTo>
                  <a:pt x="914400" y="461771"/>
                </a:lnTo>
                <a:lnTo>
                  <a:pt x="912039" y="414560"/>
                </a:lnTo>
                <a:lnTo>
                  <a:pt x="905110" y="368712"/>
                </a:lnTo>
                <a:lnTo>
                  <a:pt x="893842" y="324460"/>
                </a:lnTo>
                <a:lnTo>
                  <a:pt x="878466" y="282035"/>
                </a:lnTo>
                <a:lnTo>
                  <a:pt x="859212" y="241670"/>
                </a:lnTo>
                <a:lnTo>
                  <a:pt x="836309" y="203596"/>
                </a:lnTo>
                <a:lnTo>
                  <a:pt x="809988" y="168047"/>
                </a:lnTo>
                <a:lnTo>
                  <a:pt x="780478" y="135254"/>
                </a:lnTo>
                <a:lnTo>
                  <a:pt x="748009" y="105450"/>
                </a:lnTo>
                <a:lnTo>
                  <a:pt x="712812" y="78866"/>
                </a:lnTo>
                <a:lnTo>
                  <a:pt x="675116" y="55736"/>
                </a:lnTo>
                <a:lnTo>
                  <a:pt x="635150" y="36290"/>
                </a:lnTo>
                <a:lnTo>
                  <a:pt x="593146" y="20761"/>
                </a:lnTo>
                <a:lnTo>
                  <a:pt x="549333" y="9382"/>
                </a:lnTo>
                <a:lnTo>
                  <a:pt x="503941" y="2384"/>
                </a:lnTo>
                <a:lnTo>
                  <a:pt x="457200" y="0"/>
                </a:lnTo>
                <a:close/>
              </a:path>
            </a:pathLst>
          </a:custGeom>
          <a:solidFill>
            <a:srgbClr val="FFC000"/>
          </a:solidFill>
        </p:spPr>
        <p:txBody>
          <a:bodyPr wrap="square" lIns="0" tIns="0" rIns="0" bIns="0" rtlCol="0"/>
          <a:lstStyle/>
          <a:p>
            <a:endParaRPr/>
          </a:p>
        </p:txBody>
      </p:sp>
      <p:sp>
        <p:nvSpPr>
          <p:cNvPr id="9" name="object 9"/>
          <p:cNvSpPr/>
          <p:nvPr/>
        </p:nvSpPr>
        <p:spPr>
          <a:xfrm>
            <a:off x="836675" y="3857244"/>
            <a:ext cx="914400" cy="923925"/>
          </a:xfrm>
          <a:custGeom>
            <a:avLst/>
            <a:gdLst/>
            <a:ahLst/>
            <a:cxnLst/>
            <a:rect l="l" t="t" r="r" b="b"/>
            <a:pathLst>
              <a:path w="914400" h="923925">
                <a:moveTo>
                  <a:pt x="0" y="461771"/>
                </a:moveTo>
                <a:lnTo>
                  <a:pt x="2360" y="414560"/>
                </a:lnTo>
                <a:lnTo>
                  <a:pt x="9288" y="368712"/>
                </a:lnTo>
                <a:lnTo>
                  <a:pt x="20555" y="324460"/>
                </a:lnTo>
                <a:lnTo>
                  <a:pt x="35929" y="282035"/>
                </a:lnTo>
                <a:lnTo>
                  <a:pt x="55182" y="241670"/>
                </a:lnTo>
                <a:lnTo>
                  <a:pt x="78083" y="203596"/>
                </a:lnTo>
                <a:lnTo>
                  <a:pt x="104403" y="168047"/>
                </a:lnTo>
                <a:lnTo>
                  <a:pt x="133911" y="135254"/>
                </a:lnTo>
                <a:lnTo>
                  <a:pt x="166379" y="105450"/>
                </a:lnTo>
                <a:lnTo>
                  <a:pt x="201576" y="78866"/>
                </a:lnTo>
                <a:lnTo>
                  <a:pt x="239272" y="55736"/>
                </a:lnTo>
                <a:lnTo>
                  <a:pt x="279238" y="36290"/>
                </a:lnTo>
                <a:lnTo>
                  <a:pt x="321243" y="20761"/>
                </a:lnTo>
                <a:lnTo>
                  <a:pt x="365059" y="9382"/>
                </a:lnTo>
                <a:lnTo>
                  <a:pt x="410454" y="2384"/>
                </a:lnTo>
                <a:lnTo>
                  <a:pt x="457200" y="0"/>
                </a:lnTo>
                <a:lnTo>
                  <a:pt x="503941" y="2384"/>
                </a:lnTo>
                <a:lnTo>
                  <a:pt x="549333" y="9382"/>
                </a:lnTo>
                <a:lnTo>
                  <a:pt x="593146" y="20761"/>
                </a:lnTo>
                <a:lnTo>
                  <a:pt x="635150" y="36290"/>
                </a:lnTo>
                <a:lnTo>
                  <a:pt x="675116" y="55736"/>
                </a:lnTo>
                <a:lnTo>
                  <a:pt x="712812" y="78866"/>
                </a:lnTo>
                <a:lnTo>
                  <a:pt x="748009" y="105450"/>
                </a:lnTo>
                <a:lnTo>
                  <a:pt x="780478" y="135254"/>
                </a:lnTo>
                <a:lnTo>
                  <a:pt x="809988" y="168047"/>
                </a:lnTo>
                <a:lnTo>
                  <a:pt x="836309" y="203596"/>
                </a:lnTo>
                <a:lnTo>
                  <a:pt x="859212" y="241670"/>
                </a:lnTo>
                <a:lnTo>
                  <a:pt x="878466" y="282035"/>
                </a:lnTo>
                <a:lnTo>
                  <a:pt x="893842" y="324460"/>
                </a:lnTo>
                <a:lnTo>
                  <a:pt x="905110" y="368712"/>
                </a:lnTo>
                <a:lnTo>
                  <a:pt x="912039" y="414560"/>
                </a:lnTo>
                <a:lnTo>
                  <a:pt x="914400" y="461771"/>
                </a:lnTo>
                <a:lnTo>
                  <a:pt x="912039" y="508983"/>
                </a:lnTo>
                <a:lnTo>
                  <a:pt x="905110" y="554831"/>
                </a:lnTo>
                <a:lnTo>
                  <a:pt x="893842" y="599083"/>
                </a:lnTo>
                <a:lnTo>
                  <a:pt x="878466" y="641508"/>
                </a:lnTo>
                <a:lnTo>
                  <a:pt x="859212" y="681873"/>
                </a:lnTo>
                <a:lnTo>
                  <a:pt x="836309" y="719947"/>
                </a:lnTo>
                <a:lnTo>
                  <a:pt x="809988" y="755496"/>
                </a:lnTo>
                <a:lnTo>
                  <a:pt x="780478" y="788288"/>
                </a:lnTo>
                <a:lnTo>
                  <a:pt x="748009" y="818093"/>
                </a:lnTo>
                <a:lnTo>
                  <a:pt x="712812" y="844676"/>
                </a:lnTo>
                <a:lnTo>
                  <a:pt x="675116" y="867807"/>
                </a:lnTo>
                <a:lnTo>
                  <a:pt x="635150" y="887253"/>
                </a:lnTo>
                <a:lnTo>
                  <a:pt x="593146" y="902782"/>
                </a:lnTo>
                <a:lnTo>
                  <a:pt x="549333" y="914161"/>
                </a:lnTo>
                <a:lnTo>
                  <a:pt x="503941" y="921159"/>
                </a:lnTo>
                <a:lnTo>
                  <a:pt x="457200" y="923543"/>
                </a:lnTo>
                <a:lnTo>
                  <a:pt x="410454" y="921159"/>
                </a:lnTo>
                <a:lnTo>
                  <a:pt x="365059" y="914161"/>
                </a:lnTo>
                <a:lnTo>
                  <a:pt x="321243" y="902782"/>
                </a:lnTo>
                <a:lnTo>
                  <a:pt x="279238" y="887253"/>
                </a:lnTo>
                <a:lnTo>
                  <a:pt x="239272" y="867807"/>
                </a:lnTo>
                <a:lnTo>
                  <a:pt x="201576" y="844676"/>
                </a:lnTo>
                <a:lnTo>
                  <a:pt x="166379" y="818093"/>
                </a:lnTo>
                <a:lnTo>
                  <a:pt x="133911" y="788288"/>
                </a:lnTo>
                <a:lnTo>
                  <a:pt x="104403" y="755496"/>
                </a:lnTo>
                <a:lnTo>
                  <a:pt x="78083" y="719947"/>
                </a:lnTo>
                <a:lnTo>
                  <a:pt x="55182" y="681873"/>
                </a:lnTo>
                <a:lnTo>
                  <a:pt x="35929" y="641508"/>
                </a:lnTo>
                <a:lnTo>
                  <a:pt x="20555" y="599083"/>
                </a:lnTo>
                <a:lnTo>
                  <a:pt x="9288" y="554831"/>
                </a:lnTo>
                <a:lnTo>
                  <a:pt x="2360" y="508983"/>
                </a:lnTo>
                <a:lnTo>
                  <a:pt x="0" y="461771"/>
                </a:lnTo>
                <a:close/>
              </a:path>
            </a:pathLst>
          </a:custGeom>
          <a:ln w="12191">
            <a:solidFill>
              <a:srgbClr val="BB8B00"/>
            </a:solidFill>
          </a:ln>
        </p:spPr>
        <p:txBody>
          <a:bodyPr wrap="square" lIns="0" tIns="0" rIns="0" bIns="0" rtlCol="0"/>
          <a:lstStyle/>
          <a:p>
            <a:endParaRPr/>
          </a:p>
        </p:txBody>
      </p:sp>
      <p:sp>
        <p:nvSpPr>
          <p:cNvPr id="10" name="object 10"/>
          <p:cNvSpPr txBox="1"/>
          <p:nvPr/>
        </p:nvSpPr>
        <p:spPr>
          <a:xfrm>
            <a:off x="1055014" y="4071620"/>
            <a:ext cx="476884" cy="452120"/>
          </a:xfrm>
          <a:prstGeom prst="rect">
            <a:avLst/>
          </a:prstGeom>
        </p:spPr>
        <p:txBody>
          <a:bodyPr vert="horz" wrap="square" lIns="0" tIns="12065" rIns="0" bIns="0" rtlCol="0">
            <a:spAutoFit/>
          </a:bodyPr>
          <a:lstStyle/>
          <a:p>
            <a:pPr marL="12700">
              <a:lnSpc>
                <a:spcPct val="100000"/>
              </a:lnSpc>
              <a:spcBef>
                <a:spcPts val="95"/>
              </a:spcBef>
            </a:pPr>
            <a:r>
              <a:rPr sz="2800" b="1" spc="-10" dirty="0">
                <a:solidFill>
                  <a:srgbClr val="C00000"/>
                </a:solidFill>
                <a:latin typeface="Calibri"/>
                <a:cs typeface="Calibri"/>
              </a:rPr>
              <a:t>2,4</a:t>
            </a:r>
            <a:endParaRPr sz="2800">
              <a:latin typeface="Calibri"/>
              <a:cs typeface="Calibri"/>
            </a:endParaRPr>
          </a:p>
        </p:txBody>
      </p:sp>
      <p:sp>
        <p:nvSpPr>
          <p:cNvPr id="11" name="object 11"/>
          <p:cNvSpPr/>
          <p:nvPr/>
        </p:nvSpPr>
        <p:spPr>
          <a:xfrm>
            <a:off x="439623" y="3296856"/>
            <a:ext cx="1707248" cy="504697"/>
          </a:xfrm>
          <a:prstGeom prst="rect">
            <a:avLst/>
          </a:prstGeom>
          <a:blipFill>
            <a:blip r:embed="rId4" cstate="print"/>
            <a:stretch>
              <a:fillRect/>
            </a:stretch>
          </a:blipFill>
        </p:spPr>
        <p:txBody>
          <a:bodyPr wrap="square" lIns="0" tIns="0" rIns="0" bIns="0" rtlCol="0"/>
          <a:lstStyle/>
          <a:p>
            <a:endParaRPr/>
          </a:p>
        </p:txBody>
      </p:sp>
      <p:sp>
        <p:nvSpPr>
          <p:cNvPr id="13" name="object 13"/>
          <p:cNvSpPr txBox="1"/>
          <p:nvPr/>
        </p:nvSpPr>
        <p:spPr>
          <a:xfrm>
            <a:off x="2845840" y="4544453"/>
            <a:ext cx="5789295" cy="659796"/>
          </a:xfrm>
          <a:prstGeom prst="rect">
            <a:avLst/>
          </a:prstGeom>
        </p:spPr>
        <p:txBody>
          <a:bodyPr vert="horz" wrap="square" lIns="0" tIns="13335" rIns="0" bIns="0" rtlCol="0">
            <a:spAutoFit/>
          </a:bodyPr>
          <a:lstStyle/>
          <a:p>
            <a:pPr marL="12700" algn="just">
              <a:lnSpc>
                <a:spcPct val="100000"/>
              </a:lnSpc>
              <a:spcBef>
                <a:spcPts val="105"/>
              </a:spcBef>
            </a:pPr>
            <a:r>
              <a:rPr lang="ru-RU" sz="1400" dirty="0">
                <a:latin typeface="Times New Roman"/>
                <a:cs typeface="Times New Roman"/>
              </a:rPr>
              <a:t>Ранее зарегистрированные индивидуальные предприниматели,  применяющие УСН, ЕСХН или общий режим налогообложения вправе перейти на НПД</a:t>
            </a:r>
            <a:r>
              <a:rPr lang="ru-RU" sz="1400" dirty="0" smtClean="0">
                <a:latin typeface="Times New Roman"/>
                <a:cs typeface="Times New Roman"/>
              </a:rPr>
              <a:t>. </a:t>
            </a:r>
            <a:endParaRPr sz="1400" dirty="0">
              <a:latin typeface="Times New Roman"/>
              <a:cs typeface="Times New Roman"/>
            </a:endParaRPr>
          </a:p>
        </p:txBody>
      </p:sp>
      <p:sp>
        <p:nvSpPr>
          <p:cNvPr id="14" name="object 14"/>
          <p:cNvSpPr txBox="1"/>
          <p:nvPr/>
        </p:nvSpPr>
        <p:spPr>
          <a:xfrm>
            <a:off x="2845841" y="3150184"/>
            <a:ext cx="5780405" cy="723265"/>
          </a:xfrm>
          <a:prstGeom prst="rect">
            <a:avLst/>
          </a:prstGeom>
        </p:spPr>
        <p:txBody>
          <a:bodyPr vert="horz" wrap="square" lIns="0" tIns="12700" rIns="0" bIns="0" rtlCol="0">
            <a:spAutoFit/>
          </a:bodyPr>
          <a:lstStyle/>
          <a:p>
            <a:pPr marL="12700" marR="5080" algn="just">
              <a:lnSpc>
                <a:spcPct val="108900"/>
              </a:lnSpc>
              <a:spcBef>
                <a:spcPts val="100"/>
              </a:spcBef>
              <a:tabLst>
                <a:tab pos="819785" algn="l"/>
                <a:tab pos="2306320" algn="l"/>
                <a:tab pos="4003675" algn="l"/>
                <a:tab pos="4342765" algn="l"/>
              </a:tabLst>
            </a:pPr>
            <a:r>
              <a:rPr sz="1400" spc="-5" dirty="0">
                <a:latin typeface="Times New Roman"/>
                <a:cs typeface="Times New Roman"/>
              </a:rPr>
              <a:t>Для применения НПД физическому </a:t>
            </a:r>
            <a:r>
              <a:rPr sz="1400" dirty="0">
                <a:latin typeface="Times New Roman"/>
                <a:cs typeface="Times New Roman"/>
              </a:rPr>
              <a:t>лицу не требуется регистрация в  </a:t>
            </a:r>
            <a:r>
              <a:rPr sz="1400" spc="-5" dirty="0">
                <a:latin typeface="Times New Roman"/>
                <a:cs typeface="Times New Roman"/>
              </a:rPr>
              <a:t>качестве	индивидуального	предпринимателя</a:t>
            </a:r>
            <a:r>
              <a:rPr sz="1400" b="1" spc="-5" dirty="0">
                <a:latin typeface="Times New Roman"/>
                <a:cs typeface="Times New Roman"/>
              </a:rPr>
              <a:t>,	</a:t>
            </a:r>
            <a:r>
              <a:rPr sz="1400" spc="-5" dirty="0">
                <a:latin typeface="Times New Roman"/>
                <a:cs typeface="Times New Roman"/>
              </a:rPr>
              <a:t>но	</a:t>
            </a:r>
            <a:r>
              <a:rPr sz="1400" dirty="0">
                <a:latin typeface="Times New Roman"/>
                <a:cs typeface="Times New Roman"/>
              </a:rPr>
              <a:t>индивидуальные  </a:t>
            </a:r>
            <a:r>
              <a:rPr sz="1400" spc="-5" dirty="0">
                <a:latin typeface="Times New Roman"/>
                <a:cs typeface="Times New Roman"/>
              </a:rPr>
              <a:t>предприниматели </a:t>
            </a:r>
            <a:r>
              <a:rPr sz="1400" dirty="0">
                <a:latin typeface="Times New Roman"/>
                <a:cs typeface="Times New Roman"/>
              </a:rPr>
              <a:t>также </a:t>
            </a:r>
            <a:r>
              <a:rPr sz="1400" spc="-5" dirty="0">
                <a:latin typeface="Times New Roman"/>
                <a:cs typeface="Times New Roman"/>
              </a:rPr>
              <a:t>вправе этот специальный налоговый</a:t>
            </a:r>
            <a:r>
              <a:rPr sz="1400" spc="-190" dirty="0">
                <a:latin typeface="Times New Roman"/>
                <a:cs typeface="Times New Roman"/>
              </a:rPr>
              <a:t> </a:t>
            </a:r>
            <a:r>
              <a:rPr sz="1400" dirty="0">
                <a:latin typeface="Times New Roman"/>
                <a:cs typeface="Times New Roman"/>
              </a:rPr>
              <a:t>режим</a:t>
            </a:r>
            <a:r>
              <a:rPr sz="1400" b="1" dirty="0">
                <a:latin typeface="Times New Roman"/>
                <a:cs typeface="Times New Roman"/>
              </a:rPr>
              <a:t>.</a:t>
            </a:r>
            <a:endParaRPr sz="1400" dirty="0">
              <a:latin typeface="Times New Roman"/>
              <a:cs typeface="Times New Roman"/>
            </a:endParaRPr>
          </a:p>
        </p:txBody>
      </p:sp>
      <p:sp>
        <p:nvSpPr>
          <p:cNvPr id="15" name="object 15"/>
          <p:cNvSpPr txBox="1"/>
          <p:nvPr/>
        </p:nvSpPr>
        <p:spPr>
          <a:xfrm>
            <a:off x="2845841" y="893318"/>
            <a:ext cx="5789295" cy="1665584"/>
          </a:xfrm>
          <a:prstGeom prst="rect">
            <a:avLst/>
          </a:prstGeom>
        </p:spPr>
        <p:txBody>
          <a:bodyPr vert="horz" wrap="square" lIns="0" tIns="12700" rIns="0" bIns="0" rtlCol="0">
            <a:spAutoFit/>
          </a:bodyPr>
          <a:lstStyle/>
          <a:p>
            <a:pPr marL="12700" marR="32384" algn="just">
              <a:lnSpc>
                <a:spcPct val="108700"/>
              </a:lnSpc>
              <a:spcBef>
                <a:spcPts val="100"/>
              </a:spcBef>
            </a:pPr>
            <a:r>
              <a:rPr lang="ru-RU" sz="1400" spc="-5" dirty="0">
                <a:latin typeface="Times New Roman"/>
                <a:cs typeface="Times New Roman"/>
              </a:rPr>
              <a:t>Применение НПД допускается, если размер доходов от самостоятельной  хозяйственной деятельности не превышает 2,4 млн. руб. в год.</a:t>
            </a:r>
          </a:p>
          <a:p>
            <a:pPr marL="12700" marR="32384" algn="just">
              <a:lnSpc>
                <a:spcPct val="108700"/>
              </a:lnSpc>
              <a:spcBef>
                <a:spcPts val="100"/>
              </a:spcBef>
            </a:pPr>
            <a:endParaRPr lang="ru-RU" sz="1400" spc="-5" dirty="0">
              <a:latin typeface="Times New Roman"/>
              <a:cs typeface="Times New Roman"/>
            </a:endParaRPr>
          </a:p>
          <a:p>
            <a:pPr marL="12700" marR="32384" algn="just">
              <a:lnSpc>
                <a:spcPct val="108700"/>
              </a:lnSpc>
              <a:spcBef>
                <a:spcPts val="100"/>
              </a:spcBef>
            </a:pPr>
            <a:r>
              <a:rPr lang="ru-RU" sz="1400" spc="-5" dirty="0">
                <a:latin typeface="Times New Roman"/>
                <a:cs typeface="Times New Roman"/>
              </a:rPr>
              <a:t>Если сумма доходов превысит 2,4 млн. руб. до истечения года  со дня перехода  на  НПД,  можно  перейти  на иной режим, например, на  упрощённую систему налогообложения. При этом не потребуется пересчёт  уплаченных сумм НПД.</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527303"/>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281127" y="96138"/>
            <a:ext cx="4416425" cy="330835"/>
          </a:xfrm>
          <a:prstGeom prst="rect">
            <a:avLst/>
          </a:prstGeom>
        </p:spPr>
        <p:txBody>
          <a:bodyPr vert="horz" wrap="square" lIns="0" tIns="12700" rIns="0" bIns="0" rtlCol="0">
            <a:spAutoFit/>
          </a:bodyPr>
          <a:lstStyle/>
          <a:p>
            <a:pPr marL="12700">
              <a:lnSpc>
                <a:spcPct val="100000"/>
              </a:lnSpc>
              <a:spcBef>
                <a:spcPts val="100"/>
              </a:spcBef>
            </a:pPr>
            <a:r>
              <a:rPr spc="75" dirty="0"/>
              <a:t>Место </a:t>
            </a:r>
            <a:r>
              <a:rPr spc="85" dirty="0"/>
              <a:t>осуществления</a:t>
            </a:r>
            <a:r>
              <a:rPr spc="280" dirty="0"/>
              <a:t> </a:t>
            </a:r>
            <a:r>
              <a:rPr spc="85" dirty="0"/>
              <a:t>деятельности</a:t>
            </a:r>
          </a:p>
        </p:txBody>
      </p:sp>
      <p:sp>
        <p:nvSpPr>
          <p:cNvPr id="4" name="object 4"/>
          <p:cNvSpPr/>
          <p:nvPr/>
        </p:nvSpPr>
        <p:spPr>
          <a:xfrm>
            <a:off x="0" y="527303"/>
            <a:ext cx="2246375" cy="6329172"/>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2907283" y="2338096"/>
            <a:ext cx="5812155" cy="2666692"/>
          </a:xfrm>
          <a:prstGeom prst="rect">
            <a:avLst/>
          </a:prstGeom>
        </p:spPr>
        <p:txBody>
          <a:bodyPr vert="horz" wrap="square" lIns="0" tIns="12700" rIns="0" bIns="0" rtlCol="0">
            <a:spAutoFit/>
          </a:bodyPr>
          <a:lstStyle/>
          <a:p>
            <a:pPr marL="12700" marR="67945" algn="just">
              <a:lnSpc>
                <a:spcPct val="109900"/>
              </a:lnSpc>
              <a:spcBef>
                <a:spcPts val="100"/>
              </a:spcBef>
              <a:tabLst>
                <a:tab pos="516890" algn="l"/>
                <a:tab pos="1311275" algn="l"/>
                <a:tab pos="2508250" algn="l"/>
                <a:tab pos="2787650" algn="l"/>
                <a:tab pos="3850640" algn="l"/>
                <a:tab pos="4790440" algn="l"/>
              </a:tabLst>
            </a:pPr>
            <a:r>
              <a:rPr lang="ru-RU" sz="1400" spc="-5" dirty="0">
                <a:latin typeface="Times New Roman"/>
                <a:cs typeface="Times New Roman"/>
              </a:rPr>
              <a:t>При ведении деятельности в нескольких субъектах Российской  Федерации  </a:t>
            </a:r>
            <a:r>
              <a:rPr lang="ru-RU" sz="1400" spc="-5" dirty="0" smtClean="0">
                <a:latin typeface="Times New Roman"/>
                <a:cs typeface="Times New Roman"/>
              </a:rPr>
              <a:t> </a:t>
            </a:r>
            <a:r>
              <a:rPr lang="ru-RU" sz="1400" spc="-5" dirty="0">
                <a:latin typeface="Times New Roman"/>
                <a:cs typeface="Times New Roman"/>
              </a:rPr>
              <a:t>следует выбрать один  из них при постановке на учёт в качестве плательщика НПД</a:t>
            </a:r>
            <a:r>
              <a:rPr lang="ru-RU" sz="1400" spc="-5" dirty="0" smtClean="0">
                <a:latin typeface="Times New Roman"/>
                <a:cs typeface="Times New Roman"/>
              </a:rPr>
              <a:t>.</a:t>
            </a:r>
          </a:p>
          <a:p>
            <a:pPr marL="12700" marR="67945" algn="just">
              <a:lnSpc>
                <a:spcPct val="109900"/>
              </a:lnSpc>
              <a:spcBef>
                <a:spcPts val="100"/>
              </a:spcBef>
              <a:tabLst>
                <a:tab pos="516890" algn="l"/>
                <a:tab pos="1311275" algn="l"/>
                <a:tab pos="2508250" algn="l"/>
                <a:tab pos="2787650" algn="l"/>
                <a:tab pos="3850640" algn="l"/>
                <a:tab pos="4790440" algn="l"/>
              </a:tabLst>
            </a:pPr>
            <a:endParaRPr lang="ru-RU" sz="1400" spc="-5" dirty="0">
              <a:latin typeface="Times New Roman"/>
              <a:cs typeface="Times New Roman"/>
            </a:endParaRPr>
          </a:p>
          <a:p>
            <a:pPr marL="12700" marR="67945" algn="just">
              <a:lnSpc>
                <a:spcPct val="109900"/>
              </a:lnSpc>
              <a:spcBef>
                <a:spcPts val="100"/>
              </a:spcBef>
              <a:tabLst>
                <a:tab pos="516890" algn="l"/>
                <a:tab pos="1311275" algn="l"/>
                <a:tab pos="2508250" algn="l"/>
                <a:tab pos="2787650" algn="l"/>
                <a:tab pos="3850640" algn="l"/>
                <a:tab pos="4790440" algn="l"/>
              </a:tabLst>
            </a:pPr>
            <a:r>
              <a:rPr lang="ru-RU" sz="1400" spc="-5" dirty="0">
                <a:latin typeface="Times New Roman"/>
                <a:cs typeface="Times New Roman"/>
              </a:rPr>
              <a:t>Плательщик НПД вправе изменять место ведения деятельности не чаще  одного раза в календарный год</a:t>
            </a:r>
            <a:r>
              <a:rPr lang="ru-RU" sz="1400" spc="-5" dirty="0" smtClean="0">
                <a:latin typeface="Times New Roman"/>
                <a:cs typeface="Times New Roman"/>
              </a:rPr>
              <a:t>.</a:t>
            </a:r>
          </a:p>
          <a:p>
            <a:pPr marL="12700" marR="67945" algn="just">
              <a:lnSpc>
                <a:spcPct val="109900"/>
              </a:lnSpc>
              <a:spcBef>
                <a:spcPts val="100"/>
              </a:spcBef>
              <a:tabLst>
                <a:tab pos="516890" algn="l"/>
                <a:tab pos="1311275" algn="l"/>
                <a:tab pos="2508250" algn="l"/>
                <a:tab pos="2787650" algn="l"/>
                <a:tab pos="3850640" algn="l"/>
                <a:tab pos="4790440" algn="l"/>
              </a:tabLst>
            </a:pPr>
            <a:endParaRPr lang="ru-RU" sz="1400" spc="-5" dirty="0">
              <a:latin typeface="Times New Roman"/>
              <a:cs typeface="Times New Roman"/>
            </a:endParaRPr>
          </a:p>
          <a:p>
            <a:pPr marL="12700" marR="67945" algn="just">
              <a:lnSpc>
                <a:spcPct val="109900"/>
              </a:lnSpc>
              <a:spcBef>
                <a:spcPts val="100"/>
              </a:spcBef>
              <a:tabLst>
                <a:tab pos="516890" algn="l"/>
                <a:tab pos="1311275" algn="l"/>
                <a:tab pos="2508250" algn="l"/>
                <a:tab pos="2787650" algn="l"/>
                <a:tab pos="3850640" algn="l"/>
                <a:tab pos="4790440" algn="l"/>
              </a:tabLst>
            </a:pPr>
            <a:r>
              <a:rPr lang="ru-RU" sz="1400" spc="-5" dirty="0">
                <a:latin typeface="Times New Roman"/>
                <a:cs typeface="Times New Roman"/>
              </a:rPr>
              <a:t>В законе не конкретизировано, что понимается под словосочетанием</a:t>
            </a:r>
          </a:p>
          <a:p>
            <a:pPr marL="12700" marR="67945" algn="just">
              <a:lnSpc>
                <a:spcPct val="109900"/>
              </a:lnSpc>
              <a:spcBef>
                <a:spcPts val="100"/>
              </a:spcBef>
              <a:tabLst>
                <a:tab pos="516890" algn="l"/>
                <a:tab pos="1311275" algn="l"/>
                <a:tab pos="2508250" algn="l"/>
                <a:tab pos="2787650" algn="l"/>
                <a:tab pos="3850640" algn="l"/>
                <a:tab pos="4790440" algn="l"/>
              </a:tabLst>
            </a:pPr>
            <a:r>
              <a:rPr lang="ru-RU" sz="1400" spc="-5" dirty="0">
                <a:latin typeface="Times New Roman"/>
                <a:cs typeface="Times New Roman"/>
              </a:rPr>
              <a:t>«место  ведения  деятельности». </a:t>
            </a:r>
            <a:r>
              <a:rPr lang="ru-RU" sz="1400" spc="-5" dirty="0" smtClean="0">
                <a:latin typeface="Times New Roman"/>
                <a:cs typeface="Times New Roman"/>
              </a:rPr>
              <a:t> </a:t>
            </a:r>
            <a:r>
              <a:rPr lang="ru-RU" sz="1400" spc="-5" dirty="0">
                <a:latin typeface="Times New Roman"/>
                <a:cs typeface="Times New Roman"/>
              </a:rPr>
              <a:t>В  данном  случае  таким  местом может  быть и жилое помещение, и несколько мест, в которых оказываются услуги или  выполняются работы.</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5727" y="96138"/>
            <a:ext cx="3198495" cy="330835"/>
          </a:xfrm>
          <a:prstGeom prst="rect">
            <a:avLst/>
          </a:prstGeom>
        </p:spPr>
        <p:txBody>
          <a:bodyPr vert="horz" wrap="square" lIns="0" tIns="12700" rIns="0" bIns="0" rtlCol="0">
            <a:spAutoFit/>
          </a:bodyPr>
          <a:lstStyle/>
          <a:p>
            <a:pPr marL="38100">
              <a:lnSpc>
                <a:spcPct val="100000"/>
              </a:lnSpc>
              <a:spcBef>
                <a:spcPts val="100"/>
              </a:spcBef>
            </a:pPr>
            <a:r>
              <a:rPr spc="80" dirty="0"/>
              <a:t>Налоговые </a:t>
            </a:r>
            <a:r>
              <a:rPr spc="75" dirty="0"/>
              <a:t>ставки </a:t>
            </a:r>
            <a:r>
              <a:rPr dirty="0"/>
              <a:t>и</a:t>
            </a:r>
            <a:r>
              <a:rPr spc="385" dirty="0"/>
              <a:t> </a:t>
            </a:r>
            <a:r>
              <a:rPr spc="85" dirty="0"/>
              <a:t>база</a:t>
            </a:r>
            <a:r>
              <a:rPr sz="1950" spc="127" baseline="25641" dirty="0"/>
              <a:t>2</a:t>
            </a:r>
            <a:endParaRPr sz="1950" baseline="25641"/>
          </a:p>
        </p:txBody>
      </p:sp>
      <p:graphicFrame>
        <p:nvGraphicFramePr>
          <p:cNvPr id="3" name="object 3"/>
          <p:cNvGraphicFramePr>
            <a:graphicFrameLocks noGrp="1"/>
          </p:cNvGraphicFramePr>
          <p:nvPr>
            <p:extLst>
              <p:ext uri="{D42A27DB-BD31-4B8C-83A1-F6EECF244321}">
                <p14:modId xmlns:p14="http://schemas.microsoft.com/office/powerpoint/2010/main" val="2196909809"/>
              </p:ext>
            </p:extLst>
          </p:nvPr>
        </p:nvGraphicFramePr>
        <p:xfrm>
          <a:off x="2895854" y="1097407"/>
          <a:ext cx="5599429" cy="1934081"/>
        </p:xfrm>
        <a:graphic>
          <a:graphicData uri="http://schemas.openxmlformats.org/drawingml/2006/table">
            <a:tbl>
              <a:tblPr firstRow="1" bandRow="1">
                <a:tableStyleId>{2D5ABB26-0587-4C30-8999-92F81FD0307C}</a:tableStyleId>
              </a:tblPr>
              <a:tblGrid>
                <a:gridCol w="2068195"/>
                <a:gridCol w="1463040"/>
                <a:gridCol w="2068194"/>
              </a:tblGrid>
              <a:tr h="515264">
                <a:tc rowSpan="2">
                  <a:txBody>
                    <a:bodyPr/>
                    <a:lstStyle/>
                    <a:p>
                      <a:pPr algn="ctr">
                        <a:lnSpc>
                          <a:spcPct val="100000"/>
                        </a:lnSpc>
                        <a:spcBef>
                          <a:spcPts val="1305"/>
                        </a:spcBef>
                      </a:pPr>
                      <a:r>
                        <a:rPr sz="2000" b="1" dirty="0">
                          <a:solidFill>
                            <a:srgbClr val="1F3863"/>
                          </a:solidFill>
                          <a:latin typeface="Times New Roman" pitchFamily="18" charset="0"/>
                          <a:cs typeface="Times New Roman" pitchFamily="18" charset="0"/>
                        </a:rPr>
                        <a:t>4</a:t>
                      </a:r>
                      <a:r>
                        <a:rPr sz="2000" b="1" spc="-15" dirty="0">
                          <a:solidFill>
                            <a:srgbClr val="1F3863"/>
                          </a:solidFill>
                          <a:latin typeface="Times New Roman" pitchFamily="18" charset="0"/>
                          <a:cs typeface="Times New Roman" pitchFamily="18" charset="0"/>
                        </a:rPr>
                        <a:t> </a:t>
                      </a:r>
                      <a:r>
                        <a:rPr sz="2000" b="1" dirty="0">
                          <a:solidFill>
                            <a:srgbClr val="1F3863"/>
                          </a:solidFill>
                          <a:latin typeface="Times New Roman" pitchFamily="18" charset="0"/>
                          <a:cs typeface="Times New Roman" pitchFamily="18" charset="0"/>
                        </a:rPr>
                        <a:t>%</a:t>
                      </a:r>
                      <a:endParaRPr sz="2000" dirty="0">
                        <a:latin typeface="Times New Roman" pitchFamily="18" charset="0"/>
                        <a:cs typeface="Times New Roman" pitchFamily="18" charset="0"/>
                      </a:endParaRPr>
                    </a:p>
                  </a:txBody>
                  <a:tcPr marL="0" marR="0" marT="165735" marB="0">
                    <a:lnR w="12700">
                      <a:solidFill>
                        <a:srgbClr val="DEEBF7"/>
                      </a:solidFill>
                      <a:prstDash val="solid"/>
                    </a:lnR>
                    <a:solidFill>
                      <a:srgbClr val="9DC3E6"/>
                    </a:solidFill>
                  </a:tcPr>
                </a:tc>
                <a:tc rowSpan="4">
                  <a:txBody>
                    <a:bodyPr/>
                    <a:lstStyle/>
                    <a:p>
                      <a:pPr algn="ctr">
                        <a:lnSpc>
                          <a:spcPct val="100000"/>
                        </a:lnSpc>
                        <a:spcBef>
                          <a:spcPts val="1175"/>
                        </a:spcBef>
                      </a:pPr>
                      <a:r>
                        <a:rPr sz="1400" b="1" spc="-5" dirty="0">
                          <a:solidFill>
                            <a:srgbClr val="1F3863"/>
                          </a:solidFill>
                          <a:latin typeface="Times New Roman" pitchFamily="18" charset="0"/>
                          <a:cs typeface="Times New Roman" pitchFamily="18" charset="0"/>
                        </a:rPr>
                        <a:t>СУММА</a:t>
                      </a:r>
                      <a:endParaRPr sz="1400" dirty="0">
                        <a:latin typeface="Times New Roman" pitchFamily="18" charset="0"/>
                        <a:cs typeface="Times New Roman" pitchFamily="18" charset="0"/>
                      </a:endParaRPr>
                    </a:p>
                    <a:p>
                      <a:pPr marL="1270" algn="ctr">
                        <a:lnSpc>
                          <a:spcPct val="100000"/>
                        </a:lnSpc>
                      </a:pPr>
                      <a:r>
                        <a:rPr sz="1400" b="1" spc="-25" dirty="0">
                          <a:solidFill>
                            <a:srgbClr val="1F3863"/>
                          </a:solidFill>
                          <a:latin typeface="Times New Roman" pitchFamily="18" charset="0"/>
                          <a:cs typeface="Times New Roman" pitchFamily="18" charset="0"/>
                        </a:rPr>
                        <a:t>ДОХОДОВ</a:t>
                      </a:r>
                      <a:endParaRPr sz="1400" dirty="0">
                        <a:latin typeface="Times New Roman" pitchFamily="18" charset="0"/>
                        <a:cs typeface="Times New Roman" pitchFamily="18" charset="0"/>
                      </a:endParaRPr>
                    </a:p>
                    <a:p>
                      <a:pPr marL="635" algn="ctr">
                        <a:lnSpc>
                          <a:spcPct val="100000"/>
                        </a:lnSpc>
                      </a:pPr>
                      <a:r>
                        <a:rPr sz="1400" b="1" spc="-15" dirty="0">
                          <a:solidFill>
                            <a:srgbClr val="1F3863"/>
                          </a:solidFill>
                          <a:latin typeface="Times New Roman" pitchFamily="18" charset="0"/>
                          <a:cs typeface="Times New Roman" pitchFamily="18" charset="0"/>
                        </a:rPr>
                        <a:t>ОТ</a:t>
                      </a:r>
                      <a:r>
                        <a:rPr sz="1400" b="1" spc="-45" dirty="0">
                          <a:solidFill>
                            <a:srgbClr val="1F3863"/>
                          </a:solidFill>
                          <a:latin typeface="Times New Roman" pitchFamily="18" charset="0"/>
                          <a:cs typeface="Times New Roman" pitchFamily="18" charset="0"/>
                        </a:rPr>
                        <a:t> </a:t>
                      </a:r>
                      <a:r>
                        <a:rPr sz="1400" b="1" spc="-5" dirty="0">
                          <a:solidFill>
                            <a:srgbClr val="1F3863"/>
                          </a:solidFill>
                          <a:latin typeface="Times New Roman" pitchFamily="18" charset="0"/>
                          <a:cs typeface="Times New Roman" pitchFamily="18" charset="0"/>
                        </a:rPr>
                        <a:t>РЕАЛИЗАЦИИ</a:t>
                      </a:r>
                      <a:endParaRPr sz="1400" dirty="0">
                        <a:latin typeface="Times New Roman" pitchFamily="18" charset="0"/>
                        <a:cs typeface="Times New Roman" pitchFamily="18" charset="0"/>
                      </a:endParaRPr>
                    </a:p>
                    <a:p>
                      <a:pPr marL="243204" marR="234315" algn="ctr">
                        <a:lnSpc>
                          <a:spcPct val="100000"/>
                        </a:lnSpc>
                        <a:spcBef>
                          <a:spcPts val="630"/>
                        </a:spcBef>
                      </a:pPr>
                      <a:r>
                        <a:rPr sz="1000" b="1" spc="-10" dirty="0">
                          <a:solidFill>
                            <a:srgbClr val="1F3863"/>
                          </a:solidFill>
                          <a:latin typeface="Times New Roman" pitchFamily="18" charset="0"/>
                          <a:cs typeface="Times New Roman" pitchFamily="18" charset="0"/>
                        </a:rPr>
                        <a:t>ТОВАРОВ, РАБОТ,  УСЛУГ</a:t>
                      </a:r>
                      <a:r>
                        <a:rPr sz="1000" b="1" spc="10" dirty="0">
                          <a:solidFill>
                            <a:srgbClr val="1F3863"/>
                          </a:solidFill>
                          <a:latin typeface="Times New Roman" pitchFamily="18" charset="0"/>
                          <a:cs typeface="Times New Roman" pitchFamily="18" charset="0"/>
                        </a:rPr>
                        <a:t> </a:t>
                      </a:r>
                      <a:r>
                        <a:rPr sz="1000" b="1" spc="-5" dirty="0">
                          <a:solidFill>
                            <a:srgbClr val="1F3863"/>
                          </a:solidFill>
                          <a:latin typeface="Times New Roman" pitchFamily="18" charset="0"/>
                          <a:cs typeface="Times New Roman" pitchFamily="18" charset="0"/>
                        </a:rPr>
                        <a:t>ИЛИ</a:t>
                      </a:r>
                      <a:endParaRPr sz="1000" dirty="0">
                        <a:latin typeface="Times New Roman" pitchFamily="18" charset="0"/>
                        <a:cs typeface="Times New Roman" pitchFamily="18" charset="0"/>
                      </a:endParaRPr>
                    </a:p>
                    <a:p>
                      <a:pPr marL="215900" marR="207645" algn="ctr">
                        <a:lnSpc>
                          <a:spcPts val="1210"/>
                        </a:lnSpc>
                        <a:spcBef>
                          <a:spcPts val="35"/>
                        </a:spcBef>
                      </a:pPr>
                      <a:r>
                        <a:rPr sz="1000" b="1" dirty="0">
                          <a:solidFill>
                            <a:srgbClr val="1F3863"/>
                          </a:solidFill>
                          <a:latin typeface="Times New Roman" pitchFamily="18" charset="0"/>
                          <a:cs typeface="Times New Roman" pitchFamily="18" charset="0"/>
                        </a:rPr>
                        <a:t>ИМ</a:t>
                      </a:r>
                      <a:r>
                        <a:rPr sz="1000" b="1" spc="-10" dirty="0">
                          <a:solidFill>
                            <a:srgbClr val="1F3863"/>
                          </a:solidFill>
                          <a:latin typeface="Times New Roman" pitchFamily="18" charset="0"/>
                          <a:cs typeface="Times New Roman" pitchFamily="18" charset="0"/>
                        </a:rPr>
                        <a:t>У</a:t>
                      </a:r>
                      <a:r>
                        <a:rPr sz="1000" b="1" dirty="0">
                          <a:solidFill>
                            <a:srgbClr val="1F3863"/>
                          </a:solidFill>
                          <a:latin typeface="Times New Roman" pitchFamily="18" charset="0"/>
                          <a:cs typeface="Times New Roman" pitchFamily="18" charset="0"/>
                        </a:rPr>
                        <a:t>Щ</a:t>
                      </a:r>
                      <a:r>
                        <a:rPr sz="1000" b="1" spc="-5" dirty="0">
                          <a:solidFill>
                            <a:srgbClr val="1F3863"/>
                          </a:solidFill>
                          <a:latin typeface="Times New Roman" pitchFamily="18" charset="0"/>
                          <a:cs typeface="Times New Roman" pitchFamily="18" charset="0"/>
                        </a:rPr>
                        <a:t>ЕСТ</a:t>
                      </a:r>
                      <a:r>
                        <a:rPr sz="1000" b="1" dirty="0">
                          <a:solidFill>
                            <a:srgbClr val="1F3863"/>
                          </a:solidFill>
                          <a:latin typeface="Times New Roman" pitchFamily="18" charset="0"/>
                          <a:cs typeface="Times New Roman" pitchFamily="18" charset="0"/>
                        </a:rPr>
                        <a:t>В</a:t>
                      </a:r>
                      <a:r>
                        <a:rPr sz="1000" b="1" spc="-10" dirty="0">
                          <a:solidFill>
                            <a:srgbClr val="1F3863"/>
                          </a:solidFill>
                          <a:latin typeface="Times New Roman" pitchFamily="18" charset="0"/>
                          <a:cs typeface="Times New Roman" pitchFamily="18" charset="0"/>
                        </a:rPr>
                        <a:t>Е</a:t>
                      </a:r>
                      <a:r>
                        <a:rPr sz="1000" b="1" spc="-5" dirty="0">
                          <a:solidFill>
                            <a:srgbClr val="1F3863"/>
                          </a:solidFill>
                          <a:latin typeface="Times New Roman" pitchFamily="18" charset="0"/>
                          <a:cs typeface="Times New Roman" pitchFamily="18" charset="0"/>
                        </a:rPr>
                        <a:t>ННЫХ  </a:t>
                      </a:r>
                      <a:r>
                        <a:rPr sz="1000" b="1" spc="-10" dirty="0">
                          <a:solidFill>
                            <a:srgbClr val="1F3863"/>
                          </a:solidFill>
                          <a:latin typeface="Times New Roman" pitchFamily="18" charset="0"/>
                          <a:cs typeface="Times New Roman" pitchFamily="18" charset="0"/>
                        </a:rPr>
                        <a:t>ПРАВ</a:t>
                      </a:r>
                      <a:endParaRPr sz="1000" dirty="0">
                        <a:latin typeface="Times New Roman" pitchFamily="18" charset="0"/>
                        <a:cs typeface="Times New Roman" pitchFamily="18" charset="0"/>
                      </a:endParaRPr>
                    </a:p>
                  </a:txBody>
                  <a:tcPr marL="0" marR="0" marT="149225" marB="0">
                    <a:lnL w="12700">
                      <a:solidFill>
                        <a:srgbClr val="DEEBF7"/>
                      </a:solidFill>
                      <a:prstDash val="solid"/>
                    </a:lnL>
                    <a:lnR w="12700">
                      <a:solidFill>
                        <a:srgbClr val="DEEBF7"/>
                      </a:solidFill>
                      <a:prstDash val="solid"/>
                    </a:lnR>
                    <a:lnT w="12700">
                      <a:solidFill>
                        <a:srgbClr val="DEEBF7"/>
                      </a:solidFill>
                      <a:prstDash val="solid"/>
                    </a:lnT>
                    <a:lnB w="12700">
                      <a:solidFill>
                        <a:srgbClr val="DEEBF7"/>
                      </a:solidFill>
                      <a:prstDash val="solid"/>
                    </a:lnB>
                  </a:tcPr>
                </a:tc>
                <a:tc>
                  <a:txBody>
                    <a:bodyPr/>
                    <a:lstStyle/>
                    <a:p>
                      <a:pPr>
                        <a:lnSpc>
                          <a:spcPct val="100000"/>
                        </a:lnSpc>
                        <a:spcBef>
                          <a:spcPts val="30"/>
                        </a:spcBef>
                      </a:pPr>
                      <a:endParaRPr sz="1050">
                        <a:latin typeface="Times New Roman" pitchFamily="18" charset="0"/>
                        <a:cs typeface="Times New Roman" pitchFamily="18" charset="0"/>
                      </a:endParaRPr>
                    </a:p>
                    <a:p>
                      <a:pPr marL="391795">
                        <a:lnSpc>
                          <a:spcPct val="100000"/>
                        </a:lnSpc>
                      </a:pPr>
                      <a:r>
                        <a:rPr sz="1200" b="1" dirty="0">
                          <a:solidFill>
                            <a:srgbClr val="001F5F"/>
                          </a:solidFill>
                          <a:latin typeface="Times New Roman" pitchFamily="18" charset="0"/>
                          <a:cs typeface="Times New Roman" pitchFamily="18" charset="0"/>
                        </a:rPr>
                        <a:t>физическим</a:t>
                      </a:r>
                      <a:r>
                        <a:rPr sz="1200" b="1" spc="-55" dirty="0">
                          <a:solidFill>
                            <a:srgbClr val="001F5F"/>
                          </a:solidFill>
                          <a:latin typeface="Times New Roman" pitchFamily="18" charset="0"/>
                          <a:cs typeface="Times New Roman" pitchFamily="18" charset="0"/>
                        </a:rPr>
                        <a:t> </a:t>
                      </a:r>
                      <a:r>
                        <a:rPr sz="1200" b="1" spc="-5" dirty="0">
                          <a:solidFill>
                            <a:srgbClr val="001F5F"/>
                          </a:solidFill>
                          <a:latin typeface="Times New Roman" pitchFamily="18" charset="0"/>
                          <a:cs typeface="Times New Roman" pitchFamily="18" charset="0"/>
                        </a:rPr>
                        <a:t>лицам</a:t>
                      </a:r>
                      <a:endParaRPr sz="1200">
                        <a:latin typeface="Times New Roman" pitchFamily="18" charset="0"/>
                        <a:cs typeface="Times New Roman" pitchFamily="18" charset="0"/>
                      </a:endParaRPr>
                    </a:p>
                  </a:txBody>
                  <a:tcPr marL="0" marR="0" marT="3810" marB="0">
                    <a:lnL w="12700">
                      <a:solidFill>
                        <a:srgbClr val="DEEBF7"/>
                      </a:solidFill>
                      <a:prstDash val="solid"/>
                    </a:lnL>
                    <a:solidFill>
                      <a:srgbClr val="9DC3E6"/>
                    </a:solidFill>
                  </a:tcPr>
                </a:tc>
              </a:tr>
              <a:tr h="150583">
                <a:tc vMerge="1">
                  <a:txBody>
                    <a:bodyPr/>
                    <a:lstStyle/>
                    <a:p>
                      <a:endParaRPr/>
                    </a:p>
                  </a:txBody>
                  <a:tcPr marL="0" marR="0" marT="165735" marB="0">
                    <a:lnR w="12700">
                      <a:solidFill>
                        <a:srgbClr val="DEEBF7"/>
                      </a:solidFill>
                      <a:prstDash val="solid"/>
                    </a:lnR>
                    <a:solidFill>
                      <a:srgbClr val="9DC3E6"/>
                    </a:solidFill>
                  </a:tcPr>
                </a:tc>
                <a:tc vMerge="1">
                  <a:txBody>
                    <a:bodyPr/>
                    <a:lstStyle/>
                    <a:p>
                      <a:endParaRPr/>
                    </a:p>
                  </a:txBody>
                  <a:tcPr marL="0" marR="0" marT="149225" marB="0">
                    <a:lnL w="12700">
                      <a:solidFill>
                        <a:srgbClr val="DEEBF7"/>
                      </a:solidFill>
                      <a:prstDash val="solid"/>
                    </a:lnL>
                    <a:lnR w="12700">
                      <a:solidFill>
                        <a:srgbClr val="DEEBF7"/>
                      </a:solidFill>
                      <a:prstDash val="solid"/>
                    </a:lnR>
                    <a:lnT w="12700">
                      <a:solidFill>
                        <a:srgbClr val="DEEBF7"/>
                      </a:solidFill>
                      <a:prstDash val="solid"/>
                    </a:lnT>
                    <a:lnB w="12700">
                      <a:solidFill>
                        <a:srgbClr val="DEEBF7"/>
                      </a:solidFill>
                      <a:prstDash val="solid"/>
                    </a:lnB>
                  </a:tcPr>
                </a:tc>
                <a:tc rowSpan="2">
                  <a:txBody>
                    <a:bodyPr/>
                    <a:lstStyle/>
                    <a:p>
                      <a:pPr marL="334010">
                        <a:lnSpc>
                          <a:spcPct val="100000"/>
                        </a:lnSpc>
                        <a:spcBef>
                          <a:spcPts val="229"/>
                        </a:spcBef>
                      </a:pPr>
                      <a:r>
                        <a:rPr sz="1200" b="1" spc="-5" dirty="0">
                          <a:solidFill>
                            <a:srgbClr val="001F5F"/>
                          </a:solidFill>
                          <a:latin typeface="Times New Roman" pitchFamily="18" charset="0"/>
                          <a:cs typeface="Times New Roman" pitchFamily="18" charset="0"/>
                        </a:rPr>
                        <a:t>юридическим</a:t>
                      </a:r>
                      <a:r>
                        <a:rPr sz="1200" b="1" spc="-45" dirty="0">
                          <a:solidFill>
                            <a:srgbClr val="001F5F"/>
                          </a:solidFill>
                          <a:latin typeface="Times New Roman" pitchFamily="18" charset="0"/>
                          <a:cs typeface="Times New Roman" pitchFamily="18" charset="0"/>
                        </a:rPr>
                        <a:t> </a:t>
                      </a:r>
                      <a:r>
                        <a:rPr sz="1200" b="1" spc="-5" dirty="0">
                          <a:solidFill>
                            <a:srgbClr val="001F5F"/>
                          </a:solidFill>
                          <a:latin typeface="Times New Roman" pitchFamily="18" charset="0"/>
                          <a:cs typeface="Times New Roman" pitchFamily="18" charset="0"/>
                        </a:rPr>
                        <a:t>лицам</a:t>
                      </a:r>
                      <a:endParaRPr sz="1200">
                        <a:latin typeface="Times New Roman" pitchFamily="18" charset="0"/>
                        <a:cs typeface="Times New Roman" pitchFamily="18" charset="0"/>
                      </a:endParaRPr>
                    </a:p>
                  </a:txBody>
                  <a:tcPr marL="0" marR="0" marT="29209" marB="0">
                    <a:lnL w="12700">
                      <a:solidFill>
                        <a:srgbClr val="DEEBF7"/>
                      </a:solidFill>
                      <a:prstDash val="solid"/>
                    </a:lnL>
                    <a:solidFill>
                      <a:srgbClr val="E4B8B7"/>
                    </a:solidFill>
                  </a:tcPr>
                </a:tc>
              </a:tr>
              <a:tr h="139204">
                <a:tc rowSpan="2">
                  <a:txBody>
                    <a:bodyPr/>
                    <a:lstStyle/>
                    <a:p>
                      <a:pPr>
                        <a:lnSpc>
                          <a:spcPct val="100000"/>
                        </a:lnSpc>
                        <a:spcBef>
                          <a:spcPts val="20"/>
                        </a:spcBef>
                      </a:pPr>
                      <a:endParaRPr sz="2200" dirty="0">
                        <a:latin typeface="Times New Roman" pitchFamily="18" charset="0"/>
                        <a:cs typeface="Times New Roman" pitchFamily="18" charset="0"/>
                      </a:endParaRPr>
                    </a:p>
                    <a:p>
                      <a:pPr algn="ctr">
                        <a:lnSpc>
                          <a:spcPct val="100000"/>
                        </a:lnSpc>
                      </a:pPr>
                      <a:r>
                        <a:rPr sz="2000" b="1" dirty="0">
                          <a:solidFill>
                            <a:srgbClr val="1F3863"/>
                          </a:solidFill>
                          <a:latin typeface="Times New Roman" pitchFamily="18" charset="0"/>
                          <a:cs typeface="Times New Roman" pitchFamily="18" charset="0"/>
                        </a:rPr>
                        <a:t>6</a:t>
                      </a:r>
                      <a:r>
                        <a:rPr sz="2000" b="1" spc="-15" dirty="0">
                          <a:solidFill>
                            <a:srgbClr val="1F3863"/>
                          </a:solidFill>
                          <a:latin typeface="Times New Roman" pitchFamily="18" charset="0"/>
                          <a:cs typeface="Times New Roman" pitchFamily="18" charset="0"/>
                        </a:rPr>
                        <a:t> </a:t>
                      </a:r>
                      <a:r>
                        <a:rPr sz="2000" b="1" dirty="0">
                          <a:solidFill>
                            <a:srgbClr val="1F3863"/>
                          </a:solidFill>
                          <a:latin typeface="Times New Roman" pitchFamily="18" charset="0"/>
                          <a:cs typeface="Times New Roman" pitchFamily="18" charset="0"/>
                        </a:rPr>
                        <a:t>%</a:t>
                      </a:r>
                      <a:endParaRPr sz="2000" dirty="0">
                        <a:latin typeface="Times New Roman" pitchFamily="18" charset="0"/>
                        <a:cs typeface="Times New Roman" pitchFamily="18" charset="0"/>
                      </a:endParaRPr>
                    </a:p>
                  </a:txBody>
                  <a:tcPr marL="0" marR="0" marT="2540" marB="0">
                    <a:lnR w="12700">
                      <a:solidFill>
                        <a:srgbClr val="DEEBF7"/>
                      </a:solidFill>
                      <a:prstDash val="solid"/>
                    </a:lnR>
                    <a:solidFill>
                      <a:srgbClr val="E4B8B7"/>
                    </a:solidFill>
                  </a:tcPr>
                </a:tc>
                <a:tc vMerge="1">
                  <a:txBody>
                    <a:bodyPr/>
                    <a:lstStyle/>
                    <a:p>
                      <a:endParaRPr/>
                    </a:p>
                  </a:txBody>
                  <a:tcPr marL="0" marR="0" marT="149225" marB="0">
                    <a:lnL w="12700">
                      <a:solidFill>
                        <a:srgbClr val="DEEBF7"/>
                      </a:solidFill>
                      <a:prstDash val="solid"/>
                    </a:lnL>
                    <a:lnR w="12700">
                      <a:solidFill>
                        <a:srgbClr val="DEEBF7"/>
                      </a:solidFill>
                      <a:prstDash val="solid"/>
                    </a:lnR>
                    <a:lnT w="12700">
                      <a:solidFill>
                        <a:srgbClr val="DEEBF7"/>
                      </a:solidFill>
                      <a:prstDash val="solid"/>
                    </a:lnT>
                    <a:lnB w="12700">
                      <a:solidFill>
                        <a:srgbClr val="DEEBF7"/>
                      </a:solidFill>
                      <a:prstDash val="solid"/>
                    </a:lnB>
                  </a:tcPr>
                </a:tc>
                <a:tc vMerge="1">
                  <a:txBody>
                    <a:bodyPr/>
                    <a:lstStyle/>
                    <a:p>
                      <a:endParaRPr/>
                    </a:p>
                  </a:txBody>
                  <a:tcPr marL="0" marR="0" marT="29209" marB="0">
                    <a:lnL w="12700">
                      <a:solidFill>
                        <a:srgbClr val="DEEBF7"/>
                      </a:solidFill>
                      <a:prstDash val="solid"/>
                    </a:lnL>
                    <a:solidFill>
                      <a:srgbClr val="E4B8B7"/>
                    </a:solidFill>
                  </a:tcPr>
                </a:tc>
              </a:tr>
              <a:tr h="842899">
                <a:tc vMerge="1">
                  <a:txBody>
                    <a:bodyPr/>
                    <a:lstStyle/>
                    <a:p>
                      <a:endParaRPr/>
                    </a:p>
                  </a:txBody>
                  <a:tcPr marL="0" marR="0" marT="2540" marB="0">
                    <a:lnR w="12700">
                      <a:solidFill>
                        <a:srgbClr val="DEEBF7"/>
                      </a:solidFill>
                      <a:prstDash val="solid"/>
                    </a:lnR>
                    <a:solidFill>
                      <a:srgbClr val="E4B8B7"/>
                    </a:solidFill>
                  </a:tcPr>
                </a:tc>
                <a:tc vMerge="1">
                  <a:txBody>
                    <a:bodyPr/>
                    <a:lstStyle/>
                    <a:p>
                      <a:endParaRPr/>
                    </a:p>
                  </a:txBody>
                  <a:tcPr marL="0" marR="0" marT="149225" marB="0">
                    <a:lnL w="12700">
                      <a:solidFill>
                        <a:srgbClr val="DEEBF7"/>
                      </a:solidFill>
                      <a:prstDash val="solid"/>
                    </a:lnL>
                    <a:lnR w="12700">
                      <a:solidFill>
                        <a:srgbClr val="DEEBF7"/>
                      </a:solidFill>
                      <a:prstDash val="solid"/>
                    </a:lnR>
                    <a:lnT w="12700">
                      <a:solidFill>
                        <a:srgbClr val="DEEBF7"/>
                      </a:solidFill>
                      <a:prstDash val="solid"/>
                    </a:lnT>
                    <a:lnB w="12700">
                      <a:solidFill>
                        <a:srgbClr val="DEEBF7"/>
                      </a:solidFill>
                      <a:prstDash val="solid"/>
                    </a:lnB>
                  </a:tcPr>
                </a:tc>
                <a:tc>
                  <a:txBody>
                    <a:bodyPr/>
                    <a:lstStyle/>
                    <a:p>
                      <a:pPr marL="373380" marR="364490" indent="635" algn="ctr">
                        <a:lnSpc>
                          <a:spcPct val="100000"/>
                        </a:lnSpc>
                        <a:spcBef>
                          <a:spcPts val="250"/>
                        </a:spcBef>
                      </a:pPr>
                      <a:r>
                        <a:rPr sz="1200" b="1" spc="-5" dirty="0">
                          <a:solidFill>
                            <a:srgbClr val="001F5F"/>
                          </a:solidFill>
                          <a:latin typeface="Times New Roman" pitchFamily="18" charset="0"/>
                          <a:cs typeface="Times New Roman" pitchFamily="18" charset="0"/>
                        </a:rPr>
                        <a:t>индивидуальным  п</a:t>
                      </a:r>
                      <a:r>
                        <a:rPr sz="1200" b="1" dirty="0">
                          <a:solidFill>
                            <a:srgbClr val="001F5F"/>
                          </a:solidFill>
                          <a:latin typeface="Times New Roman" pitchFamily="18" charset="0"/>
                          <a:cs typeface="Times New Roman" pitchFamily="18" charset="0"/>
                        </a:rPr>
                        <a:t>р</a:t>
                      </a:r>
                      <a:r>
                        <a:rPr sz="1200" b="1" spc="-20" dirty="0">
                          <a:solidFill>
                            <a:srgbClr val="001F5F"/>
                          </a:solidFill>
                          <a:latin typeface="Times New Roman" pitchFamily="18" charset="0"/>
                          <a:cs typeface="Times New Roman" pitchFamily="18" charset="0"/>
                        </a:rPr>
                        <a:t>е</a:t>
                      </a:r>
                      <a:r>
                        <a:rPr sz="1200" b="1" dirty="0">
                          <a:solidFill>
                            <a:srgbClr val="001F5F"/>
                          </a:solidFill>
                          <a:latin typeface="Times New Roman" pitchFamily="18" charset="0"/>
                          <a:cs typeface="Times New Roman" pitchFamily="18" charset="0"/>
                        </a:rPr>
                        <a:t>д</a:t>
                      </a:r>
                      <a:r>
                        <a:rPr sz="1200" b="1" spc="-10" dirty="0">
                          <a:solidFill>
                            <a:srgbClr val="001F5F"/>
                          </a:solidFill>
                          <a:latin typeface="Times New Roman" pitchFamily="18" charset="0"/>
                          <a:cs typeface="Times New Roman" pitchFamily="18" charset="0"/>
                        </a:rPr>
                        <a:t>п</a:t>
                      </a:r>
                      <a:r>
                        <a:rPr sz="1200" b="1" dirty="0">
                          <a:solidFill>
                            <a:srgbClr val="001F5F"/>
                          </a:solidFill>
                          <a:latin typeface="Times New Roman" pitchFamily="18" charset="0"/>
                          <a:cs typeface="Times New Roman" pitchFamily="18" charset="0"/>
                        </a:rPr>
                        <a:t>рини</a:t>
                      </a:r>
                      <a:r>
                        <a:rPr sz="1200" b="1" spc="-5" dirty="0">
                          <a:solidFill>
                            <a:srgbClr val="001F5F"/>
                          </a:solidFill>
                          <a:latin typeface="Times New Roman" pitchFamily="18" charset="0"/>
                          <a:cs typeface="Times New Roman" pitchFamily="18" charset="0"/>
                        </a:rPr>
                        <a:t>ма</a:t>
                      </a:r>
                      <a:r>
                        <a:rPr sz="1200" b="1" spc="-15" dirty="0">
                          <a:solidFill>
                            <a:srgbClr val="001F5F"/>
                          </a:solidFill>
                          <a:latin typeface="Times New Roman" pitchFamily="18" charset="0"/>
                          <a:cs typeface="Times New Roman" pitchFamily="18" charset="0"/>
                        </a:rPr>
                        <a:t>т</a:t>
                      </a:r>
                      <a:r>
                        <a:rPr sz="1200" b="1" spc="-30" dirty="0">
                          <a:solidFill>
                            <a:srgbClr val="001F5F"/>
                          </a:solidFill>
                          <a:latin typeface="Times New Roman" pitchFamily="18" charset="0"/>
                          <a:cs typeface="Times New Roman" pitchFamily="18" charset="0"/>
                        </a:rPr>
                        <a:t>е</a:t>
                      </a:r>
                      <a:r>
                        <a:rPr sz="1200" b="1" dirty="0">
                          <a:solidFill>
                            <a:srgbClr val="001F5F"/>
                          </a:solidFill>
                          <a:latin typeface="Times New Roman" pitchFamily="18" charset="0"/>
                          <a:cs typeface="Times New Roman" pitchFamily="18" charset="0"/>
                        </a:rPr>
                        <a:t>л</a:t>
                      </a:r>
                      <a:r>
                        <a:rPr sz="1200" b="1" spc="-5" dirty="0">
                          <a:solidFill>
                            <a:srgbClr val="001F5F"/>
                          </a:solidFill>
                          <a:latin typeface="Times New Roman" pitchFamily="18" charset="0"/>
                          <a:cs typeface="Times New Roman" pitchFamily="18" charset="0"/>
                        </a:rPr>
                        <a:t>ям</a:t>
                      </a:r>
                      <a:endParaRPr sz="1200" dirty="0">
                        <a:latin typeface="Times New Roman" pitchFamily="18" charset="0"/>
                        <a:cs typeface="Times New Roman" pitchFamily="18" charset="0"/>
                      </a:endParaRPr>
                    </a:p>
                    <a:p>
                      <a:pPr marL="136525" marR="123825" algn="ctr">
                        <a:lnSpc>
                          <a:spcPct val="100000"/>
                        </a:lnSpc>
                      </a:pPr>
                      <a:r>
                        <a:rPr sz="1200" b="1" dirty="0">
                          <a:solidFill>
                            <a:srgbClr val="001F5F"/>
                          </a:solidFill>
                          <a:latin typeface="Times New Roman" pitchFamily="18" charset="0"/>
                          <a:cs typeface="Times New Roman" pitchFamily="18" charset="0"/>
                        </a:rPr>
                        <a:t>для</a:t>
                      </a:r>
                      <a:r>
                        <a:rPr sz="1200" b="1" spc="-80" dirty="0">
                          <a:solidFill>
                            <a:srgbClr val="001F5F"/>
                          </a:solidFill>
                          <a:latin typeface="Times New Roman" pitchFamily="18" charset="0"/>
                          <a:cs typeface="Times New Roman" pitchFamily="18" charset="0"/>
                        </a:rPr>
                        <a:t> </a:t>
                      </a:r>
                      <a:r>
                        <a:rPr sz="1200" b="1" spc="-5" dirty="0">
                          <a:solidFill>
                            <a:srgbClr val="001F5F"/>
                          </a:solidFill>
                          <a:latin typeface="Times New Roman" pitchFamily="18" charset="0"/>
                          <a:cs typeface="Times New Roman" pitchFamily="18" charset="0"/>
                        </a:rPr>
                        <a:t>предпринимательской  </a:t>
                      </a:r>
                      <a:r>
                        <a:rPr sz="1200" b="1" spc="-10" dirty="0">
                          <a:solidFill>
                            <a:srgbClr val="001F5F"/>
                          </a:solidFill>
                          <a:latin typeface="Times New Roman" pitchFamily="18" charset="0"/>
                          <a:cs typeface="Times New Roman" pitchFamily="18" charset="0"/>
                        </a:rPr>
                        <a:t>деятельности</a:t>
                      </a:r>
                      <a:endParaRPr sz="1200" dirty="0">
                        <a:latin typeface="Times New Roman" pitchFamily="18" charset="0"/>
                        <a:cs typeface="Times New Roman" pitchFamily="18" charset="0"/>
                      </a:endParaRPr>
                    </a:p>
                  </a:txBody>
                  <a:tcPr marL="0" marR="0" marT="31750" marB="0">
                    <a:lnL w="12700">
                      <a:solidFill>
                        <a:srgbClr val="DEEBF7"/>
                      </a:solidFill>
                      <a:prstDash val="solid"/>
                    </a:lnL>
                    <a:solidFill>
                      <a:srgbClr val="E4B8B7"/>
                    </a:solidFill>
                  </a:tcPr>
                </a:tc>
              </a:tr>
            </a:tbl>
          </a:graphicData>
        </a:graphic>
      </p:graphicFrame>
      <p:sp>
        <p:nvSpPr>
          <p:cNvPr id="4" name="object 4"/>
          <p:cNvSpPr/>
          <p:nvPr/>
        </p:nvSpPr>
        <p:spPr>
          <a:xfrm>
            <a:off x="2243327" y="6138671"/>
            <a:ext cx="6901180" cy="719455"/>
          </a:xfrm>
          <a:custGeom>
            <a:avLst/>
            <a:gdLst/>
            <a:ahLst/>
            <a:cxnLst/>
            <a:rect l="l" t="t" r="r" b="b"/>
            <a:pathLst>
              <a:path w="6901180" h="719454">
                <a:moveTo>
                  <a:pt x="6900672" y="0"/>
                </a:moveTo>
                <a:lnTo>
                  <a:pt x="0" y="0"/>
                </a:lnTo>
                <a:lnTo>
                  <a:pt x="0" y="719327"/>
                </a:lnTo>
                <a:lnTo>
                  <a:pt x="6900672" y="719327"/>
                </a:lnTo>
                <a:lnTo>
                  <a:pt x="6900672" y="0"/>
                </a:lnTo>
                <a:close/>
              </a:path>
            </a:pathLst>
          </a:custGeom>
          <a:solidFill>
            <a:srgbClr val="548ED4"/>
          </a:solidFill>
        </p:spPr>
        <p:txBody>
          <a:bodyPr wrap="square" lIns="0" tIns="0" rIns="0" bIns="0" rtlCol="0"/>
          <a:lstStyle/>
          <a:p>
            <a:endParaRPr/>
          </a:p>
        </p:txBody>
      </p:sp>
      <p:sp>
        <p:nvSpPr>
          <p:cNvPr id="5" name="object 5"/>
          <p:cNvSpPr/>
          <p:nvPr/>
        </p:nvSpPr>
        <p:spPr>
          <a:xfrm>
            <a:off x="2243327" y="6138671"/>
            <a:ext cx="6901180" cy="719455"/>
          </a:xfrm>
          <a:custGeom>
            <a:avLst/>
            <a:gdLst/>
            <a:ahLst/>
            <a:cxnLst/>
            <a:rect l="l" t="t" r="r" b="b"/>
            <a:pathLst>
              <a:path w="6901180" h="719454">
                <a:moveTo>
                  <a:pt x="0" y="719327"/>
                </a:moveTo>
                <a:lnTo>
                  <a:pt x="6900672" y="719327"/>
                </a:lnTo>
                <a:lnTo>
                  <a:pt x="6900672" y="0"/>
                </a:lnTo>
                <a:lnTo>
                  <a:pt x="0" y="0"/>
                </a:lnTo>
                <a:lnTo>
                  <a:pt x="0" y="719327"/>
                </a:lnTo>
                <a:close/>
              </a:path>
            </a:pathLst>
          </a:custGeom>
          <a:ln w="12192">
            <a:solidFill>
              <a:srgbClr val="548ED4"/>
            </a:solidFill>
          </a:ln>
        </p:spPr>
        <p:txBody>
          <a:bodyPr wrap="square" lIns="0" tIns="0" rIns="0" bIns="0" rtlCol="0"/>
          <a:lstStyle/>
          <a:p>
            <a:endParaRPr/>
          </a:p>
        </p:txBody>
      </p:sp>
      <p:sp>
        <p:nvSpPr>
          <p:cNvPr id="6" name="object 6"/>
          <p:cNvSpPr/>
          <p:nvPr/>
        </p:nvSpPr>
        <p:spPr>
          <a:xfrm>
            <a:off x="2370201" y="6779174"/>
            <a:ext cx="2493645" cy="0"/>
          </a:xfrm>
          <a:custGeom>
            <a:avLst/>
            <a:gdLst/>
            <a:ahLst/>
            <a:cxnLst/>
            <a:rect l="l" t="t" r="r" b="b"/>
            <a:pathLst>
              <a:path w="2493645">
                <a:moveTo>
                  <a:pt x="0" y="0"/>
                </a:moveTo>
                <a:lnTo>
                  <a:pt x="2493264" y="0"/>
                </a:lnTo>
              </a:path>
            </a:pathLst>
          </a:custGeom>
          <a:ln w="7621">
            <a:solidFill>
              <a:srgbClr val="0462C1"/>
            </a:solidFill>
          </a:ln>
        </p:spPr>
        <p:txBody>
          <a:bodyPr wrap="square" lIns="0" tIns="0" rIns="0" bIns="0" rtlCol="0"/>
          <a:lstStyle/>
          <a:p>
            <a:endParaRPr/>
          </a:p>
        </p:txBody>
      </p:sp>
      <p:sp>
        <p:nvSpPr>
          <p:cNvPr id="7" name="object 7"/>
          <p:cNvSpPr txBox="1"/>
          <p:nvPr/>
        </p:nvSpPr>
        <p:spPr>
          <a:xfrm>
            <a:off x="2284857" y="6163157"/>
            <a:ext cx="4340225" cy="637540"/>
          </a:xfrm>
          <a:prstGeom prst="rect">
            <a:avLst/>
          </a:prstGeom>
        </p:spPr>
        <p:txBody>
          <a:bodyPr vert="horz" wrap="square" lIns="0" tIns="13335" rIns="0" bIns="0" rtlCol="0">
            <a:spAutoFit/>
          </a:bodyPr>
          <a:lstStyle/>
          <a:p>
            <a:pPr marL="50800">
              <a:lnSpc>
                <a:spcPct val="100000"/>
              </a:lnSpc>
              <a:spcBef>
                <a:spcPts val="105"/>
              </a:spcBef>
            </a:pPr>
            <a:r>
              <a:rPr sz="1100" b="1" dirty="0">
                <a:solidFill>
                  <a:srgbClr val="FFFFFF"/>
                </a:solidFill>
                <a:latin typeface="Calibri"/>
                <a:cs typeface="Calibri"/>
              </a:rPr>
              <a:t>Важно</a:t>
            </a:r>
            <a:r>
              <a:rPr sz="1100" b="1" spc="-35" dirty="0">
                <a:solidFill>
                  <a:srgbClr val="FFFFFF"/>
                </a:solidFill>
                <a:latin typeface="Calibri"/>
                <a:cs typeface="Calibri"/>
              </a:rPr>
              <a:t> </a:t>
            </a:r>
            <a:r>
              <a:rPr sz="1100" b="1" spc="-5" dirty="0">
                <a:solidFill>
                  <a:srgbClr val="FFFFFF"/>
                </a:solidFill>
                <a:latin typeface="Calibri"/>
                <a:cs typeface="Calibri"/>
              </a:rPr>
              <a:t>знать!</a:t>
            </a:r>
            <a:endParaRPr sz="1100" dirty="0">
              <a:latin typeface="Calibri"/>
              <a:cs typeface="Calibri"/>
            </a:endParaRPr>
          </a:p>
          <a:p>
            <a:pPr>
              <a:lnSpc>
                <a:spcPct val="100000"/>
              </a:lnSpc>
              <a:spcBef>
                <a:spcPts val="50"/>
              </a:spcBef>
            </a:pPr>
            <a:endParaRPr sz="1050" dirty="0">
              <a:latin typeface="Calibri"/>
              <a:cs typeface="Calibri"/>
            </a:endParaRPr>
          </a:p>
          <a:p>
            <a:pPr marL="50800" marR="43180">
              <a:lnSpc>
                <a:spcPct val="100000"/>
              </a:lnSpc>
            </a:pPr>
            <a:r>
              <a:rPr sz="900" dirty="0" smtClean="0">
                <a:solidFill>
                  <a:srgbClr val="FFFFFF"/>
                </a:solidFill>
                <a:latin typeface="Calibri"/>
                <a:cs typeface="Calibri"/>
              </a:rPr>
              <a:t>В </a:t>
            </a:r>
            <a:r>
              <a:rPr sz="900" spc="-5" dirty="0">
                <a:solidFill>
                  <a:srgbClr val="FFFFFF"/>
                </a:solidFill>
                <a:latin typeface="Calibri"/>
                <a:cs typeface="Calibri"/>
              </a:rPr>
              <a:t>течение 10 лет не </a:t>
            </a:r>
            <a:r>
              <a:rPr sz="900" dirty="0">
                <a:solidFill>
                  <a:srgbClr val="FFFFFF"/>
                </a:solidFill>
                <a:latin typeface="Calibri"/>
                <a:cs typeface="Calibri"/>
              </a:rPr>
              <a:t>могут </a:t>
            </a:r>
            <a:r>
              <a:rPr sz="900" spc="-5" dirty="0">
                <a:solidFill>
                  <a:srgbClr val="FFFFFF"/>
                </a:solidFill>
                <a:latin typeface="Calibri"/>
                <a:cs typeface="Calibri"/>
              </a:rPr>
              <a:t>вноситься изменения </a:t>
            </a:r>
            <a:r>
              <a:rPr sz="900" dirty="0">
                <a:solidFill>
                  <a:srgbClr val="FFFFFF"/>
                </a:solidFill>
                <a:latin typeface="Calibri"/>
                <a:cs typeface="Calibri"/>
              </a:rPr>
              <a:t>в части </a:t>
            </a:r>
            <a:r>
              <a:rPr sz="900" spc="-5" dirty="0">
                <a:solidFill>
                  <a:srgbClr val="FFFFFF"/>
                </a:solidFill>
                <a:latin typeface="Calibri"/>
                <a:cs typeface="Calibri"/>
              </a:rPr>
              <a:t>увеличения </a:t>
            </a:r>
            <a:r>
              <a:rPr sz="900" dirty="0">
                <a:solidFill>
                  <a:srgbClr val="FFFFFF"/>
                </a:solidFill>
                <a:latin typeface="Calibri"/>
                <a:cs typeface="Calibri"/>
              </a:rPr>
              <a:t>налоговых </a:t>
            </a:r>
            <a:r>
              <a:rPr sz="900" spc="-5" dirty="0">
                <a:solidFill>
                  <a:srgbClr val="FFFFFF"/>
                </a:solidFill>
                <a:latin typeface="Calibri"/>
                <a:cs typeface="Calibri"/>
              </a:rPr>
              <a:t>ставок  (</a:t>
            </a:r>
            <a:r>
              <a:rPr sz="900" spc="-5" dirty="0">
                <a:solidFill>
                  <a:srgbClr val="0462C1"/>
                </a:solidFill>
                <a:latin typeface="Calibri"/>
                <a:cs typeface="Calibri"/>
                <a:hlinkClick r:id="rId2"/>
              </a:rPr>
              <a:t>ст. </a:t>
            </a:r>
            <a:r>
              <a:rPr sz="900" dirty="0">
                <a:solidFill>
                  <a:srgbClr val="0462C1"/>
                </a:solidFill>
                <a:latin typeface="Calibri"/>
                <a:cs typeface="Calibri"/>
                <a:hlinkClick r:id="rId2"/>
              </a:rPr>
              <a:t>1 </a:t>
            </a:r>
            <a:r>
              <a:rPr sz="900" spc="-5" dirty="0">
                <a:solidFill>
                  <a:srgbClr val="0462C1"/>
                </a:solidFill>
                <a:latin typeface="Calibri"/>
                <a:cs typeface="Calibri"/>
                <a:hlinkClick r:id="rId2"/>
              </a:rPr>
              <a:t>Федерального </a:t>
            </a:r>
            <a:r>
              <a:rPr sz="900" dirty="0">
                <a:solidFill>
                  <a:srgbClr val="0462C1"/>
                </a:solidFill>
                <a:latin typeface="Calibri"/>
                <a:cs typeface="Calibri"/>
                <a:hlinkClick r:id="rId2"/>
              </a:rPr>
              <a:t>закона от </a:t>
            </a:r>
            <a:r>
              <a:rPr sz="900" spc="-5" dirty="0">
                <a:solidFill>
                  <a:srgbClr val="0462C1"/>
                </a:solidFill>
                <a:latin typeface="Calibri"/>
                <a:cs typeface="Calibri"/>
                <a:hlinkClick r:id="rId2"/>
              </a:rPr>
              <a:t>27.11.2018 </a:t>
            </a:r>
            <a:r>
              <a:rPr sz="900" dirty="0">
                <a:solidFill>
                  <a:srgbClr val="0462C1"/>
                </a:solidFill>
                <a:latin typeface="Calibri"/>
                <a:cs typeface="Calibri"/>
                <a:hlinkClick r:id="rId2"/>
              </a:rPr>
              <a:t>№</a:t>
            </a:r>
            <a:r>
              <a:rPr sz="900" spc="-120" dirty="0">
                <a:solidFill>
                  <a:srgbClr val="0462C1"/>
                </a:solidFill>
                <a:latin typeface="Calibri"/>
                <a:cs typeface="Calibri"/>
                <a:hlinkClick r:id="rId2"/>
              </a:rPr>
              <a:t> </a:t>
            </a:r>
            <a:r>
              <a:rPr sz="900" spc="-5" dirty="0">
                <a:solidFill>
                  <a:srgbClr val="0462C1"/>
                </a:solidFill>
                <a:latin typeface="Calibri"/>
                <a:cs typeface="Calibri"/>
                <a:hlinkClick r:id="rId2"/>
              </a:rPr>
              <a:t>422-ФЗ</a:t>
            </a:r>
            <a:r>
              <a:rPr sz="900" spc="-5" dirty="0">
                <a:solidFill>
                  <a:srgbClr val="FFFFFF"/>
                </a:solidFill>
                <a:latin typeface="Calibri"/>
                <a:cs typeface="Calibri"/>
              </a:rPr>
              <a:t>)</a:t>
            </a:r>
            <a:endParaRPr sz="900" dirty="0">
              <a:latin typeface="Calibri"/>
              <a:cs typeface="Calibri"/>
            </a:endParaRPr>
          </a:p>
        </p:txBody>
      </p:sp>
      <p:sp>
        <p:nvSpPr>
          <p:cNvPr id="8" name="object 8"/>
          <p:cNvSpPr/>
          <p:nvPr/>
        </p:nvSpPr>
        <p:spPr>
          <a:xfrm>
            <a:off x="0" y="527302"/>
            <a:ext cx="2243327" cy="6330695"/>
          </a:xfrm>
          <a:prstGeom prst="rect">
            <a:avLst/>
          </a:prstGeom>
          <a:blipFill>
            <a:blip r:embed="rId3" cstate="print"/>
            <a:stretch>
              <a:fillRect/>
            </a:stretch>
          </a:blipFill>
        </p:spPr>
        <p:txBody>
          <a:bodyPr wrap="square" lIns="0" tIns="0" rIns="0" bIns="0" rtlCol="0"/>
          <a:lstStyle/>
          <a:p>
            <a:endParaRPr/>
          </a:p>
        </p:txBody>
      </p:sp>
      <p:sp>
        <p:nvSpPr>
          <p:cNvPr id="9" name="object 9"/>
          <p:cNvSpPr/>
          <p:nvPr/>
        </p:nvSpPr>
        <p:spPr>
          <a:xfrm>
            <a:off x="114103" y="2040508"/>
            <a:ext cx="732790" cy="377190"/>
          </a:xfrm>
          <a:custGeom>
            <a:avLst/>
            <a:gdLst/>
            <a:ahLst/>
            <a:cxnLst/>
            <a:rect l="l" t="t" r="r" b="b"/>
            <a:pathLst>
              <a:path w="732790" h="377189">
                <a:moveTo>
                  <a:pt x="682580" y="0"/>
                </a:moveTo>
                <a:lnTo>
                  <a:pt x="0" y="151256"/>
                </a:lnTo>
                <a:lnTo>
                  <a:pt x="49942" y="376681"/>
                </a:lnTo>
                <a:lnTo>
                  <a:pt x="732516" y="225425"/>
                </a:lnTo>
                <a:lnTo>
                  <a:pt x="682580" y="0"/>
                </a:lnTo>
                <a:close/>
              </a:path>
            </a:pathLst>
          </a:custGeom>
          <a:solidFill>
            <a:srgbClr val="FFFFFF"/>
          </a:solidFill>
        </p:spPr>
        <p:txBody>
          <a:bodyPr wrap="square" lIns="0" tIns="0" rIns="0" bIns="0" rtlCol="0"/>
          <a:lstStyle/>
          <a:p>
            <a:endParaRPr/>
          </a:p>
        </p:txBody>
      </p:sp>
      <p:sp>
        <p:nvSpPr>
          <p:cNvPr id="10" name="object 10"/>
          <p:cNvSpPr/>
          <p:nvPr/>
        </p:nvSpPr>
        <p:spPr>
          <a:xfrm>
            <a:off x="114103" y="2040508"/>
            <a:ext cx="732790" cy="377190"/>
          </a:xfrm>
          <a:custGeom>
            <a:avLst/>
            <a:gdLst/>
            <a:ahLst/>
            <a:cxnLst/>
            <a:rect l="l" t="t" r="r" b="b"/>
            <a:pathLst>
              <a:path w="732790" h="377189">
                <a:moveTo>
                  <a:pt x="0" y="151256"/>
                </a:moveTo>
                <a:lnTo>
                  <a:pt x="682580" y="0"/>
                </a:lnTo>
                <a:lnTo>
                  <a:pt x="732516" y="225425"/>
                </a:lnTo>
                <a:lnTo>
                  <a:pt x="49942" y="376681"/>
                </a:lnTo>
                <a:lnTo>
                  <a:pt x="0" y="151256"/>
                </a:lnTo>
                <a:close/>
              </a:path>
            </a:pathLst>
          </a:custGeom>
          <a:ln w="12700">
            <a:solidFill>
              <a:srgbClr val="A4A4A4"/>
            </a:solidFill>
          </a:ln>
        </p:spPr>
        <p:txBody>
          <a:bodyPr wrap="square" lIns="0" tIns="0" rIns="0" bIns="0" rtlCol="0"/>
          <a:lstStyle/>
          <a:p>
            <a:endParaRPr/>
          </a:p>
        </p:txBody>
      </p:sp>
      <p:sp>
        <p:nvSpPr>
          <p:cNvPr id="11" name="object 11"/>
          <p:cNvSpPr/>
          <p:nvPr/>
        </p:nvSpPr>
        <p:spPr>
          <a:xfrm>
            <a:off x="373278" y="2173732"/>
            <a:ext cx="223875" cy="112775"/>
          </a:xfrm>
          <a:prstGeom prst="rect">
            <a:avLst/>
          </a:prstGeom>
          <a:blipFill>
            <a:blip r:embed="rId4" cstate="print"/>
            <a:stretch>
              <a:fillRect/>
            </a:stretch>
          </a:blipFill>
        </p:spPr>
        <p:txBody>
          <a:bodyPr wrap="square" lIns="0" tIns="0" rIns="0" bIns="0" rtlCol="0"/>
          <a:lstStyle/>
          <a:p>
            <a:endParaRPr/>
          </a:p>
        </p:txBody>
      </p:sp>
      <p:sp>
        <p:nvSpPr>
          <p:cNvPr id="12" name="object 12"/>
          <p:cNvSpPr txBox="1"/>
          <p:nvPr/>
        </p:nvSpPr>
        <p:spPr>
          <a:xfrm>
            <a:off x="2975229" y="3162351"/>
            <a:ext cx="5553075" cy="2616614"/>
          </a:xfrm>
          <a:prstGeom prst="rect">
            <a:avLst/>
          </a:prstGeom>
        </p:spPr>
        <p:txBody>
          <a:bodyPr vert="horz" wrap="square" lIns="0" tIns="12700" rIns="0" bIns="0" rtlCol="0">
            <a:spAutoFit/>
          </a:bodyPr>
          <a:lstStyle/>
          <a:p>
            <a:pPr marL="12700" marR="176530" algn="just">
              <a:lnSpc>
                <a:spcPct val="109900"/>
              </a:lnSpc>
              <a:spcBef>
                <a:spcPts val="100"/>
              </a:spcBef>
            </a:pPr>
            <a:r>
              <a:rPr sz="1300" spc="-5" dirty="0">
                <a:latin typeface="Times New Roman"/>
                <a:cs typeface="Times New Roman"/>
              </a:rPr>
              <a:t>Налоговой </a:t>
            </a:r>
            <a:r>
              <a:rPr sz="1300" dirty="0">
                <a:latin typeface="Times New Roman"/>
                <a:cs typeface="Times New Roman"/>
              </a:rPr>
              <a:t>базой </a:t>
            </a:r>
            <a:r>
              <a:rPr sz="1300" spc="-5" dirty="0">
                <a:latin typeface="Times New Roman"/>
                <a:cs typeface="Times New Roman"/>
              </a:rPr>
              <a:t>НПД </a:t>
            </a:r>
            <a:r>
              <a:rPr sz="1300" dirty="0">
                <a:latin typeface="Times New Roman"/>
                <a:cs typeface="Times New Roman"/>
              </a:rPr>
              <a:t>являются </a:t>
            </a:r>
            <a:r>
              <a:rPr sz="1300" spc="-5" dirty="0">
                <a:latin typeface="Times New Roman"/>
                <a:cs typeface="Times New Roman"/>
              </a:rPr>
              <a:t>все выплаты, полученные </a:t>
            </a:r>
            <a:r>
              <a:rPr sz="1300" dirty="0">
                <a:latin typeface="Times New Roman"/>
                <a:cs typeface="Times New Roman"/>
              </a:rPr>
              <a:t>за </a:t>
            </a:r>
            <a:r>
              <a:rPr sz="1300" spc="-5" dirty="0">
                <a:latin typeface="Times New Roman"/>
                <a:cs typeface="Times New Roman"/>
              </a:rPr>
              <a:t>товары  (работы, </a:t>
            </a:r>
            <a:r>
              <a:rPr sz="1300" dirty="0">
                <a:latin typeface="Times New Roman"/>
                <a:cs typeface="Times New Roman"/>
              </a:rPr>
              <a:t>услуги или </a:t>
            </a:r>
            <a:r>
              <a:rPr sz="1300" spc="-5" dirty="0">
                <a:latin typeface="Times New Roman"/>
                <a:cs typeface="Times New Roman"/>
              </a:rPr>
              <a:t>имущественные права) или </a:t>
            </a:r>
            <a:r>
              <a:rPr sz="1300" dirty="0">
                <a:latin typeface="Times New Roman"/>
                <a:cs typeface="Times New Roman"/>
              </a:rPr>
              <a:t>за </a:t>
            </a:r>
            <a:r>
              <a:rPr sz="1300" spc="-5" dirty="0">
                <a:latin typeface="Times New Roman"/>
                <a:cs typeface="Times New Roman"/>
              </a:rPr>
              <a:t>использование  имущества.</a:t>
            </a:r>
            <a:endParaRPr sz="1300" dirty="0">
              <a:latin typeface="Times New Roman"/>
              <a:cs typeface="Times New Roman"/>
            </a:endParaRPr>
          </a:p>
          <a:p>
            <a:pPr algn="just">
              <a:lnSpc>
                <a:spcPct val="100000"/>
              </a:lnSpc>
              <a:spcBef>
                <a:spcPts val="10"/>
              </a:spcBef>
            </a:pPr>
            <a:endParaRPr sz="1450" dirty="0">
              <a:latin typeface="Times New Roman"/>
              <a:cs typeface="Times New Roman"/>
            </a:endParaRPr>
          </a:p>
          <a:p>
            <a:pPr marL="12700" marR="397510" algn="just">
              <a:lnSpc>
                <a:spcPct val="109900"/>
              </a:lnSpc>
            </a:pPr>
            <a:r>
              <a:rPr sz="1300" spc="-5" dirty="0">
                <a:latin typeface="Times New Roman"/>
                <a:cs typeface="Times New Roman"/>
              </a:rPr>
              <a:t>Закреплено право плательщика НПД </a:t>
            </a:r>
            <a:r>
              <a:rPr sz="1300" dirty="0">
                <a:latin typeface="Times New Roman"/>
                <a:cs typeface="Times New Roman"/>
              </a:rPr>
              <a:t>на </a:t>
            </a:r>
            <a:r>
              <a:rPr sz="1300" spc="-5" dirty="0">
                <a:latin typeface="Times New Roman"/>
                <a:cs typeface="Times New Roman"/>
              </a:rPr>
              <a:t>корректировку (уменьшение)  сумм, сведения </a:t>
            </a:r>
            <a:r>
              <a:rPr sz="1300" dirty="0">
                <a:latin typeface="Times New Roman"/>
                <a:cs typeface="Times New Roman"/>
              </a:rPr>
              <a:t>о </a:t>
            </a:r>
            <a:r>
              <a:rPr sz="1300" spc="-5" dirty="0">
                <a:latin typeface="Times New Roman"/>
                <a:cs typeface="Times New Roman"/>
              </a:rPr>
              <a:t>которых были направлены </a:t>
            </a:r>
            <a:r>
              <a:rPr sz="1300" dirty="0">
                <a:latin typeface="Times New Roman"/>
                <a:cs typeface="Times New Roman"/>
              </a:rPr>
              <a:t>в </a:t>
            </a:r>
            <a:r>
              <a:rPr sz="1300" spc="-5" dirty="0">
                <a:latin typeface="Times New Roman"/>
                <a:cs typeface="Times New Roman"/>
              </a:rPr>
              <a:t>налоговой </a:t>
            </a:r>
            <a:r>
              <a:rPr sz="1300" dirty="0">
                <a:latin typeface="Times New Roman"/>
                <a:cs typeface="Times New Roman"/>
              </a:rPr>
              <a:t>орган, в  </a:t>
            </a:r>
            <a:r>
              <a:rPr sz="1300" spc="-5" dirty="0">
                <a:latin typeface="Times New Roman"/>
                <a:cs typeface="Times New Roman"/>
              </a:rPr>
              <a:t>случаях возврата </a:t>
            </a:r>
            <a:r>
              <a:rPr sz="1300" dirty="0">
                <a:latin typeface="Times New Roman"/>
                <a:cs typeface="Times New Roman"/>
              </a:rPr>
              <a:t>оплаты </a:t>
            </a:r>
            <a:r>
              <a:rPr sz="1300" spc="-5" dirty="0">
                <a:latin typeface="Times New Roman"/>
                <a:cs typeface="Times New Roman"/>
              </a:rPr>
              <a:t>(предоплаты) или</a:t>
            </a:r>
            <a:r>
              <a:rPr sz="1300" spc="-90" dirty="0">
                <a:latin typeface="Times New Roman"/>
                <a:cs typeface="Times New Roman"/>
              </a:rPr>
              <a:t> </a:t>
            </a:r>
            <a:r>
              <a:rPr sz="1300" dirty="0">
                <a:latin typeface="Times New Roman"/>
                <a:cs typeface="Times New Roman"/>
              </a:rPr>
              <a:t>ошибки.</a:t>
            </a:r>
          </a:p>
          <a:p>
            <a:pPr algn="just">
              <a:lnSpc>
                <a:spcPct val="100000"/>
              </a:lnSpc>
              <a:spcBef>
                <a:spcPts val="10"/>
              </a:spcBef>
            </a:pPr>
            <a:endParaRPr sz="1450" dirty="0">
              <a:latin typeface="Times New Roman"/>
              <a:cs typeface="Times New Roman"/>
            </a:endParaRPr>
          </a:p>
          <a:p>
            <a:pPr marL="12700" marR="295910" algn="just">
              <a:lnSpc>
                <a:spcPct val="110000"/>
              </a:lnSpc>
            </a:pPr>
            <a:r>
              <a:rPr sz="1300" spc="-5" dirty="0">
                <a:latin typeface="Times New Roman"/>
                <a:cs typeface="Times New Roman"/>
              </a:rPr>
              <a:t>Сумма излишне </a:t>
            </a:r>
            <a:r>
              <a:rPr sz="1300" dirty="0">
                <a:latin typeface="Times New Roman"/>
                <a:cs typeface="Times New Roman"/>
              </a:rPr>
              <a:t>уплаченного </a:t>
            </a:r>
            <a:r>
              <a:rPr sz="1300" spc="-5" dirty="0">
                <a:latin typeface="Times New Roman"/>
                <a:cs typeface="Times New Roman"/>
              </a:rPr>
              <a:t>налога подлежит возврату или зачёту </a:t>
            </a:r>
            <a:r>
              <a:rPr sz="1300" dirty="0">
                <a:latin typeface="Times New Roman"/>
                <a:cs typeface="Times New Roman"/>
              </a:rPr>
              <a:t>в  </a:t>
            </a:r>
            <a:r>
              <a:rPr sz="1300" spc="-5" dirty="0">
                <a:latin typeface="Times New Roman"/>
                <a:cs typeface="Times New Roman"/>
              </a:rPr>
              <a:t>счёт предстоящих платежей </a:t>
            </a:r>
            <a:r>
              <a:rPr sz="1300" dirty="0">
                <a:latin typeface="Times New Roman"/>
                <a:cs typeface="Times New Roman"/>
              </a:rPr>
              <a:t>по </a:t>
            </a:r>
            <a:r>
              <a:rPr sz="1300" spc="5" dirty="0">
                <a:latin typeface="Times New Roman"/>
                <a:cs typeface="Times New Roman"/>
              </a:rPr>
              <a:t>НПД, </a:t>
            </a:r>
            <a:r>
              <a:rPr sz="1300" spc="-5" dirty="0">
                <a:latin typeface="Times New Roman"/>
                <a:cs typeface="Times New Roman"/>
              </a:rPr>
              <a:t>погашения недоимки или санкций  только </a:t>
            </a:r>
            <a:r>
              <a:rPr sz="1300" dirty="0">
                <a:latin typeface="Times New Roman"/>
                <a:cs typeface="Times New Roman"/>
              </a:rPr>
              <a:t>по </a:t>
            </a:r>
            <a:r>
              <a:rPr sz="1300" spc="-5" dirty="0">
                <a:latin typeface="Times New Roman"/>
                <a:cs typeface="Times New Roman"/>
              </a:rPr>
              <a:t>этому</a:t>
            </a:r>
            <a:r>
              <a:rPr sz="1300" spc="-75" dirty="0">
                <a:latin typeface="Times New Roman"/>
                <a:cs typeface="Times New Roman"/>
              </a:rPr>
              <a:t> </a:t>
            </a:r>
            <a:r>
              <a:rPr sz="1300" spc="-5" dirty="0">
                <a:latin typeface="Times New Roman"/>
                <a:cs typeface="Times New Roman"/>
              </a:rPr>
              <a:t>налогу.</a:t>
            </a:r>
            <a:endParaRPr sz="1300" dirty="0">
              <a:latin typeface="Times New Roman"/>
              <a:cs typeface="Times New Roman"/>
            </a:endParaRPr>
          </a:p>
          <a:p>
            <a:pPr>
              <a:lnSpc>
                <a:spcPct val="100000"/>
              </a:lnSpc>
              <a:spcBef>
                <a:spcPts val="25"/>
              </a:spcBef>
            </a:pPr>
            <a:endParaRPr sz="1150" dirty="0">
              <a:latin typeface="Times New Roman"/>
              <a:cs typeface="Times New Roman"/>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81127" y="96138"/>
            <a:ext cx="4685665" cy="330835"/>
          </a:xfrm>
          <a:prstGeom prst="rect">
            <a:avLst/>
          </a:prstGeom>
        </p:spPr>
        <p:txBody>
          <a:bodyPr vert="horz" wrap="square" lIns="0" tIns="12700" rIns="0" bIns="0" rtlCol="0">
            <a:spAutoFit/>
          </a:bodyPr>
          <a:lstStyle/>
          <a:p>
            <a:pPr marL="12700">
              <a:lnSpc>
                <a:spcPct val="100000"/>
              </a:lnSpc>
              <a:spcBef>
                <a:spcPts val="100"/>
              </a:spcBef>
            </a:pPr>
            <a:r>
              <a:rPr spc="85" dirty="0"/>
              <a:t>Мобильное </a:t>
            </a:r>
            <a:r>
              <a:rPr spc="80" dirty="0"/>
              <a:t>приложение </a:t>
            </a:r>
            <a:r>
              <a:rPr spc="70" dirty="0"/>
              <a:t>«Мой</a:t>
            </a:r>
            <a:r>
              <a:rPr spc="409" dirty="0"/>
              <a:t> </a:t>
            </a:r>
            <a:r>
              <a:rPr spc="75" dirty="0"/>
              <a:t>налог»</a:t>
            </a:r>
          </a:p>
        </p:txBody>
      </p:sp>
      <p:sp>
        <p:nvSpPr>
          <p:cNvPr id="3" name="object 3"/>
          <p:cNvSpPr/>
          <p:nvPr/>
        </p:nvSpPr>
        <p:spPr>
          <a:xfrm>
            <a:off x="0" y="527302"/>
            <a:ext cx="2243326" cy="6330694"/>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7010400" y="4076865"/>
            <a:ext cx="1678051" cy="212879"/>
          </a:xfrm>
          <a:prstGeom prst="rect">
            <a:avLst/>
          </a:prstGeom>
        </p:spPr>
        <p:txBody>
          <a:bodyPr vert="horz" wrap="square" lIns="0" tIns="12700" rIns="0" bIns="0" rtlCol="0">
            <a:spAutoFit/>
          </a:bodyPr>
          <a:lstStyle/>
          <a:p>
            <a:pPr marL="12700">
              <a:lnSpc>
                <a:spcPct val="100000"/>
              </a:lnSpc>
              <a:spcBef>
                <a:spcPts val="100"/>
              </a:spcBef>
              <a:tabLst>
                <a:tab pos="254000" algn="l"/>
                <a:tab pos="983615" algn="l"/>
              </a:tabLst>
            </a:pPr>
            <a:r>
              <a:rPr sz="1300" dirty="0">
                <a:latin typeface="Times New Roman"/>
                <a:cs typeface="Times New Roman"/>
              </a:rPr>
              <a:t>и	</a:t>
            </a:r>
            <a:r>
              <a:rPr sz="1300" spc="-5" dirty="0">
                <a:latin typeface="Times New Roman"/>
                <a:cs typeface="Times New Roman"/>
              </a:rPr>
              <a:t>п</a:t>
            </a:r>
            <a:r>
              <a:rPr sz="1300" spc="5" dirty="0">
                <a:latin typeface="Times New Roman"/>
                <a:cs typeface="Times New Roman"/>
              </a:rPr>
              <a:t>о</a:t>
            </a:r>
            <a:r>
              <a:rPr sz="1300" dirty="0">
                <a:latin typeface="Times New Roman"/>
                <a:cs typeface="Times New Roman"/>
              </a:rPr>
              <a:t>р</a:t>
            </a:r>
            <a:r>
              <a:rPr sz="1300" spc="-5" dirty="0">
                <a:latin typeface="Times New Roman"/>
                <a:cs typeface="Times New Roman"/>
              </a:rPr>
              <a:t>яд</a:t>
            </a:r>
            <a:r>
              <a:rPr sz="1300" dirty="0">
                <a:latin typeface="Times New Roman"/>
                <a:cs typeface="Times New Roman"/>
              </a:rPr>
              <a:t>ок	</a:t>
            </a:r>
            <a:r>
              <a:rPr sz="1300" spc="-5" dirty="0">
                <a:latin typeface="Times New Roman"/>
                <a:cs typeface="Times New Roman"/>
              </a:rPr>
              <a:t>его</a:t>
            </a:r>
            <a:endParaRPr sz="1300">
              <a:latin typeface="Times New Roman"/>
              <a:cs typeface="Times New Roman"/>
            </a:endParaRPr>
          </a:p>
        </p:txBody>
      </p:sp>
      <p:sp>
        <p:nvSpPr>
          <p:cNvPr id="5" name="object 5"/>
          <p:cNvSpPr txBox="1"/>
          <p:nvPr/>
        </p:nvSpPr>
        <p:spPr>
          <a:xfrm>
            <a:off x="6245390" y="3158591"/>
            <a:ext cx="2089150" cy="212879"/>
          </a:xfrm>
          <a:prstGeom prst="rect">
            <a:avLst/>
          </a:prstGeom>
        </p:spPr>
        <p:txBody>
          <a:bodyPr vert="horz" wrap="square" lIns="0" tIns="12700" rIns="0" bIns="0" rtlCol="0">
            <a:spAutoFit/>
          </a:bodyPr>
          <a:lstStyle/>
          <a:p>
            <a:pPr marL="12700">
              <a:lnSpc>
                <a:spcPct val="100000"/>
              </a:lnSpc>
              <a:spcBef>
                <a:spcPts val="100"/>
              </a:spcBef>
              <a:tabLst>
                <a:tab pos="580390" algn="l"/>
                <a:tab pos="1266190" algn="l"/>
                <a:tab pos="1600835" algn="l"/>
              </a:tabLst>
            </a:pPr>
            <a:r>
              <a:rPr sz="1300" dirty="0">
                <a:latin typeface="Times New Roman"/>
                <a:cs typeface="Times New Roman"/>
              </a:rPr>
              <a:t>«</a:t>
            </a:r>
            <a:r>
              <a:rPr sz="1300" spc="-5" dirty="0">
                <a:latin typeface="Times New Roman"/>
                <a:cs typeface="Times New Roman"/>
              </a:rPr>
              <a:t>Мо</a:t>
            </a:r>
            <a:r>
              <a:rPr sz="1300" dirty="0">
                <a:latin typeface="Times New Roman"/>
                <a:cs typeface="Times New Roman"/>
              </a:rPr>
              <a:t>й	н</a:t>
            </a:r>
            <a:r>
              <a:rPr sz="1300" spc="-5" dirty="0">
                <a:latin typeface="Times New Roman"/>
                <a:cs typeface="Times New Roman"/>
              </a:rPr>
              <a:t>ал</a:t>
            </a:r>
            <a:r>
              <a:rPr sz="1300" dirty="0">
                <a:latin typeface="Times New Roman"/>
                <a:cs typeface="Times New Roman"/>
              </a:rPr>
              <a:t>ог»,	не	</a:t>
            </a:r>
            <a:r>
              <a:rPr sz="1300" spc="-5" dirty="0">
                <a:latin typeface="Times New Roman"/>
                <a:cs typeface="Times New Roman"/>
              </a:rPr>
              <a:t>нужно</a:t>
            </a:r>
            <a:endParaRPr sz="1300" dirty="0">
              <a:latin typeface="Times New Roman"/>
              <a:cs typeface="Times New Roman"/>
            </a:endParaRPr>
          </a:p>
        </p:txBody>
      </p:sp>
      <p:sp>
        <p:nvSpPr>
          <p:cNvPr id="6" name="object 6"/>
          <p:cNvSpPr txBox="1"/>
          <p:nvPr/>
        </p:nvSpPr>
        <p:spPr>
          <a:xfrm>
            <a:off x="2788666" y="2727413"/>
            <a:ext cx="3315335" cy="889987"/>
          </a:xfrm>
          <a:prstGeom prst="rect">
            <a:avLst/>
          </a:prstGeom>
        </p:spPr>
        <p:txBody>
          <a:bodyPr vert="horz" wrap="square" lIns="0" tIns="12700" rIns="0" bIns="0" rtlCol="0">
            <a:spAutoFit/>
          </a:bodyPr>
          <a:lstStyle/>
          <a:p>
            <a:pPr marL="12700">
              <a:lnSpc>
                <a:spcPct val="100000"/>
              </a:lnSpc>
              <a:spcBef>
                <a:spcPts val="100"/>
              </a:spcBef>
            </a:pPr>
            <a:r>
              <a:rPr sz="1300" dirty="0">
                <a:latin typeface="Times New Roman"/>
                <a:cs typeface="Times New Roman"/>
              </a:rPr>
              <a:t>т.п.) и требования </a:t>
            </a:r>
            <a:r>
              <a:rPr sz="1300" spc="-5" dirty="0">
                <a:latin typeface="Times New Roman"/>
                <a:cs typeface="Times New Roman"/>
              </a:rPr>
              <a:t>при</a:t>
            </a:r>
            <a:r>
              <a:rPr sz="1300" spc="-85" dirty="0">
                <a:latin typeface="Times New Roman"/>
                <a:cs typeface="Times New Roman"/>
              </a:rPr>
              <a:t> </a:t>
            </a:r>
            <a:r>
              <a:rPr sz="1300" spc="-5" dirty="0">
                <a:latin typeface="Times New Roman"/>
                <a:cs typeface="Times New Roman"/>
              </a:rPr>
              <a:t>просрочке.</a:t>
            </a:r>
            <a:endParaRPr sz="1300" dirty="0">
              <a:latin typeface="Times New Roman"/>
              <a:cs typeface="Times New Roman"/>
            </a:endParaRPr>
          </a:p>
          <a:p>
            <a:pPr>
              <a:lnSpc>
                <a:spcPct val="100000"/>
              </a:lnSpc>
              <a:spcBef>
                <a:spcPts val="50"/>
              </a:spcBef>
            </a:pPr>
            <a:endParaRPr sz="1550" dirty="0">
              <a:latin typeface="Times New Roman"/>
              <a:cs typeface="Times New Roman"/>
            </a:endParaRPr>
          </a:p>
          <a:p>
            <a:pPr marL="12700">
              <a:lnSpc>
                <a:spcPct val="100000"/>
              </a:lnSpc>
              <a:tabLst>
                <a:tab pos="892810" algn="l"/>
                <a:tab pos="1897380" algn="l"/>
                <a:tab pos="2440940" algn="l"/>
              </a:tabLst>
            </a:pPr>
            <a:r>
              <a:rPr sz="1300" spc="-5" dirty="0">
                <a:latin typeface="Times New Roman"/>
                <a:cs typeface="Times New Roman"/>
              </a:rPr>
              <a:t>Сведения,	переданные	через	приложение</a:t>
            </a:r>
            <a:endParaRPr sz="1300" dirty="0">
              <a:latin typeface="Times New Roman"/>
              <a:cs typeface="Times New Roman"/>
            </a:endParaRPr>
          </a:p>
          <a:p>
            <a:pPr marL="12700">
              <a:lnSpc>
                <a:spcPct val="100000"/>
              </a:lnSpc>
              <a:spcBef>
                <a:spcPts val="155"/>
              </a:spcBef>
            </a:pPr>
            <a:r>
              <a:rPr sz="1300" dirty="0">
                <a:latin typeface="Times New Roman"/>
                <a:cs typeface="Times New Roman"/>
              </a:rPr>
              <a:t>подтверждать </a:t>
            </a:r>
            <a:r>
              <a:rPr sz="1300" spc="-5" dirty="0">
                <a:latin typeface="Times New Roman"/>
                <a:cs typeface="Times New Roman"/>
              </a:rPr>
              <a:t>(документом </a:t>
            </a:r>
            <a:r>
              <a:rPr sz="1300" dirty="0">
                <a:latin typeface="Times New Roman"/>
                <a:cs typeface="Times New Roman"/>
              </a:rPr>
              <a:t>на</a:t>
            </a:r>
            <a:r>
              <a:rPr sz="1300" spc="-105" dirty="0">
                <a:latin typeface="Times New Roman"/>
                <a:cs typeface="Times New Roman"/>
              </a:rPr>
              <a:t> </a:t>
            </a:r>
            <a:r>
              <a:rPr sz="1300" spc="-5" dirty="0">
                <a:latin typeface="Times New Roman"/>
                <a:cs typeface="Times New Roman"/>
              </a:rPr>
              <a:t>бумаге).</a:t>
            </a:r>
            <a:endParaRPr sz="1300" dirty="0">
              <a:latin typeface="Times New Roman"/>
              <a:cs typeface="Times New Roman"/>
            </a:endParaRPr>
          </a:p>
        </p:txBody>
      </p:sp>
      <p:sp>
        <p:nvSpPr>
          <p:cNvPr id="7" name="object 7"/>
          <p:cNvSpPr txBox="1"/>
          <p:nvPr/>
        </p:nvSpPr>
        <p:spPr>
          <a:xfrm>
            <a:off x="2788666" y="1302549"/>
            <a:ext cx="5493385" cy="1435100"/>
          </a:xfrm>
          <a:prstGeom prst="rect">
            <a:avLst/>
          </a:prstGeom>
        </p:spPr>
        <p:txBody>
          <a:bodyPr vert="horz" wrap="square" lIns="0" tIns="12700" rIns="0" bIns="0" rtlCol="0">
            <a:spAutoFit/>
          </a:bodyPr>
          <a:lstStyle/>
          <a:p>
            <a:pPr marL="12700">
              <a:lnSpc>
                <a:spcPct val="100000"/>
              </a:lnSpc>
              <a:spcBef>
                <a:spcPts val="100"/>
              </a:spcBef>
            </a:pPr>
            <a:r>
              <a:rPr sz="1300" dirty="0">
                <a:latin typeface="Times New Roman"/>
                <a:cs typeface="Times New Roman"/>
              </a:rPr>
              <a:t>устанавливаемое на </a:t>
            </a:r>
            <a:r>
              <a:rPr sz="1300" spc="-5" dirty="0">
                <a:latin typeface="Times New Roman"/>
                <a:cs typeface="Times New Roman"/>
              </a:rPr>
              <a:t>компьютер или мобильное</a:t>
            </a:r>
            <a:r>
              <a:rPr sz="1300" spc="-65" dirty="0">
                <a:latin typeface="Times New Roman"/>
                <a:cs typeface="Times New Roman"/>
              </a:rPr>
              <a:t> </a:t>
            </a:r>
            <a:r>
              <a:rPr sz="1300" spc="-5" dirty="0">
                <a:latin typeface="Times New Roman"/>
                <a:cs typeface="Times New Roman"/>
              </a:rPr>
              <a:t>устройство.</a:t>
            </a:r>
            <a:endParaRPr sz="1300" dirty="0">
              <a:latin typeface="Times New Roman"/>
              <a:cs typeface="Times New Roman"/>
            </a:endParaRPr>
          </a:p>
          <a:p>
            <a:pPr>
              <a:lnSpc>
                <a:spcPct val="100000"/>
              </a:lnSpc>
              <a:spcBef>
                <a:spcPts val="50"/>
              </a:spcBef>
            </a:pPr>
            <a:endParaRPr sz="1550" dirty="0">
              <a:latin typeface="Times New Roman"/>
              <a:cs typeface="Times New Roman"/>
            </a:endParaRPr>
          </a:p>
          <a:p>
            <a:pPr marL="12700">
              <a:lnSpc>
                <a:spcPct val="100000"/>
              </a:lnSpc>
            </a:pPr>
            <a:r>
              <a:rPr sz="1300" spc="-5" dirty="0">
                <a:latin typeface="Times New Roman"/>
                <a:cs typeface="Times New Roman"/>
              </a:rPr>
              <a:t>При помощи приложения «Мой</a:t>
            </a:r>
            <a:r>
              <a:rPr sz="1300" spc="-90" dirty="0">
                <a:latin typeface="Times New Roman"/>
                <a:cs typeface="Times New Roman"/>
              </a:rPr>
              <a:t> </a:t>
            </a:r>
            <a:r>
              <a:rPr sz="1300" spc="-5" dirty="0">
                <a:latin typeface="Times New Roman"/>
                <a:cs typeface="Times New Roman"/>
              </a:rPr>
              <a:t>налог»:</a:t>
            </a:r>
            <a:endParaRPr sz="1300" dirty="0">
              <a:latin typeface="Times New Roman"/>
              <a:cs typeface="Times New Roman"/>
            </a:endParaRPr>
          </a:p>
          <a:p>
            <a:pPr marL="267970" indent="-255904">
              <a:lnSpc>
                <a:spcPts val="1335"/>
              </a:lnSpc>
              <a:spcBef>
                <a:spcPts val="1260"/>
              </a:spcBef>
              <a:buClr>
                <a:srgbClr val="5B9AD4"/>
              </a:buClr>
              <a:buFont typeface="Wingdings"/>
              <a:buChar char=""/>
              <a:tabLst>
                <a:tab pos="267970" algn="l"/>
                <a:tab pos="268605" algn="l"/>
              </a:tabLst>
            </a:pPr>
            <a:r>
              <a:rPr sz="1300" spc="-5" dirty="0">
                <a:latin typeface="Times New Roman"/>
                <a:cs typeface="Times New Roman"/>
              </a:rPr>
              <a:t>подаётся </a:t>
            </a:r>
            <a:r>
              <a:rPr sz="1300" dirty="0">
                <a:latin typeface="Times New Roman"/>
                <a:cs typeface="Times New Roman"/>
              </a:rPr>
              <a:t>заявление о </a:t>
            </a:r>
            <a:r>
              <a:rPr sz="1300" spc="-5" dirty="0">
                <a:latin typeface="Times New Roman"/>
                <a:cs typeface="Times New Roman"/>
              </a:rPr>
              <a:t>постановке </a:t>
            </a:r>
            <a:r>
              <a:rPr sz="1300" dirty="0">
                <a:latin typeface="Times New Roman"/>
                <a:cs typeface="Times New Roman"/>
              </a:rPr>
              <a:t>на учёт в </a:t>
            </a:r>
            <a:r>
              <a:rPr sz="1300" spc="-5" dirty="0">
                <a:latin typeface="Times New Roman"/>
                <a:cs typeface="Times New Roman"/>
              </a:rPr>
              <a:t>качестве плательщика</a:t>
            </a:r>
            <a:r>
              <a:rPr sz="1300" spc="-215" dirty="0">
                <a:latin typeface="Times New Roman"/>
                <a:cs typeface="Times New Roman"/>
              </a:rPr>
              <a:t> </a:t>
            </a:r>
            <a:r>
              <a:rPr sz="1300" spc="5" dirty="0">
                <a:latin typeface="Times New Roman"/>
                <a:cs typeface="Times New Roman"/>
              </a:rPr>
              <a:t>НПД;</a:t>
            </a:r>
            <a:endParaRPr sz="1300" dirty="0">
              <a:latin typeface="Times New Roman"/>
              <a:cs typeface="Times New Roman"/>
            </a:endParaRPr>
          </a:p>
          <a:p>
            <a:pPr marL="268605" indent="-256540">
              <a:lnSpc>
                <a:spcPts val="1110"/>
              </a:lnSpc>
              <a:buClr>
                <a:srgbClr val="5B9AD4"/>
              </a:buClr>
              <a:buFont typeface="Wingdings"/>
              <a:buChar char=""/>
              <a:tabLst>
                <a:tab pos="268605" algn="l"/>
                <a:tab pos="269240" algn="l"/>
              </a:tabLst>
            </a:pPr>
            <a:r>
              <a:rPr sz="1300" spc="-5" dirty="0">
                <a:latin typeface="Times New Roman"/>
                <a:cs typeface="Times New Roman"/>
              </a:rPr>
              <a:t>направляются чеки покупателям </a:t>
            </a:r>
            <a:r>
              <a:rPr sz="1300" dirty="0">
                <a:latin typeface="Times New Roman"/>
                <a:cs typeface="Times New Roman"/>
              </a:rPr>
              <a:t>и</a:t>
            </a:r>
            <a:r>
              <a:rPr sz="1300" spc="-55" dirty="0">
                <a:latin typeface="Times New Roman"/>
                <a:cs typeface="Times New Roman"/>
              </a:rPr>
              <a:t> </a:t>
            </a:r>
            <a:r>
              <a:rPr sz="1300" spc="-5" dirty="0">
                <a:latin typeface="Times New Roman"/>
                <a:cs typeface="Times New Roman"/>
              </a:rPr>
              <a:t>заказчикам;</a:t>
            </a:r>
            <a:endParaRPr sz="1300" dirty="0">
              <a:latin typeface="Times New Roman"/>
              <a:cs typeface="Times New Roman"/>
            </a:endParaRPr>
          </a:p>
          <a:p>
            <a:pPr marL="268605" indent="-256540">
              <a:lnSpc>
                <a:spcPts val="1105"/>
              </a:lnSpc>
              <a:buClr>
                <a:srgbClr val="5B9AD4"/>
              </a:buClr>
              <a:buFont typeface="Wingdings"/>
              <a:buChar char=""/>
              <a:tabLst>
                <a:tab pos="268605" algn="l"/>
                <a:tab pos="269240" algn="l"/>
              </a:tabLst>
            </a:pPr>
            <a:r>
              <a:rPr sz="1300" spc="-5" dirty="0">
                <a:latin typeface="Times New Roman"/>
                <a:cs typeface="Times New Roman"/>
              </a:rPr>
              <a:t>передаются сведения </a:t>
            </a:r>
            <a:r>
              <a:rPr sz="1300" dirty="0">
                <a:latin typeface="Times New Roman"/>
                <a:cs typeface="Times New Roman"/>
              </a:rPr>
              <a:t>о расчётах </a:t>
            </a:r>
            <a:r>
              <a:rPr sz="1300" spc="-5" dirty="0">
                <a:latin typeface="Times New Roman"/>
                <a:cs typeface="Times New Roman"/>
              </a:rPr>
              <a:t>(корректируются при </a:t>
            </a:r>
            <a:r>
              <a:rPr sz="1300" dirty="0">
                <a:latin typeface="Times New Roman"/>
                <a:cs typeface="Times New Roman"/>
              </a:rPr>
              <a:t>отмене /</a:t>
            </a:r>
            <a:r>
              <a:rPr sz="1300" spc="-50" dirty="0">
                <a:latin typeface="Times New Roman"/>
                <a:cs typeface="Times New Roman"/>
              </a:rPr>
              <a:t> </a:t>
            </a:r>
            <a:r>
              <a:rPr sz="1300" spc="-5" dirty="0">
                <a:latin typeface="Times New Roman"/>
                <a:cs typeface="Times New Roman"/>
              </a:rPr>
              <a:t>ошибке);</a:t>
            </a:r>
            <a:endParaRPr sz="1300" dirty="0">
              <a:latin typeface="Times New Roman"/>
              <a:cs typeface="Times New Roman"/>
            </a:endParaRPr>
          </a:p>
          <a:p>
            <a:pPr marL="268605" indent="-256540">
              <a:lnSpc>
                <a:spcPts val="1335"/>
              </a:lnSpc>
              <a:buClr>
                <a:srgbClr val="5B9AD4"/>
              </a:buClr>
              <a:buFont typeface="Wingdings"/>
              <a:buChar char=""/>
              <a:tabLst>
                <a:tab pos="268605" algn="l"/>
                <a:tab pos="269240" algn="l"/>
              </a:tabLst>
            </a:pPr>
            <a:r>
              <a:rPr sz="1300" spc="-5" dirty="0">
                <a:latin typeface="Times New Roman"/>
                <a:cs typeface="Times New Roman"/>
              </a:rPr>
              <a:t>налоговая направляет уведомления </a:t>
            </a:r>
            <a:r>
              <a:rPr sz="1300" dirty="0">
                <a:latin typeface="Times New Roman"/>
                <a:cs typeface="Times New Roman"/>
              </a:rPr>
              <a:t>(о </a:t>
            </a:r>
            <a:r>
              <a:rPr sz="1300" spc="-5" dirty="0">
                <a:latin typeface="Times New Roman"/>
                <a:cs typeface="Times New Roman"/>
              </a:rPr>
              <a:t>постановке </a:t>
            </a:r>
            <a:r>
              <a:rPr sz="1300" dirty="0">
                <a:latin typeface="Times New Roman"/>
                <a:cs typeface="Times New Roman"/>
              </a:rPr>
              <a:t>на </a:t>
            </a:r>
            <a:r>
              <a:rPr sz="1300" spc="-5" dirty="0">
                <a:latin typeface="Times New Roman"/>
                <a:cs typeface="Times New Roman"/>
              </a:rPr>
              <a:t>учёт, </a:t>
            </a:r>
            <a:r>
              <a:rPr sz="1300" dirty="0">
                <a:latin typeface="Times New Roman"/>
                <a:cs typeface="Times New Roman"/>
              </a:rPr>
              <a:t>сумме </a:t>
            </a:r>
            <a:r>
              <a:rPr sz="1300" spc="-5" dirty="0">
                <a:latin typeface="Times New Roman"/>
                <a:cs typeface="Times New Roman"/>
              </a:rPr>
              <a:t>налога </a:t>
            </a:r>
            <a:r>
              <a:rPr sz="1300" dirty="0">
                <a:latin typeface="Times New Roman"/>
                <a:cs typeface="Times New Roman"/>
              </a:rPr>
              <a:t>и</a:t>
            </a:r>
          </a:p>
        </p:txBody>
      </p:sp>
      <p:sp>
        <p:nvSpPr>
          <p:cNvPr id="8" name="object 8"/>
          <p:cNvSpPr txBox="1"/>
          <p:nvPr/>
        </p:nvSpPr>
        <p:spPr>
          <a:xfrm>
            <a:off x="2788666" y="874395"/>
            <a:ext cx="1659889" cy="239395"/>
          </a:xfrm>
          <a:prstGeom prst="rect">
            <a:avLst/>
          </a:prstGeom>
        </p:spPr>
        <p:txBody>
          <a:bodyPr vert="horz" wrap="square" lIns="0" tIns="13335" rIns="0" bIns="0" rtlCol="0">
            <a:spAutoFit/>
          </a:bodyPr>
          <a:lstStyle/>
          <a:p>
            <a:pPr marL="12700">
              <a:lnSpc>
                <a:spcPct val="100000"/>
              </a:lnSpc>
              <a:spcBef>
                <a:spcPts val="105"/>
              </a:spcBef>
              <a:tabLst>
                <a:tab pos="507365" algn="l"/>
              </a:tabLst>
            </a:pPr>
            <a:r>
              <a:rPr sz="1400" spc="-5" dirty="0">
                <a:latin typeface="Times New Roman"/>
                <a:cs typeface="Times New Roman"/>
              </a:rPr>
              <a:t>При	использовании</a:t>
            </a:r>
            <a:endParaRPr sz="1400">
              <a:latin typeface="Times New Roman"/>
              <a:cs typeface="Times New Roman"/>
            </a:endParaRPr>
          </a:p>
        </p:txBody>
      </p:sp>
      <p:sp>
        <p:nvSpPr>
          <p:cNvPr id="9" name="object 9"/>
          <p:cNvSpPr txBox="1"/>
          <p:nvPr/>
        </p:nvSpPr>
        <p:spPr>
          <a:xfrm>
            <a:off x="4636134" y="874395"/>
            <a:ext cx="1769745" cy="239395"/>
          </a:xfrm>
          <a:prstGeom prst="rect">
            <a:avLst/>
          </a:prstGeom>
        </p:spPr>
        <p:txBody>
          <a:bodyPr vert="horz" wrap="square" lIns="0" tIns="13335" rIns="0" bIns="0" rtlCol="0">
            <a:spAutoFit/>
          </a:bodyPr>
          <a:lstStyle/>
          <a:p>
            <a:pPr marL="12700">
              <a:lnSpc>
                <a:spcPct val="100000"/>
              </a:lnSpc>
              <a:spcBef>
                <a:spcPts val="105"/>
              </a:spcBef>
              <a:tabLst>
                <a:tab pos="544195" algn="l"/>
              </a:tabLst>
            </a:pPr>
            <a:r>
              <a:rPr sz="1400" spc="-5" dirty="0">
                <a:latin typeface="Times New Roman"/>
                <a:cs typeface="Times New Roman"/>
              </a:rPr>
              <a:t>НПД	взаимодействие</a:t>
            </a:r>
            <a:endParaRPr sz="1400">
              <a:latin typeface="Times New Roman"/>
              <a:cs typeface="Times New Roman"/>
            </a:endParaRPr>
          </a:p>
        </p:txBody>
      </p:sp>
      <p:sp>
        <p:nvSpPr>
          <p:cNvPr id="10" name="object 10"/>
          <p:cNvSpPr txBox="1"/>
          <p:nvPr/>
        </p:nvSpPr>
        <p:spPr>
          <a:xfrm>
            <a:off x="6613017" y="874395"/>
            <a:ext cx="2145665" cy="239395"/>
          </a:xfrm>
          <a:prstGeom prst="rect">
            <a:avLst/>
          </a:prstGeom>
        </p:spPr>
        <p:txBody>
          <a:bodyPr vert="horz" wrap="square" lIns="0" tIns="13335" rIns="0" bIns="0" rtlCol="0">
            <a:spAutoFit/>
          </a:bodyPr>
          <a:lstStyle/>
          <a:p>
            <a:pPr marL="12700">
              <a:lnSpc>
                <a:spcPct val="100000"/>
              </a:lnSpc>
              <a:spcBef>
                <a:spcPts val="105"/>
              </a:spcBef>
              <a:tabLst>
                <a:tab pos="281940" algn="l"/>
                <a:tab pos="1417955" algn="l"/>
              </a:tabLst>
            </a:pPr>
            <a:r>
              <a:rPr sz="1400" dirty="0">
                <a:latin typeface="Times New Roman"/>
                <a:cs typeface="Times New Roman"/>
              </a:rPr>
              <a:t>с	н</a:t>
            </a:r>
            <a:r>
              <a:rPr sz="1400" spc="-5" dirty="0">
                <a:latin typeface="Times New Roman"/>
                <a:cs typeface="Times New Roman"/>
              </a:rPr>
              <a:t>ал</a:t>
            </a:r>
            <a:r>
              <a:rPr sz="1400" dirty="0">
                <a:latin typeface="Times New Roman"/>
                <a:cs typeface="Times New Roman"/>
              </a:rPr>
              <a:t>о</a:t>
            </a:r>
            <a:r>
              <a:rPr sz="1400" spc="-5" dirty="0">
                <a:latin typeface="Times New Roman"/>
                <a:cs typeface="Times New Roman"/>
              </a:rPr>
              <a:t>гов</a:t>
            </a:r>
            <a:r>
              <a:rPr sz="1400" dirty="0">
                <a:latin typeface="Times New Roman"/>
                <a:cs typeface="Times New Roman"/>
              </a:rPr>
              <a:t>ы</a:t>
            </a:r>
            <a:r>
              <a:rPr sz="1400" spc="-5" dirty="0">
                <a:latin typeface="Times New Roman"/>
                <a:cs typeface="Times New Roman"/>
              </a:rPr>
              <a:t>м</a:t>
            </a:r>
            <a:r>
              <a:rPr sz="1400" dirty="0">
                <a:latin typeface="Times New Roman"/>
                <a:cs typeface="Times New Roman"/>
              </a:rPr>
              <a:t>и	орган</a:t>
            </a:r>
            <a:r>
              <a:rPr sz="1400" spc="-5" dirty="0">
                <a:latin typeface="Times New Roman"/>
                <a:cs typeface="Times New Roman"/>
              </a:rPr>
              <a:t>а</a:t>
            </a:r>
            <a:r>
              <a:rPr sz="1400" spc="5" dirty="0">
                <a:latin typeface="Times New Roman"/>
                <a:cs typeface="Times New Roman"/>
              </a:rPr>
              <a:t>м</a:t>
            </a:r>
            <a:r>
              <a:rPr sz="1400" dirty="0">
                <a:latin typeface="Times New Roman"/>
                <a:cs typeface="Times New Roman"/>
              </a:rPr>
              <a:t>и</a:t>
            </a:r>
          </a:p>
        </p:txBody>
      </p:sp>
      <p:sp>
        <p:nvSpPr>
          <p:cNvPr id="11" name="object 11"/>
          <p:cNvSpPr txBox="1"/>
          <p:nvPr/>
        </p:nvSpPr>
        <p:spPr>
          <a:xfrm>
            <a:off x="2788666" y="1087755"/>
            <a:ext cx="4572000" cy="228909"/>
          </a:xfrm>
          <a:prstGeom prst="rect">
            <a:avLst/>
          </a:prstGeom>
        </p:spPr>
        <p:txBody>
          <a:bodyPr vert="horz" wrap="square" lIns="0" tIns="13335" rIns="0" bIns="0" rtlCol="0">
            <a:spAutoFit/>
          </a:bodyPr>
          <a:lstStyle/>
          <a:p>
            <a:pPr marL="12700">
              <a:lnSpc>
                <a:spcPct val="100000"/>
              </a:lnSpc>
              <a:spcBef>
                <a:spcPts val="105"/>
              </a:spcBef>
              <a:tabLst>
                <a:tab pos="1455420" algn="l"/>
                <a:tab pos="2139950" algn="l"/>
                <a:tab pos="3353435" algn="l"/>
                <a:tab pos="4043679" algn="l"/>
              </a:tabLst>
            </a:pPr>
            <a:r>
              <a:rPr sz="1400" spc="-5" dirty="0">
                <a:latin typeface="Times New Roman"/>
                <a:cs typeface="Times New Roman"/>
              </a:rPr>
              <a:t>осуществляется	через	приложение	</a:t>
            </a:r>
            <a:r>
              <a:rPr sz="1400" dirty="0">
                <a:latin typeface="Times New Roman"/>
                <a:cs typeface="Times New Roman"/>
              </a:rPr>
              <a:t>«Мой	</a:t>
            </a:r>
            <a:r>
              <a:rPr lang="ru-RU" sz="1400" spc="-5" dirty="0" smtClean="0">
                <a:latin typeface="Times New Roman"/>
                <a:cs typeface="Times New Roman"/>
              </a:rPr>
              <a:t>налог</a:t>
            </a:r>
            <a:r>
              <a:rPr sz="1400" spc="-5" dirty="0" smtClean="0">
                <a:latin typeface="Times New Roman"/>
                <a:cs typeface="Times New Roman"/>
              </a:rPr>
              <a:t>»</a:t>
            </a:r>
            <a:endParaRPr sz="1400" dirty="0">
              <a:latin typeface="Times New Roman"/>
              <a:cs typeface="Times New Roman"/>
            </a:endParaRPr>
          </a:p>
        </p:txBody>
      </p:sp>
      <p:sp>
        <p:nvSpPr>
          <p:cNvPr id="12" name="object 12"/>
          <p:cNvSpPr txBox="1"/>
          <p:nvPr/>
        </p:nvSpPr>
        <p:spPr>
          <a:xfrm>
            <a:off x="7569072" y="1106830"/>
            <a:ext cx="1082675" cy="228909"/>
          </a:xfrm>
          <a:prstGeom prst="rect">
            <a:avLst/>
          </a:prstGeom>
        </p:spPr>
        <p:txBody>
          <a:bodyPr vert="horz" wrap="square" lIns="0" tIns="13335" rIns="0" bIns="0" rtlCol="0">
            <a:spAutoFit/>
          </a:bodyPr>
          <a:lstStyle/>
          <a:p>
            <a:pPr marL="38100">
              <a:lnSpc>
                <a:spcPct val="100000"/>
              </a:lnSpc>
              <a:spcBef>
                <a:spcPts val="105"/>
              </a:spcBef>
            </a:pPr>
            <a:r>
              <a:rPr sz="2100" baseline="5952" dirty="0" smtClean="0">
                <a:latin typeface="Times New Roman"/>
                <a:cs typeface="Times New Roman"/>
              </a:rPr>
              <a:t>ФНС</a:t>
            </a:r>
            <a:r>
              <a:rPr sz="2100" spc="-165" baseline="5952" dirty="0" smtClean="0">
                <a:latin typeface="Times New Roman"/>
                <a:cs typeface="Times New Roman"/>
              </a:rPr>
              <a:t> </a:t>
            </a:r>
            <a:r>
              <a:rPr lang="ru-RU" sz="2100" spc="-165" baseline="5952" dirty="0" smtClean="0">
                <a:latin typeface="Times New Roman"/>
                <a:cs typeface="Times New Roman"/>
              </a:rPr>
              <a:t>России</a:t>
            </a:r>
            <a:r>
              <a:rPr sz="1400" spc="-5" dirty="0" smtClean="0">
                <a:latin typeface="Times New Roman"/>
                <a:cs typeface="Times New Roman"/>
              </a:rPr>
              <a:t>,</a:t>
            </a:r>
            <a:endParaRPr sz="1400" dirty="0">
              <a:latin typeface="Times New Roman"/>
              <a:cs typeface="Times New Roman"/>
            </a:endParaRPr>
          </a:p>
        </p:txBody>
      </p:sp>
      <p:sp>
        <p:nvSpPr>
          <p:cNvPr id="13" name="object 13"/>
          <p:cNvSpPr txBox="1"/>
          <p:nvPr/>
        </p:nvSpPr>
        <p:spPr>
          <a:xfrm>
            <a:off x="2788653" y="4697272"/>
            <a:ext cx="5990590" cy="657039"/>
          </a:xfrm>
          <a:prstGeom prst="rect">
            <a:avLst/>
          </a:prstGeom>
        </p:spPr>
        <p:txBody>
          <a:bodyPr vert="horz" wrap="square" lIns="0" tIns="12700" rIns="0" bIns="0" rtlCol="0">
            <a:spAutoFit/>
          </a:bodyPr>
          <a:lstStyle/>
          <a:p>
            <a:pPr marL="12700" marR="37465">
              <a:lnSpc>
                <a:spcPct val="109900"/>
              </a:lnSpc>
              <a:spcBef>
                <a:spcPts val="100"/>
              </a:spcBef>
              <a:tabLst>
                <a:tab pos="5288915" algn="l"/>
              </a:tabLst>
            </a:pPr>
            <a:r>
              <a:rPr lang="ru-RU" sz="1300" spc="-5" dirty="0">
                <a:latin typeface="Times New Roman"/>
                <a:cs typeface="Times New Roman"/>
              </a:rPr>
              <a:t>Обмен информацией с налоговым органом через приложение «Мой налог» может  осуществляться через кредитные организации и операторов, которые  соответствуют определённым требованиям.</a:t>
            </a:r>
            <a:endParaRPr sz="1400" dirty="0">
              <a:latin typeface="Times New Roman"/>
              <a:cs typeface="Times New Roman"/>
            </a:endParaRPr>
          </a:p>
        </p:txBody>
      </p:sp>
      <p:sp>
        <p:nvSpPr>
          <p:cNvPr id="14" name="object 14"/>
          <p:cNvSpPr txBox="1"/>
          <p:nvPr/>
        </p:nvSpPr>
        <p:spPr>
          <a:xfrm>
            <a:off x="2788666" y="4057167"/>
            <a:ext cx="4634865" cy="461645"/>
          </a:xfrm>
          <a:prstGeom prst="rect">
            <a:avLst/>
          </a:prstGeom>
        </p:spPr>
        <p:txBody>
          <a:bodyPr vert="horz" wrap="square" lIns="0" tIns="12700" rIns="0" bIns="0" rtlCol="0">
            <a:spAutoFit/>
          </a:bodyPr>
          <a:lstStyle/>
          <a:p>
            <a:pPr marL="12700" marR="5080">
              <a:lnSpc>
                <a:spcPct val="109900"/>
              </a:lnSpc>
              <a:spcBef>
                <a:spcPts val="100"/>
              </a:spcBef>
              <a:tabLst>
                <a:tab pos="710565" algn="l"/>
                <a:tab pos="1106170" algn="l"/>
                <a:tab pos="2062480" algn="l"/>
                <a:tab pos="3078480" algn="l"/>
                <a:tab pos="3632835" algn="l"/>
              </a:tabLst>
            </a:pPr>
            <a:r>
              <a:rPr sz="1300" spc="-5" dirty="0">
                <a:latin typeface="Times New Roman"/>
                <a:cs typeface="Times New Roman"/>
              </a:rPr>
              <a:t>Ссылки	для	скачивания	приложения	</a:t>
            </a:r>
            <a:r>
              <a:rPr sz="1300" dirty="0">
                <a:latin typeface="Times New Roman"/>
                <a:cs typeface="Times New Roman"/>
              </a:rPr>
              <a:t>«Мой	</a:t>
            </a:r>
            <a:r>
              <a:rPr sz="1300" spc="-5" dirty="0">
                <a:latin typeface="Times New Roman"/>
                <a:cs typeface="Times New Roman"/>
              </a:rPr>
              <a:t>налог»  использования размещаются </a:t>
            </a:r>
            <a:r>
              <a:rPr sz="1300" dirty="0">
                <a:latin typeface="Times New Roman"/>
                <a:cs typeface="Times New Roman"/>
              </a:rPr>
              <a:t>на </a:t>
            </a:r>
            <a:r>
              <a:rPr sz="1300" spc="-5" dirty="0">
                <a:latin typeface="Times New Roman"/>
                <a:cs typeface="Times New Roman"/>
              </a:rPr>
              <a:t>сайте ФНС России</a:t>
            </a:r>
            <a:r>
              <a:rPr sz="1300" spc="-80" dirty="0">
                <a:latin typeface="Times New Roman"/>
                <a:cs typeface="Times New Roman"/>
              </a:rPr>
              <a:t> </a:t>
            </a:r>
            <a:r>
              <a:rPr sz="1300" dirty="0">
                <a:latin typeface="Times New Roman"/>
                <a:cs typeface="Times New Roman"/>
              </a:rPr>
              <a:t>(nalog.gov.ru).</a:t>
            </a:r>
            <a:endParaRPr sz="1300">
              <a:latin typeface="Times New Roman"/>
              <a:cs typeface="Times New Roman"/>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81127" y="96138"/>
            <a:ext cx="5414645" cy="330835"/>
          </a:xfrm>
          <a:prstGeom prst="rect">
            <a:avLst/>
          </a:prstGeom>
        </p:spPr>
        <p:txBody>
          <a:bodyPr vert="horz" wrap="square" lIns="0" tIns="12700" rIns="0" bIns="0" rtlCol="0">
            <a:spAutoFit/>
          </a:bodyPr>
          <a:lstStyle/>
          <a:p>
            <a:pPr marL="12700">
              <a:lnSpc>
                <a:spcPct val="100000"/>
              </a:lnSpc>
              <a:spcBef>
                <a:spcPts val="100"/>
              </a:spcBef>
            </a:pPr>
            <a:r>
              <a:rPr spc="80" dirty="0"/>
              <a:t>Переход </a:t>
            </a:r>
            <a:r>
              <a:rPr spc="45" dirty="0"/>
              <a:t>на </a:t>
            </a:r>
            <a:r>
              <a:rPr spc="85" dirty="0"/>
              <a:t>специальный </a:t>
            </a:r>
            <a:r>
              <a:rPr spc="80" dirty="0"/>
              <a:t>налоговый</a:t>
            </a:r>
            <a:r>
              <a:rPr spc="540" dirty="0"/>
              <a:t> </a:t>
            </a:r>
            <a:r>
              <a:rPr spc="75" dirty="0"/>
              <a:t>режим</a:t>
            </a:r>
          </a:p>
        </p:txBody>
      </p:sp>
      <p:sp>
        <p:nvSpPr>
          <p:cNvPr id="4" name="object 4"/>
          <p:cNvSpPr/>
          <p:nvPr/>
        </p:nvSpPr>
        <p:spPr>
          <a:xfrm>
            <a:off x="0" y="524254"/>
            <a:ext cx="2246375" cy="6333741"/>
          </a:xfrm>
          <a:prstGeom prst="rect">
            <a:avLst/>
          </a:prstGeom>
          <a:blipFill>
            <a:blip r:embed="rId2" cstate="print"/>
            <a:stretch>
              <a:fillRect/>
            </a:stretch>
          </a:blipFill>
        </p:spPr>
        <p:txBody>
          <a:bodyPr wrap="square" lIns="0" tIns="0" rIns="0" bIns="0" rtlCol="0"/>
          <a:lstStyle/>
          <a:p>
            <a:endParaRPr/>
          </a:p>
        </p:txBody>
      </p:sp>
      <p:sp>
        <p:nvSpPr>
          <p:cNvPr id="5" name="object 5"/>
          <p:cNvSpPr txBox="1"/>
          <p:nvPr/>
        </p:nvSpPr>
        <p:spPr>
          <a:xfrm>
            <a:off x="2763139" y="1344599"/>
            <a:ext cx="5990590" cy="4772076"/>
          </a:xfrm>
          <a:prstGeom prst="rect">
            <a:avLst/>
          </a:prstGeom>
        </p:spPr>
        <p:txBody>
          <a:bodyPr vert="horz" wrap="square" lIns="0" tIns="12700" rIns="0" bIns="0" rtlCol="0">
            <a:spAutoFit/>
          </a:bodyPr>
          <a:lstStyle/>
          <a:p>
            <a:pPr marL="12700" marR="372110">
              <a:lnSpc>
                <a:spcPct val="109900"/>
              </a:lnSpc>
              <a:spcBef>
                <a:spcPts val="100"/>
              </a:spcBef>
            </a:pPr>
            <a:endParaRPr lang="ru-RU" sz="1300" spc="-5" dirty="0" smtClean="0">
              <a:latin typeface="Times New Roman"/>
              <a:cs typeface="Times New Roman"/>
            </a:endParaRPr>
          </a:p>
          <a:p>
            <a:pPr marL="12700" marR="372110" algn="just">
              <a:lnSpc>
                <a:spcPct val="109900"/>
              </a:lnSpc>
              <a:spcBef>
                <a:spcPts val="100"/>
              </a:spcBef>
            </a:pPr>
            <a:endParaRPr lang="ru-RU" sz="1400" spc="-5" dirty="0">
              <a:latin typeface="Times New Roman"/>
              <a:cs typeface="Times New Roman"/>
            </a:endParaRPr>
          </a:p>
          <a:p>
            <a:pPr marL="12700" marR="372110" algn="just">
              <a:lnSpc>
                <a:spcPct val="109900"/>
              </a:lnSpc>
              <a:spcBef>
                <a:spcPts val="100"/>
              </a:spcBef>
            </a:pPr>
            <a:r>
              <a:rPr lang="ru-RU" sz="1400" spc="-5" dirty="0" smtClean="0">
                <a:latin typeface="Times New Roman"/>
                <a:cs typeface="Times New Roman"/>
              </a:rPr>
              <a:t>Постановка </a:t>
            </a:r>
            <a:r>
              <a:rPr lang="ru-RU" sz="1400" spc="-5" dirty="0">
                <a:latin typeface="Times New Roman"/>
                <a:cs typeface="Times New Roman"/>
              </a:rPr>
              <a:t>на учёт в качестве налогоплательщика НПД осуществляется через  приложение «Мой налог» или в личном кабинете налогоплательщика без  посещения налогового органа</a:t>
            </a:r>
            <a:r>
              <a:rPr lang="ru-RU" sz="1400" spc="-5" dirty="0" smtClean="0">
                <a:latin typeface="Times New Roman"/>
                <a:cs typeface="Times New Roman"/>
              </a:rPr>
              <a:t>.</a:t>
            </a:r>
          </a:p>
          <a:p>
            <a:pPr marL="12700" marR="372110" algn="just">
              <a:lnSpc>
                <a:spcPct val="109900"/>
              </a:lnSpc>
              <a:spcBef>
                <a:spcPts val="100"/>
              </a:spcBef>
            </a:pPr>
            <a:endParaRPr lang="ru-RU" sz="1400" spc="-5" dirty="0">
              <a:latin typeface="Times New Roman"/>
              <a:cs typeface="Times New Roman"/>
            </a:endParaRPr>
          </a:p>
          <a:p>
            <a:pPr marL="12700" marR="372110" algn="just">
              <a:lnSpc>
                <a:spcPct val="109900"/>
              </a:lnSpc>
              <a:spcBef>
                <a:spcPts val="100"/>
              </a:spcBef>
            </a:pPr>
            <a:r>
              <a:rPr lang="ru-RU" sz="1400" spc="-5" dirty="0">
                <a:latin typeface="Times New Roman"/>
                <a:cs typeface="Times New Roman"/>
              </a:rPr>
              <a:t>Можно уполномочить на направление заявления банк или иную кредитную  организацию</a:t>
            </a:r>
            <a:r>
              <a:rPr lang="ru-RU" sz="1400" spc="-5" dirty="0" smtClean="0">
                <a:latin typeface="Times New Roman"/>
                <a:cs typeface="Times New Roman"/>
              </a:rPr>
              <a:t>.</a:t>
            </a:r>
          </a:p>
          <a:p>
            <a:pPr marL="12700" marR="372110" algn="just">
              <a:lnSpc>
                <a:spcPct val="109900"/>
              </a:lnSpc>
              <a:spcBef>
                <a:spcPts val="100"/>
              </a:spcBef>
            </a:pPr>
            <a:endParaRPr lang="ru-RU" sz="1400" spc="-5" dirty="0">
              <a:latin typeface="Times New Roman"/>
              <a:cs typeface="Times New Roman"/>
            </a:endParaRPr>
          </a:p>
          <a:p>
            <a:pPr marL="12700" marR="372110" algn="just">
              <a:lnSpc>
                <a:spcPct val="109900"/>
              </a:lnSpc>
              <a:spcBef>
                <a:spcPts val="100"/>
              </a:spcBef>
            </a:pPr>
            <a:r>
              <a:rPr lang="ru-RU" sz="1400" spc="-5" dirty="0">
                <a:latin typeface="Times New Roman"/>
                <a:cs typeface="Times New Roman"/>
              </a:rPr>
              <a:t>Не позднее 6 дней со дня направления заявления, налоговый орган  осуществляет постановку на учёт в качестве плательщика НПД</a:t>
            </a:r>
            <a:r>
              <a:rPr lang="ru-RU" sz="1400" spc="-5" dirty="0" smtClean="0">
                <a:latin typeface="Times New Roman"/>
                <a:cs typeface="Times New Roman"/>
              </a:rPr>
              <a:t>.</a:t>
            </a:r>
          </a:p>
          <a:p>
            <a:pPr marL="12700" marR="372110" algn="just">
              <a:lnSpc>
                <a:spcPct val="109900"/>
              </a:lnSpc>
              <a:spcBef>
                <a:spcPts val="100"/>
              </a:spcBef>
            </a:pPr>
            <a:endParaRPr lang="ru-RU" sz="1400" spc="-5" dirty="0">
              <a:latin typeface="Times New Roman"/>
              <a:cs typeface="Times New Roman"/>
            </a:endParaRPr>
          </a:p>
          <a:p>
            <a:pPr marL="12700" marR="372110" algn="just">
              <a:lnSpc>
                <a:spcPct val="109900"/>
              </a:lnSpc>
              <a:spcBef>
                <a:spcPts val="100"/>
              </a:spcBef>
            </a:pPr>
            <a:r>
              <a:rPr lang="ru-RU" sz="1400" spc="-5" dirty="0">
                <a:latin typeface="Times New Roman"/>
                <a:cs typeface="Times New Roman"/>
              </a:rPr>
              <a:t>Если заявление о постановке на учёт формируется в приложении, к  заявлению прикрепляются сведения из паспорта и фотография физического лица</a:t>
            </a:r>
            <a:r>
              <a:rPr lang="ru-RU" sz="1400" spc="-5" dirty="0" smtClean="0">
                <a:latin typeface="Times New Roman"/>
                <a:cs typeface="Times New Roman"/>
              </a:rPr>
              <a:t>.</a:t>
            </a:r>
          </a:p>
          <a:p>
            <a:pPr marL="12700" marR="372110" algn="just">
              <a:lnSpc>
                <a:spcPct val="109900"/>
              </a:lnSpc>
              <a:spcBef>
                <a:spcPts val="100"/>
              </a:spcBef>
            </a:pPr>
            <a:endParaRPr lang="ru-RU" sz="1400" spc="-5" dirty="0">
              <a:latin typeface="Times New Roman"/>
              <a:cs typeface="Times New Roman"/>
            </a:endParaRPr>
          </a:p>
          <a:p>
            <a:pPr marL="12700" marR="372110" algn="just">
              <a:lnSpc>
                <a:spcPct val="109900"/>
              </a:lnSpc>
              <a:spcBef>
                <a:spcPts val="100"/>
              </a:spcBef>
            </a:pPr>
            <a:r>
              <a:rPr lang="ru-RU" sz="1400" spc="-5" dirty="0">
                <a:latin typeface="Times New Roman"/>
                <a:cs typeface="Times New Roman"/>
              </a:rPr>
              <a:t>Граждане других государств - членов Евразийского экономического союза  подают заявление через личный кабинет налогоплательщика.</a:t>
            </a:r>
          </a:p>
          <a:p>
            <a:pPr algn="just">
              <a:lnSpc>
                <a:spcPct val="100000"/>
              </a:lnSpc>
              <a:spcBef>
                <a:spcPts val="50"/>
              </a:spcBef>
            </a:pPr>
            <a:endParaRPr sz="1400" dirty="0">
              <a:latin typeface="Times New Roman"/>
              <a:cs typeface="Times New Roman"/>
            </a:endParaRPr>
          </a:p>
          <a:p>
            <a:pPr marL="2917825">
              <a:lnSpc>
                <a:spcPct val="100000"/>
              </a:lnSpc>
            </a:pPr>
            <a:endParaRPr sz="1000" dirty="0">
              <a:latin typeface="Calibri"/>
              <a:cs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TotalTime>
  <Words>1530</Words>
  <Application>Microsoft Office PowerPoint</Application>
  <PresentationFormat>Экран (4:3)</PresentationFormat>
  <Paragraphs>235</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Office Theme</vt:lpstr>
      <vt:lpstr>Презентация PowerPoint</vt:lpstr>
      <vt:lpstr>Введение</vt:lpstr>
      <vt:lpstr>Особенности нового специального налогового режима</vt:lpstr>
      <vt:lpstr>Кто вправе применять НПД</vt:lpstr>
      <vt:lpstr>Кто вправе применять НПД</vt:lpstr>
      <vt:lpstr>Место осуществления деятельности</vt:lpstr>
      <vt:lpstr>Налоговые ставки и база2</vt:lpstr>
      <vt:lpstr>Мобильное приложение «Мой налог»</vt:lpstr>
      <vt:lpstr>Переход на специальный налоговый режим</vt:lpstr>
      <vt:lpstr>Переход на специальный налоговый режим</vt:lpstr>
      <vt:lpstr>Порядок исчисления и уплаты налога</vt:lpstr>
      <vt:lpstr>Освобождение от уплаты страховых взносов</vt:lpstr>
      <vt:lpstr>Налоговый вычет</vt:lpstr>
      <vt:lpstr>Оформление чеков</vt:lpstr>
      <vt:lpstr>Сферы применения НПД</vt:lpstr>
      <vt:lpstr>Другие нормы о внедрении НПД и ответственность за нарушения</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Мерцалов Даниил Антонович</dc:creator>
  <cp:lastModifiedBy>Софронова Валерия Николаевна</cp:lastModifiedBy>
  <cp:revision>22</cp:revision>
  <dcterms:created xsi:type="dcterms:W3CDTF">2021-12-14T13:15:18Z</dcterms:created>
  <dcterms:modified xsi:type="dcterms:W3CDTF">2021-12-15T07:18:32Z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2020-01-29T00:00:00Z</vt:filetime>
  </property>
  <property fmtid="{D5CDD505-2E9C-101B-9397-08002B2CF9AE}" pid="3" name="Creator">
    <vt:lpwstr>Microsoft® PowerPoint® 2013</vt:lpwstr>
  </property>
  <property fmtid="{D5CDD505-2E9C-101B-9397-08002B2CF9AE}" pid="4" name="LastSaved">
    <vt:filetime>2021-12-14T00:00:00Z</vt:filetime>
  </property>
</Properties>
</file>