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35" r:id="rId2"/>
    <p:sldId id="436" r:id="rId3"/>
  </p:sldIdLst>
  <p:sldSz cx="9144000" cy="5143500" type="screen16x9"/>
  <p:notesSz cx="6808788" cy="9940925"/>
  <p:defaultTextStyle>
    <a:defPPr>
      <a:defRPr lang="ru-RU"/>
    </a:defPPr>
    <a:lvl1pPr marL="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9A46"/>
    <a:srgbClr val="005AA9"/>
    <a:srgbClr val="FF7C80"/>
    <a:srgbClr val="E6E7EE"/>
    <a:srgbClr val="3072C2"/>
    <a:srgbClr val="007033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1576" autoAdjust="0"/>
  </p:normalViewPr>
  <p:slideViewPr>
    <p:cSldViewPr showGuides="1">
      <p:cViewPr>
        <p:scale>
          <a:sx n="80" d="100"/>
          <a:sy n="80" d="100"/>
        </p:scale>
        <p:origin x="-950" y="-134"/>
      </p:cViewPr>
      <p:guideLst>
        <p:guide orient="horz" pos="1620"/>
        <p:guide orient="horz" pos="759"/>
        <p:guide orient="horz" pos="237"/>
        <p:guide orient="horz" pos="3041"/>
        <p:guide pos="2880"/>
        <p:guide pos="708"/>
        <p:guide pos="1560"/>
        <p:guide pos="5140"/>
        <p:guide pos="5521"/>
        <p:guide pos="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u1200-app012\pochta\OTDEL20\&#1057;&#1040;&#1049;&#1058;\&#1089;&#1072;&#1081;&#1090;_&#1080;&#1090;&#1086;&#1075;&#1080;\2021\&#1080;&#1090;&#1086;&#1075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1200-app012\pochta\OTDEL20\&#1057;&#1040;&#1049;&#1058;\&#1089;&#1072;&#1081;&#1090;_&#1080;&#1090;&#1086;&#1075;&#1080;\2021\&#1080;&#1090;&#1086;&#1075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428113749206299E-2"/>
          <c:y val="3.6380075697640686E-2"/>
          <c:w val="0.97957188625079372"/>
          <c:h val="0.697510738242100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январь-июль 2020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346053772766695E-3"/>
                  <c:y val="7.7125328659071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055639533332877E-3"/>
                  <c:y val="8.3541362088784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46053772766695E-3"/>
                  <c:y val="0.105170902716914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046856248677168E-3"/>
                  <c:y val="9.5911108657416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бюджет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13306.6</c:v>
                </c:pt>
                <c:pt idx="1">
                  <c:v>4880.2</c:v>
                </c:pt>
                <c:pt idx="2">
                  <c:v>8426.5</c:v>
                </c:pt>
                <c:pt idx="3">
                  <c:v>10272.200000000001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январь-июль 2021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8.7642142891647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8.0631025416301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2038161318300087E-3"/>
                  <c:y val="9.815950920245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0.10252566787516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anchor="b" anchorCtr="1"/>
              <a:lstStyle/>
              <a:p>
                <a:pPr>
                  <a:defRPr sz="1050" b="1">
                    <a:solidFill>
                      <a:schemeClr val="bg1"/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Консолидированный бюджет РФ</c:v>
                </c:pt>
                <c:pt idx="1">
                  <c:v>Федеральный бюджет</c:v>
                </c:pt>
                <c:pt idx="2">
                  <c:v>Консолидированный бюджет Республики Марий Эл</c:v>
                </c:pt>
                <c:pt idx="3">
                  <c:v>Страховые                                                                                                         взносы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15609.7</c:v>
                </c:pt>
                <c:pt idx="1">
                  <c:v>5044.5</c:v>
                </c:pt>
                <c:pt idx="2">
                  <c:v>10565.2</c:v>
                </c:pt>
                <c:pt idx="3">
                  <c:v>10987.7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2"/>
        <c:gapDepth val="151"/>
        <c:shape val="box"/>
        <c:axId val="85615744"/>
        <c:axId val="85617280"/>
        <c:axId val="0"/>
      </c:bar3DChart>
      <c:catAx>
        <c:axId val="85615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>
                <a:solidFill>
                  <a:schemeClr val="tx2">
                    <a:lumMod val="75000"/>
                  </a:schemeClr>
                </a:solidFill>
                <a:effectLst/>
                <a:latin typeface="Agency FB" pitchFamily="34" charset="0"/>
              </a:defRPr>
            </a:pPr>
            <a:endParaRPr lang="ru-RU"/>
          </a:p>
        </c:txPr>
        <c:crossAx val="85617280"/>
        <c:crosses val="autoZero"/>
        <c:auto val="1"/>
        <c:lblAlgn val="ctr"/>
        <c:lblOffset val="100"/>
        <c:noMultiLvlLbl val="0"/>
      </c:catAx>
      <c:valAx>
        <c:axId val="8561728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856157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33047875911809"/>
          <c:y val="0.86385310053557096"/>
          <c:w val="0.77254340873639649"/>
          <c:h val="0.11961050142004691"/>
        </c:manualLayout>
      </c:layout>
      <c:overlay val="0"/>
      <c:txPr>
        <a:bodyPr/>
        <a:lstStyle/>
        <a:p>
          <a:pPr>
            <a:defRPr sz="1100" b="1">
              <a:solidFill>
                <a:schemeClr val="bg1">
                  <a:lumMod val="50000"/>
                </a:schemeClr>
              </a:solidFill>
              <a:latin typeface="Agency FB" pitchFamily="34" charset="0"/>
              <a:cs typeface="Aharoni" pitchFamily="2" charset="-79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18"/>
          <c:dPt>
            <c:idx val="0"/>
            <c:bubble3D val="0"/>
            <c:explosion val="10"/>
          </c:dPt>
          <c:dPt>
            <c:idx val="1"/>
            <c:bubble3D val="0"/>
            <c:explosion val="4"/>
          </c:dPt>
          <c:dPt>
            <c:idx val="2"/>
            <c:bubble3D val="0"/>
            <c:explosion val="6"/>
          </c:dPt>
          <c:dPt>
            <c:idx val="3"/>
            <c:bubble3D val="0"/>
            <c:explosion val="14"/>
          </c:dPt>
          <c:dPt>
            <c:idx val="4"/>
            <c:bubble3D val="0"/>
            <c:explosion val="12"/>
          </c:dPt>
          <c:dPt>
            <c:idx val="5"/>
            <c:bubble3D val="0"/>
            <c:explosion val="9"/>
          </c:dPt>
          <c:dLbls>
            <c:dLbl>
              <c:idx val="0"/>
              <c:layout>
                <c:manualLayout>
                  <c:x val="4.7049122112121068E-2"/>
                  <c:y val="5.77117737583415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прибыль организаций
</a:t>
                    </a:r>
                    <a:r>
                      <a:rPr lang="ru-RU" dirty="0" smtClean="0"/>
                      <a:t>19,8%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8815619643381524E-2"/>
                  <c:y val="1.417212418999772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
</a:t>
                    </a:r>
                    <a:r>
                      <a:rPr lang="ru-RU" dirty="0" smtClean="0"/>
                      <a:t>33,4%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1.3518995294712185E-3"/>
                  <c:y val="-3.3524950485483793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НДС
</a:t>
                    </a:r>
                    <a:r>
                      <a:rPr lang="ru-RU" dirty="0" smtClean="0"/>
                      <a:t>31,4%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7.6742493051334765E-2"/>
                  <c:y val="0.150910307990642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283293838053418"/>
                  <c:y val="8.7642418930762491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>
                    <a:solidFill>
                      <a:schemeClr val="tx2">
                        <a:lumMod val="75000"/>
                      </a:schemeClr>
                    </a:solidFill>
                    <a:latin typeface="Agency FB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Лист1!$B$9:$B$14</c:f>
              <c:strCache>
                <c:ptCount val="6"/>
                <c:pt idx="0">
                  <c:v>Налог на прибыль организаций</c:v>
                </c:pt>
                <c:pt idx="1">
                  <c:v>Налог на доходы физических лиц</c:v>
                </c:pt>
                <c:pt idx="2">
                  <c:v>НДС</c:v>
                </c:pt>
                <c:pt idx="3">
                  <c:v>Налоги, взимаемые в связи с применением специальных налоговых режимов</c:v>
                </c:pt>
                <c:pt idx="4">
                  <c:v>Налог на имущество организаций</c:v>
                </c:pt>
                <c:pt idx="5">
                  <c:v>Остальные налоги и сборы</c:v>
                </c:pt>
              </c:strCache>
            </c:strRef>
          </c:cat>
          <c:val>
            <c:numRef>
              <c:f>Лист1!$C$9:$C$14</c:f>
              <c:numCache>
                <c:formatCode>#,##0.0</c:formatCode>
                <c:ptCount val="6"/>
                <c:pt idx="0">
                  <c:v>3084.2</c:v>
                </c:pt>
                <c:pt idx="1">
                  <c:v>5210.7</c:v>
                </c:pt>
                <c:pt idx="2">
                  <c:v>4900.1000000000004</c:v>
                </c:pt>
                <c:pt idx="3">
                  <c:v>1623.7</c:v>
                </c:pt>
                <c:pt idx="4">
                  <c:v>932.9</c:v>
                </c:pt>
                <c:pt idx="5">
                  <c:v>433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0.72391</cdr:x>
      <cdr:y>0.11251</cdr:y>
    </cdr:from>
    <cdr:to>
      <cdr:x>0.72391</cdr:x>
      <cdr:y>0.88134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5400600" y="432047"/>
          <a:ext cx="0" cy="295232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0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30988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3"/>
            <a:ext cx="2950474" cy="497047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17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09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010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511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013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514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017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5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025" algn="l" defTabSz="9110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58" y="354"/>
            <a:ext cx="9142642" cy="51431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813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1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6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7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8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4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5509" indent="0">
              <a:buNone/>
              <a:defRPr sz="2800"/>
            </a:lvl2pPr>
            <a:lvl3pPr marL="911010" indent="0">
              <a:buNone/>
              <a:defRPr sz="2400"/>
            </a:lvl3pPr>
            <a:lvl4pPr marL="1366511" indent="0">
              <a:buNone/>
              <a:defRPr sz="2000"/>
            </a:lvl4pPr>
            <a:lvl5pPr marL="1822013" indent="0">
              <a:buNone/>
              <a:defRPr sz="2000"/>
            </a:lvl5pPr>
            <a:lvl6pPr marL="2277514" indent="0">
              <a:buNone/>
              <a:defRPr sz="2000"/>
            </a:lvl6pPr>
            <a:lvl7pPr marL="2733017" indent="0">
              <a:buNone/>
              <a:defRPr sz="2000"/>
            </a:lvl7pPr>
            <a:lvl8pPr marL="3188525" indent="0">
              <a:buNone/>
              <a:defRPr sz="2000"/>
            </a:lvl8pPr>
            <a:lvl9pPr marL="3644025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3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97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97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4743" indent="2783">
              <a:defRPr>
                <a:latin typeface="+mj-lt"/>
              </a:defRPr>
            </a:lvl2pPr>
            <a:lvl3pPr marL="549059" indent="-227392">
              <a:tabLst/>
              <a:defRPr>
                <a:latin typeface="+mj-lt"/>
              </a:defRPr>
            </a:lvl3pPr>
            <a:lvl4pPr marL="0" indent="314743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13"/>
            <a:ext cx="923618" cy="282640"/>
          </a:xfrm>
          <a:prstGeom prst="rect">
            <a:avLst/>
          </a:prstGeom>
          <a:noFill/>
        </p:spPr>
        <p:txBody>
          <a:bodyPr wrap="square" lIns="79865" tIns="39930" rIns="79865" bIns="39930" rtlCol="0">
            <a:noAutofit/>
          </a:bodyPr>
          <a:lstStyle/>
          <a:p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5" y="375807"/>
            <a:ext cx="7337192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354"/>
            <a:ext cx="9142643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7" y="1205158"/>
            <a:ext cx="7320689" cy="3621940"/>
          </a:xfrm>
        </p:spPr>
        <p:txBody>
          <a:bodyPr/>
          <a:lstStyle>
            <a:lvl1pPr marL="317515" indent="0">
              <a:buFontTx/>
              <a:buNone/>
              <a:defRPr b="1">
                <a:latin typeface="+mj-lt"/>
              </a:defRPr>
            </a:lvl1pPr>
            <a:lvl2pPr marL="317515" indent="0">
              <a:defRPr>
                <a:latin typeface="+mj-lt"/>
              </a:defRPr>
            </a:lvl2pPr>
            <a:lvl3pPr marL="549059" indent="-227392">
              <a:defRPr>
                <a:latin typeface="+mj-lt"/>
              </a:defRPr>
            </a:lvl3pPr>
            <a:lvl4pPr marL="0" indent="314743">
              <a:defRPr>
                <a:latin typeface="+mj-lt"/>
              </a:defRPr>
            </a:lvl4pPr>
            <a:lvl5pPr marL="125341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36" y="375807"/>
            <a:ext cx="7337901" cy="829352"/>
          </a:xfrm>
        </p:spPr>
        <p:txBody>
          <a:bodyPr/>
          <a:lstStyle>
            <a:lvl1pPr marL="0" marR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marL="0" marR="0" lvl="0" indent="0" defTabSz="91101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3" y="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67" y="759419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67" y="2572299"/>
            <a:ext cx="7320689" cy="225480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5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0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65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20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7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30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8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40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44" y="1205154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5001" y="1205154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74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74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0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509" indent="0">
              <a:buNone/>
              <a:defRPr sz="2000" b="1"/>
            </a:lvl2pPr>
            <a:lvl3pPr marL="911010" indent="0">
              <a:buNone/>
              <a:defRPr sz="1800" b="1"/>
            </a:lvl3pPr>
            <a:lvl4pPr marL="1366511" indent="0">
              <a:buNone/>
              <a:defRPr sz="1600" b="1"/>
            </a:lvl4pPr>
            <a:lvl5pPr marL="1822013" indent="0">
              <a:buNone/>
              <a:defRPr sz="1600" b="1"/>
            </a:lvl5pPr>
            <a:lvl6pPr marL="2277514" indent="0">
              <a:buNone/>
              <a:defRPr sz="1600" b="1"/>
            </a:lvl6pPr>
            <a:lvl7pPr marL="2733017" indent="0">
              <a:buNone/>
              <a:defRPr sz="1600" b="1"/>
            </a:lvl7pPr>
            <a:lvl8pPr marL="3188525" indent="0">
              <a:buNone/>
              <a:defRPr sz="1600" b="1"/>
            </a:lvl8pPr>
            <a:lvl9pPr marL="364402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0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398" y="1435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8" y="4404445"/>
            <a:ext cx="567428" cy="489830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2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5509" indent="0">
              <a:buNone/>
              <a:defRPr sz="1200"/>
            </a:lvl2pPr>
            <a:lvl3pPr marL="911010" indent="0">
              <a:buNone/>
              <a:defRPr sz="1000"/>
            </a:lvl3pPr>
            <a:lvl4pPr marL="1366511" indent="0">
              <a:buNone/>
              <a:defRPr sz="900"/>
            </a:lvl4pPr>
            <a:lvl5pPr marL="1822013" indent="0">
              <a:buNone/>
              <a:defRPr sz="900"/>
            </a:lvl5pPr>
            <a:lvl6pPr marL="2277514" indent="0">
              <a:buNone/>
              <a:defRPr sz="900"/>
            </a:lvl6pPr>
            <a:lvl7pPr marL="2733017" indent="0">
              <a:buNone/>
              <a:defRPr sz="900"/>
            </a:lvl7pPr>
            <a:lvl8pPr marL="3188525" indent="0">
              <a:buNone/>
              <a:defRPr sz="900"/>
            </a:lvl8pPr>
            <a:lvl9pPr marL="364402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367564"/>
            <a:ext cx="7343873" cy="832711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1200156"/>
            <a:ext cx="7343873" cy="3626943"/>
          </a:xfrm>
          <a:prstGeom prst="rect">
            <a:avLst/>
          </a:prstGeom>
        </p:spPr>
        <p:txBody>
          <a:bodyPr vert="horz" lIns="91098" tIns="45548" rIns="91098" bIns="4554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70"/>
            <a:ext cx="2133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12" y="4767270"/>
            <a:ext cx="2895600" cy="273844"/>
          </a:xfrm>
          <a:prstGeom prst="rect">
            <a:avLst/>
          </a:prstGeom>
        </p:spPr>
        <p:txBody>
          <a:bodyPr vert="horz" lIns="91098" tIns="45548" rIns="91098" bIns="4554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127" y="4531072"/>
            <a:ext cx="619711" cy="473876"/>
          </a:xfrm>
          <a:prstGeom prst="rect">
            <a:avLst/>
          </a:prstGeom>
        </p:spPr>
        <p:txBody>
          <a:bodyPr vert="horz" lIns="91098" tIns="45548" rIns="91098" bIns="45548" rtlCol="0" anchor="ctr">
            <a:normAutofit/>
          </a:bodyPr>
          <a:lstStyle>
            <a:lvl1pPr algn="ctr">
              <a:lnSpc>
                <a:spcPts val="2104"/>
              </a:lnSpc>
              <a:defRPr sz="24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1010" rtl="0" eaLnBrk="1" latinLnBrk="0" hangingPunct="1">
        <a:lnSpc>
          <a:spcPts val="4552"/>
        </a:lnSpc>
        <a:spcBef>
          <a:spcPct val="0"/>
        </a:spcBef>
        <a:buNone/>
        <a:defRPr sz="37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17515" indent="0" algn="l" defTabSz="911010" rtl="0" eaLnBrk="1" latinLnBrk="0" hangingPunct="1">
        <a:spcBef>
          <a:spcPct val="20000"/>
        </a:spcBef>
        <a:buFont typeface="+mj-lt"/>
        <a:buNone/>
        <a:defRPr sz="32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15" indent="0" algn="l" defTabSz="911010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622550" indent="-227392" algn="l" defTabSz="911010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14743" algn="just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tabLst/>
        <a:defRPr sz="14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253418" indent="0" algn="l" defTabSz="911010" rtl="0" eaLnBrk="1" latinLnBrk="0" hangingPunct="1">
        <a:lnSpc>
          <a:spcPts val="1578"/>
        </a:lnSpc>
        <a:spcBef>
          <a:spcPts val="351"/>
        </a:spcBef>
        <a:buFont typeface="Arial" pitchFamily="34" charset="0"/>
        <a:buNone/>
        <a:defRPr sz="12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50526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0768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6273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1774" indent="-227755" algn="l" defTabSz="9110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509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010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511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013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7514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3017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85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4025" algn="l" defTabSz="9110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Динамика поступления доходов (</a:t>
            </a:r>
            <a:r>
              <a:rPr lang="ru-RU" sz="2000" dirty="0" err="1" smtClean="0"/>
              <a:t>млн.руб</a:t>
            </a:r>
            <a:r>
              <a:rPr lang="ru-RU" sz="2000" dirty="0" smtClean="0"/>
              <a:t>.)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149519"/>
              </p:ext>
            </p:extLst>
          </p:nvPr>
        </p:nvGraphicFramePr>
        <p:xfrm>
          <a:off x="683568" y="987575"/>
          <a:ext cx="7460307" cy="3840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3481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1936" y="375807"/>
            <a:ext cx="7638496" cy="82935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Структура поступления доходов в </a:t>
            </a:r>
            <a:r>
              <a:rPr lang="ru-RU" sz="2000" dirty="0"/>
              <a:t>консолидированный бюджет </a:t>
            </a:r>
            <a:r>
              <a:rPr lang="ru-RU" sz="2000" dirty="0" smtClean="0"/>
              <a:t>РФ </a:t>
            </a:r>
            <a:br>
              <a:rPr lang="ru-RU" sz="2000" dirty="0" smtClean="0"/>
            </a:br>
            <a:r>
              <a:rPr lang="ru-RU" sz="2000" dirty="0" smtClean="0"/>
              <a:t>за январь-июль 2021 года по Республике Марий Эл</a:t>
            </a:r>
            <a:endParaRPr lang="ru-RU" sz="5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5342182"/>
              </p:ext>
            </p:extLst>
          </p:nvPr>
        </p:nvGraphicFramePr>
        <p:xfrm>
          <a:off x="755576" y="1347614"/>
          <a:ext cx="7321550" cy="362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614089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16963</TotalTime>
  <Words>53</Words>
  <Application>Microsoft Office PowerPoint</Application>
  <PresentationFormat>Экран (16:9)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Present_FNS2012_A4</vt:lpstr>
      <vt:lpstr>Динамика поступления доходов (млн.руб.)</vt:lpstr>
      <vt:lpstr>Структура поступления доходов в консолидированный бюджет РФ  за январь-июль 2021 года по Республике Марий Эл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Владимировна Арсентьева</dc:creator>
  <cp:lastModifiedBy>Коновалова Татьяна Владимировна</cp:lastModifiedBy>
  <cp:revision>1284</cp:revision>
  <cp:lastPrinted>2021-08-24T07:16:18Z</cp:lastPrinted>
  <dcterms:created xsi:type="dcterms:W3CDTF">2013-05-13T10:31:01Z</dcterms:created>
  <dcterms:modified xsi:type="dcterms:W3CDTF">2021-08-24T10:56:44Z</dcterms:modified>
</cp:coreProperties>
</file>