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437" r:id="rId2"/>
    <p:sldId id="438" r:id="rId3"/>
  </p:sldIdLst>
  <p:sldSz cx="9144000" cy="5143500" type="screen16x9"/>
  <p:notesSz cx="6808788" cy="9940925"/>
  <p:defaultTextStyle>
    <a:defPPr>
      <a:defRPr lang="ru-RU"/>
    </a:defPPr>
    <a:lvl1pPr marL="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9A46"/>
    <a:srgbClr val="005AA9"/>
    <a:srgbClr val="FF7C80"/>
    <a:srgbClr val="E6E7EE"/>
    <a:srgbClr val="3072C2"/>
    <a:srgbClr val="007033"/>
    <a:srgbClr val="504F53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6" autoAdjust="0"/>
    <p:restoredTop sz="91576" autoAdjust="0"/>
  </p:normalViewPr>
  <p:slideViewPr>
    <p:cSldViewPr showGuides="1">
      <p:cViewPr>
        <p:scale>
          <a:sx n="80" d="100"/>
          <a:sy n="80" d="100"/>
        </p:scale>
        <p:origin x="-2598" y="-1104"/>
      </p:cViewPr>
      <p:guideLst>
        <p:guide orient="horz" pos="1620"/>
        <p:guide orient="horz" pos="759"/>
        <p:guide orient="horz" pos="237"/>
        <p:guide orient="horz" pos="3041"/>
        <p:guide pos="2880"/>
        <p:guide pos="708"/>
        <p:guide pos="1560"/>
        <p:guide pos="5140"/>
        <p:guide pos="5521"/>
        <p:guide pos="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1200-app012\pochta\OTDEL20\&#1057;&#1040;&#1049;&#1058;\&#1089;&#1072;&#1081;&#1090;_&#1080;&#1090;&#1086;&#1075;&#1080;\2021\&#1085;&#1072;%2001.09.2021\&#1080;&#1090;&#1086;&#1075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1200-app012\pochta\OTDEL20\&#1057;&#1040;&#1049;&#1058;\&#1089;&#1072;&#1081;&#1090;_&#1080;&#1090;&#1086;&#1075;&#1080;\2021\&#1085;&#1072;%2001.09.2021\&#1080;&#1090;&#1086;&#1075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427505104793384E-2"/>
          <c:y val="3.8562664329535493E-2"/>
          <c:w val="0.97957255646449937"/>
          <c:h val="0.658498209196243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январь-ноябрь 2020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900365609322455E-17"/>
                  <c:y val="8.4136722173531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046856248677168E-3"/>
                  <c:y val="8.1160075275650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1070284373016372E-3"/>
                  <c:y val="9.0899028686443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9.414568731975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 бюджет 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21663.1</c:v>
                </c:pt>
                <c:pt idx="1">
                  <c:v>7383</c:v>
                </c:pt>
                <c:pt idx="2">
                  <c:v>14280.1</c:v>
                </c:pt>
                <c:pt idx="3">
                  <c:v>16290.9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январь-ноябрь 2021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3594150914448657E-3"/>
                  <c:y val="7.785453824434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023428124338584E-3"/>
                  <c:y val="7.4667269253598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046856248677168E-3"/>
                  <c:y val="7.7913672264624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7.7913672264624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 бюджет 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26384.1</c:v>
                </c:pt>
                <c:pt idx="1">
                  <c:v>8698.7999999999993</c:v>
                </c:pt>
                <c:pt idx="2">
                  <c:v>17685.3</c:v>
                </c:pt>
                <c:pt idx="3">
                  <c:v>17330.3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2"/>
        <c:shape val="box"/>
        <c:axId val="117851264"/>
        <c:axId val="117852800"/>
        <c:axId val="0"/>
      </c:bar3DChart>
      <c:catAx>
        <c:axId val="117851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>
                <a:solidFill>
                  <a:schemeClr val="tx2">
                    <a:lumMod val="75000"/>
                  </a:schemeClr>
                </a:solidFill>
                <a:latin typeface="Agency FB" pitchFamily="34" charset="0"/>
              </a:defRPr>
            </a:pPr>
            <a:endParaRPr lang="ru-RU"/>
          </a:p>
        </c:txPr>
        <c:crossAx val="117852800"/>
        <c:crosses val="autoZero"/>
        <c:auto val="1"/>
        <c:lblAlgn val="ctr"/>
        <c:lblOffset val="100"/>
        <c:noMultiLvlLbl val="0"/>
      </c:catAx>
      <c:valAx>
        <c:axId val="117852800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17851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7728486454371016E-2"/>
          <c:y val="0.87131304905905171"/>
          <c:w val="0.87635650920911556"/>
          <c:h val="0.12678642163594581"/>
        </c:manualLayout>
      </c:layout>
      <c:overlay val="0"/>
      <c:txPr>
        <a:bodyPr/>
        <a:lstStyle/>
        <a:p>
          <a:pPr>
            <a:defRPr sz="1100" b="1">
              <a:solidFill>
                <a:schemeClr val="bg1">
                  <a:lumMod val="50000"/>
                </a:schemeClr>
              </a:solidFill>
              <a:latin typeface="Agency FB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978162148650153E-2"/>
          <c:y val="6.8753367026305259E-2"/>
          <c:w val="0.79111666990704732"/>
          <c:h val="0.91957523587525913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4"/>
          </c:dPt>
          <c:dPt>
            <c:idx val="1"/>
            <c:bubble3D val="0"/>
            <c:explosion val="3"/>
          </c:dPt>
          <c:dPt>
            <c:idx val="2"/>
            <c:bubble3D val="0"/>
            <c:explosion val="4"/>
          </c:dPt>
          <c:dPt>
            <c:idx val="3"/>
            <c:bubble3D val="0"/>
            <c:explosion val="6"/>
          </c:dPt>
          <c:dPt>
            <c:idx val="4"/>
            <c:bubble3D val="0"/>
            <c:explosion val="6"/>
          </c:dPt>
          <c:dPt>
            <c:idx val="5"/>
            <c:bubble3D val="0"/>
            <c:explosion val="8"/>
          </c:dPt>
          <c:dLbls>
            <c:dLbl>
              <c:idx val="0"/>
              <c:layout>
                <c:manualLayout>
                  <c:x val="5.5472858339814093E-2"/>
                  <c:y val="-7.197575531439902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1291063145761582E-2"/>
                  <c:y val="7.031192136058955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6551494278413511E-2"/>
                  <c:y val="3.04179165277932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8326537213457758E-2"/>
                  <c:y val="9.940214976113764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8.7757031626115617E-2"/>
                  <c:y val="-1.878067007229804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Лист1!$A$17:$A$22</c:f>
              <c:strCache>
                <c:ptCount val="6"/>
                <c:pt idx="0">
                  <c:v>Налог на прибыль организаций</c:v>
                </c:pt>
                <c:pt idx="1">
                  <c:v>Налог на доходы физических лиц</c:v>
                </c:pt>
                <c:pt idx="2">
                  <c:v>НДС</c:v>
                </c:pt>
                <c:pt idx="3">
                  <c:v>Налоги, взимаемые в связи с применением специальных налоговых режимов</c:v>
                </c:pt>
                <c:pt idx="4">
                  <c:v>Налог на имущество организаций</c:v>
                </c:pt>
                <c:pt idx="5">
                  <c:v>Остальные налоги и сборы</c:v>
                </c:pt>
              </c:strCache>
            </c:strRef>
          </c:cat>
          <c:val>
            <c:numRef>
              <c:f>Лист1!$B$17:$B$22</c:f>
              <c:numCache>
                <c:formatCode>General</c:formatCode>
                <c:ptCount val="6"/>
                <c:pt idx="0">
                  <c:v>3984.4</c:v>
                </c:pt>
                <c:pt idx="1">
                  <c:v>6700.2</c:v>
                </c:pt>
                <c:pt idx="2">
                  <c:v>6712.2</c:v>
                </c:pt>
                <c:pt idx="3">
                  <c:v>1754.1</c:v>
                </c:pt>
                <c:pt idx="4">
                  <c:v>1204.5</c:v>
                </c:pt>
                <c:pt idx="5">
                  <c:v>575.5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13.12.21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30988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172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354"/>
            <a:ext cx="9142642" cy="51431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813"/>
            <a:ext cx="7772400" cy="1102519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1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6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7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8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4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5509" indent="0">
              <a:buNone/>
              <a:defRPr sz="2800"/>
            </a:lvl2pPr>
            <a:lvl3pPr marL="911010" indent="0">
              <a:buNone/>
              <a:defRPr sz="2400"/>
            </a:lvl3pPr>
            <a:lvl4pPr marL="1366511" indent="0">
              <a:buNone/>
              <a:defRPr sz="2000"/>
            </a:lvl4pPr>
            <a:lvl5pPr marL="1822013" indent="0">
              <a:buNone/>
              <a:defRPr sz="2000"/>
            </a:lvl5pPr>
            <a:lvl6pPr marL="2277514" indent="0">
              <a:buNone/>
              <a:defRPr sz="2000"/>
            </a:lvl6pPr>
            <a:lvl7pPr marL="2733017" indent="0">
              <a:buNone/>
              <a:defRPr sz="2000"/>
            </a:lvl7pPr>
            <a:lvl8pPr marL="3188525" indent="0">
              <a:buNone/>
              <a:defRPr sz="2000"/>
            </a:lvl8pPr>
            <a:lvl9pPr marL="3644025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31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97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97" y="227410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4743" indent="2783">
              <a:defRPr>
                <a:latin typeface="+mj-lt"/>
              </a:defRPr>
            </a:lvl2pPr>
            <a:lvl3pPr marL="549059" indent="-227392">
              <a:tabLst/>
              <a:defRPr>
                <a:latin typeface="+mj-lt"/>
              </a:defRPr>
            </a:lvl3pPr>
            <a:lvl4pPr marL="0" indent="314743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13"/>
            <a:ext cx="923618" cy="282640"/>
          </a:xfrm>
          <a:prstGeom prst="rect">
            <a:avLst/>
          </a:prstGeom>
          <a:noFill/>
        </p:spPr>
        <p:txBody>
          <a:bodyPr wrap="square" lIns="79865" tIns="39930" rIns="79865" bIns="39930" rtlCol="0">
            <a:noAutofit/>
          </a:bodyPr>
          <a:lstStyle/>
          <a:p>
            <a:endParaRPr lang="ru-RU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7"/>
            <a:ext cx="7337192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7515" indent="0">
              <a:defRPr>
                <a:latin typeface="+mj-lt"/>
              </a:defRPr>
            </a:lvl2pPr>
            <a:lvl3pPr marL="549059" indent="-227392">
              <a:defRPr>
                <a:latin typeface="+mj-lt"/>
              </a:defRPr>
            </a:lvl3pPr>
            <a:lvl4pPr marL="0" indent="314743">
              <a:defRPr>
                <a:latin typeface="+mj-lt"/>
              </a:defRPr>
            </a:lvl4pPr>
            <a:lvl5pPr marL="125341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36" y="375807"/>
            <a:ext cx="7337901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67" y="759419"/>
            <a:ext cx="7320689" cy="15184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67" y="2572299"/>
            <a:ext cx="7320689" cy="225480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5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10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65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20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7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30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85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40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44" y="1205154"/>
            <a:ext cx="3620764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5001" y="1205154"/>
            <a:ext cx="3644897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74" y="1205154"/>
            <a:ext cx="3674753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74" y="1631157"/>
            <a:ext cx="3674753" cy="31959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30" y="1205154"/>
            <a:ext cx="3587825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30" y="1641073"/>
            <a:ext cx="3587825" cy="31860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82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367564"/>
            <a:ext cx="7343873" cy="832711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1200156"/>
            <a:ext cx="7343873" cy="3626943"/>
          </a:xfrm>
          <a:prstGeom prst="rect">
            <a:avLst/>
          </a:prstGeom>
        </p:spPr>
        <p:txBody>
          <a:bodyPr vert="horz" lIns="91098" tIns="45548" rIns="91098" bIns="45548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70"/>
            <a:ext cx="2133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12" y="4767270"/>
            <a:ext cx="2895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127" y="4531072"/>
            <a:ext cx="619711" cy="473876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lnSpc>
                <a:spcPts val="2104"/>
              </a:lnSpc>
              <a:defRPr sz="24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1010" rtl="0" eaLnBrk="1" latinLnBrk="0" hangingPunct="1">
        <a:lnSpc>
          <a:spcPts val="4552"/>
        </a:lnSpc>
        <a:spcBef>
          <a:spcPct val="0"/>
        </a:spcBef>
        <a:buNone/>
        <a:defRPr sz="37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7515" indent="0" algn="l" defTabSz="911010" rtl="0" eaLnBrk="1" latinLnBrk="0" hangingPunct="1">
        <a:spcBef>
          <a:spcPct val="20000"/>
        </a:spcBef>
        <a:buFont typeface="+mj-lt"/>
        <a:buNone/>
        <a:defRPr sz="32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15" indent="0" algn="l" defTabSz="911010" rtl="0" eaLnBrk="1" latinLnBrk="0" hangingPunct="1">
        <a:spcBef>
          <a:spcPct val="20000"/>
        </a:spcBef>
        <a:buFont typeface="Arial" pitchFamily="34" charset="0"/>
        <a:buNone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22550" indent="-227392" algn="l" defTabSz="911010" rtl="0" eaLnBrk="1" latinLnBrk="0" hangingPunct="1">
        <a:spcBef>
          <a:spcPct val="20000"/>
        </a:spcBef>
        <a:buFont typeface="Arial" pitchFamily="34" charset="0"/>
        <a:buChar char="•"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14743" algn="just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tabLst/>
        <a:defRPr sz="14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53418" indent="0" algn="l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defRPr sz="12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50526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0768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627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1774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509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01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511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013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7514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3017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85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40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/>
              <a:t>Динамика поступления доходов (</a:t>
            </a:r>
            <a:r>
              <a:rPr lang="ru-RU" sz="2000" dirty="0" err="1" smtClean="0"/>
              <a:t>млн.руб</a:t>
            </a:r>
            <a:r>
              <a:rPr lang="ru-RU" sz="2000" dirty="0" smtClean="0"/>
              <a:t>.)</a:t>
            </a:r>
            <a:endParaRPr lang="ru-RU" sz="2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644484"/>
              </p:ext>
            </p:extLst>
          </p:nvPr>
        </p:nvGraphicFramePr>
        <p:xfrm>
          <a:off x="683568" y="915567"/>
          <a:ext cx="7560840" cy="3888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6084168" y="1275606"/>
            <a:ext cx="0" cy="295231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63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1936" y="375807"/>
            <a:ext cx="7638496" cy="82935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Структура поступления доходов в </a:t>
            </a:r>
            <a:r>
              <a:rPr lang="ru-RU" sz="2000" dirty="0"/>
              <a:t>консолидированный бюджет </a:t>
            </a:r>
            <a:r>
              <a:rPr lang="ru-RU" sz="2000" dirty="0" smtClean="0"/>
              <a:t>РФ </a:t>
            </a:r>
            <a:br>
              <a:rPr lang="ru-RU" sz="2000" dirty="0" smtClean="0"/>
            </a:br>
            <a:r>
              <a:rPr lang="ru-RU" sz="2000" smtClean="0"/>
              <a:t>за </a:t>
            </a:r>
            <a:r>
              <a:rPr lang="ru-RU" sz="2000" smtClean="0"/>
              <a:t>январь-ноябрь </a:t>
            </a:r>
            <a:r>
              <a:rPr lang="ru-RU" sz="2000" dirty="0" smtClean="0"/>
              <a:t>2021 года по Республике Марий Эл</a:t>
            </a:r>
            <a:endParaRPr lang="ru-RU" sz="5400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0055749"/>
              </p:ext>
            </p:extLst>
          </p:nvPr>
        </p:nvGraphicFramePr>
        <p:xfrm>
          <a:off x="1043608" y="1203598"/>
          <a:ext cx="691276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222675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17044</TotalTime>
  <Words>53</Words>
  <Application>Microsoft Office PowerPoint</Application>
  <PresentationFormat>Экран (16:9)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Present_FNS2012_A4</vt:lpstr>
      <vt:lpstr>Динамика поступления доходов (млн.руб.)</vt:lpstr>
      <vt:lpstr>Структура поступления доходов в консолидированный бюджет РФ  за январь-ноябрь 2021 года по Республике Марий Эл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Владимировна Арсентьева</dc:creator>
  <cp:lastModifiedBy>Коновалова Татьяна Владимировна</cp:lastModifiedBy>
  <cp:revision>1300</cp:revision>
  <cp:lastPrinted>2021-09-07T11:35:05Z</cp:lastPrinted>
  <dcterms:created xsi:type="dcterms:W3CDTF">2013-05-13T10:31:01Z</dcterms:created>
  <dcterms:modified xsi:type="dcterms:W3CDTF">2021-12-13T06:29:08Z</dcterms:modified>
</cp:coreProperties>
</file>