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  <p:sldMasterId id="2147483688" r:id="rId2"/>
  </p:sldMasterIdLst>
  <p:notesMasterIdLst>
    <p:notesMasterId r:id="rId13"/>
  </p:notesMasterIdLst>
  <p:sldIdLst>
    <p:sldId id="264" r:id="rId3"/>
    <p:sldId id="267" r:id="rId4"/>
    <p:sldId id="278" r:id="rId5"/>
    <p:sldId id="274" r:id="rId6"/>
    <p:sldId id="280" r:id="rId7"/>
    <p:sldId id="276" r:id="rId8"/>
    <p:sldId id="277" r:id="rId9"/>
    <p:sldId id="279" r:id="rId10"/>
    <p:sldId id="281" r:id="rId11"/>
    <p:sldId id="282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2E9"/>
    <a:srgbClr val="FEF6F0"/>
    <a:srgbClr val="000000"/>
    <a:srgbClr val="FFFFBD"/>
    <a:srgbClr val="C3E6EF"/>
    <a:srgbClr val="0000FF"/>
    <a:srgbClr val="EAD1C8"/>
    <a:srgbClr val="EADCDA"/>
    <a:srgbClr val="C6ECEA"/>
    <a:srgbClr val="C8E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3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-90" y="-9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5659" cy="498056"/>
          </a:xfrm>
          <a:prstGeom prst="rect">
            <a:avLst/>
          </a:prstGeom>
        </p:spPr>
        <p:txBody>
          <a:bodyPr vert="horz" lIns="92148" tIns="46072" rIns="92148" bIns="460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5"/>
            <a:ext cx="2945659" cy="498056"/>
          </a:xfrm>
          <a:prstGeom prst="rect">
            <a:avLst/>
          </a:prstGeom>
        </p:spPr>
        <p:txBody>
          <a:bodyPr vert="horz" lIns="92148" tIns="46072" rIns="92148" bIns="46072" rtlCol="0"/>
          <a:lstStyle>
            <a:lvl1pPr algn="r">
              <a:defRPr sz="1200"/>
            </a:lvl1pPr>
          </a:lstStyle>
          <a:p>
            <a:fld id="{0EA45F40-B5C2-47CD-AF4F-40060D1565EC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48" tIns="46072" rIns="92148" bIns="460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8"/>
            <a:ext cx="5438140" cy="3908615"/>
          </a:xfrm>
          <a:prstGeom prst="rect">
            <a:avLst/>
          </a:prstGeom>
        </p:spPr>
        <p:txBody>
          <a:bodyPr vert="horz" lIns="92148" tIns="46072" rIns="92148" bIns="4607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8055"/>
          </a:xfrm>
          <a:prstGeom prst="rect">
            <a:avLst/>
          </a:prstGeom>
        </p:spPr>
        <p:txBody>
          <a:bodyPr vert="horz" lIns="92148" tIns="46072" rIns="92148" bIns="460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28584"/>
            <a:ext cx="2945659" cy="498055"/>
          </a:xfrm>
          <a:prstGeom prst="rect">
            <a:avLst/>
          </a:prstGeom>
        </p:spPr>
        <p:txBody>
          <a:bodyPr vert="horz" lIns="92148" tIns="46072" rIns="92148" bIns="46072" rtlCol="0" anchor="b"/>
          <a:lstStyle>
            <a:lvl1pPr algn="r">
              <a:defRPr sz="1200"/>
            </a:lvl1pPr>
          </a:lstStyle>
          <a:p>
            <a:fld id="{627B00FF-4D6F-48C4-8A49-07FBCD11F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0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8900" y="746125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0292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9011" indent="-288080" defTabSz="1040292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52324" indent="-230464" defTabSz="1040292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13253" indent="-230464" defTabSz="1040292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74183" indent="-230464" defTabSz="1040292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35112" indent="-230464" defTabSz="1040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96041" indent="-230464" defTabSz="1040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6971" indent="-230464" defTabSz="1040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7901" indent="-230464" defTabSz="1040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5867ECC4-2911-4CAB-90C1-28DDBA6E64DC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eaLnBrk="1" hangingPunct="1">
                <a:defRPr/>
              </a:pPr>
              <a:t>1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6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A999-2DA7-4EF1-9C01-268449240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4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982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777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" y="1441"/>
            <a:ext cx="12190560" cy="6855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745"/>
            <a:ext cx="10363200" cy="1470025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3" y="4865855"/>
            <a:ext cx="8534400" cy="1752600"/>
          </a:xfrm>
        </p:spPr>
        <p:txBody>
          <a:bodyPr/>
          <a:lstStyle>
            <a:lvl1pPr marL="0" indent="0" algn="ctr"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59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80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70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61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51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4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3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22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661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" y="1441"/>
            <a:ext cx="12190560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7901476" y="5127302"/>
            <a:ext cx="1232446" cy="377240"/>
          </a:xfrm>
          <a:prstGeom prst="rect">
            <a:avLst/>
          </a:prstGeom>
          <a:noFill/>
        </p:spPr>
        <p:txBody>
          <a:bodyPr lIns="103503" tIns="51753" rIns="103503" bIns="51753"/>
          <a:lstStyle/>
          <a:p>
            <a:pPr defTabSz="939195">
              <a:defRPr/>
            </a:pPr>
            <a:endParaRPr lang="ru-RU" sz="24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915" y="1606884"/>
            <a:ext cx="9760918" cy="4829254"/>
          </a:xfrm>
        </p:spPr>
        <p:txBody>
          <a:bodyPr/>
          <a:lstStyle>
            <a:lvl1pPr marL="411489" indent="0">
              <a:buFontTx/>
              <a:buNone/>
              <a:defRPr b="1">
                <a:latin typeface="+mj-lt"/>
              </a:defRPr>
            </a:lvl1pPr>
            <a:lvl2pPr marL="407909" indent="3619">
              <a:defRPr>
                <a:latin typeface="+mj-lt"/>
              </a:defRPr>
            </a:lvl2pPr>
            <a:lvl3pPr marL="711588" indent="-294699">
              <a:tabLst/>
              <a:defRPr>
                <a:latin typeface="+mj-lt"/>
              </a:defRPr>
            </a:lvl3pPr>
            <a:lvl4pPr marL="0" indent="407909">
              <a:lnSpc>
                <a:spcPts val="2052"/>
              </a:lnSpc>
              <a:spcBef>
                <a:spcPts val="456"/>
              </a:spcBef>
              <a:defRPr>
                <a:latin typeface="+mj-lt"/>
              </a:defRPr>
            </a:lvl4pPr>
            <a:lvl5pPr>
              <a:lnSpc>
                <a:spcPts val="2052"/>
              </a:lnSpc>
              <a:spcBef>
                <a:spcPts val="456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8" y="501096"/>
            <a:ext cx="9782922" cy="1105803"/>
          </a:xfrm>
        </p:spPr>
        <p:txBody>
          <a:bodyPr/>
          <a:lstStyle>
            <a:lvl1pPr marL="0" marR="0" indent="0" defTabSz="118066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6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DD425-A0D7-4604-8907-B3C66EBAB85F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935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0561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915" y="1606884"/>
            <a:ext cx="9760918" cy="4829254"/>
          </a:xfrm>
        </p:spPr>
        <p:txBody>
          <a:bodyPr/>
          <a:lstStyle>
            <a:lvl1pPr marL="411489" indent="0">
              <a:buFontTx/>
              <a:buNone/>
              <a:defRPr b="1">
                <a:latin typeface="+mj-lt"/>
              </a:defRPr>
            </a:lvl1pPr>
            <a:lvl2pPr marL="411489" indent="0">
              <a:defRPr>
                <a:latin typeface="+mj-lt"/>
              </a:defRPr>
            </a:lvl2pPr>
            <a:lvl3pPr marL="711588" indent="-294699">
              <a:defRPr>
                <a:latin typeface="+mj-lt"/>
              </a:defRPr>
            </a:lvl3pPr>
            <a:lvl4pPr marL="0" indent="407909">
              <a:defRPr>
                <a:latin typeface="+mj-lt"/>
              </a:defRPr>
            </a:lvl4pPr>
            <a:lvl5pPr marL="1624434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96"/>
            <a:ext cx="9783868" cy="1105803"/>
          </a:xfrm>
        </p:spPr>
        <p:txBody>
          <a:bodyPr/>
          <a:lstStyle>
            <a:lvl1pPr marL="0" marR="0" indent="0" defTabSz="118066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6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B0D31-8C10-40FD-9455-AD2822AEE0F1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052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0561" cy="685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15" y="1012506"/>
            <a:ext cx="9760918" cy="2024630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915" y="3429722"/>
            <a:ext cx="9760918" cy="3006404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033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8066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709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3613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9516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54199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1323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7226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3F3AF-3A8A-4ECE-B5EC-868C9BC0C8C6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21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" y="1441"/>
            <a:ext cx="12190560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8" y="501070"/>
            <a:ext cx="978292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7" y="1606871"/>
            <a:ext cx="4827685" cy="469579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73" y="1606871"/>
            <a:ext cx="4859863" cy="469579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FC7BA-C238-4B23-9599-C180DFE82B1C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431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67"/>
            <a:ext cx="10485554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914" y="1606878"/>
            <a:ext cx="4899670" cy="56800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0336" indent="0">
              <a:buNone/>
              <a:defRPr sz="2600" b="1"/>
            </a:lvl2pPr>
            <a:lvl3pPr marL="1180661" indent="0">
              <a:buNone/>
              <a:defRPr sz="2400" b="1"/>
            </a:lvl3pPr>
            <a:lvl4pPr marL="1770993" indent="0">
              <a:buNone/>
              <a:defRPr sz="2100" b="1"/>
            </a:lvl4pPr>
            <a:lvl5pPr marL="2361324" indent="0">
              <a:buNone/>
              <a:defRPr sz="2100" b="1"/>
            </a:lvl5pPr>
            <a:lvl6pPr marL="2951656" indent="0">
              <a:buNone/>
              <a:defRPr sz="2100" b="1"/>
            </a:lvl6pPr>
            <a:lvl7pPr marL="3541992" indent="0">
              <a:buNone/>
              <a:defRPr sz="2100" b="1"/>
            </a:lvl7pPr>
            <a:lvl8pPr marL="4132328" indent="0">
              <a:buNone/>
              <a:defRPr sz="2100" b="1"/>
            </a:lvl8pPr>
            <a:lvl9pPr marL="4722653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914" y="2174876"/>
            <a:ext cx="4899670" cy="426124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05" y="1606878"/>
            <a:ext cx="4783767" cy="56800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0336" indent="0">
              <a:buNone/>
              <a:defRPr sz="2600" b="1"/>
            </a:lvl2pPr>
            <a:lvl3pPr marL="1180661" indent="0">
              <a:buNone/>
              <a:defRPr sz="2400" b="1"/>
            </a:lvl3pPr>
            <a:lvl4pPr marL="1770993" indent="0">
              <a:buNone/>
              <a:defRPr sz="2100" b="1"/>
            </a:lvl4pPr>
            <a:lvl5pPr marL="2361324" indent="0">
              <a:buNone/>
              <a:defRPr sz="2100" b="1"/>
            </a:lvl5pPr>
            <a:lvl6pPr marL="2951656" indent="0">
              <a:buNone/>
              <a:defRPr sz="2100" b="1"/>
            </a:lvl6pPr>
            <a:lvl7pPr marL="3541992" indent="0">
              <a:buNone/>
              <a:defRPr sz="2100" b="1"/>
            </a:lvl7pPr>
            <a:lvl8pPr marL="4132328" indent="0">
              <a:buNone/>
              <a:defRPr sz="2100" b="1"/>
            </a:lvl8pPr>
            <a:lvl9pPr marL="4722653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05" y="2188098"/>
            <a:ext cx="4783767" cy="42480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3D505-E38D-471D-BBC3-6E482E7D7E14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506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" y="1441"/>
            <a:ext cx="12190560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70"/>
            <a:ext cx="10485554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B7B0A-25F1-4967-863C-73F51DB5AD9A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49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4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0681" y="5873144"/>
            <a:ext cx="757321" cy="652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E5F77-CE8E-42A5-BC6B-3F30DD15DB5C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22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62" y="273095"/>
            <a:ext cx="4011084" cy="116204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6" y="273057"/>
            <a:ext cx="6815667" cy="5853112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62" y="1435100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590336" indent="0">
              <a:buNone/>
              <a:defRPr sz="1600"/>
            </a:lvl2pPr>
            <a:lvl3pPr marL="1180661" indent="0">
              <a:buNone/>
              <a:defRPr sz="1300"/>
            </a:lvl3pPr>
            <a:lvl4pPr marL="1770993" indent="0">
              <a:buNone/>
              <a:defRPr sz="1100"/>
            </a:lvl4pPr>
            <a:lvl5pPr marL="2361324" indent="0">
              <a:buNone/>
              <a:defRPr sz="1100"/>
            </a:lvl5pPr>
            <a:lvl6pPr marL="2951656" indent="0">
              <a:buNone/>
              <a:defRPr sz="1100"/>
            </a:lvl6pPr>
            <a:lvl7pPr marL="3541992" indent="0">
              <a:buNone/>
              <a:defRPr sz="1100"/>
            </a:lvl7pPr>
            <a:lvl8pPr marL="4132328" indent="0">
              <a:buNone/>
              <a:defRPr sz="1100"/>
            </a:lvl8pPr>
            <a:lvl9pPr marL="4722653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42DE-E0B6-4E61-A0ED-4458DD4A8914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67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4"/>
            <a:ext cx="7315200" cy="56673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4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00"/>
            </a:lvl1pPr>
            <a:lvl2pPr marL="590336" indent="0">
              <a:buNone/>
              <a:defRPr sz="3600"/>
            </a:lvl2pPr>
            <a:lvl3pPr marL="1180661" indent="0">
              <a:buNone/>
              <a:defRPr sz="3100"/>
            </a:lvl3pPr>
            <a:lvl4pPr marL="1770993" indent="0">
              <a:buNone/>
              <a:defRPr sz="2600"/>
            </a:lvl4pPr>
            <a:lvl5pPr marL="2361324" indent="0">
              <a:buNone/>
              <a:defRPr sz="2600"/>
            </a:lvl5pPr>
            <a:lvl6pPr marL="2951656" indent="0">
              <a:buNone/>
              <a:defRPr sz="2600"/>
            </a:lvl6pPr>
            <a:lvl7pPr marL="3541992" indent="0">
              <a:buNone/>
              <a:defRPr sz="2600"/>
            </a:lvl7pPr>
            <a:lvl8pPr marL="4132328" indent="0">
              <a:buNone/>
              <a:defRPr sz="2600"/>
            </a:lvl8pPr>
            <a:lvl9pPr marL="4722653" indent="0">
              <a:buNone/>
              <a:defRPr sz="26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900"/>
            </a:lvl1pPr>
            <a:lvl2pPr marL="590336" indent="0">
              <a:buNone/>
              <a:defRPr sz="1600"/>
            </a:lvl2pPr>
            <a:lvl3pPr marL="1180661" indent="0">
              <a:buNone/>
              <a:defRPr sz="1300"/>
            </a:lvl3pPr>
            <a:lvl4pPr marL="1770993" indent="0">
              <a:buNone/>
              <a:defRPr sz="1100"/>
            </a:lvl4pPr>
            <a:lvl5pPr marL="2361324" indent="0">
              <a:buNone/>
              <a:defRPr sz="1100"/>
            </a:lvl5pPr>
            <a:lvl6pPr marL="2951656" indent="0">
              <a:buNone/>
              <a:defRPr sz="1100"/>
            </a:lvl6pPr>
            <a:lvl7pPr marL="3541992" indent="0">
              <a:buNone/>
              <a:defRPr sz="1100"/>
            </a:lvl7pPr>
            <a:lvl8pPr marL="4132328" indent="0">
              <a:buNone/>
              <a:defRPr sz="1100"/>
            </a:lvl8pPr>
            <a:lvl9pPr marL="4722653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5E3F9-707F-49BF-A930-B05B75F27805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553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97229-3E9F-4242-8669-83425490070F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416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00" y="303212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8" y="303212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1B6E-92F0-42F1-9970-9383BE81384C}" type="slidenum">
              <a:rPr lang="ru-RU" alt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50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60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08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55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15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08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34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83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4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B09C8-C8D6-4A3D-9C14-CE1CF660B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76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088469" y="489549"/>
            <a:ext cx="9791898" cy="111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28" tIns="46964" rIns="93928" bIns="469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88469" y="1599673"/>
            <a:ext cx="9791898" cy="483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28" tIns="46964" rIns="93928" bIns="469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025" y="6356933"/>
            <a:ext cx="2844992" cy="364281"/>
          </a:xfrm>
          <a:prstGeom prst="rect">
            <a:avLst/>
          </a:prstGeom>
        </p:spPr>
        <p:txBody>
          <a:bodyPr vert="horz" lIns="93928" tIns="46964" rIns="93928" bIns="46964" rtlCol="0" anchor="ctr"/>
          <a:lstStyle>
            <a:lvl1pPr algn="l" defTabSz="939195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265" y="6356933"/>
            <a:ext cx="3861472" cy="364281"/>
          </a:xfrm>
          <a:prstGeom prst="rect">
            <a:avLst/>
          </a:prstGeom>
        </p:spPr>
        <p:txBody>
          <a:bodyPr vert="horz" lIns="93928" tIns="46964" rIns="93928" bIns="46964" rtlCol="0" anchor="ctr"/>
          <a:lstStyle>
            <a:lvl1pPr algn="ctr" defTabSz="939195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213" y="6041606"/>
            <a:ext cx="826430" cy="632094"/>
          </a:xfrm>
          <a:prstGeom prst="rect">
            <a:avLst/>
          </a:prstGeom>
        </p:spPr>
        <p:txBody>
          <a:bodyPr vert="horz" wrap="square" lIns="93928" tIns="46964" rIns="93928" bIns="46964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lnSpc>
                <a:spcPts val="2732"/>
              </a:lnSpc>
              <a:defRPr sz="3000">
                <a:solidFill>
                  <a:schemeClr val="bg1"/>
                </a:solidFill>
                <a:latin typeface="Calibri" pitchFamily="34" charset="0"/>
                <a:cs typeface="+mn-cs"/>
              </a:defRPr>
            </a:lvl1pPr>
          </a:lstStyle>
          <a:p>
            <a:pPr defTabSz="938687" fontAlgn="base">
              <a:spcBef>
                <a:spcPct val="0"/>
              </a:spcBef>
              <a:spcAft>
                <a:spcPct val="0"/>
              </a:spcAft>
              <a:defRPr/>
            </a:pPr>
            <a:fld id="{48DE225E-250E-41D8-B7A3-B0E190FBA6A7}" type="slidenum">
              <a:rPr lang="ru-RU" altLang="ru-RU">
                <a:solidFill>
                  <a:prstClr val="white"/>
                </a:solidFill>
              </a:rPr>
              <a:pPr defTabSz="938687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7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l" defTabSz="1180557" rtl="0" eaLnBrk="0" fontAlgn="base" hangingPunct="0">
        <a:lnSpc>
          <a:spcPts val="5918"/>
        </a:lnSpc>
        <a:spcBef>
          <a:spcPct val="0"/>
        </a:spcBef>
        <a:spcAft>
          <a:spcPct val="0"/>
        </a:spcAft>
        <a:defRPr sz="4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180557" rtl="0" eaLnBrk="0" fontAlgn="base" hangingPunct="0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2pPr>
      <a:lvl3pPr algn="l" defTabSz="1180557" rtl="0" eaLnBrk="0" fontAlgn="base" hangingPunct="0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3pPr>
      <a:lvl4pPr algn="l" defTabSz="1180557" rtl="0" eaLnBrk="0" fontAlgn="base" hangingPunct="0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4pPr>
      <a:lvl5pPr algn="l" defTabSz="1180557" rtl="0" eaLnBrk="0" fontAlgn="base" hangingPunct="0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5pPr>
      <a:lvl6pPr marL="414635" algn="l" defTabSz="1180557" rtl="0" fontAlgn="base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6pPr>
      <a:lvl7pPr marL="829269" algn="l" defTabSz="1180557" rtl="0" fontAlgn="base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7pPr>
      <a:lvl8pPr marL="1243904" algn="l" defTabSz="1180557" rtl="0" fontAlgn="base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8pPr>
      <a:lvl9pPr marL="1658539" algn="l" defTabSz="1180557" rtl="0" fontAlgn="base">
        <a:lnSpc>
          <a:spcPts val="5918"/>
        </a:lnSpc>
        <a:spcBef>
          <a:spcPct val="0"/>
        </a:spcBef>
        <a:spcAft>
          <a:spcPct val="0"/>
        </a:spcAft>
        <a:defRPr sz="4700" b="1">
          <a:solidFill>
            <a:srgbClr val="005AA9"/>
          </a:solidFill>
          <a:latin typeface="Calibri" panose="020F0502020204030204" pitchFamily="34" charset="0"/>
        </a:defRPr>
      </a:lvl9pPr>
    </p:titleStyle>
    <p:bodyStyle>
      <a:lvl1pPr marL="410316" indent="-410316" algn="l" defTabSz="1180557" rtl="0" eaLnBrk="0" fontAlgn="base" hangingPunct="0">
        <a:spcBef>
          <a:spcPct val="20000"/>
        </a:spcBef>
        <a:spcAft>
          <a:spcPct val="0"/>
        </a:spcAft>
        <a:buFont typeface="+mj-lt"/>
        <a:defRPr sz="4200" kern="1200">
          <a:solidFill>
            <a:srgbClr val="005AA9"/>
          </a:solidFill>
          <a:latin typeface="+mj-lt"/>
          <a:ea typeface="+mn-ea"/>
          <a:cs typeface="+mn-cs"/>
        </a:defRPr>
      </a:lvl1pPr>
      <a:lvl2pPr marL="410316" indent="4320" algn="l" defTabSz="1180557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700" kern="1200">
          <a:solidFill>
            <a:srgbClr val="504F53"/>
          </a:solidFill>
          <a:latin typeface="+mj-lt"/>
          <a:ea typeface="+mn-ea"/>
          <a:cs typeface="+mn-cs"/>
        </a:defRPr>
      </a:lvl2pPr>
      <a:lvl3pPr marL="806234" indent="-293700" algn="l" defTabSz="1180557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rgbClr val="504F53"/>
          </a:solidFill>
          <a:latin typeface="+mj-lt"/>
          <a:ea typeface="+mn-ea"/>
          <a:cs typeface="+mn-cs"/>
        </a:defRPr>
      </a:lvl3pPr>
      <a:lvl4pPr marL="1451221" indent="-1043786" algn="just" defTabSz="1180557" rtl="0" eaLnBrk="0" fontAlgn="base" hangingPunct="0">
        <a:lnSpc>
          <a:spcPts val="2052"/>
        </a:lnSpc>
        <a:spcBef>
          <a:spcPts val="453"/>
        </a:spcBef>
        <a:spcAft>
          <a:spcPct val="0"/>
        </a:spcAft>
        <a:buFont typeface="Arial" pitchFamily="34" charset="0"/>
        <a:defRPr sz="1900" kern="1200">
          <a:solidFill>
            <a:srgbClr val="504F53"/>
          </a:solidFill>
          <a:latin typeface="+mj-lt"/>
          <a:ea typeface="+mn-ea"/>
          <a:cs typeface="+mn-cs"/>
        </a:defRPr>
      </a:lvl4pPr>
      <a:lvl5pPr marL="1623986" indent="34553" algn="l" defTabSz="1180557" rtl="0" eaLnBrk="0" fontAlgn="base" hangingPunct="0">
        <a:lnSpc>
          <a:spcPts val="2052"/>
        </a:lnSpc>
        <a:spcBef>
          <a:spcPts val="453"/>
        </a:spcBef>
        <a:spcAft>
          <a:spcPct val="0"/>
        </a:spcAft>
        <a:buFont typeface="Arial" pitchFamily="34" charset="0"/>
        <a:defRPr sz="1500" kern="1200">
          <a:solidFill>
            <a:srgbClr val="8D8C90"/>
          </a:solidFill>
          <a:latin typeface="+mj-lt"/>
          <a:ea typeface="+mn-ea"/>
          <a:cs typeface="+mn-cs"/>
        </a:defRPr>
      </a:lvl5pPr>
      <a:lvl6pPr marL="3246833" indent="-295168" algn="l" defTabSz="11806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37163" indent="-295168" algn="l" defTabSz="11806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27498" indent="-295168" algn="l" defTabSz="11806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17830" indent="-295168" algn="l" defTabSz="11806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0336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0661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70993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61324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51656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1992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32328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2653" algn="l" defTabSz="11806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1FE26178F0993BB474CAA8D8C5750859C0E3A31F74B0526A20FDE11350FBF7F6BC5D12577EBAFC4BB6931645C39762B73EBDCA0FB439588E14k6M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59AA1811BCB7B430DDC0B7D86064AC490CC6A2F5DBA0B589A2EE9D13BC415E494B2FF09D557E6CE1BC895E338008834C8B746D551E869996Ak7N" TargetMode="External"/><Relationship Id="rId2" Type="http://schemas.openxmlformats.org/officeDocument/2006/relationships/hyperlink" Target="consultantplus://offline/ref=659AA1811BCB7B430DDC0B7D86064AC491CA652855B90B589A2EE9D13BC415E494B2FF0AD457E4C9139790F629588431D2A942CF4DEA6B69k9N" TargetMode="Externa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74470" y="293730"/>
            <a:ext cx="11043061" cy="6349733"/>
          </a:xfrm>
          <a:prstGeom prst="rect">
            <a:avLst/>
          </a:prstGeom>
          <a:solidFill>
            <a:schemeClr val="bg1">
              <a:lumMod val="6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141" tIns="57082" rIns="114141" bIns="57082" anchor="ctr"/>
          <a:lstStyle/>
          <a:p>
            <a:pPr algn="ctr" defTabSz="1140921">
              <a:defRPr/>
            </a:pPr>
            <a:endParaRPr lang="ru-RU" sz="2600" dirty="0"/>
          </a:p>
        </p:txBody>
      </p:sp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549" y="4735663"/>
            <a:ext cx="610464" cy="190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903" y="712726"/>
            <a:ext cx="1379303" cy="144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42"/>
          <p:cNvSpPr txBox="1">
            <a:spLocks noChangeArrowheads="1"/>
          </p:cNvSpPr>
          <p:nvPr/>
        </p:nvSpPr>
        <p:spPr bwMode="auto">
          <a:xfrm>
            <a:off x="1254043" y="5962871"/>
            <a:ext cx="10046738" cy="571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4141" tIns="57082" rIns="114141" bIns="57082">
            <a:spAutoFit/>
          </a:bodyPr>
          <a:lstStyle/>
          <a:p>
            <a:pPr algn="ctr" defTabSz="1140921">
              <a:defRPr/>
            </a:pPr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charset="0"/>
              </a:rPr>
              <a:t>15 апреля 2022 года</a:t>
            </a:r>
            <a:endParaRPr lang="ru-RU" sz="30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200771" y="2367111"/>
            <a:ext cx="5353077" cy="1332115"/>
          </a:xfrm>
          <a:prstGeom prst="rect">
            <a:avLst/>
          </a:prstGeom>
          <a:noFill/>
          <a:ln>
            <a:noFill/>
          </a:ln>
          <a:extLst/>
        </p:spPr>
        <p:txBody>
          <a:bodyPr lIns="100021" tIns="50016" rIns="100021" bIns="500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39195" eaLnBrk="1" hangingPunct="1">
              <a:defRPr/>
            </a:pPr>
            <a:r>
              <a:rPr lang="ru-RU" sz="2000" dirty="0" smtClean="0">
                <a:solidFill>
                  <a:srgbClr val="104E72"/>
                </a:solidFill>
              </a:rPr>
              <a:t>Начальник отдела камерального контроля №1 Управления </a:t>
            </a:r>
            <a:r>
              <a:rPr lang="ru-RU" sz="2000" dirty="0">
                <a:solidFill>
                  <a:srgbClr val="104E72"/>
                </a:solidFill>
              </a:rPr>
              <a:t>ФНС России по Республике Саха (Якутия) </a:t>
            </a:r>
          </a:p>
          <a:p>
            <a:pPr defTabSz="939195" eaLnBrk="1" hangingPunct="1">
              <a:defRPr/>
            </a:pPr>
            <a:r>
              <a:rPr lang="ru-RU" sz="2000" dirty="0" smtClean="0">
                <a:solidFill>
                  <a:srgbClr val="104E72"/>
                </a:solidFill>
              </a:rPr>
              <a:t>Филиппова Лариса Николаевна</a:t>
            </a:r>
            <a:endParaRPr lang="ru-RU" sz="2000" dirty="0">
              <a:solidFill>
                <a:srgbClr val="104E72"/>
              </a:solidFill>
            </a:endParaRPr>
          </a:p>
        </p:txBody>
      </p:sp>
      <p:sp>
        <p:nvSpPr>
          <p:cNvPr id="12" name="TextBox 42"/>
          <p:cNvSpPr txBox="1">
            <a:spLocks noChangeArrowheads="1"/>
          </p:cNvSpPr>
          <p:nvPr/>
        </p:nvSpPr>
        <p:spPr bwMode="auto">
          <a:xfrm>
            <a:off x="1148939" y="4102130"/>
            <a:ext cx="8767947" cy="102433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00021" tIns="50016" rIns="100021" bIns="500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39195" eaLnBrk="1" hangingPunct="1">
              <a:defRPr/>
            </a:pPr>
            <a:r>
              <a:rPr lang="ru-RU" sz="3000" b="1" dirty="0">
                <a:solidFill>
                  <a:srgbClr val="104E72"/>
                </a:solidFill>
                <a:latin typeface="Arial Narrow" pitchFamily="34" charset="0"/>
                <a:cs typeface="Aharoni" pitchFamily="2" charset="-79"/>
              </a:rPr>
              <a:t>Основные изменения по налогу на прибыль организаций </a:t>
            </a:r>
            <a:r>
              <a:rPr lang="ru-RU" sz="3000" b="1" dirty="0" smtClean="0">
                <a:solidFill>
                  <a:srgbClr val="104E72"/>
                </a:solidFill>
                <a:latin typeface="Arial Narrow" pitchFamily="34" charset="0"/>
                <a:cs typeface="Aharoni" pitchFamily="2" charset="-79"/>
              </a:rPr>
              <a:t> на </a:t>
            </a:r>
            <a:r>
              <a:rPr lang="ru-RU" sz="3000" b="1" dirty="0">
                <a:solidFill>
                  <a:srgbClr val="104E72"/>
                </a:solidFill>
                <a:latin typeface="Arial Narrow" pitchFamily="34" charset="0"/>
                <a:cs typeface="Aharoni" pitchFamily="2" charset="-79"/>
              </a:rPr>
              <a:t>2022 год</a:t>
            </a:r>
          </a:p>
        </p:txBody>
      </p:sp>
    </p:spTree>
    <p:extLst>
      <p:ext uri="{BB962C8B-B14F-4D97-AF65-F5344CB8AC3E}">
        <p14:creationId xmlns:p14="http://schemas.microsoft.com/office/powerpoint/2010/main" val="4076514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8"/>
          <p:cNvSpPr>
            <a:spLocks noGrp="1"/>
          </p:cNvSpPr>
          <p:nvPr>
            <p:ph type="title"/>
          </p:nvPr>
        </p:nvSpPr>
        <p:spPr>
          <a:xfrm>
            <a:off x="1095037" y="383000"/>
            <a:ext cx="9784732" cy="453553"/>
          </a:xfrm>
        </p:spPr>
        <p:txBody>
          <a:bodyPr/>
          <a:lstStyle/>
          <a:p>
            <a:pPr algn="ctr" defTabSz="1042988" fontAlgn="base">
              <a:spcAft>
                <a:spcPct val="0"/>
              </a:spcAft>
            </a:pPr>
            <a:r>
              <a:rPr lang="ru-RU" sz="2800" smtClean="0">
                <a:solidFill>
                  <a:srgbClr val="FF0000"/>
                </a:solidFill>
              </a:rPr>
              <a:t>Критерии для отнесения сделок к контролируемым:</a:t>
            </a:r>
            <a:endParaRPr lang="ru-RU" sz="2800" smtClean="0"/>
          </a:p>
        </p:txBody>
      </p:sp>
      <p:sp>
        <p:nvSpPr>
          <p:cNvPr id="12291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 smtClean="0"/>
              <a:t>3</a:t>
            </a:r>
          </a:p>
        </p:txBody>
      </p:sp>
      <p:grpSp>
        <p:nvGrpSpPr>
          <p:cNvPr id="27652" name="Группа 8"/>
          <p:cNvGrpSpPr>
            <a:grpSpLocks/>
          </p:cNvGrpSpPr>
          <p:nvPr/>
        </p:nvGrpSpPr>
        <p:grpSpPr bwMode="auto">
          <a:xfrm>
            <a:off x="677441" y="836553"/>
            <a:ext cx="10571562" cy="3773714"/>
            <a:chOff x="-180808" y="2200719"/>
            <a:chExt cx="9273185" cy="3235828"/>
          </a:xfrm>
        </p:grpSpPr>
        <p:sp>
          <p:nvSpPr>
            <p:cNvPr id="7" name="Стрелка углом вверх 10"/>
            <p:cNvSpPr/>
            <p:nvPr/>
          </p:nvSpPr>
          <p:spPr>
            <a:xfrm rot="10800000" flipH="1">
              <a:off x="6787130" y="2423036"/>
              <a:ext cx="1513854" cy="555792"/>
            </a:xfrm>
            <a:prstGeom prst="bentUpArrow">
              <a:avLst>
                <a:gd name="adj1" fmla="val 3508"/>
                <a:gd name="adj2" fmla="val 15002"/>
                <a:gd name="adj3" fmla="val 13891"/>
              </a:avLst>
            </a:prstGeom>
            <a:solidFill>
              <a:srgbClr val="71A0FF"/>
            </a:solidFill>
            <a:ln>
              <a:solidFill>
                <a:srgbClr val="71A0F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/>
            </a:p>
          </p:txBody>
        </p:sp>
        <p:sp>
          <p:nvSpPr>
            <p:cNvPr id="8" name="Стрелка углом вверх 7"/>
            <p:cNvSpPr/>
            <p:nvPr/>
          </p:nvSpPr>
          <p:spPr>
            <a:xfrm rot="10800000">
              <a:off x="714206" y="2367457"/>
              <a:ext cx="1480239" cy="666950"/>
            </a:xfrm>
            <a:prstGeom prst="bentUpArrow">
              <a:avLst>
                <a:gd name="adj1" fmla="val 2690"/>
                <a:gd name="adj2" fmla="val 15002"/>
                <a:gd name="adj3" fmla="val 13891"/>
              </a:avLst>
            </a:prstGeom>
            <a:solidFill>
              <a:srgbClr val="71A0FF"/>
            </a:solidFill>
            <a:ln>
              <a:solidFill>
                <a:srgbClr val="71A0F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/>
            </a:p>
          </p:txBody>
        </p:sp>
        <p:sp>
          <p:nvSpPr>
            <p:cNvPr id="9" name="Прямоугольник 4"/>
            <p:cNvSpPr/>
            <p:nvPr/>
          </p:nvSpPr>
          <p:spPr>
            <a:xfrm>
              <a:off x="2214575" y="2200719"/>
              <a:ext cx="4572554" cy="666950"/>
            </a:xfrm>
            <a:prstGeom prst="rect">
              <a:avLst/>
            </a:prstGeom>
            <a:solidFill>
              <a:srgbClr val="3366FF">
                <a:alpha val="78000"/>
              </a:srgbClr>
            </a:solidFill>
            <a:ln w="9525">
              <a:solidFill>
                <a:srgbClr val="3366FF">
                  <a:alpha val="74000"/>
                </a:srgb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ru-RU" sz="2000" b="1" dirty="0" smtClean="0"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С</a:t>
              </a:r>
              <a:r>
                <a:rPr lang="ru-RU" sz="2400" b="1" dirty="0" smtClean="0"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делки, совершенные между взаимозависимыми лицами</a:t>
              </a:r>
            </a:p>
          </p:txBody>
        </p:sp>
        <p:sp>
          <p:nvSpPr>
            <p:cNvPr id="10" name="Прямоугольник 5"/>
            <p:cNvSpPr/>
            <p:nvPr/>
          </p:nvSpPr>
          <p:spPr>
            <a:xfrm>
              <a:off x="-180808" y="3097485"/>
              <a:ext cx="2572062" cy="555791"/>
            </a:xfrm>
            <a:prstGeom prst="rect">
              <a:avLst/>
            </a:prstGeom>
            <a:solidFill>
              <a:srgbClr val="4584D3">
                <a:lumMod val="60000"/>
                <a:lumOff val="40000"/>
              </a:srgbClr>
            </a:solidFill>
            <a:ln w="9525" cap="flat" cmpd="sng" algn="ctr">
              <a:solidFill>
                <a:srgbClr val="71A0FF"/>
              </a:solidFill>
              <a:prstDash val="soli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>
              <a:lvl1pPr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Clr>
                  <a:srgbClr val="000000"/>
                </a:buClr>
                <a:defRPr/>
              </a:pPr>
              <a:r>
                <a:rPr lang="ru-RU" sz="2400" b="1" dirty="0" smtClean="0">
                  <a:solidFill>
                    <a:srgbClr val="333399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Внешнеторговые сделки</a:t>
              </a:r>
            </a:p>
          </p:txBody>
        </p:sp>
        <p:sp>
          <p:nvSpPr>
            <p:cNvPr id="11" name="Прямоугольник 6"/>
            <p:cNvSpPr/>
            <p:nvPr/>
          </p:nvSpPr>
          <p:spPr>
            <a:xfrm>
              <a:off x="3714945" y="3034407"/>
              <a:ext cx="5377432" cy="444633"/>
            </a:xfrm>
            <a:prstGeom prst="rect">
              <a:avLst/>
            </a:prstGeom>
            <a:solidFill>
              <a:srgbClr val="4584D3">
                <a:lumMod val="60000"/>
                <a:lumOff val="40000"/>
              </a:srgbClr>
            </a:solidFill>
            <a:ln w="9525" cap="flat" cmpd="sng" algn="ctr">
              <a:solidFill>
                <a:srgbClr val="71A0FF"/>
              </a:solidFill>
              <a:prstDash val="soli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>
              <a:lvl1pPr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Clr>
                  <a:srgbClr val="000000"/>
                </a:buClr>
                <a:defRPr/>
              </a:pPr>
              <a:r>
                <a:rPr lang="ru-RU" sz="2400" b="1" dirty="0" err="1" smtClean="0">
                  <a:solidFill>
                    <a:srgbClr val="333399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Внутрироссийские</a:t>
              </a:r>
              <a:r>
                <a:rPr lang="ru-RU" sz="2400" b="1" dirty="0" smtClean="0">
                  <a:solidFill>
                    <a:srgbClr val="333399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 сделки</a:t>
              </a:r>
            </a:p>
          </p:txBody>
        </p:sp>
        <p:sp>
          <p:nvSpPr>
            <p:cNvPr id="12" name="Прямоугольник 9"/>
            <p:cNvSpPr/>
            <p:nvPr/>
          </p:nvSpPr>
          <p:spPr>
            <a:xfrm>
              <a:off x="3857838" y="3534620"/>
              <a:ext cx="5020198" cy="611370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53000"/>
              </a:schemeClr>
            </a:solidFill>
            <a:ln w="9525" cap="flat" cmpd="sng" algn="ctr">
              <a:noFill/>
              <a:prstDash val="soli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>
              <a:lvl1pPr marL="2857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Clr>
                  <a:srgbClr val="000000"/>
                </a:buClr>
                <a:defRPr/>
              </a:pPr>
              <a:r>
                <a:rPr lang="ru-RU" sz="2000" dirty="0" smtClean="0">
                  <a:solidFill>
                    <a:srgbClr val="000000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сделки, указанные в пункте 2  статьи 105.14 НК РФ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5240" y="3713593"/>
              <a:ext cx="2000493" cy="1722954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53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171450" indent="-1714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Clr>
                  <a:schemeClr val="tx1"/>
                </a:buClr>
                <a:defRPr/>
              </a:pPr>
              <a:r>
                <a:rPr lang="ru-RU" sz="2000" dirty="0" smtClean="0"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сделки с взаимозависимыми        </a:t>
              </a:r>
              <a:r>
                <a:rPr lang="ru-RU" sz="2000" dirty="0" smtClean="0">
                  <a:solidFill>
                    <a:srgbClr val="FF0000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иностранными лицами</a:t>
              </a:r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 </a:t>
              </a:r>
              <a:r>
                <a:rPr lang="ru-RU" sz="2000" dirty="0" smtClean="0"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(ЮЛ, ФЛ)</a:t>
              </a:r>
              <a:r>
                <a:rPr lang="en-US" sz="2000" dirty="0" smtClean="0"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 </a:t>
              </a:r>
              <a:endParaRPr lang="ru-RU" sz="1800" i="1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endParaRPr>
            </a:p>
          </p:txBody>
        </p:sp>
      </p:grpSp>
      <p:sp>
        <p:nvSpPr>
          <p:cNvPr id="14" name="Rounded Rectangle 5"/>
          <p:cNvSpPr>
            <a:spLocks noChangeArrowheads="1"/>
          </p:cNvSpPr>
          <p:nvPr/>
        </p:nvSpPr>
        <p:spPr bwMode="auto">
          <a:xfrm>
            <a:off x="6562974" y="3214608"/>
            <a:ext cx="2709535" cy="61913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18187C"/>
              </a:gs>
              <a:gs pos="80000">
                <a:srgbClr val="2222A3"/>
              </a:gs>
              <a:gs pos="100000">
                <a:srgbClr val="2020A6"/>
              </a:gs>
            </a:gsLst>
            <a:lin ang="16200000"/>
          </a:gradFill>
          <a:ln w="9525">
            <a:solidFill>
              <a:srgbClr val="2F2F98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chemeClr val="bg1"/>
                </a:solidFill>
              </a:rPr>
              <a:t>&gt; </a:t>
            </a:r>
            <a:r>
              <a:rPr lang="ru-RU" dirty="0">
                <a:solidFill>
                  <a:schemeClr val="bg1"/>
                </a:solidFill>
              </a:rPr>
              <a:t>1 млрд. руб.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118654" y="3951484"/>
            <a:ext cx="5654756" cy="2656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>
              <a:buFontTx/>
              <a:buChar char="-"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Разные ставки по НПО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НДПИ </a:t>
            </a:r>
            <a:r>
              <a:rPr lang="ru-RU" sz="1800" dirty="0">
                <a:solidFill>
                  <a:schemeClr val="bg1"/>
                </a:solidFill>
              </a:rPr>
              <a:t>% </a:t>
            </a:r>
            <a:endParaRPr lang="ru-RU" sz="1800" dirty="0" smtClean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Освобождение от НПО</a:t>
            </a:r>
            <a:endParaRPr lang="ru-RU" sz="1800" dirty="0">
              <a:solidFill>
                <a:schemeClr val="bg1"/>
              </a:solidFill>
            </a:endParaRPr>
          </a:p>
          <a:p>
            <a:pPr algn="just"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- Добыча </a:t>
            </a:r>
            <a:r>
              <a:rPr lang="ru-RU" sz="1800" dirty="0">
                <a:solidFill>
                  <a:schemeClr val="bg1"/>
                </a:solidFill>
              </a:rPr>
              <a:t>углеводородного сырья на новом морском </a:t>
            </a:r>
            <a:r>
              <a:rPr lang="ru-RU" sz="1800" dirty="0" smtClean="0">
                <a:solidFill>
                  <a:schemeClr val="bg1"/>
                </a:solidFill>
              </a:rPr>
              <a:t>месторождении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800" dirty="0" err="1" smtClean="0"/>
              <a:t>Спецрежимы</a:t>
            </a:r>
            <a:r>
              <a:rPr lang="ru-RU" sz="1800" dirty="0" smtClean="0"/>
              <a:t> </a:t>
            </a:r>
            <a:r>
              <a:rPr lang="ru-RU" sz="1800" dirty="0"/>
              <a:t>(ЕНВД, ЕСХН) </a:t>
            </a:r>
            <a:endParaRPr lang="ru-RU" sz="1800" dirty="0" smtClean="0"/>
          </a:p>
          <a:p>
            <a:pPr marL="285750" indent="-285750" algn="just">
              <a:buFontTx/>
              <a:buChar char="-"/>
              <a:defRPr/>
            </a:pPr>
            <a:r>
              <a:rPr lang="ru-RU" sz="1800" dirty="0" err="1" smtClean="0">
                <a:solidFill>
                  <a:schemeClr val="bg1"/>
                </a:solidFill>
              </a:rPr>
              <a:t>Сколково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37" name="Rounded Rectangle 5"/>
          <p:cNvSpPr>
            <a:spLocks noGrp="1" noChangeArrowheads="1"/>
          </p:cNvSpPr>
          <p:nvPr>
            <p:ph idx="1"/>
          </p:nvPr>
        </p:nvSpPr>
        <p:spPr>
          <a:xfrm>
            <a:off x="923739" y="4882289"/>
            <a:ext cx="2255853" cy="79490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18187C"/>
              </a:gs>
              <a:gs pos="80000">
                <a:srgbClr val="2222A3"/>
              </a:gs>
              <a:gs pos="100000">
                <a:srgbClr val="2020A6"/>
              </a:gs>
            </a:gsLst>
            <a:lin ang="16200000"/>
          </a:gradFill>
          <a:ln>
            <a:solidFill>
              <a:srgbClr val="2F2F98"/>
            </a:solidFill>
            <a:rou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&gt; </a:t>
            </a:r>
            <a:r>
              <a:rPr lang="ru-RU" sz="1800" dirty="0" smtClean="0">
                <a:solidFill>
                  <a:schemeClr val="bg1"/>
                </a:solidFill>
              </a:rPr>
              <a:t>120  </a:t>
            </a:r>
            <a:r>
              <a:rPr lang="ru-RU" sz="1800" dirty="0" smtClean="0">
                <a:solidFill>
                  <a:schemeClr val="bg1"/>
                </a:solidFill>
              </a:rPr>
              <a:t>млн. руб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>
            <a:off x="1914791" y="4739134"/>
            <a:ext cx="257733" cy="0"/>
          </a:xfrm>
          <a:prstGeom prst="straightConnector1">
            <a:avLst/>
          </a:prstGeom>
          <a:ln>
            <a:solidFill>
              <a:srgbClr val="3333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8850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6560" y="489549"/>
            <a:ext cx="9760223" cy="1448108"/>
          </a:xfrm>
        </p:spPr>
        <p:txBody>
          <a:bodyPr lIns="94305" tIns="47153" rIns="94305" bIns="47153" rtlCol="0">
            <a:noAutofit/>
          </a:bodyPr>
          <a:lstStyle/>
          <a:p>
            <a:pPr algn="ctr" defTabSz="943053" fontAlgn="auto">
              <a:lnSpc>
                <a:spcPts val="2537"/>
              </a:lnSpc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Изменения в форме налоговой декларации по налогу на прибыль организаций – начиная с налоговой декларации по итогам 2021 года</a:t>
            </a:r>
            <a:br>
              <a:rPr lang="ru-RU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(приказ ФНС России от 05.10.2021 №ЕД-7-3/869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@</a:t>
            </a:r>
            <a:r>
              <a:rPr lang="ru-RU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br>
              <a:rPr lang="ru-RU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1629" name="Номер слайда 2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673685" indent="-259110">
              <a:defRPr sz="1900">
                <a:solidFill>
                  <a:schemeClr val="tx1"/>
                </a:solidFill>
                <a:latin typeface="Calibri" pitchFamily="34" charset="0"/>
              </a:defRPr>
            </a:lvl2pPr>
            <a:lvl3pPr marL="1036439" indent="-207287">
              <a:defRPr sz="1900">
                <a:solidFill>
                  <a:schemeClr val="tx1"/>
                </a:solidFill>
                <a:latin typeface="Calibri" pitchFamily="34" charset="0"/>
              </a:defRPr>
            </a:lvl3pPr>
            <a:lvl4pPr marL="1451014" indent="-207287">
              <a:defRPr sz="19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1900">
                <a:solidFill>
                  <a:schemeClr val="tx1"/>
                </a:solidFill>
                <a:latin typeface="Calibri" pitchFamily="34" charset="0"/>
              </a:defRPr>
            </a:lvl5pPr>
            <a:lvl6pPr marL="2280165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6pPr>
            <a:lvl7pPr marL="2694740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7pPr>
            <a:lvl8pPr marL="3109316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8pPr>
            <a:lvl9pPr marL="3523891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32795">
              <a:defRPr/>
            </a:pPr>
            <a:fld id="{7DBBF0C4-697E-47D4-A513-1B8F73FC2F87}" type="slidenum">
              <a:rPr lang="ru-RU" altLang="ru-RU" sz="3100">
                <a:solidFill>
                  <a:srgbClr val="FFFFFF"/>
                </a:solidFill>
              </a:rPr>
              <a:pPr defTabSz="932795">
                <a:defRPr/>
              </a:pPr>
              <a:t>2</a:t>
            </a:fld>
            <a:endParaRPr lang="ru-RU" altLang="ru-RU" sz="310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8714" y="1915887"/>
            <a:ext cx="10548257" cy="4528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40000" lnSpcReduction="20000"/>
          </a:bodyPr>
          <a:lstStyle/>
          <a:p>
            <a:pPr marL="685800" marR="0" indent="-685800" algn="l" defTabSz="1043056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Пониженная ставка в бюджет субъекта РФ для роялти;</a:t>
            </a:r>
          </a:p>
          <a:p>
            <a:pPr marL="685800" marR="0" indent="-685800" algn="l" defTabSz="1043056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Инвестиционный вычет по расходам на НИОКР;</a:t>
            </a:r>
          </a:p>
          <a:p>
            <a:pPr marL="685800" marR="0" indent="-685800" algn="l" defTabSz="1043056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Перенос на будущее остатка инвестиционного вычета в части федерального бюджета;</a:t>
            </a:r>
          </a:p>
          <a:p>
            <a:pPr marL="685800" indent="-685800" defTabSz="1043056">
              <a:lnSpc>
                <a:spcPct val="17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Новое Приложение №2: расчет налоговой базы по </a:t>
            </a:r>
            <a:r>
              <a:rPr lang="ru-RU" sz="48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соглашениям </a:t>
            </a:r>
            <a:r>
              <a:rPr lang="ru-RU" sz="48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о защите и поощрении 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капиталовложений (СЗПК)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; </a:t>
            </a:r>
            <a:endParaRPr lang="ru-RU" sz="4800" b="1" dirty="0" smtClean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Расширен и уточнен перечень целевых </a:t>
            </a:r>
            <a:r>
              <a:rPr lang="ru-RU" sz="48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поступлений (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средства </a:t>
            </a:r>
            <a:r>
              <a:rPr lang="ru-RU" sz="48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участников долевого строительства, размещенных на счетах </a:t>
            </a:r>
            <a:r>
              <a:rPr lang="ru-RU" sz="4800" b="1" dirty="0" err="1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эскроу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;  </a:t>
            </a:r>
            <a:r>
              <a:rPr lang="ru-RU" sz="48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имущественные права в виде права безвозмездного пользования имуществом, полученные некоммерческими организациями на ведение ими уставной деятельности; средства в виде взносов финансовых организаций, поступающих в фонд финансирования деятельности финансового </a:t>
            </a: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уполномоченного)</a:t>
            </a: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8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1684" y="176735"/>
            <a:ext cx="9760918" cy="115024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800" dirty="0" smtClean="0">
                <a:solidFill>
                  <a:srgbClr val="FF0000"/>
                </a:solidFill>
              </a:rPr>
              <a:t>Авансовые платежи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(Федеральный закон от 26.03.2022 №67-ФЗ)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8525" y="1139517"/>
            <a:ext cx="10701648" cy="5718483"/>
          </a:xfrm>
        </p:spPr>
        <p:txBody>
          <a:bodyPr/>
          <a:lstStyle/>
          <a:p>
            <a:pPr algn="just"/>
            <a:r>
              <a:rPr lang="ru-RU" dirty="0" smtClean="0"/>
              <a:t>        </a:t>
            </a:r>
            <a:r>
              <a:rPr lang="ru-RU" dirty="0" smtClean="0">
                <a:solidFill>
                  <a:schemeClr val="tx1"/>
                </a:solidFill>
              </a:rPr>
              <a:t>Организации</a:t>
            </a:r>
            <a:r>
              <a:rPr lang="ru-RU" dirty="0">
                <a:solidFill>
                  <a:schemeClr val="tx1"/>
                </a:solidFill>
              </a:rPr>
              <a:t>, которые в 2022 году платят ежемесячные авансовые платежи, могут до окончания года перейти на авансы исходя из фактической прибыли (</a:t>
            </a:r>
            <a:r>
              <a:rPr lang="ru-RU" dirty="0">
                <a:solidFill>
                  <a:schemeClr val="tx1"/>
                </a:solidFill>
                <a:hlinkClick r:id="rId2"/>
              </a:rPr>
              <a:t>п. 15 ст. 2 </a:t>
            </a:r>
            <a:r>
              <a:rPr lang="ru-RU" dirty="0" smtClean="0">
                <a:solidFill>
                  <a:schemeClr val="tx1"/>
                </a:solidFill>
                <a:hlinkClick r:id="rId2"/>
              </a:rPr>
              <a:t>Закона</a:t>
            </a:r>
            <a:r>
              <a:rPr lang="ru-RU" dirty="0">
                <a:solidFill>
                  <a:schemeClr val="tx1"/>
                </a:solidFill>
                <a:hlinkClick r:id="rId2"/>
              </a:rPr>
              <a:t>). Сделать это можно начиная с отчетного периода 3 месяца, 4 месяца и т.д. Авансы, перечисленные ранее, </a:t>
            </a:r>
            <a:r>
              <a:rPr lang="ru-RU" dirty="0" smtClean="0">
                <a:solidFill>
                  <a:schemeClr val="tx1"/>
                </a:solidFill>
                <a:hlinkClick r:id="rId2"/>
              </a:rPr>
              <a:t>засчитаются.</a:t>
            </a:r>
            <a:endParaRPr lang="ru-RU" dirty="0">
              <a:solidFill>
                <a:schemeClr val="tx1"/>
              </a:solidFill>
              <a:hlinkClick r:id="rId2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Изменение </a:t>
            </a:r>
            <a:r>
              <a:rPr lang="ru-RU" dirty="0">
                <a:solidFill>
                  <a:schemeClr val="tx1"/>
                </a:solidFill>
              </a:rPr>
              <a:t>расчета авансов </a:t>
            </a:r>
            <a:r>
              <a:rPr lang="ru-RU" dirty="0" smtClean="0">
                <a:solidFill>
                  <a:schemeClr val="tx1"/>
                </a:solidFill>
              </a:rPr>
              <a:t>необходимо </a:t>
            </a:r>
            <a:r>
              <a:rPr lang="ru-RU" dirty="0">
                <a:solidFill>
                  <a:schemeClr val="tx1"/>
                </a:solidFill>
              </a:rPr>
              <a:t>отразить в учетной политике. Кроме того, нужно уведомить о нем </a:t>
            </a:r>
            <a:r>
              <a:rPr lang="ru-RU" dirty="0" smtClean="0">
                <a:solidFill>
                  <a:schemeClr val="tx1"/>
                </a:solidFill>
              </a:rPr>
              <a:t>Управление ФНС России по РС(Я) </a:t>
            </a:r>
            <a:r>
              <a:rPr lang="ru-RU" dirty="0" smtClean="0">
                <a:solidFill>
                  <a:schemeClr val="tx1"/>
                </a:solidFill>
              </a:rPr>
              <a:t>по форме КНД 1150103 (письмо ФНС от 22.04.2020 №СД-4-3/6802</a:t>
            </a:r>
            <a:r>
              <a:rPr lang="en-US" dirty="0" smtClean="0">
                <a:solidFill>
                  <a:schemeClr val="tx1"/>
                </a:solidFill>
              </a:rPr>
              <a:t>@ </a:t>
            </a:r>
            <a:r>
              <a:rPr lang="ru-RU" dirty="0" smtClean="0">
                <a:solidFill>
                  <a:schemeClr val="tx1"/>
                </a:solidFill>
              </a:rPr>
              <a:t>«О рекомендуемых форматах представления уведомлений»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не </a:t>
            </a:r>
            <a:r>
              <a:rPr lang="ru-RU" dirty="0">
                <a:solidFill>
                  <a:schemeClr val="tx1"/>
                </a:solidFill>
              </a:rPr>
              <a:t>позднее 20-го числа месяца, последнего в отчетном периоде, с которого организация переходит на другой порядок уплаты авансов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</a:t>
            </a:r>
            <a:r>
              <a:rPr lang="ru-RU" dirty="0">
                <a:solidFill>
                  <a:schemeClr val="tx1"/>
                </a:solidFill>
              </a:rPr>
              <a:t>Если </a:t>
            </a:r>
            <a:r>
              <a:rPr lang="ru-RU" dirty="0" smtClean="0">
                <a:solidFill>
                  <a:schemeClr val="tx1"/>
                </a:solidFill>
              </a:rPr>
              <a:t>организация </a:t>
            </a:r>
            <a:r>
              <a:rPr lang="ru-RU" dirty="0">
                <a:solidFill>
                  <a:schemeClr val="tx1"/>
                </a:solidFill>
              </a:rPr>
              <a:t>решит перейти на платежи исходя из фактической прибыли начиная с периода в 3 месяца, сообщить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не позднее 15 апреля.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3F3AF-3A8A-4ECE-B5EC-868C9BC0C8C6}" type="slidenum">
              <a:rPr lang="ru-RU" alt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220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6560" y="489549"/>
            <a:ext cx="9760223" cy="472270"/>
          </a:xfrm>
        </p:spPr>
        <p:txBody>
          <a:bodyPr lIns="94305" tIns="47153" rIns="94305" bIns="47153" rtlCol="0">
            <a:noAutofit/>
          </a:bodyPr>
          <a:lstStyle/>
          <a:p>
            <a:pPr algn="ctr" defTabSz="943053" fontAlgn="auto">
              <a:lnSpc>
                <a:spcPts val="2537"/>
              </a:lnSpc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Поддержка экономики в условиях санкций (по налогу на прибыль) ФЗ от 26.03.2022 №67-Фз</a:t>
            </a:r>
            <a:endParaRPr lang="ru-RU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11629" name="Номер слайда 2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673685" indent="-259110">
              <a:defRPr sz="1900">
                <a:solidFill>
                  <a:schemeClr val="tx1"/>
                </a:solidFill>
                <a:latin typeface="Calibri" pitchFamily="34" charset="0"/>
              </a:defRPr>
            </a:lvl2pPr>
            <a:lvl3pPr marL="1036439" indent="-207287">
              <a:defRPr sz="1900">
                <a:solidFill>
                  <a:schemeClr val="tx1"/>
                </a:solidFill>
                <a:latin typeface="Calibri" pitchFamily="34" charset="0"/>
              </a:defRPr>
            </a:lvl3pPr>
            <a:lvl4pPr marL="1451014" indent="-207287">
              <a:defRPr sz="19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1900">
                <a:solidFill>
                  <a:schemeClr val="tx1"/>
                </a:solidFill>
                <a:latin typeface="Calibri" pitchFamily="34" charset="0"/>
              </a:defRPr>
            </a:lvl5pPr>
            <a:lvl6pPr marL="2280165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6pPr>
            <a:lvl7pPr marL="2694740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7pPr>
            <a:lvl8pPr marL="3109316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8pPr>
            <a:lvl9pPr marL="3523891" indent="-207287" defTabSz="93279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32795">
              <a:defRPr/>
            </a:pPr>
            <a:fld id="{7DBBF0C4-697E-47D4-A513-1B8F73FC2F87}" type="slidenum">
              <a:rPr lang="ru-RU" altLang="ru-RU" sz="3100">
                <a:solidFill>
                  <a:srgbClr val="FFFFFF"/>
                </a:solidFill>
              </a:rPr>
              <a:pPr defTabSz="932795">
                <a:defRPr/>
              </a:pPr>
              <a:t>4</a:t>
            </a:fld>
            <a:endParaRPr lang="ru-RU" altLang="ru-RU" sz="310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22514" y="1331843"/>
            <a:ext cx="10008704" cy="433346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6287" y="1212574"/>
            <a:ext cx="10624931" cy="546112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685800" marR="0" indent="-68580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 09.03.2022 по 31.12.2023 гг. - ставка пени в 2022 – 2023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гг. 1/300 ставки рефинансирования Банка России  вне зависимости от количества дней просрочки;</a:t>
            </a:r>
          </a:p>
          <a:p>
            <a:pPr marL="685800" marR="0" indent="-68580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3200" b="1" baseline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Не</a:t>
            </a:r>
            <a:r>
              <a:rPr lang="ru-RU" sz="32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учитываются в доходах займы, прощенные иностранными организациями – кредиторами по договорам, заключенным до 01.03.2022;</a:t>
            </a:r>
          </a:p>
          <a:p>
            <a:pPr marL="685800" marR="0" indent="-68580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2022-2024 гг. положительные курсовые разницы по валютным требованиям (обязательствам) учитываются по мере погашения требований (обязательств);</a:t>
            </a:r>
          </a:p>
          <a:p>
            <a:pPr marL="685800" marR="0" indent="-68580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32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в 2023 – 2024 гг. отрицательные курсовые разницы по валютным требованиям (обязательствам) учитываются по мере погашения требований (обязательств);</a:t>
            </a:r>
            <a:endParaRPr kumimoji="0" lang="ru-RU" sz="3200" b="1" i="0" u="none" strike="noStrike" kern="1200" cap="none" spc="0" normalizeH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685800" marR="0" indent="-68580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3200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Специальные правила нормирования в 2022 – 2023 гг. процентов по контролируемой задолженности, возникшей до 01.03.2022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03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96915" y="932329"/>
            <a:ext cx="9760918" cy="80177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6480" y="1068437"/>
            <a:ext cx="10721788" cy="6042212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С </a:t>
            </a:r>
            <a:r>
              <a:rPr lang="ru-RU" dirty="0">
                <a:solidFill>
                  <a:schemeClr val="tx1"/>
                </a:solidFill>
              </a:rPr>
              <a:t>1 января 2022 года по 31 декабря 2023 года при применении положений пункта 2 статьи 269 НК РФ НК РФ </a:t>
            </a:r>
            <a:r>
              <a:rPr lang="ru-RU" dirty="0" smtClean="0">
                <a:solidFill>
                  <a:schemeClr val="tx1"/>
                </a:solidFill>
              </a:rPr>
              <a:t>для долговых </a:t>
            </a:r>
            <a:r>
              <a:rPr lang="ru-RU" dirty="0">
                <a:solidFill>
                  <a:schemeClr val="tx1"/>
                </a:solidFill>
              </a:rPr>
              <a:t>обязательств, </a:t>
            </a:r>
            <a:r>
              <a:rPr lang="ru-RU" dirty="0" smtClean="0">
                <a:solidFill>
                  <a:schemeClr val="tx1"/>
                </a:solidFill>
              </a:rPr>
              <a:t>возникших до </a:t>
            </a:r>
            <a:r>
              <a:rPr lang="ru-RU" dirty="0">
                <a:solidFill>
                  <a:schemeClr val="tx1"/>
                </a:solidFill>
              </a:rPr>
              <a:t>1 марта 2022 года: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</a:rPr>
              <a:t>     Курс </a:t>
            </a:r>
            <a:r>
              <a:rPr lang="ru-RU" dirty="0">
                <a:solidFill>
                  <a:schemeClr val="tx1"/>
                </a:solidFill>
              </a:rPr>
              <a:t>иностранной валюты для определения величины контролируемой задолженности составляет наименьшую из двух величин: курс ЦБ РФ по состоянию на последнюю дату соответствующего отчетного (налогового) периода, либо курс ЦБ РФ по состоянию на </a:t>
            </a:r>
            <a:r>
              <a:rPr lang="ru-RU" dirty="0" smtClean="0">
                <a:solidFill>
                  <a:schemeClr val="tx1"/>
                </a:solidFill>
              </a:rPr>
              <a:t>1 февраля </a:t>
            </a:r>
            <a:r>
              <a:rPr lang="ru-RU" dirty="0">
                <a:solidFill>
                  <a:schemeClr val="tx1"/>
                </a:solidFill>
              </a:rPr>
              <a:t>2022 года;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</a:rPr>
              <a:t>Величина </a:t>
            </a:r>
            <a:r>
              <a:rPr lang="ru-RU" dirty="0">
                <a:solidFill>
                  <a:schemeClr val="tx1"/>
                </a:solidFill>
              </a:rPr>
              <a:t>собственного капитала по состоянию на последнее число каждого отчетного (налогового) периода определяется без учета курсовых разниц, возникших с 1 февраля 2022 года по последнее число отчетного (налогового) периода, на которое определяется коэффициент капитализации.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3F3AF-3A8A-4ECE-B5EC-868C9BC0C8C6}" type="slidenum">
              <a:rPr lang="ru-RU" alt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 altLang="ru-RU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8313" y="445273"/>
            <a:ext cx="7816132" cy="56723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55000" lnSpcReduction="20000"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Контролируемая задолженность (ст. 269 НК РФ)</a:t>
            </a:r>
          </a:p>
        </p:txBody>
      </p:sp>
    </p:spTree>
    <p:extLst>
      <p:ext uri="{BB962C8B-B14F-4D97-AF65-F5344CB8AC3E}">
        <p14:creationId xmlns:p14="http://schemas.microsoft.com/office/powerpoint/2010/main" val="11766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826" y="349424"/>
            <a:ext cx="11080817" cy="134022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solidFill>
                  <a:srgbClr val="FF0000"/>
                </a:solidFill>
              </a:rPr>
              <a:t>С 01.01.2022 года - Установлены </a:t>
            </a:r>
            <a:r>
              <a:rPr lang="ru-RU" sz="2400" dirty="0">
                <a:solidFill>
                  <a:srgbClr val="FF0000"/>
                </a:solidFill>
              </a:rPr>
              <a:t>условия определения последнего налогового периода применения льготных ставок участниками </a:t>
            </a:r>
            <a:r>
              <a:rPr lang="ru-RU" sz="2400" dirty="0" smtClean="0">
                <a:solidFill>
                  <a:srgbClr val="FF0000"/>
                </a:solidFill>
              </a:rPr>
              <a:t>РИП, включенными в реестр                   </a:t>
            </a:r>
            <a:r>
              <a:rPr lang="ru-RU" sz="2000" b="0" dirty="0" smtClean="0">
                <a:solidFill>
                  <a:schemeClr val="tx1"/>
                </a:solidFill>
              </a:rPr>
              <a:t>(Федеральный закон от 02.07.2021 №305-ФЗ)</a:t>
            </a:r>
            <a:r>
              <a:rPr lang="ru-RU" sz="2000" b="0" u="sng" dirty="0">
                <a:solidFill>
                  <a:schemeClr val="tx1"/>
                </a:solidFill>
              </a:rPr>
              <a:t/>
            </a:r>
            <a:br>
              <a:rPr lang="ru-RU" sz="2000" b="0" u="sng" dirty="0">
                <a:solidFill>
                  <a:schemeClr val="tx1"/>
                </a:solidFill>
              </a:rPr>
            </a:br>
            <a:endParaRPr lang="ru-RU" sz="2800" b="0" u="sng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6591" y="1520687"/>
            <a:ext cx="11002618" cy="4915439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  <a:hlinkClick r:id="rId2"/>
              </a:rPr>
              <a:t>п. 3.1 ст. 284.3 НК </a:t>
            </a:r>
            <a:r>
              <a:rPr lang="ru-RU" b="1" dirty="0" smtClean="0">
                <a:solidFill>
                  <a:srgbClr val="FF0000"/>
                </a:solidFill>
                <a:hlinkClick r:id="rId2"/>
              </a:rPr>
              <a:t>РФ</a:t>
            </a:r>
            <a:r>
              <a:rPr lang="ru-RU" b="1" dirty="0" smtClean="0">
                <a:solidFill>
                  <a:schemeClr val="tx1"/>
                </a:solidFill>
                <a:hlinkClick r:id="rId2"/>
              </a:rPr>
              <a:t>: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      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сли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разница между суммой налога, рассчитанной исходя из ставки налога в размере 20 процентов, и суммой налога, исчисленного с применением пониженных налоговых ставок налога, определенная нарастающим итогом начиная с налогового периода, превысит величину, равную объему осуществленных капитальных вложений, указанных 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инвестиционной декларации, то последним налоговым периодом применения льготной налоговой ставки будет являться налоговый период,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в котором возникло это превышение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   Если </a:t>
            </a:r>
            <a:r>
              <a:rPr lang="ru-RU" dirty="0">
                <a:solidFill>
                  <a:schemeClr val="tx1"/>
                </a:solidFill>
              </a:rPr>
              <a:t>участник РИП применяет льготу по НДПИ - последним налоговым периодом для применения льготных ставок по налогу на прибыль будет </a:t>
            </a:r>
            <a:r>
              <a:rPr lang="ru-RU" i="1" dirty="0">
                <a:solidFill>
                  <a:schemeClr val="tx1"/>
                </a:solidFill>
              </a:rPr>
              <a:t>год, предшествующий году, в котором </a:t>
            </a:r>
            <a:r>
              <a:rPr lang="ru-RU" i="1" dirty="0" err="1">
                <a:solidFill>
                  <a:schemeClr val="tx1"/>
                </a:solidFill>
              </a:rPr>
              <a:t>Ктд</a:t>
            </a:r>
            <a:r>
              <a:rPr lang="ru-RU" i="1" dirty="0">
                <a:solidFill>
                  <a:schemeClr val="tx1"/>
                </a:solidFill>
              </a:rPr>
              <a:t> по НДПИ станет равным 1.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3F3AF-3A8A-4ECE-B5EC-868C9BC0C8C6}" type="slidenum">
              <a:rPr lang="ru-RU" alt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 alt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10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133" y="139148"/>
            <a:ext cx="11130510" cy="10774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Налоговая декларация по налогу на прибыль организаций (РИП по реестру)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3F3AF-3A8A-4ECE-B5EC-868C9BC0C8C6}" type="slidenum">
              <a:rPr lang="ru-RU" alt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 altLang="ru-RU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9" t="42812" r="20633" b="6772"/>
          <a:stretch/>
        </p:blipFill>
        <p:spPr bwMode="auto">
          <a:xfrm>
            <a:off x="795133" y="1514358"/>
            <a:ext cx="8444286" cy="3315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Выноска 1 4"/>
          <p:cNvSpPr/>
          <p:nvPr/>
        </p:nvSpPr>
        <p:spPr>
          <a:xfrm>
            <a:off x="7323151" y="1216550"/>
            <a:ext cx="4420926" cy="1463040"/>
          </a:xfrm>
          <a:prstGeom prst="borderCallout1">
            <a:avLst>
              <a:gd name="adj1" fmla="val 57022"/>
              <a:gd name="adj2" fmla="val -3884"/>
              <a:gd name="adj3" fmla="val 97418"/>
              <a:gd name="adj4" fmla="val -3659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Отражается объем </a:t>
            </a:r>
            <a:r>
              <a:rPr lang="ru-RU" dirty="0"/>
              <a:t>осуществленных капитальных вложений, указанных в инвестиционной декларации, определенных в соответствии с пунктом 8 статьи 284.3 </a:t>
            </a:r>
            <a:r>
              <a:rPr lang="ru-RU" dirty="0" smtClean="0"/>
              <a:t>НК РФ</a:t>
            </a:r>
            <a:endParaRPr lang="ru-RU" dirty="0"/>
          </a:p>
        </p:txBody>
      </p:sp>
      <p:sp>
        <p:nvSpPr>
          <p:cNvPr id="7" name="Выноска 1 6"/>
          <p:cNvSpPr/>
          <p:nvPr/>
        </p:nvSpPr>
        <p:spPr>
          <a:xfrm>
            <a:off x="3935896" y="3771741"/>
            <a:ext cx="7232038" cy="3180522"/>
          </a:xfrm>
          <a:prstGeom prst="borderCallout1">
            <a:avLst>
              <a:gd name="adj1" fmla="val -791"/>
              <a:gd name="adj2" fmla="val 51240"/>
              <a:gd name="adj3" fmla="val -15300"/>
              <a:gd name="adj4" fmla="val 2486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/>
              <a:t>      Указывается начиная </a:t>
            </a:r>
            <a:r>
              <a:rPr lang="ru-RU" sz="2000" dirty="0"/>
              <a:t>с налогового периода, в </a:t>
            </a:r>
            <a:r>
              <a:rPr lang="ru-RU" sz="2000" dirty="0" smtClean="0"/>
              <a:t>котором была </a:t>
            </a:r>
            <a:r>
              <a:rPr lang="ru-RU" sz="2000" dirty="0"/>
              <a:t>получена первая прибыль от реализации товаров, произведенных в результате реализации </a:t>
            </a:r>
            <a:r>
              <a:rPr lang="ru-RU" sz="2000" dirty="0" smtClean="0"/>
              <a:t>РИП. </a:t>
            </a:r>
            <a:r>
              <a:rPr lang="ru-RU" sz="2000" dirty="0"/>
              <a:t>Показатель определяется нарастающим итогом как разница между суммой налога, рассчитанной исходя из ставки налога в размере 20 процентов, и суммой налога, исчисленного с применением пониженных налоговых ставок, установленных законами субъектов </a:t>
            </a:r>
            <a:r>
              <a:rPr lang="ru-RU" sz="2000" dirty="0" smtClean="0"/>
              <a:t>РФ </a:t>
            </a:r>
            <a:r>
              <a:rPr lang="ru-RU" sz="2000" dirty="0"/>
              <a:t>в соответствии с пунктом 3 статьи 284.3 и пунктом 1.5 статьи 284 </a:t>
            </a:r>
            <a:r>
              <a:rPr lang="ru-RU" sz="2000" dirty="0" smtClean="0"/>
              <a:t>НК РФ </a:t>
            </a:r>
            <a:r>
              <a:rPr lang="ru-RU" sz="2000" dirty="0"/>
              <a:t>(</a:t>
            </a:r>
            <a:r>
              <a:rPr lang="ru-RU" sz="2000" dirty="0" err="1"/>
              <a:t>ТВ_прибыль_р</a:t>
            </a:r>
            <a:r>
              <a:rPr lang="ru-RU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11222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043" y="139148"/>
            <a:ext cx="11279600" cy="10774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Налоговая декларация по налогу на прибыль организаций (РИП по заявлению)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3F3AF-3A8A-4ECE-B5EC-868C9BC0C8C6}" type="slidenum">
              <a:rPr lang="ru-RU" alt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 altLang="ru-RU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9" t="42812" r="20633" b="6772"/>
          <a:stretch/>
        </p:blipFill>
        <p:spPr bwMode="auto">
          <a:xfrm>
            <a:off x="795133" y="1514358"/>
            <a:ext cx="8444286" cy="3315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Выноска 1 4"/>
          <p:cNvSpPr/>
          <p:nvPr/>
        </p:nvSpPr>
        <p:spPr>
          <a:xfrm>
            <a:off x="7323151" y="1216550"/>
            <a:ext cx="4245997" cy="1463040"/>
          </a:xfrm>
          <a:prstGeom prst="borderCallout1">
            <a:avLst>
              <a:gd name="adj1" fmla="val 57022"/>
              <a:gd name="adj2" fmla="val -3884"/>
              <a:gd name="adj3" fmla="val 97418"/>
              <a:gd name="adj4" fmla="val -3659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Отражается объем </a:t>
            </a:r>
            <a:r>
              <a:rPr lang="ru-RU" dirty="0"/>
              <a:t>осуществленных капитальных вложений, указанных в </a:t>
            </a:r>
            <a:r>
              <a:rPr lang="ru-RU" dirty="0" smtClean="0"/>
              <a:t>заявлении</a:t>
            </a:r>
            <a:r>
              <a:rPr lang="ru-RU" dirty="0"/>
              <a:t>, предусмотренном пунктом 1 статьи 25.12-1 </a:t>
            </a:r>
            <a:r>
              <a:rPr lang="ru-RU" dirty="0" smtClean="0"/>
              <a:t>НК РФ</a:t>
            </a:r>
            <a:endParaRPr lang="ru-RU" dirty="0"/>
          </a:p>
        </p:txBody>
      </p:sp>
      <p:sp>
        <p:nvSpPr>
          <p:cNvPr id="7" name="Выноска 1 6"/>
          <p:cNvSpPr/>
          <p:nvPr/>
        </p:nvSpPr>
        <p:spPr>
          <a:xfrm>
            <a:off x="3935896" y="3771741"/>
            <a:ext cx="7232038" cy="3180522"/>
          </a:xfrm>
          <a:prstGeom prst="borderCallout1">
            <a:avLst>
              <a:gd name="adj1" fmla="val -791"/>
              <a:gd name="adj2" fmla="val 51240"/>
              <a:gd name="adj3" fmla="val -15300"/>
              <a:gd name="adj4" fmla="val 2486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       </a:t>
            </a:r>
            <a:r>
              <a:rPr lang="ru-RU" sz="2000" dirty="0"/>
              <a:t>Показатель по строке 351 (</a:t>
            </a:r>
            <a:r>
              <a:rPr lang="ru-RU" sz="2000" dirty="0" err="1"/>
              <a:t>ТВ_прибыль_з</a:t>
            </a:r>
            <a:r>
              <a:rPr lang="ru-RU" sz="2000" dirty="0"/>
              <a:t>) исчисляется как разница между суммой налога, рассчитанной исходя из ставки налога в размере 20 </a:t>
            </a:r>
            <a:r>
              <a:rPr lang="ru-RU" sz="2000" dirty="0" smtClean="0"/>
              <a:t>%, </a:t>
            </a:r>
            <a:r>
              <a:rPr lang="ru-RU" sz="2000" dirty="0"/>
              <a:t>и суммой налога, исчисленного с применением пониженных налоговых ставок, установленных законами субъектов </a:t>
            </a:r>
            <a:r>
              <a:rPr lang="ru-RU" sz="2000" dirty="0" smtClean="0"/>
              <a:t>РФ </a:t>
            </a:r>
            <a:r>
              <a:rPr lang="ru-RU" sz="2000" dirty="0"/>
              <a:t>в соответствии с пунктом 3 статьи 284.3-1 и пунктом 1.5-1 статьи 284 </a:t>
            </a:r>
            <a:r>
              <a:rPr lang="ru-RU" sz="2000" dirty="0" smtClean="0"/>
              <a:t>НК РФ. </a:t>
            </a:r>
            <a:r>
              <a:rPr lang="ru-RU" sz="2000" dirty="0"/>
              <a:t>Показатель определяется нарастающим итогом, начиная с налогового периода, в котором впервые одновременно соблюдены условия, предусмотренные пунктом 2 статьи 284.3-1 </a:t>
            </a:r>
            <a:r>
              <a:rPr lang="ru-RU" sz="2000" dirty="0" smtClean="0"/>
              <a:t>НК РФ.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31983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2"/>
          <p:cNvSpPr>
            <a:spLocks noGrp="1"/>
          </p:cNvSpPr>
          <p:nvPr>
            <p:ph type="title"/>
          </p:nvPr>
        </p:nvSpPr>
        <p:spPr>
          <a:xfrm>
            <a:off x="964719" y="501068"/>
            <a:ext cx="8226341" cy="1566555"/>
          </a:xfrm>
        </p:spPr>
        <p:txBody>
          <a:bodyPr/>
          <a:lstStyle/>
          <a:p>
            <a:pPr defTabSz="1042988" fontAlgn="base">
              <a:spcAft>
                <a:spcPct val="0"/>
              </a:spcAft>
            </a:pPr>
            <a:r>
              <a:rPr lang="ru-RU" sz="2400" u="sng" dirty="0" smtClean="0"/>
              <a:t/>
            </a:r>
            <a:br>
              <a:rPr lang="ru-RU" sz="2400" u="sng" dirty="0" smtClean="0"/>
            </a:br>
            <a:r>
              <a:rPr lang="ru-RU" sz="2400" dirty="0" smtClean="0"/>
              <a:t>Ст. 105.16 НК РФ – </a:t>
            </a:r>
            <a:br>
              <a:rPr lang="ru-RU" sz="24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Уведомление о контролируемых сделках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0" dirty="0" smtClean="0"/>
              <a:t>(</a:t>
            </a:r>
            <a:r>
              <a:rPr lang="ru-RU" sz="2800" b="0" dirty="0"/>
              <a:t>Приказ ФНС России от 07.05.2018 N ММВ-7-13/249</a:t>
            </a:r>
            <a:r>
              <a:rPr lang="ru-RU" sz="2800" b="0" dirty="0" smtClean="0"/>
              <a:t>@)</a:t>
            </a:r>
            <a:br>
              <a:rPr lang="ru-RU" sz="2800" b="0" dirty="0" smtClean="0"/>
            </a:br>
            <a:endParaRPr lang="ru-RU" sz="2800" b="0" dirty="0" smtClean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6</a:t>
            </a:r>
          </a:p>
        </p:txBody>
      </p:sp>
      <p:grpSp>
        <p:nvGrpSpPr>
          <p:cNvPr id="28676" name="Group 8"/>
          <p:cNvGrpSpPr>
            <a:grpSpLocks noChangeAspect="1"/>
          </p:cNvGrpSpPr>
          <p:nvPr/>
        </p:nvGrpSpPr>
        <p:grpSpPr bwMode="auto">
          <a:xfrm>
            <a:off x="1022638" y="2238967"/>
            <a:ext cx="10262565" cy="3901445"/>
            <a:chOff x="2406" y="6851"/>
            <a:chExt cx="6467" cy="1321"/>
          </a:xfrm>
        </p:grpSpPr>
        <p:sp>
          <p:nvSpPr>
            <p:cNvPr id="28681" name="AutoShape 9"/>
            <p:cNvSpPr>
              <a:spLocks noChangeAspect="1" noChangeArrowheads="1"/>
            </p:cNvSpPr>
            <p:nvPr/>
          </p:nvSpPr>
          <p:spPr bwMode="auto">
            <a:xfrm>
              <a:off x="2406" y="6907"/>
              <a:ext cx="6467" cy="1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/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2475" y="6851"/>
              <a:ext cx="1441" cy="5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endParaRPr lang="ru-RU" altLang="ru-RU" sz="2000">
                <a:latin typeface="Times New Roman" pitchFamily="18" charset="0"/>
              </a:endParaRPr>
            </a:p>
            <a:p>
              <a:pPr eaLnBrk="1" hangingPunct="1"/>
              <a:r>
                <a:rPr lang="ru-RU" altLang="ru-RU" sz="2000">
                  <a:latin typeface="Times New Roman" pitchFamily="18" charset="0"/>
                </a:rPr>
                <a:t>Налогопла</a:t>
              </a:r>
              <a:r>
                <a:rPr lang="en-US" altLang="ru-RU" sz="2000">
                  <a:latin typeface="Times New Roman" pitchFamily="18" charset="0"/>
                </a:rPr>
                <a:t>-</a:t>
              </a:r>
              <a:r>
                <a:rPr lang="ru-RU" altLang="ru-RU" sz="2000">
                  <a:latin typeface="Times New Roman" pitchFamily="18" charset="0"/>
                </a:rPr>
                <a:t>тельщик</a:t>
              </a:r>
              <a:endParaRPr lang="ru-RU" altLang="ru-RU" sz="2000"/>
            </a:p>
          </p:txBody>
        </p:sp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007" y="6862"/>
              <a:ext cx="1604" cy="4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algn="ctr" defTabSz="10429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endParaRPr lang="en-US" altLang="ru-RU" sz="2000">
                <a:solidFill>
                  <a:srgbClr val="365F91"/>
                </a:solidFill>
                <a:latin typeface="Times New Roman" pitchFamily="18" charset="0"/>
              </a:endParaRPr>
            </a:p>
            <a:p>
              <a:pPr eaLnBrk="1" hangingPunct="1"/>
              <a:r>
                <a:rPr lang="ru-RU" altLang="ru-RU" sz="2000">
                  <a:latin typeface="Times New Roman" pitchFamily="18" charset="0"/>
                </a:rPr>
                <a:t>Налоговый орган по месту учета</a:t>
              </a:r>
              <a:endParaRPr lang="ru-RU" altLang="ru-RU" sz="2000"/>
            </a:p>
          </p:txBody>
        </p:sp>
        <p:sp>
          <p:nvSpPr>
            <p:cNvPr id="28684" name="Line 13"/>
            <p:cNvSpPr>
              <a:spLocks noChangeShapeType="1"/>
            </p:cNvSpPr>
            <p:nvPr/>
          </p:nvSpPr>
          <p:spPr bwMode="auto">
            <a:xfrm>
              <a:off x="3991" y="7130"/>
              <a:ext cx="29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8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4030" y="7025"/>
              <a:ext cx="1164" cy="21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endParaRPr lang="ru-RU" sz="1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E6128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4208196" y="2182811"/>
            <a:ext cx="3008181" cy="721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800" dirty="0"/>
              <a:t>Уведомление о сделках за календарный год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528561" y="3264138"/>
            <a:ext cx="2687815" cy="3887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800" dirty="0"/>
              <a:t>Не позднее 20 мая</a:t>
            </a:r>
          </a:p>
        </p:txBody>
      </p:sp>
      <p:pic>
        <p:nvPicPr>
          <p:cNvPr id="28679" name="Picture 4" descr="http://bezformata.ru/content/Images/000/020/661/image20661260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09611" y="383000"/>
            <a:ext cx="2714964" cy="1572315"/>
          </a:xfrm>
        </p:spPr>
      </p:pic>
      <p:sp>
        <p:nvSpPr>
          <p:cNvPr id="2" name="TextBox 1"/>
          <p:cNvSpPr txBox="1"/>
          <p:nvPr/>
        </p:nvSpPr>
        <p:spPr>
          <a:xfrm>
            <a:off x="1093935" y="4527604"/>
            <a:ext cx="9846271" cy="1282905"/>
          </a:xfrm>
          <a:prstGeom prst="rect">
            <a:avLst/>
          </a:prstGeom>
        </p:spPr>
        <p:txBody>
          <a:bodyPr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Сделки, совершенные между взаимозависимыми лицами, но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НЕ</a:t>
            </a:r>
            <a:r>
              <a:rPr lang="ru-RU" sz="240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относящиеся к контролируемым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НЕ</a:t>
            </a:r>
            <a:r>
              <a:rPr lang="ru-RU" sz="240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подлежат отражению в Уведомлении о КС</a:t>
            </a:r>
            <a:endParaRPr lang="ru-RU" sz="2400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143529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4419</TotalTime>
  <Words>1016</Words>
  <Application>Microsoft Office PowerPoint</Application>
  <PresentationFormat>Произвольный</PresentationFormat>
  <Paragraphs>67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Present_FNS2012_A4</vt:lpstr>
      <vt:lpstr>Презентация PowerPoint</vt:lpstr>
      <vt:lpstr>Изменения в форме налоговой декларации по налогу на прибыль организаций – начиная с налоговой декларации по итогам 2021 года (приказ ФНС России от 05.10.2021 №ЕД-7-3/869@) </vt:lpstr>
      <vt:lpstr>Авансовые платежи (Федеральный закон от 26.03.2022 №67-ФЗ)</vt:lpstr>
      <vt:lpstr>Поддержка экономики в условиях санкций (по налогу на прибыль) ФЗ от 26.03.2022 №67-Фз</vt:lpstr>
      <vt:lpstr> </vt:lpstr>
      <vt:lpstr>С 01.01.2022 года - Установлены условия определения последнего налогового периода применения льготных ставок участниками РИП, включенными в реестр                   (Федеральный закон от 02.07.2021 №305-ФЗ) </vt:lpstr>
      <vt:lpstr>Налоговая декларация по налогу на прибыль организаций (РИП по реестру)</vt:lpstr>
      <vt:lpstr>Налоговая декларация по налогу на прибыль организаций (РИП по заявлению)</vt:lpstr>
      <vt:lpstr> Ст. 105.16 НК РФ –  Уведомление о контролируемых сделках (Приказ ФНС России от 07.05.2018 N ММВ-7-13/249@) </vt:lpstr>
      <vt:lpstr>Критерии для отнесения сделок к контролируемым: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Кулешов Павел Сергеевич</dc:creator>
  <cp:lastModifiedBy>Филиппова Лариса Николаевна</cp:lastModifiedBy>
  <cp:revision>227</cp:revision>
  <cp:lastPrinted>2017-11-24T03:22:25Z</cp:lastPrinted>
  <dcterms:created xsi:type="dcterms:W3CDTF">2015-06-15T13:23:43Z</dcterms:created>
  <dcterms:modified xsi:type="dcterms:W3CDTF">2022-04-15T01:20:37Z</dcterms:modified>
</cp:coreProperties>
</file>