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7" r:id="rId2"/>
    <p:sldId id="346" r:id="rId3"/>
    <p:sldId id="337" r:id="rId4"/>
    <p:sldId id="345" r:id="rId5"/>
    <p:sldId id="341" r:id="rId6"/>
    <p:sldId id="343" r:id="rId7"/>
    <p:sldId id="340" r:id="rId8"/>
    <p:sldId id="344" r:id="rId9"/>
  </p:sldIdLst>
  <p:sldSz cx="9144000" cy="5143500" type="screen16x9"/>
  <p:notesSz cx="6808788" cy="9940925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C1DF"/>
    <a:srgbClr val="FF6600"/>
    <a:srgbClr val="0000FF"/>
    <a:srgbClr val="0078E6"/>
    <a:srgbClr val="005AA9"/>
    <a:srgbClr val="005CB0"/>
    <a:srgbClr val="3578C9"/>
    <a:srgbClr val="333333"/>
    <a:srgbClr val="7CA1CE"/>
    <a:srgbClr val="74A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6" autoAdjust="0"/>
    <p:restoredTop sz="94820" autoAdjust="0"/>
  </p:normalViewPr>
  <p:slideViewPr>
    <p:cSldViewPr showGuides="1">
      <p:cViewPr>
        <p:scale>
          <a:sx n="100" d="100"/>
          <a:sy n="100" d="100"/>
        </p:scale>
        <p:origin x="-912" y="-274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54" y="-96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207284-23DD-4BA6-818F-18807094DCD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3DFCA9-BBBC-4DAE-9C3C-EE51B9E5759A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Доходы за год – не выше 60 млн.руб.</a:t>
          </a:r>
          <a:endParaRPr lang="ru-RU" dirty="0">
            <a:solidFill>
              <a:schemeClr val="tx1"/>
            </a:solidFill>
          </a:endParaRPr>
        </a:p>
      </dgm:t>
    </dgm:pt>
    <dgm:pt modelId="{B9341DF5-3654-4DBC-B4D0-AD0074E501E7}" type="parTrans" cxnId="{DE6073F3-EFE1-4B1B-8FD9-1094D75B82F0}">
      <dgm:prSet/>
      <dgm:spPr/>
      <dgm:t>
        <a:bodyPr/>
        <a:lstStyle/>
        <a:p>
          <a:endParaRPr lang="ru-RU"/>
        </a:p>
      </dgm:t>
    </dgm:pt>
    <dgm:pt modelId="{2447DC9C-B06D-478E-B5B5-13C4FA2CAA31}" type="sibTrans" cxnId="{DE6073F3-EFE1-4B1B-8FD9-1094D75B82F0}">
      <dgm:prSet/>
      <dgm:spPr/>
      <dgm:t>
        <a:bodyPr/>
        <a:lstStyle/>
        <a:p>
          <a:endParaRPr lang="ru-RU"/>
        </a:p>
      </dgm:t>
    </dgm:pt>
    <dgm:pt modelId="{E997FC9B-D75A-422B-9F4E-5D9A60B56F63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Средняя численность работников в месяц – не более 5 человек, среди которых нет налоговых нерезидентов </a:t>
          </a:r>
        </a:p>
      </dgm:t>
    </dgm:pt>
    <dgm:pt modelId="{B8D1942F-156D-4A30-9D4B-C78D92DCBB5D}" type="parTrans" cxnId="{A6FF5861-C30C-4516-9752-4C42EC230E96}">
      <dgm:prSet/>
      <dgm:spPr/>
      <dgm:t>
        <a:bodyPr/>
        <a:lstStyle/>
        <a:p>
          <a:endParaRPr lang="ru-RU"/>
        </a:p>
      </dgm:t>
    </dgm:pt>
    <dgm:pt modelId="{AD16DF24-5336-434E-A4FD-D5FDAE16E13C}" type="sibTrans" cxnId="{A6FF5861-C30C-4516-9752-4C42EC230E96}">
      <dgm:prSet/>
      <dgm:spPr/>
      <dgm:t>
        <a:bodyPr/>
        <a:lstStyle/>
        <a:p>
          <a:endParaRPr lang="ru-RU"/>
        </a:p>
      </dgm:t>
    </dgm:pt>
    <dgm:pt modelId="{0A01FEAA-CBB1-4325-99EA-ECC371781D61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Остаточная стоимость ОС – не более 150 млн.руб.</a:t>
          </a:r>
          <a:endParaRPr lang="ru-RU" dirty="0">
            <a:solidFill>
              <a:schemeClr val="tx1"/>
            </a:solidFill>
          </a:endParaRPr>
        </a:p>
      </dgm:t>
    </dgm:pt>
    <dgm:pt modelId="{75A4D221-B181-4373-A68D-AFD9CDD49DA2}" type="parTrans" cxnId="{6FE49EBF-96E0-49B5-93D3-462766C4290D}">
      <dgm:prSet/>
      <dgm:spPr/>
      <dgm:t>
        <a:bodyPr/>
        <a:lstStyle/>
        <a:p>
          <a:endParaRPr lang="ru-RU"/>
        </a:p>
      </dgm:t>
    </dgm:pt>
    <dgm:pt modelId="{D8F0429D-306D-4075-AFA8-476723C12762}" type="sibTrans" cxnId="{6FE49EBF-96E0-49B5-93D3-462766C4290D}">
      <dgm:prSet/>
      <dgm:spPr/>
      <dgm:t>
        <a:bodyPr/>
        <a:lstStyle/>
        <a:p>
          <a:endParaRPr lang="ru-RU"/>
        </a:p>
      </dgm:t>
    </dgm:pt>
    <dgm:pt modelId="{1A0B587A-C10D-4CF7-8E98-A1CE92CF9DFF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Счета открыты только в уполномоченных банках, включенных в перечень ФНС</a:t>
          </a:r>
          <a:endParaRPr lang="ru-RU" dirty="0">
            <a:solidFill>
              <a:schemeClr val="tx1"/>
            </a:solidFill>
          </a:endParaRPr>
        </a:p>
      </dgm:t>
    </dgm:pt>
    <dgm:pt modelId="{F2969B5B-720B-4CC5-895B-4C237A0677E6}" type="parTrans" cxnId="{75BC303E-F359-4CD3-8F3D-C371BC3F057C}">
      <dgm:prSet/>
      <dgm:spPr/>
      <dgm:t>
        <a:bodyPr/>
        <a:lstStyle/>
        <a:p>
          <a:endParaRPr lang="ru-RU"/>
        </a:p>
      </dgm:t>
    </dgm:pt>
    <dgm:pt modelId="{383924AA-36DE-4CB2-B194-C2CDFCFE347C}" type="sibTrans" cxnId="{75BC303E-F359-4CD3-8F3D-C371BC3F057C}">
      <dgm:prSet/>
      <dgm:spPr/>
      <dgm:t>
        <a:bodyPr/>
        <a:lstStyle/>
        <a:p>
          <a:endParaRPr lang="ru-RU"/>
        </a:p>
      </dgm:t>
    </dgm:pt>
    <dgm:pt modelId="{9F1BCF25-7D8B-4F22-90CB-A12732B12B99}" type="pres">
      <dgm:prSet presAssocID="{20207284-23DD-4BA6-818F-18807094DCD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7335FE0-E80F-4FE4-ACAF-31B602E2EA02}" type="pres">
      <dgm:prSet presAssocID="{20207284-23DD-4BA6-818F-18807094DCD8}" presName="Name1" presStyleCnt="0"/>
      <dgm:spPr/>
    </dgm:pt>
    <dgm:pt modelId="{18AFE7EB-D839-4B6E-B316-B47D3DAF676D}" type="pres">
      <dgm:prSet presAssocID="{20207284-23DD-4BA6-818F-18807094DCD8}" presName="cycle" presStyleCnt="0"/>
      <dgm:spPr/>
    </dgm:pt>
    <dgm:pt modelId="{E5F12BBA-CF93-4EDE-9FB6-A52284560053}" type="pres">
      <dgm:prSet presAssocID="{20207284-23DD-4BA6-818F-18807094DCD8}" presName="srcNode" presStyleLbl="node1" presStyleIdx="0" presStyleCnt="4"/>
      <dgm:spPr/>
    </dgm:pt>
    <dgm:pt modelId="{8A6BE201-148A-43B8-AF0A-58E6E15F345F}" type="pres">
      <dgm:prSet presAssocID="{20207284-23DD-4BA6-818F-18807094DCD8}" presName="conn" presStyleLbl="parChTrans1D2" presStyleIdx="0" presStyleCnt="1"/>
      <dgm:spPr/>
      <dgm:t>
        <a:bodyPr/>
        <a:lstStyle/>
        <a:p>
          <a:endParaRPr lang="ru-RU"/>
        </a:p>
      </dgm:t>
    </dgm:pt>
    <dgm:pt modelId="{DD7AD29F-116F-4EBA-BCA0-1374EFD097CE}" type="pres">
      <dgm:prSet presAssocID="{20207284-23DD-4BA6-818F-18807094DCD8}" presName="extraNode" presStyleLbl="node1" presStyleIdx="0" presStyleCnt="4"/>
      <dgm:spPr/>
    </dgm:pt>
    <dgm:pt modelId="{87E8C925-5C84-41ED-A33C-F7CD58E7384C}" type="pres">
      <dgm:prSet presAssocID="{20207284-23DD-4BA6-818F-18807094DCD8}" presName="dstNode" presStyleLbl="node1" presStyleIdx="0" presStyleCnt="4"/>
      <dgm:spPr/>
    </dgm:pt>
    <dgm:pt modelId="{1E5A3841-BBEE-4D45-8E9C-876CD33E4147}" type="pres">
      <dgm:prSet presAssocID="{C23DFCA9-BBBC-4DAE-9C3C-EE51B9E5759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66932-961F-41B6-94D0-7D5C41628BD3}" type="pres">
      <dgm:prSet presAssocID="{C23DFCA9-BBBC-4DAE-9C3C-EE51B9E5759A}" presName="accent_1" presStyleCnt="0"/>
      <dgm:spPr/>
    </dgm:pt>
    <dgm:pt modelId="{6473FB6C-F533-4668-B3FB-082A9B7BEC20}" type="pres">
      <dgm:prSet presAssocID="{C23DFCA9-BBBC-4DAE-9C3C-EE51B9E5759A}" presName="accentRepeatNode" presStyleLbl="solidFgAcc1" presStyleIdx="0" presStyleCnt="4"/>
      <dgm:spPr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scene3d>
          <a:camera prst="orthographicFront"/>
          <a:lightRig rig="threePt" dir="t"/>
        </a:scene3d>
        <a:sp3d/>
      </dgm:spPr>
    </dgm:pt>
    <dgm:pt modelId="{68888D31-2BEF-42DA-9365-5EEBFCF37C95}" type="pres">
      <dgm:prSet presAssocID="{E997FC9B-D75A-422B-9F4E-5D9A60B56F6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48389B-1E2F-47F9-B50A-B1398C290284}" type="pres">
      <dgm:prSet presAssocID="{E997FC9B-D75A-422B-9F4E-5D9A60B56F63}" presName="accent_2" presStyleCnt="0"/>
      <dgm:spPr/>
    </dgm:pt>
    <dgm:pt modelId="{13D803A8-D315-4DF2-966B-FC6E08394207}" type="pres">
      <dgm:prSet presAssocID="{E997FC9B-D75A-422B-9F4E-5D9A60B56F63}" presName="accentRepeatNode" presStyleLbl="solidFgAcc1" presStyleIdx="1" presStyleCnt="4"/>
      <dgm:spPr/>
    </dgm:pt>
    <dgm:pt modelId="{C9475DF9-E13F-4C86-97B3-87090D50558C}" type="pres">
      <dgm:prSet presAssocID="{0A01FEAA-CBB1-4325-99EA-ECC371781D61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103219-21EA-4EAD-9909-8D6F9440385C}" type="pres">
      <dgm:prSet presAssocID="{0A01FEAA-CBB1-4325-99EA-ECC371781D61}" presName="accent_3" presStyleCnt="0"/>
      <dgm:spPr/>
    </dgm:pt>
    <dgm:pt modelId="{2EB6F767-E1F4-471E-8C70-1F27A65343C7}" type="pres">
      <dgm:prSet presAssocID="{0A01FEAA-CBB1-4325-99EA-ECC371781D61}" presName="accentRepeatNode" presStyleLbl="solidFgAcc1" presStyleIdx="2" presStyleCnt="4"/>
      <dgm:spPr/>
    </dgm:pt>
    <dgm:pt modelId="{80BC0C98-35FE-4FE1-97E7-8FC6A4B91533}" type="pres">
      <dgm:prSet presAssocID="{1A0B587A-C10D-4CF7-8E98-A1CE92CF9DFF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3321B2-8523-4A1D-8467-DD02F539E613}" type="pres">
      <dgm:prSet presAssocID="{1A0B587A-C10D-4CF7-8E98-A1CE92CF9DFF}" presName="accent_4" presStyleCnt="0"/>
      <dgm:spPr/>
    </dgm:pt>
    <dgm:pt modelId="{1488826C-E1BA-4951-ABCE-F1980CCE3295}" type="pres">
      <dgm:prSet presAssocID="{1A0B587A-C10D-4CF7-8E98-A1CE92CF9DFF}" presName="accentRepeatNode" presStyleLbl="solidFgAcc1" presStyleIdx="3" presStyleCnt="4"/>
      <dgm:spPr/>
    </dgm:pt>
  </dgm:ptLst>
  <dgm:cxnLst>
    <dgm:cxn modelId="{A6FF5861-C30C-4516-9752-4C42EC230E96}" srcId="{20207284-23DD-4BA6-818F-18807094DCD8}" destId="{E997FC9B-D75A-422B-9F4E-5D9A60B56F63}" srcOrd="1" destOrd="0" parTransId="{B8D1942F-156D-4A30-9D4B-C78D92DCBB5D}" sibTransId="{AD16DF24-5336-434E-A4FD-D5FDAE16E13C}"/>
    <dgm:cxn modelId="{2A07BCD8-332D-4C05-8275-838FE25B7ACE}" type="presOf" srcId="{C23DFCA9-BBBC-4DAE-9C3C-EE51B9E5759A}" destId="{1E5A3841-BBEE-4D45-8E9C-876CD33E4147}" srcOrd="0" destOrd="0" presId="urn:microsoft.com/office/officeart/2008/layout/VerticalCurvedList"/>
    <dgm:cxn modelId="{FD45D59F-8CFD-496B-A565-B734F1B939AF}" type="presOf" srcId="{E997FC9B-D75A-422B-9F4E-5D9A60B56F63}" destId="{68888D31-2BEF-42DA-9365-5EEBFCF37C95}" srcOrd="0" destOrd="0" presId="urn:microsoft.com/office/officeart/2008/layout/VerticalCurvedList"/>
    <dgm:cxn modelId="{05B3782E-A648-416E-AD92-EFFD7D18FE2F}" type="presOf" srcId="{2447DC9C-B06D-478E-B5B5-13C4FA2CAA31}" destId="{8A6BE201-148A-43B8-AF0A-58E6E15F345F}" srcOrd="0" destOrd="0" presId="urn:microsoft.com/office/officeart/2008/layout/VerticalCurvedList"/>
    <dgm:cxn modelId="{B8F4AA72-ECFB-42D8-B070-1543F3AB51C1}" type="presOf" srcId="{1A0B587A-C10D-4CF7-8E98-A1CE92CF9DFF}" destId="{80BC0C98-35FE-4FE1-97E7-8FC6A4B91533}" srcOrd="0" destOrd="0" presId="urn:microsoft.com/office/officeart/2008/layout/VerticalCurvedList"/>
    <dgm:cxn modelId="{F1AD8286-A77B-4D3A-9ECF-FAB54BA7DE8E}" type="presOf" srcId="{20207284-23DD-4BA6-818F-18807094DCD8}" destId="{9F1BCF25-7D8B-4F22-90CB-A12732B12B99}" srcOrd="0" destOrd="0" presId="urn:microsoft.com/office/officeart/2008/layout/VerticalCurvedList"/>
    <dgm:cxn modelId="{FA42E591-B323-4A1C-BBB2-28EF57D680B9}" type="presOf" srcId="{0A01FEAA-CBB1-4325-99EA-ECC371781D61}" destId="{C9475DF9-E13F-4C86-97B3-87090D50558C}" srcOrd="0" destOrd="0" presId="urn:microsoft.com/office/officeart/2008/layout/VerticalCurvedList"/>
    <dgm:cxn modelId="{6FE49EBF-96E0-49B5-93D3-462766C4290D}" srcId="{20207284-23DD-4BA6-818F-18807094DCD8}" destId="{0A01FEAA-CBB1-4325-99EA-ECC371781D61}" srcOrd="2" destOrd="0" parTransId="{75A4D221-B181-4373-A68D-AFD9CDD49DA2}" sibTransId="{D8F0429D-306D-4075-AFA8-476723C12762}"/>
    <dgm:cxn modelId="{DE6073F3-EFE1-4B1B-8FD9-1094D75B82F0}" srcId="{20207284-23DD-4BA6-818F-18807094DCD8}" destId="{C23DFCA9-BBBC-4DAE-9C3C-EE51B9E5759A}" srcOrd="0" destOrd="0" parTransId="{B9341DF5-3654-4DBC-B4D0-AD0074E501E7}" sibTransId="{2447DC9C-B06D-478E-B5B5-13C4FA2CAA31}"/>
    <dgm:cxn modelId="{75BC303E-F359-4CD3-8F3D-C371BC3F057C}" srcId="{20207284-23DD-4BA6-818F-18807094DCD8}" destId="{1A0B587A-C10D-4CF7-8E98-A1CE92CF9DFF}" srcOrd="3" destOrd="0" parTransId="{F2969B5B-720B-4CC5-895B-4C237A0677E6}" sibTransId="{383924AA-36DE-4CB2-B194-C2CDFCFE347C}"/>
    <dgm:cxn modelId="{B81FE23A-D9D2-4FFC-B026-2F1CDEF1A913}" type="presParOf" srcId="{9F1BCF25-7D8B-4F22-90CB-A12732B12B99}" destId="{37335FE0-E80F-4FE4-ACAF-31B602E2EA02}" srcOrd="0" destOrd="0" presId="urn:microsoft.com/office/officeart/2008/layout/VerticalCurvedList"/>
    <dgm:cxn modelId="{B4EEE7FF-694B-4A75-A61D-3E0CCADE8F39}" type="presParOf" srcId="{37335FE0-E80F-4FE4-ACAF-31B602E2EA02}" destId="{18AFE7EB-D839-4B6E-B316-B47D3DAF676D}" srcOrd="0" destOrd="0" presId="urn:microsoft.com/office/officeart/2008/layout/VerticalCurvedList"/>
    <dgm:cxn modelId="{164461E2-C882-42EA-9DE8-7533269D506E}" type="presParOf" srcId="{18AFE7EB-D839-4B6E-B316-B47D3DAF676D}" destId="{E5F12BBA-CF93-4EDE-9FB6-A52284560053}" srcOrd="0" destOrd="0" presId="urn:microsoft.com/office/officeart/2008/layout/VerticalCurvedList"/>
    <dgm:cxn modelId="{A2925619-3C9D-4390-AFAA-B92CFD075612}" type="presParOf" srcId="{18AFE7EB-D839-4B6E-B316-B47D3DAF676D}" destId="{8A6BE201-148A-43B8-AF0A-58E6E15F345F}" srcOrd="1" destOrd="0" presId="urn:microsoft.com/office/officeart/2008/layout/VerticalCurvedList"/>
    <dgm:cxn modelId="{A80872FF-8BF0-4261-A36B-384CF430D296}" type="presParOf" srcId="{18AFE7EB-D839-4B6E-B316-B47D3DAF676D}" destId="{DD7AD29F-116F-4EBA-BCA0-1374EFD097CE}" srcOrd="2" destOrd="0" presId="urn:microsoft.com/office/officeart/2008/layout/VerticalCurvedList"/>
    <dgm:cxn modelId="{A2205C76-BA7D-4F2F-8E73-BD3015ACBDB4}" type="presParOf" srcId="{18AFE7EB-D839-4B6E-B316-B47D3DAF676D}" destId="{87E8C925-5C84-41ED-A33C-F7CD58E7384C}" srcOrd="3" destOrd="0" presId="urn:microsoft.com/office/officeart/2008/layout/VerticalCurvedList"/>
    <dgm:cxn modelId="{1C814A91-74E9-4067-9E13-879D942CE44C}" type="presParOf" srcId="{37335FE0-E80F-4FE4-ACAF-31B602E2EA02}" destId="{1E5A3841-BBEE-4D45-8E9C-876CD33E4147}" srcOrd="1" destOrd="0" presId="urn:microsoft.com/office/officeart/2008/layout/VerticalCurvedList"/>
    <dgm:cxn modelId="{14DD587D-12E0-4018-AF9F-6F9C038C5B75}" type="presParOf" srcId="{37335FE0-E80F-4FE4-ACAF-31B602E2EA02}" destId="{C5766932-961F-41B6-94D0-7D5C41628BD3}" srcOrd="2" destOrd="0" presId="urn:microsoft.com/office/officeart/2008/layout/VerticalCurvedList"/>
    <dgm:cxn modelId="{76A1A6C4-4DFE-4513-BDD6-1F2ED2D1F851}" type="presParOf" srcId="{C5766932-961F-41B6-94D0-7D5C41628BD3}" destId="{6473FB6C-F533-4668-B3FB-082A9B7BEC20}" srcOrd="0" destOrd="0" presId="urn:microsoft.com/office/officeart/2008/layout/VerticalCurvedList"/>
    <dgm:cxn modelId="{D67B3680-6290-4487-8FED-1C93D2C475E8}" type="presParOf" srcId="{37335FE0-E80F-4FE4-ACAF-31B602E2EA02}" destId="{68888D31-2BEF-42DA-9365-5EEBFCF37C95}" srcOrd="3" destOrd="0" presId="urn:microsoft.com/office/officeart/2008/layout/VerticalCurvedList"/>
    <dgm:cxn modelId="{D716FE38-B8D7-44CC-AAD0-38CAA1CED5FD}" type="presParOf" srcId="{37335FE0-E80F-4FE4-ACAF-31B602E2EA02}" destId="{9F48389B-1E2F-47F9-B50A-B1398C290284}" srcOrd="4" destOrd="0" presId="urn:microsoft.com/office/officeart/2008/layout/VerticalCurvedList"/>
    <dgm:cxn modelId="{30A0E5B3-753C-4FFD-B035-05C21C4E00FC}" type="presParOf" srcId="{9F48389B-1E2F-47F9-B50A-B1398C290284}" destId="{13D803A8-D315-4DF2-966B-FC6E08394207}" srcOrd="0" destOrd="0" presId="urn:microsoft.com/office/officeart/2008/layout/VerticalCurvedList"/>
    <dgm:cxn modelId="{2E017352-0C2B-4F9F-B6DE-9DB083DCFB35}" type="presParOf" srcId="{37335FE0-E80F-4FE4-ACAF-31B602E2EA02}" destId="{C9475DF9-E13F-4C86-97B3-87090D50558C}" srcOrd="5" destOrd="0" presId="urn:microsoft.com/office/officeart/2008/layout/VerticalCurvedList"/>
    <dgm:cxn modelId="{3F037818-5244-489A-AB07-27F3D721AD27}" type="presParOf" srcId="{37335FE0-E80F-4FE4-ACAF-31B602E2EA02}" destId="{F0103219-21EA-4EAD-9909-8D6F9440385C}" srcOrd="6" destOrd="0" presId="urn:microsoft.com/office/officeart/2008/layout/VerticalCurvedList"/>
    <dgm:cxn modelId="{AACDA618-C633-4F15-811B-BC4AA583A9C0}" type="presParOf" srcId="{F0103219-21EA-4EAD-9909-8D6F9440385C}" destId="{2EB6F767-E1F4-471E-8C70-1F27A65343C7}" srcOrd="0" destOrd="0" presId="urn:microsoft.com/office/officeart/2008/layout/VerticalCurvedList"/>
    <dgm:cxn modelId="{47F4A6CE-F25A-4595-AF13-5FDE410DF2A5}" type="presParOf" srcId="{37335FE0-E80F-4FE4-ACAF-31B602E2EA02}" destId="{80BC0C98-35FE-4FE1-97E7-8FC6A4B91533}" srcOrd="7" destOrd="0" presId="urn:microsoft.com/office/officeart/2008/layout/VerticalCurvedList"/>
    <dgm:cxn modelId="{E41A690B-CA4E-425B-99D7-671F5E21BD12}" type="presParOf" srcId="{37335FE0-E80F-4FE4-ACAF-31B602E2EA02}" destId="{903321B2-8523-4A1D-8467-DD02F539E613}" srcOrd="8" destOrd="0" presId="urn:microsoft.com/office/officeart/2008/layout/VerticalCurvedList"/>
    <dgm:cxn modelId="{2BE6AE75-F338-4E3A-9F05-1E74ABCBDF00}" type="presParOf" srcId="{903321B2-8523-4A1D-8467-DD02F539E613}" destId="{1488826C-E1BA-4951-ABCE-F1980CCE329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497CB9-1198-4D87-953F-E24CC5AD08D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55ECCF-AB92-470C-A8A3-D4D6B775293A}">
      <dgm:prSet/>
      <dgm:spPr/>
      <dgm:t>
        <a:bodyPr/>
        <a:lstStyle/>
        <a:p>
          <a:r>
            <a:rPr lang="ru-RU" dirty="0" smtClean="0"/>
            <a:t> вновь зарегистрированные налогоплательщики</a:t>
          </a:r>
          <a:endParaRPr lang="ru-RU" dirty="0"/>
        </a:p>
      </dgm:t>
    </dgm:pt>
    <dgm:pt modelId="{3AE0B967-7EEA-4C4B-9F8C-7FAA255356A7}" type="parTrans" cxnId="{0BBF3411-067C-44AC-B59F-A022B30395F0}">
      <dgm:prSet/>
      <dgm:spPr/>
      <dgm:t>
        <a:bodyPr/>
        <a:lstStyle/>
        <a:p>
          <a:endParaRPr lang="ru-RU"/>
        </a:p>
      </dgm:t>
    </dgm:pt>
    <dgm:pt modelId="{70A0FEEF-3584-46D7-A565-97E903F8DCC0}" type="sibTrans" cxnId="{0BBF3411-067C-44AC-B59F-A022B30395F0}">
      <dgm:prSet/>
      <dgm:spPr/>
      <dgm:t>
        <a:bodyPr/>
        <a:lstStyle/>
        <a:p>
          <a:endParaRPr lang="ru-RU"/>
        </a:p>
      </dgm:t>
    </dgm:pt>
    <dgm:pt modelId="{807D8BDA-6B68-4A57-B7EB-DE3DE6358569}">
      <dgm:prSet/>
      <dgm:spPr/>
      <dgm:t>
        <a:bodyPr/>
        <a:lstStyle/>
        <a:p>
          <a:r>
            <a:rPr lang="ru-RU" dirty="0" smtClean="0"/>
            <a:t>уведомление  не позднее 30 календарных дней с даты постановки на учет </a:t>
          </a:r>
          <a:endParaRPr lang="ru-RU" dirty="0"/>
        </a:p>
      </dgm:t>
    </dgm:pt>
    <dgm:pt modelId="{28B62EE7-BE7B-4904-94F7-9C241D030784}" type="parTrans" cxnId="{A90DCEDC-DEA2-418B-8B9F-C8EAC90663C5}">
      <dgm:prSet/>
      <dgm:spPr/>
      <dgm:t>
        <a:bodyPr/>
        <a:lstStyle/>
        <a:p>
          <a:endParaRPr lang="ru-RU"/>
        </a:p>
      </dgm:t>
    </dgm:pt>
    <dgm:pt modelId="{EF51FFA3-C2B5-4DAA-9197-A7F05D07752C}" type="sibTrans" cxnId="{A90DCEDC-DEA2-418B-8B9F-C8EAC90663C5}">
      <dgm:prSet/>
      <dgm:spPr/>
      <dgm:t>
        <a:bodyPr/>
        <a:lstStyle/>
        <a:p>
          <a:endParaRPr lang="ru-RU"/>
        </a:p>
      </dgm:t>
    </dgm:pt>
    <dgm:pt modelId="{726B001F-1DA2-405B-B627-EFC8295A65F7}">
      <dgm:prSet/>
      <dgm:spPr/>
      <dgm:t>
        <a:bodyPr/>
        <a:lstStyle/>
        <a:p>
          <a:endParaRPr lang="ru-RU"/>
        </a:p>
      </dgm:t>
    </dgm:pt>
    <dgm:pt modelId="{C475D258-BE26-4807-8B20-62E8D6D1D581}" type="parTrans" cxnId="{8A75C751-1921-44E7-8012-031DB6498943}">
      <dgm:prSet/>
      <dgm:spPr/>
      <dgm:t>
        <a:bodyPr/>
        <a:lstStyle/>
        <a:p>
          <a:endParaRPr lang="ru-RU"/>
        </a:p>
      </dgm:t>
    </dgm:pt>
    <dgm:pt modelId="{E1F3898A-B346-4D77-ABB9-A3548A4C46CF}" type="sibTrans" cxnId="{8A75C751-1921-44E7-8012-031DB6498943}">
      <dgm:prSet/>
      <dgm:spPr/>
      <dgm:t>
        <a:bodyPr/>
        <a:lstStyle/>
        <a:p>
          <a:endParaRPr lang="ru-RU"/>
        </a:p>
      </dgm:t>
    </dgm:pt>
    <dgm:pt modelId="{B399DCBC-3C4C-452B-9CF1-3236538B4E32}">
      <dgm:prSet/>
      <dgm:spPr/>
      <dgm:t>
        <a:bodyPr/>
        <a:lstStyle/>
        <a:p>
          <a:r>
            <a:rPr lang="ru-RU" dirty="0" smtClean="0"/>
            <a:t>с 1 января 2024 переходят все желающие</a:t>
          </a:r>
          <a:endParaRPr lang="ru-RU" dirty="0"/>
        </a:p>
      </dgm:t>
    </dgm:pt>
    <dgm:pt modelId="{1BCCC329-8160-4DF2-A168-A6E8746FD216}" type="parTrans" cxnId="{2CD6ACAE-299F-4E73-AED0-DB2BEF5F3D36}">
      <dgm:prSet/>
      <dgm:spPr/>
      <dgm:t>
        <a:bodyPr/>
        <a:lstStyle/>
        <a:p>
          <a:endParaRPr lang="ru-RU"/>
        </a:p>
      </dgm:t>
    </dgm:pt>
    <dgm:pt modelId="{79FA1952-B30B-4B6F-816D-367C6EA4D332}" type="sibTrans" cxnId="{2CD6ACAE-299F-4E73-AED0-DB2BEF5F3D36}">
      <dgm:prSet/>
      <dgm:spPr/>
      <dgm:t>
        <a:bodyPr/>
        <a:lstStyle/>
        <a:p>
          <a:endParaRPr lang="ru-RU"/>
        </a:p>
      </dgm:t>
    </dgm:pt>
    <dgm:pt modelId="{CC2F2967-A56C-40DA-80DE-8D92F6AA1EA0}">
      <dgm:prSet/>
      <dgm:spPr/>
      <dgm:t>
        <a:bodyPr/>
        <a:lstStyle/>
        <a:p>
          <a:pPr algn="l"/>
          <a:r>
            <a:rPr lang="ru-RU" dirty="0" smtClean="0"/>
            <a:t>уведомление не позднее 31 декабря 2023 </a:t>
          </a:r>
          <a:r>
            <a:rPr lang="ru-RU" dirty="0" smtClean="0"/>
            <a:t>года</a:t>
          </a:r>
          <a:endParaRPr lang="ru-RU" dirty="0"/>
        </a:p>
      </dgm:t>
    </dgm:pt>
    <dgm:pt modelId="{DCD2F26A-3CBB-453D-BA39-DA9C356ADC60}" type="parTrans" cxnId="{15B3AD7F-2966-49FA-A82C-400364901608}">
      <dgm:prSet/>
      <dgm:spPr/>
      <dgm:t>
        <a:bodyPr/>
        <a:lstStyle/>
        <a:p>
          <a:endParaRPr lang="ru-RU"/>
        </a:p>
      </dgm:t>
    </dgm:pt>
    <dgm:pt modelId="{F68B53BB-A7EF-4E1A-94A3-05391D21426D}" type="sibTrans" cxnId="{15B3AD7F-2966-49FA-A82C-400364901608}">
      <dgm:prSet/>
      <dgm:spPr/>
      <dgm:t>
        <a:bodyPr/>
        <a:lstStyle/>
        <a:p>
          <a:endParaRPr lang="ru-RU"/>
        </a:p>
      </dgm:t>
    </dgm:pt>
    <dgm:pt modelId="{972DF0B7-6865-441D-95AC-B243A171004E}">
      <dgm:prSet/>
      <dgm:spPr/>
      <dgm:t>
        <a:bodyPr/>
        <a:lstStyle/>
        <a:p>
          <a:pPr algn="l"/>
          <a:endParaRPr lang="ru-RU" dirty="0"/>
        </a:p>
      </dgm:t>
    </dgm:pt>
    <dgm:pt modelId="{9B3071A0-CF09-4FB8-9ECE-19A87304BDEF}" type="parTrans" cxnId="{9528ECAD-0642-4994-A41B-0EC455531739}">
      <dgm:prSet/>
      <dgm:spPr/>
      <dgm:t>
        <a:bodyPr/>
        <a:lstStyle/>
        <a:p>
          <a:endParaRPr lang="ru-RU"/>
        </a:p>
      </dgm:t>
    </dgm:pt>
    <dgm:pt modelId="{F6EBC9BF-9D6E-497E-9BA3-F238BBE207DC}" type="sibTrans" cxnId="{9528ECAD-0642-4994-A41B-0EC455531739}">
      <dgm:prSet/>
      <dgm:spPr/>
      <dgm:t>
        <a:bodyPr/>
        <a:lstStyle/>
        <a:p>
          <a:endParaRPr lang="ru-RU"/>
        </a:p>
      </dgm:t>
    </dgm:pt>
    <dgm:pt modelId="{29816524-0273-4C3C-A7C7-1C2CC1DFD045}">
      <dgm:prSet/>
      <dgm:spPr/>
      <dgm:t>
        <a:bodyPr/>
        <a:lstStyle/>
        <a:p>
          <a:pPr algn="l"/>
          <a:endParaRPr lang="ru-RU" dirty="0"/>
        </a:p>
      </dgm:t>
    </dgm:pt>
    <dgm:pt modelId="{261D237D-8DA5-4F79-A062-58C3726D5309}" type="parTrans" cxnId="{099B6B98-6FD6-4213-A6A1-B6B4566B4D91}">
      <dgm:prSet/>
      <dgm:spPr/>
      <dgm:t>
        <a:bodyPr/>
        <a:lstStyle/>
        <a:p>
          <a:endParaRPr lang="ru-RU"/>
        </a:p>
      </dgm:t>
    </dgm:pt>
    <dgm:pt modelId="{3D33D1A3-8701-4F0D-9D21-4E80391CC4E5}" type="sibTrans" cxnId="{099B6B98-6FD6-4213-A6A1-B6B4566B4D91}">
      <dgm:prSet/>
      <dgm:spPr/>
      <dgm:t>
        <a:bodyPr/>
        <a:lstStyle/>
        <a:p>
          <a:endParaRPr lang="ru-RU"/>
        </a:p>
      </dgm:t>
    </dgm:pt>
    <dgm:pt modelId="{50660343-7084-4E7B-B9EF-4FF64888EEBF}">
      <dgm:prSet/>
      <dgm:spPr/>
      <dgm:t>
        <a:bodyPr/>
        <a:lstStyle/>
        <a:p>
          <a:endParaRPr lang="ru-RU" dirty="0"/>
        </a:p>
      </dgm:t>
    </dgm:pt>
    <dgm:pt modelId="{391EA787-260A-409C-AD74-4B89FC1C72F3}" type="parTrans" cxnId="{010B068B-269B-4A86-BF37-0BE8F2E3F1D7}">
      <dgm:prSet/>
      <dgm:spPr/>
      <dgm:t>
        <a:bodyPr/>
        <a:lstStyle/>
        <a:p>
          <a:endParaRPr lang="ru-RU"/>
        </a:p>
      </dgm:t>
    </dgm:pt>
    <dgm:pt modelId="{B3B62FA5-4112-4FA9-91F6-837FA2C3B567}" type="sibTrans" cxnId="{010B068B-269B-4A86-BF37-0BE8F2E3F1D7}">
      <dgm:prSet/>
      <dgm:spPr/>
      <dgm:t>
        <a:bodyPr/>
        <a:lstStyle/>
        <a:p>
          <a:endParaRPr lang="ru-RU"/>
        </a:p>
      </dgm:t>
    </dgm:pt>
    <dgm:pt modelId="{541C5033-E422-49BD-AF09-57C8738D108D}" type="pres">
      <dgm:prSet presAssocID="{9C497CB9-1198-4D87-953F-E24CC5AD08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2631D73-9E01-4BBB-BA58-53B8482A8B92}" type="pres">
      <dgm:prSet presAssocID="{AA55ECCF-AB92-470C-A8A3-D4D6B775293A}" presName="linNode" presStyleCnt="0"/>
      <dgm:spPr/>
    </dgm:pt>
    <dgm:pt modelId="{DE0FEBFE-A170-4281-B754-8F243F83178C}" type="pres">
      <dgm:prSet presAssocID="{AA55ECCF-AB92-470C-A8A3-D4D6B775293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882524-396D-4101-9BAC-1A2A7F418470}" type="pres">
      <dgm:prSet presAssocID="{AA55ECCF-AB92-470C-A8A3-D4D6B775293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AB217-EB74-4BEF-B404-7A4AF1FED0D5}" type="pres">
      <dgm:prSet presAssocID="{70A0FEEF-3584-46D7-A565-97E903F8DCC0}" presName="spacing" presStyleCnt="0"/>
      <dgm:spPr/>
    </dgm:pt>
    <dgm:pt modelId="{737FEFC1-AE6C-4468-BA80-1E4A15032BA8}" type="pres">
      <dgm:prSet presAssocID="{B399DCBC-3C4C-452B-9CF1-3236538B4E32}" presName="linNode" presStyleCnt="0"/>
      <dgm:spPr/>
    </dgm:pt>
    <dgm:pt modelId="{621AAE7B-5459-41AE-80A9-009940CE1130}" type="pres">
      <dgm:prSet presAssocID="{B399DCBC-3C4C-452B-9CF1-3236538B4E3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4963E1-7EA9-4CC7-8A10-C489ABE978EE}" type="pres">
      <dgm:prSet presAssocID="{B399DCBC-3C4C-452B-9CF1-3236538B4E3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28ECAD-0642-4994-A41B-0EC455531739}" srcId="{B399DCBC-3C4C-452B-9CF1-3236538B4E32}" destId="{972DF0B7-6865-441D-95AC-B243A171004E}" srcOrd="2" destOrd="0" parTransId="{9B3071A0-CF09-4FB8-9ECE-19A87304BDEF}" sibTransId="{F6EBC9BF-9D6E-497E-9BA3-F238BBE207DC}"/>
    <dgm:cxn modelId="{7F3DEBD7-032C-4B45-B16F-132CAE44CD20}" type="presOf" srcId="{AA55ECCF-AB92-470C-A8A3-D4D6B775293A}" destId="{DE0FEBFE-A170-4281-B754-8F243F83178C}" srcOrd="0" destOrd="0" presId="urn:microsoft.com/office/officeart/2005/8/layout/vList6"/>
    <dgm:cxn modelId="{83F77CBE-14A8-4504-B4B3-1B44DB6CEE8F}" type="presOf" srcId="{726B001F-1DA2-405B-B627-EFC8295A65F7}" destId="{66882524-396D-4101-9BAC-1A2A7F418470}" srcOrd="0" destOrd="2" presId="urn:microsoft.com/office/officeart/2005/8/layout/vList6"/>
    <dgm:cxn modelId="{099B6B98-6FD6-4213-A6A1-B6B4566B4D91}" srcId="{B399DCBC-3C4C-452B-9CF1-3236538B4E32}" destId="{29816524-0273-4C3C-A7C7-1C2CC1DFD045}" srcOrd="0" destOrd="0" parTransId="{261D237D-8DA5-4F79-A062-58C3726D5309}" sibTransId="{3D33D1A3-8701-4F0D-9D21-4E80391CC4E5}"/>
    <dgm:cxn modelId="{A90DCEDC-DEA2-418B-8B9F-C8EAC90663C5}" srcId="{AA55ECCF-AB92-470C-A8A3-D4D6B775293A}" destId="{807D8BDA-6B68-4A57-B7EB-DE3DE6358569}" srcOrd="1" destOrd="0" parTransId="{28B62EE7-BE7B-4904-94F7-9C241D030784}" sibTransId="{EF51FFA3-C2B5-4DAA-9197-A7F05D07752C}"/>
    <dgm:cxn modelId="{9583A8F7-B0AC-4C2A-8452-AC751846BE4A}" type="presOf" srcId="{CC2F2967-A56C-40DA-80DE-8D92F6AA1EA0}" destId="{814963E1-7EA9-4CC7-8A10-C489ABE978EE}" srcOrd="0" destOrd="1" presId="urn:microsoft.com/office/officeart/2005/8/layout/vList6"/>
    <dgm:cxn modelId="{BA692FE9-A499-4474-A367-08AA649B0CC6}" type="presOf" srcId="{9C497CB9-1198-4D87-953F-E24CC5AD08D6}" destId="{541C5033-E422-49BD-AF09-57C8738D108D}" srcOrd="0" destOrd="0" presId="urn:microsoft.com/office/officeart/2005/8/layout/vList6"/>
    <dgm:cxn modelId="{4B601262-E58A-455C-BE7D-0837D143D0D6}" type="presOf" srcId="{807D8BDA-6B68-4A57-B7EB-DE3DE6358569}" destId="{66882524-396D-4101-9BAC-1A2A7F418470}" srcOrd="0" destOrd="1" presId="urn:microsoft.com/office/officeart/2005/8/layout/vList6"/>
    <dgm:cxn modelId="{15B3AD7F-2966-49FA-A82C-400364901608}" srcId="{B399DCBC-3C4C-452B-9CF1-3236538B4E32}" destId="{CC2F2967-A56C-40DA-80DE-8D92F6AA1EA0}" srcOrd="1" destOrd="0" parTransId="{DCD2F26A-3CBB-453D-BA39-DA9C356ADC60}" sibTransId="{F68B53BB-A7EF-4E1A-94A3-05391D21426D}"/>
    <dgm:cxn modelId="{0BBF3411-067C-44AC-B59F-A022B30395F0}" srcId="{9C497CB9-1198-4D87-953F-E24CC5AD08D6}" destId="{AA55ECCF-AB92-470C-A8A3-D4D6B775293A}" srcOrd="0" destOrd="0" parTransId="{3AE0B967-7EEA-4C4B-9F8C-7FAA255356A7}" sibTransId="{70A0FEEF-3584-46D7-A565-97E903F8DCC0}"/>
    <dgm:cxn modelId="{3D0175BF-17CC-4087-AAFB-472B7F62578F}" type="presOf" srcId="{50660343-7084-4E7B-B9EF-4FF64888EEBF}" destId="{66882524-396D-4101-9BAC-1A2A7F418470}" srcOrd="0" destOrd="0" presId="urn:microsoft.com/office/officeart/2005/8/layout/vList6"/>
    <dgm:cxn modelId="{101B54DC-D8F9-4572-953E-3002C7BD61A4}" type="presOf" srcId="{29816524-0273-4C3C-A7C7-1C2CC1DFD045}" destId="{814963E1-7EA9-4CC7-8A10-C489ABE978EE}" srcOrd="0" destOrd="0" presId="urn:microsoft.com/office/officeart/2005/8/layout/vList6"/>
    <dgm:cxn modelId="{2CD6ACAE-299F-4E73-AED0-DB2BEF5F3D36}" srcId="{9C497CB9-1198-4D87-953F-E24CC5AD08D6}" destId="{B399DCBC-3C4C-452B-9CF1-3236538B4E32}" srcOrd="1" destOrd="0" parTransId="{1BCCC329-8160-4DF2-A168-A6E8746FD216}" sibTransId="{79FA1952-B30B-4B6F-816D-367C6EA4D332}"/>
    <dgm:cxn modelId="{010B068B-269B-4A86-BF37-0BE8F2E3F1D7}" srcId="{AA55ECCF-AB92-470C-A8A3-D4D6B775293A}" destId="{50660343-7084-4E7B-B9EF-4FF64888EEBF}" srcOrd="0" destOrd="0" parTransId="{391EA787-260A-409C-AD74-4B89FC1C72F3}" sibTransId="{B3B62FA5-4112-4FA9-91F6-837FA2C3B567}"/>
    <dgm:cxn modelId="{8A75C751-1921-44E7-8012-031DB6498943}" srcId="{AA55ECCF-AB92-470C-A8A3-D4D6B775293A}" destId="{726B001F-1DA2-405B-B627-EFC8295A65F7}" srcOrd="2" destOrd="0" parTransId="{C475D258-BE26-4807-8B20-62E8D6D1D581}" sibTransId="{E1F3898A-B346-4D77-ABB9-A3548A4C46CF}"/>
    <dgm:cxn modelId="{23FDA7F5-FBA4-4248-A20B-8EE98BF1C3DD}" type="presOf" srcId="{B399DCBC-3C4C-452B-9CF1-3236538B4E32}" destId="{621AAE7B-5459-41AE-80A9-009940CE1130}" srcOrd="0" destOrd="0" presId="urn:microsoft.com/office/officeart/2005/8/layout/vList6"/>
    <dgm:cxn modelId="{591FF4AC-9914-4DDE-A7B9-E6D87D4CB0CD}" type="presOf" srcId="{972DF0B7-6865-441D-95AC-B243A171004E}" destId="{814963E1-7EA9-4CC7-8A10-C489ABE978EE}" srcOrd="0" destOrd="2" presId="urn:microsoft.com/office/officeart/2005/8/layout/vList6"/>
    <dgm:cxn modelId="{85F8C10F-0593-40FD-9E08-6D1C69FBF507}" type="presParOf" srcId="{541C5033-E422-49BD-AF09-57C8738D108D}" destId="{42631D73-9E01-4BBB-BA58-53B8482A8B92}" srcOrd="0" destOrd="0" presId="urn:microsoft.com/office/officeart/2005/8/layout/vList6"/>
    <dgm:cxn modelId="{7CA541AC-4B0E-4458-A10E-7E69B257DE3A}" type="presParOf" srcId="{42631D73-9E01-4BBB-BA58-53B8482A8B92}" destId="{DE0FEBFE-A170-4281-B754-8F243F83178C}" srcOrd="0" destOrd="0" presId="urn:microsoft.com/office/officeart/2005/8/layout/vList6"/>
    <dgm:cxn modelId="{C9C98985-3037-4564-8953-513517FD741C}" type="presParOf" srcId="{42631D73-9E01-4BBB-BA58-53B8482A8B92}" destId="{66882524-396D-4101-9BAC-1A2A7F418470}" srcOrd="1" destOrd="0" presId="urn:microsoft.com/office/officeart/2005/8/layout/vList6"/>
    <dgm:cxn modelId="{28BA6B45-6CAB-46BF-98DC-F3C09B6A15DA}" type="presParOf" srcId="{541C5033-E422-49BD-AF09-57C8738D108D}" destId="{1B6AB217-EB74-4BEF-B404-7A4AF1FED0D5}" srcOrd="1" destOrd="0" presId="urn:microsoft.com/office/officeart/2005/8/layout/vList6"/>
    <dgm:cxn modelId="{6846943B-5BA0-4AF6-A3A1-32ED0CAA6D09}" type="presParOf" srcId="{541C5033-E422-49BD-AF09-57C8738D108D}" destId="{737FEFC1-AE6C-4468-BA80-1E4A15032BA8}" srcOrd="2" destOrd="0" presId="urn:microsoft.com/office/officeart/2005/8/layout/vList6"/>
    <dgm:cxn modelId="{E978257A-E875-418E-95FE-796EFB9A8053}" type="presParOf" srcId="{737FEFC1-AE6C-4468-BA80-1E4A15032BA8}" destId="{621AAE7B-5459-41AE-80A9-009940CE1130}" srcOrd="0" destOrd="0" presId="urn:microsoft.com/office/officeart/2005/8/layout/vList6"/>
    <dgm:cxn modelId="{E3AD4A33-6EED-4E0C-9F60-CA4B26470804}" type="presParOf" srcId="{737FEFC1-AE6C-4468-BA80-1E4A15032BA8}" destId="{814963E1-7EA9-4CC7-8A10-C489ABE978E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BE201-148A-43B8-AF0A-58E6E15F345F}">
      <dsp:nvSpPr>
        <dsp:cNvPr id="0" name=""/>
        <dsp:cNvSpPr/>
      </dsp:nvSpPr>
      <dsp:spPr>
        <a:xfrm>
          <a:off x="-3764150" y="-578197"/>
          <a:ext cx="4486615" cy="4486615"/>
        </a:xfrm>
        <a:prstGeom prst="blockArc">
          <a:avLst>
            <a:gd name="adj1" fmla="val 18900000"/>
            <a:gd name="adj2" fmla="val 2700000"/>
            <a:gd name="adj3" fmla="val 48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A3841-BBEE-4D45-8E9C-876CD33E4147}">
      <dsp:nvSpPr>
        <dsp:cNvPr id="0" name=""/>
        <dsp:cNvSpPr/>
      </dsp:nvSpPr>
      <dsp:spPr>
        <a:xfrm>
          <a:off x="378674" y="256027"/>
          <a:ext cx="6917281" cy="51232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65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Доходы за год – не выше 60 млн.руб.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78674" y="256027"/>
        <a:ext cx="6917281" cy="512321"/>
      </dsp:txXfrm>
    </dsp:sp>
    <dsp:sp modelId="{6473FB6C-F533-4668-B3FB-082A9B7BEC20}">
      <dsp:nvSpPr>
        <dsp:cNvPr id="0" name=""/>
        <dsp:cNvSpPr/>
      </dsp:nvSpPr>
      <dsp:spPr>
        <a:xfrm>
          <a:off x="58473" y="191987"/>
          <a:ext cx="640401" cy="640401"/>
        </a:xfrm>
        <a:prstGeom prst="ellipse">
          <a:avLst/>
        </a:pr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888D31-2BEF-42DA-9365-5EEBFCF37C95}">
      <dsp:nvSpPr>
        <dsp:cNvPr id="0" name=""/>
        <dsp:cNvSpPr/>
      </dsp:nvSpPr>
      <dsp:spPr>
        <a:xfrm>
          <a:off x="672400" y="1024642"/>
          <a:ext cx="6623555" cy="51232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65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Средняя численность работников в месяц – не более 5 человек, среди которых нет налоговых нерезидентов </a:t>
          </a:r>
        </a:p>
      </dsp:txBody>
      <dsp:txXfrm>
        <a:off x="672400" y="1024642"/>
        <a:ext cx="6623555" cy="512321"/>
      </dsp:txXfrm>
    </dsp:sp>
    <dsp:sp modelId="{13D803A8-D315-4DF2-966B-FC6E08394207}">
      <dsp:nvSpPr>
        <dsp:cNvPr id="0" name=""/>
        <dsp:cNvSpPr/>
      </dsp:nvSpPr>
      <dsp:spPr>
        <a:xfrm>
          <a:off x="352199" y="960601"/>
          <a:ext cx="640401" cy="6404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75DF9-E13F-4C86-97B3-87090D50558C}">
      <dsp:nvSpPr>
        <dsp:cNvPr id="0" name=""/>
        <dsp:cNvSpPr/>
      </dsp:nvSpPr>
      <dsp:spPr>
        <a:xfrm>
          <a:off x="672400" y="1793256"/>
          <a:ext cx="6623555" cy="51232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65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Остаточная стоимость ОС – не более 150 млн.руб.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672400" y="1793256"/>
        <a:ext cx="6623555" cy="512321"/>
      </dsp:txXfrm>
    </dsp:sp>
    <dsp:sp modelId="{2EB6F767-E1F4-471E-8C70-1F27A65343C7}">
      <dsp:nvSpPr>
        <dsp:cNvPr id="0" name=""/>
        <dsp:cNvSpPr/>
      </dsp:nvSpPr>
      <dsp:spPr>
        <a:xfrm>
          <a:off x="352199" y="1729216"/>
          <a:ext cx="640401" cy="6404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BC0C98-35FE-4FE1-97E7-8FC6A4B91533}">
      <dsp:nvSpPr>
        <dsp:cNvPr id="0" name=""/>
        <dsp:cNvSpPr/>
      </dsp:nvSpPr>
      <dsp:spPr>
        <a:xfrm>
          <a:off x="378674" y="2561871"/>
          <a:ext cx="6917281" cy="51232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65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Счета открыты только в уполномоченных банках, включенных в перечень ФНС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78674" y="2561871"/>
        <a:ext cx="6917281" cy="512321"/>
      </dsp:txXfrm>
    </dsp:sp>
    <dsp:sp modelId="{1488826C-E1BA-4951-ABCE-F1980CCE3295}">
      <dsp:nvSpPr>
        <dsp:cNvPr id="0" name=""/>
        <dsp:cNvSpPr/>
      </dsp:nvSpPr>
      <dsp:spPr>
        <a:xfrm>
          <a:off x="58473" y="2497831"/>
          <a:ext cx="640401" cy="6404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82524-396D-4101-9BAC-1A2A7F418470}">
      <dsp:nvSpPr>
        <dsp:cNvPr id="0" name=""/>
        <dsp:cNvSpPr/>
      </dsp:nvSpPr>
      <dsp:spPr>
        <a:xfrm>
          <a:off x="3225958" y="415"/>
          <a:ext cx="4838937" cy="1620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уведомление  не позднее 30 календарных дней с даты постановки на учет 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700" kern="1200"/>
        </a:p>
      </dsp:txBody>
      <dsp:txXfrm>
        <a:off x="3225958" y="202990"/>
        <a:ext cx="4231211" cy="1215452"/>
      </dsp:txXfrm>
    </dsp:sp>
    <dsp:sp modelId="{DE0FEBFE-A170-4281-B754-8F243F83178C}">
      <dsp:nvSpPr>
        <dsp:cNvPr id="0" name=""/>
        <dsp:cNvSpPr/>
      </dsp:nvSpPr>
      <dsp:spPr>
        <a:xfrm>
          <a:off x="0" y="415"/>
          <a:ext cx="3225958" cy="1620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вновь зарегистрированные налогоплательщики</a:t>
          </a:r>
          <a:endParaRPr lang="ru-RU" sz="2400" kern="1200" dirty="0"/>
        </a:p>
      </dsp:txBody>
      <dsp:txXfrm>
        <a:off x="79111" y="79526"/>
        <a:ext cx="3067736" cy="1462380"/>
      </dsp:txXfrm>
    </dsp:sp>
    <dsp:sp modelId="{814963E1-7EA9-4CC7-8A10-C489ABE978EE}">
      <dsp:nvSpPr>
        <dsp:cNvPr id="0" name=""/>
        <dsp:cNvSpPr/>
      </dsp:nvSpPr>
      <dsp:spPr>
        <a:xfrm>
          <a:off x="3225958" y="1783078"/>
          <a:ext cx="4838937" cy="1620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уведомление не позднее 31 декабря 2023 </a:t>
          </a:r>
          <a:r>
            <a:rPr lang="ru-RU" sz="1700" kern="1200" dirty="0" smtClean="0"/>
            <a:t>года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700" kern="1200" dirty="0"/>
        </a:p>
      </dsp:txBody>
      <dsp:txXfrm>
        <a:off x="3225958" y="1985653"/>
        <a:ext cx="4231211" cy="1215452"/>
      </dsp:txXfrm>
    </dsp:sp>
    <dsp:sp modelId="{621AAE7B-5459-41AE-80A9-009940CE1130}">
      <dsp:nvSpPr>
        <dsp:cNvPr id="0" name=""/>
        <dsp:cNvSpPr/>
      </dsp:nvSpPr>
      <dsp:spPr>
        <a:xfrm>
          <a:off x="0" y="1783078"/>
          <a:ext cx="3225958" cy="1620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 1 января 2024 переходят все желающие</a:t>
          </a:r>
          <a:endParaRPr lang="ru-RU" sz="2400" kern="1200" dirty="0"/>
        </a:p>
      </dsp:txBody>
      <dsp:txXfrm>
        <a:off x="79111" y="1862189"/>
        <a:ext cx="3067736" cy="1462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40" cy="498966"/>
          </a:xfrm>
          <a:prstGeom prst="rect">
            <a:avLst/>
          </a:prstGeom>
        </p:spPr>
        <p:txBody>
          <a:bodyPr vert="horz" lIns="92679" tIns="46339" rIns="92679" bIns="463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247" y="3"/>
            <a:ext cx="2949940" cy="498966"/>
          </a:xfrm>
          <a:prstGeom prst="rect">
            <a:avLst/>
          </a:prstGeom>
        </p:spPr>
        <p:txBody>
          <a:bodyPr vert="horz" lIns="92679" tIns="46339" rIns="92679" bIns="46339" rtlCol="0"/>
          <a:lstStyle>
            <a:lvl1pPr algn="r">
              <a:defRPr sz="1200"/>
            </a:lvl1pPr>
          </a:lstStyle>
          <a:p>
            <a:fld id="{5D93BCBC-233C-4627-AF54-D5D7CF6BBDA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1963"/>
            <a:ext cx="2949940" cy="498966"/>
          </a:xfrm>
          <a:prstGeom prst="rect">
            <a:avLst/>
          </a:prstGeom>
        </p:spPr>
        <p:txBody>
          <a:bodyPr vert="horz" lIns="92679" tIns="46339" rIns="92679" bIns="463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247" y="9441963"/>
            <a:ext cx="2949940" cy="498966"/>
          </a:xfrm>
          <a:prstGeom prst="rect">
            <a:avLst/>
          </a:prstGeom>
        </p:spPr>
        <p:txBody>
          <a:bodyPr vert="horz" lIns="92679" tIns="46339" rIns="92679" bIns="46339" rtlCol="0" anchor="b"/>
          <a:lstStyle>
            <a:lvl1pPr algn="r">
              <a:defRPr sz="1200"/>
            </a:lvl1pPr>
          </a:lstStyle>
          <a:p>
            <a:fld id="{4B9B972E-91C9-44E9-BAC8-1C131AE08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61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4" y="14"/>
            <a:ext cx="2950474" cy="497046"/>
          </a:xfrm>
          <a:prstGeom prst="rect">
            <a:avLst/>
          </a:prstGeom>
        </p:spPr>
        <p:txBody>
          <a:bodyPr vert="horz" lIns="91829" tIns="45915" rIns="91829" bIns="459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9" y="14"/>
            <a:ext cx="2950474" cy="497046"/>
          </a:xfrm>
          <a:prstGeom prst="rect">
            <a:avLst/>
          </a:prstGeom>
        </p:spPr>
        <p:txBody>
          <a:bodyPr vert="horz" lIns="91829" tIns="45915" rIns="91829" bIns="45915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4538"/>
            <a:ext cx="6640512" cy="3735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9" tIns="45915" rIns="91829" bIns="459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2" y="4721956"/>
            <a:ext cx="5447030" cy="4473416"/>
          </a:xfrm>
          <a:prstGeom prst="rect">
            <a:avLst/>
          </a:prstGeom>
        </p:spPr>
        <p:txBody>
          <a:bodyPr vert="horz" lIns="91829" tIns="45915" rIns="91829" bIns="459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4" y="9442166"/>
            <a:ext cx="2950474" cy="497046"/>
          </a:xfrm>
          <a:prstGeom prst="rect">
            <a:avLst/>
          </a:prstGeom>
        </p:spPr>
        <p:txBody>
          <a:bodyPr vert="horz" lIns="91829" tIns="45915" rIns="91829" bIns="459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9" y="9442166"/>
            <a:ext cx="2950474" cy="497046"/>
          </a:xfrm>
          <a:prstGeom prst="rect">
            <a:avLst/>
          </a:prstGeom>
        </p:spPr>
        <p:txBody>
          <a:bodyPr vert="horz" lIns="91829" tIns="45915" rIns="91829" bIns="45915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718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84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6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12" tIns="91412" rIns="91412" bIns="91412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6"/>
            <a:ext cx="8520600" cy="3416400"/>
          </a:xfrm>
          <a:prstGeom prst="rect">
            <a:avLst/>
          </a:prstGeom>
        </p:spPr>
        <p:txBody>
          <a:bodyPr spcFirstLastPara="1" wrap="square" lIns="91412" tIns="91412" rIns="91412" bIns="91412" anchor="t" anchorCtr="0"/>
          <a:lstStyle>
            <a:lvl1pPr marL="457132" lvl="0" indent="-342848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262" lvl="1" indent="-31745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394" lvl="2" indent="-31745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525" lvl="3" indent="-31745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657" lvl="4" indent="-31745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2788" lvl="5" indent="-31745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199919" lvl="6" indent="-31745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051" lvl="7" indent="-31745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181" lvl="8" indent="-31745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12" tIns="91412" rIns="91412" bIns="91412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94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205153"/>
            <a:ext cx="7320689" cy="3621940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205153"/>
            <a:ext cx="7320689" cy="3621940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375802"/>
            <a:ext cx="7337901" cy="82935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759380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2572290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205153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205153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3" y="367516"/>
            <a:ext cx="7343873" cy="832711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3" y="1200150"/>
            <a:ext cx="7343873" cy="3626943"/>
          </a:xfrm>
          <a:prstGeom prst="rect">
            <a:avLst/>
          </a:prstGeom>
        </p:spPr>
        <p:txBody>
          <a:bodyPr vert="horz" lIns="81630" tIns="40815" rIns="81630" bIns="4081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4531069"/>
            <a:ext cx="619711" cy="473875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</p:sldLayoutIdLst>
  <p:hf hdr="0" ftr="0" dt="0"/>
  <p:txStyles>
    <p:titleStyle>
      <a:lvl1pPr algn="l" defTabSz="816296" rtl="0" eaLnBrk="1" latinLnBrk="0" hangingPunct="1">
        <a:lnSpc>
          <a:spcPts val="4070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8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1475656" y="1254913"/>
            <a:ext cx="4512559" cy="8270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782" y="123478"/>
            <a:ext cx="8558690" cy="4739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2000" b="1" dirty="0" smtClean="0"/>
              <a:t>Федеральный закон от 25 февраля 2022 года №17-ФЗ</a:t>
            </a:r>
          </a:p>
          <a:p>
            <a:pPr algn="ctr"/>
            <a:r>
              <a:rPr lang="ru-RU" sz="2000" dirty="0"/>
              <a:t>«О проведении эксперимента по установлению специального налогового режима "Автоматизированная упрощенная система налогообложения» </a:t>
            </a:r>
            <a:endParaRPr lang="ru-RU" sz="2000" dirty="0" smtClean="0"/>
          </a:p>
          <a:p>
            <a:pPr algn="ctr"/>
            <a:endParaRPr lang="ru-RU" dirty="0" smtClean="0"/>
          </a:p>
          <a:p>
            <a:pPr algn="ctr"/>
            <a:endParaRPr lang="ru-RU" sz="1800" b="1" dirty="0" smtClean="0"/>
          </a:p>
          <a:p>
            <a:pPr algn="ctr"/>
            <a:endParaRPr lang="ru-RU" dirty="0" smtClean="0"/>
          </a:p>
          <a:p>
            <a:r>
              <a:rPr lang="ru-RU" dirty="0" smtClean="0"/>
              <a:t>   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   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</p:txBody>
      </p:sp>
      <p:cxnSp>
        <p:nvCxnSpPr>
          <p:cNvPr id="3" name="Прямая со стрелкой 2"/>
          <p:cNvCxnSpPr/>
          <p:nvPr/>
        </p:nvCxnSpPr>
        <p:spPr>
          <a:xfrm flipH="1">
            <a:off x="1619672" y="2427734"/>
            <a:ext cx="30552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3856555" y="2427734"/>
            <a:ext cx="818321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674876" y="2427734"/>
            <a:ext cx="97724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74876" y="2427734"/>
            <a:ext cx="2993468" cy="550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2483768" y="1944056"/>
            <a:ext cx="4752528" cy="408589"/>
          </a:xfrm>
          <a:prstGeom prst="roundRect">
            <a:avLst/>
          </a:prstGeom>
          <a:solidFill>
            <a:schemeClr val="bg2">
              <a:lumMod val="75000"/>
              <a:alpha val="93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91409" tIns="45705" rIns="91409" bIns="45705" spcCol="0" rtlCol="0" anchor="ctr">
            <a:spAutoFit/>
          </a:bodyPr>
          <a:lstStyle/>
          <a:p>
            <a:pPr algn="ctr"/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проводится с 01.07.2022 в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56455" y="2977936"/>
            <a:ext cx="1800200" cy="108962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lIns="91409" tIns="45705" rIns="91409" bIns="45705" spcCol="0" rtlCol="0" anchor="ctr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800000"/>
                </a:solidFill>
                <a:latin typeface="Arial Narrow" pitchFamily="34" charset="0"/>
              </a:rPr>
              <a:t>Московской области</a:t>
            </a:r>
          </a:p>
          <a:p>
            <a:pPr algn="ctr"/>
            <a:endParaRPr lang="ru-RU" sz="22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055486" y="2977936"/>
            <a:ext cx="1512168" cy="102152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lIns="91409" tIns="45705" rIns="91409" bIns="45705" spcCol="0" rtlCol="0" anchor="ctr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800000"/>
                </a:solidFill>
                <a:latin typeface="Arial Narrow" pitchFamily="34" charset="0"/>
              </a:rPr>
              <a:t>Калужской области</a:t>
            </a:r>
          </a:p>
          <a:p>
            <a:pPr algn="ctr"/>
            <a:endParaRPr lang="ru-RU" sz="18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55576" y="2977937"/>
            <a:ext cx="1961643" cy="102152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lIns="91409" tIns="45705" rIns="91409" bIns="45705" spcCol="0" rtlCol="0" anchor="ctr">
            <a:spAutoFit/>
          </a:bodyPr>
          <a:lstStyle/>
          <a:p>
            <a:pPr algn="ctr"/>
            <a:endParaRPr lang="ru-RU" sz="1800" b="1" dirty="0" smtClean="0">
              <a:solidFill>
                <a:srgbClr val="800000"/>
              </a:solidFill>
              <a:latin typeface="Arial Narrow" pitchFamily="34" charset="0"/>
            </a:endParaRPr>
          </a:p>
          <a:p>
            <a:pPr algn="ctr"/>
            <a:r>
              <a:rPr lang="ru-RU" sz="1800" b="1" dirty="0" smtClean="0">
                <a:solidFill>
                  <a:srgbClr val="800000"/>
                </a:solidFill>
                <a:latin typeface="Arial Narrow" pitchFamily="34" charset="0"/>
              </a:rPr>
              <a:t>Москве</a:t>
            </a:r>
          </a:p>
          <a:p>
            <a:pPr algn="ctr"/>
            <a:endParaRPr lang="ru-RU" sz="18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804248" y="3003717"/>
            <a:ext cx="1728192" cy="102152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lIns="91409" tIns="45705" rIns="91409" bIns="45705" spcCol="0" rtlCol="0" anchor="ctr">
            <a:spAutoFit/>
          </a:bodyPr>
          <a:lstStyle/>
          <a:p>
            <a:pPr algn="ctr"/>
            <a:r>
              <a:rPr lang="ru-RU" sz="1800" b="1" dirty="0">
                <a:solidFill>
                  <a:srgbClr val="800000"/>
                </a:solidFill>
                <a:latin typeface="Arial Narrow" pitchFamily="34" charset="0"/>
              </a:rPr>
              <a:t>Республике Татарстан </a:t>
            </a:r>
            <a:endParaRPr lang="ru-RU" sz="1800" b="1" dirty="0" smtClean="0">
              <a:solidFill>
                <a:srgbClr val="800000"/>
              </a:solidFill>
              <a:latin typeface="Arial Narrow" pitchFamily="34" charset="0"/>
            </a:endParaRPr>
          </a:p>
          <a:p>
            <a:pPr algn="ctr"/>
            <a:endParaRPr lang="ru-RU" sz="18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schemeClr val="tx1"/>
                </a:solidFill>
              </a:rPr>
              <a:pPr/>
              <a:t>1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9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89264" y="446942"/>
            <a:ext cx="5448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Перейти на АУСН могут организации и 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индивидуальные предприниматели, у которых: </a:t>
            </a: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68383190"/>
              </p:ext>
            </p:extLst>
          </p:nvPr>
        </p:nvGraphicFramePr>
        <p:xfrm>
          <a:off x="1115616" y="1275606"/>
          <a:ext cx="7339553" cy="3330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75656" y="185167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Номер слайда 30"/>
          <p:cNvSpPr txBox="1">
            <a:spLocks/>
          </p:cNvSpPr>
          <p:nvPr/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2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2753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03848" y="339502"/>
            <a:ext cx="3240360" cy="11530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в налоговый орган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27784" y="3579862"/>
            <a:ext cx="4176464" cy="11521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счетам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2157868"/>
            <a:ext cx="3024336" cy="113396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ККТ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652120" y="2157868"/>
            <a:ext cx="3024336" cy="113396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НП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4932040" y="1492506"/>
            <a:ext cx="0" cy="20873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0"/>
          </p:cNvCxnSpPr>
          <p:nvPr/>
        </p:nvCxnSpPr>
        <p:spPr>
          <a:xfrm flipH="1" flipV="1">
            <a:off x="5724128" y="1492506"/>
            <a:ext cx="1440160" cy="6653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123728" y="1504710"/>
            <a:ext cx="1944216" cy="6653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Номер слайда 30"/>
          <p:cNvSpPr txBox="1">
            <a:spLocks/>
          </p:cNvSpPr>
          <p:nvPr/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3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294297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83518"/>
            <a:ext cx="806489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Основные преимущества нового </a:t>
            </a:r>
            <a:r>
              <a:rPr lang="ru-RU" sz="2400" b="1" dirty="0" smtClean="0">
                <a:solidFill>
                  <a:srgbClr val="FF0000"/>
                </a:solidFill>
              </a:rPr>
              <a:t>режима</a:t>
            </a:r>
          </a:p>
          <a:p>
            <a:pPr algn="ctr"/>
            <a:endParaRPr lang="ru-RU" dirty="0"/>
          </a:p>
          <a:p>
            <a:r>
              <a:rPr lang="ru-RU" b="1" dirty="0">
                <a:solidFill>
                  <a:srgbClr val="FF0000"/>
                </a:solidFill>
              </a:rPr>
              <a:t>      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отсутствие </a:t>
            </a:r>
            <a:r>
              <a:rPr lang="ru-RU" dirty="0"/>
              <a:t>обязанности по представлению отчетов в налоговый орган, </a:t>
            </a:r>
            <a:r>
              <a:rPr lang="ru-RU" dirty="0" smtClean="0"/>
              <a:t>в фонды</a:t>
            </a:r>
            <a:endParaRPr lang="ru-RU" dirty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        </a:t>
            </a:r>
            <a:r>
              <a:rPr lang="ru-RU" dirty="0" smtClean="0"/>
              <a:t>исчисление </a:t>
            </a:r>
            <a:r>
              <a:rPr lang="ru-RU" dirty="0"/>
              <a:t>налога налоговым органом;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smtClean="0"/>
              <a:t>        освобождение от уплаты страховых взносов;</a:t>
            </a:r>
          </a:p>
          <a:p>
            <a:endParaRPr lang="ru-RU" dirty="0" smtClean="0"/>
          </a:p>
          <a:p>
            <a:r>
              <a:rPr lang="ru-RU" dirty="0" smtClean="0"/>
              <a:t>        формирование </a:t>
            </a:r>
            <a:r>
              <a:rPr lang="ru-RU" dirty="0"/>
              <a:t>пенсионных прав и социальное страхование работников </a:t>
            </a:r>
            <a:r>
              <a:rPr lang="ru-RU" dirty="0" smtClean="0"/>
              <a:t>               </a:t>
            </a:r>
          </a:p>
          <a:p>
            <a:r>
              <a:rPr lang="ru-RU" dirty="0" smtClean="0"/>
              <a:t>        осуществляется </a:t>
            </a:r>
            <a:r>
              <a:rPr lang="ru-RU" dirty="0"/>
              <a:t>в обычном порядке (фонды финансируются из части налога, </a:t>
            </a:r>
            <a:r>
              <a:rPr lang="ru-RU" dirty="0" smtClean="0"/>
              <a:t>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зачисляемой </a:t>
            </a:r>
            <a:r>
              <a:rPr lang="ru-RU" dirty="0"/>
              <a:t>в ФБ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     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dirty="0" smtClean="0"/>
              <a:t>добровольность применения нового режима;</a:t>
            </a:r>
          </a:p>
          <a:p>
            <a:endParaRPr lang="ru-RU" dirty="0"/>
          </a:p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dirty="0" smtClean="0"/>
              <a:t>взаимодействие </a:t>
            </a:r>
            <a:r>
              <a:rPr lang="ru-RU" dirty="0"/>
              <a:t>с налоговым органом через личный кабинет </a:t>
            </a:r>
            <a:r>
              <a:rPr lang="ru-RU" dirty="0" smtClean="0"/>
              <a:t>налогоплательщика.      </a:t>
            </a:r>
            <a:endParaRPr lang="ru-RU" dirty="0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611560" y="1190886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611560" y="1635646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611560" y="2151137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611560" y="2699219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621904" y="3579862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605633" y="4083918"/>
            <a:ext cx="288032" cy="216024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6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402554"/>
            <a:ext cx="45018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Страховые взносы при АУСН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3435846"/>
            <a:ext cx="3780420" cy="1224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права на получение пособий по социальному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страхованию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сохраняются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7584" y="1491630"/>
            <a:ext cx="3024336" cy="129614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Взносы на ОПС, ОМС за работников = 0</a:t>
            </a:r>
          </a:p>
        </p:txBody>
      </p:sp>
      <p:sp>
        <p:nvSpPr>
          <p:cNvPr id="7" name="Овал 6"/>
          <p:cNvSpPr/>
          <p:nvPr/>
        </p:nvSpPr>
        <p:spPr>
          <a:xfrm>
            <a:off x="5365398" y="1491630"/>
            <a:ext cx="2808312" cy="129614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Фиксированные платежи ИП = 0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771800" y="925774"/>
            <a:ext cx="1746849" cy="565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</p:cNvCxnSpPr>
          <p:nvPr/>
        </p:nvCxnSpPr>
        <p:spPr>
          <a:xfrm>
            <a:off x="4518649" y="925774"/>
            <a:ext cx="1997567" cy="565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4" idx="0"/>
          </p:cNvCxnSpPr>
          <p:nvPr/>
        </p:nvCxnSpPr>
        <p:spPr>
          <a:xfrm>
            <a:off x="2627784" y="2787774"/>
            <a:ext cx="210623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4"/>
          </p:cNvCxnSpPr>
          <p:nvPr/>
        </p:nvCxnSpPr>
        <p:spPr>
          <a:xfrm flipH="1">
            <a:off x="4860032" y="2787774"/>
            <a:ext cx="190952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Номер слайда 30"/>
          <p:cNvSpPr txBox="1">
            <a:spLocks/>
          </p:cNvSpPr>
          <p:nvPr/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5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17478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15710" y="346818"/>
            <a:ext cx="45206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Условия </a:t>
            </a:r>
            <a:r>
              <a:rPr lang="ru-RU" sz="2400" dirty="0">
                <a:solidFill>
                  <a:srgbClr val="FF0000"/>
                </a:solidFill>
              </a:rPr>
              <a:t>перехода на </a:t>
            </a:r>
            <a:r>
              <a:rPr lang="ru-RU" sz="2400" dirty="0" smtClean="0">
                <a:solidFill>
                  <a:srgbClr val="FF0000"/>
                </a:solidFill>
              </a:rPr>
              <a:t>АУСН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4089751136"/>
              </p:ext>
            </p:extLst>
          </p:nvPr>
        </p:nvGraphicFramePr>
        <p:xfrm>
          <a:off x="539552" y="1131590"/>
          <a:ext cx="8064896" cy="340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Номер слайда 30"/>
          <p:cNvSpPr txBox="1">
            <a:spLocks/>
          </p:cNvSpPr>
          <p:nvPr/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6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27223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2123728" y="1275606"/>
            <a:ext cx="5040560" cy="0"/>
          </a:xfrm>
          <a:prstGeom prst="line">
            <a:avLst/>
          </a:prstGeom>
          <a:ln w="22225" cmpd="sng">
            <a:solidFill>
              <a:srgbClr val="FF0000"/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145482" y="1275606"/>
            <a:ext cx="0" cy="50405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164288" y="1275606"/>
            <a:ext cx="0" cy="50405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752812" y="3037858"/>
            <a:ext cx="3024336" cy="576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Минимального налога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95799" y="3043562"/>
            <a:ext cx="3996444" cy="576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налог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дохода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607368"/>
            <a:ext cx="38920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Налоговые ставки АУСН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542373" y="1854875"/>
            <a:ext cx="1290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/>
              <a:t>«Доходы»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67532" y="1863060"/>
            <a:ext cx="29935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/>
              <a:t>«Доходы минус расходы»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923247" y="2416284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8%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94021" y="2416283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20%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4" name="Номер слайда 30"/>
          <p:cNvSpPr txBox="1">
            <a:spLocks/>
          </p:cNvSpPr>
          <p:nvPr/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7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42766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339752" y="267494"/>
            <a:ext cx="547260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ФНС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1203599"/>
            <a:ext cx="8136904" cy="648072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50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effectLst>
            <a:outerShdw dist="20000" sx="1000" sy="1000" rotWithShape="0">
              <a:srgbClr val="000000"/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15-го числа месяца, следующего за налоговым периодом </a:t>
            </a:r>
          </a:p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уведомляет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 через ЛК НП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базе;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сумме убытка, полученного за налоговый период, о сумме убытка, зачтенного в налоговом периоде, и об оставшейся части убытка, переходящей на следующие налоговые периоды;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налога, исчисленной по итогам налогового периода;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налога, подлежащей уплате по итогам налогового периода, с указанием реквизитов, необходимых для уплаты налога;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5576" y="4011910"/>
            <a:ext cx="8136904" cy="64807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суммы налога производится не позднее 25-го числа месяца, следующего за налоговым периодом, по месту нахождения организации (месту жительства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30"/>
          <p:cNvSpPr txBox="1">
            <a:spLocks/>
          </p:cNvSpPr>
          <p:nvPr/>
        </p:nvSpPr>
        <p:spPr>
          <a:xfrm>
            <a:off x="8424649" y="4587974"/>
            <a:ext cx="567428" cy="489830"/>
          </a:xfrm>
          <a:prstGeom prst="rect">
            <a:avLst/>
          </a:prstGeom>
        </p:spPr>
        <p:txBody>
          <a:bodyPr numCol="1"/>
          <a:lstStyle>
            <a:defPPr>
              <a:defRPr lang="ru-RU"/>
            </a:defPPr>
            <a:lvl1pPr marL="0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8148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algn="l" defTabSz="816296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2100" smtClean="0"/>
              <a:pPr algn="ctr"/>
              <a:t>8</a:t>
            </a:fld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6296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4818</TotalTime>
  <Words>380</Words>
  <Application>Microsoft Office PowerPoint</Application>
  <PresentationFormat>Экран (16:9)</PresentationFormat>
  <Paragraphs>92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Present_FNS2012_A4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Лысиков Иван Павлович</dc:creator>
  <cp:lastModifiedBy>Хамидуллина Эльмира Тафкильевна</cp:lastModifiedBy>
  <cp:revision>448</cp:revision>
  <cp:lastPrinted>2022-03-14T13:52:51Z</cp:lastPrinted>
  <dcterms:created xsi:type="dcterms:W3CDTF">2014-11-17T14:31:03Z</dcterms:created>
  <dcterms:modified xsi:type="dcterms:W3CDTF">2023-09-20T13:08:43Z</dcterms:modified>
</cp:coreProperties>
</file>