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93" r:id="rId2"/>
    <p:sldId id="313" r:id="rId3"/>
    <p:sldId id="312" r:id="rId4"/>
    <p:sldId id="314" r:id="rId5"/>
    <p:sldId id="308" r:id="rId6"/>
    <p:sldId id="310" r:id="rId7"/>
    <p:sldId id="311" r:id="rId8"/>
    <p:sldId id="309" r:id="rId9"/>
    <p:sldId id="324" r:id="rId10"/>
    <p:sldId id="352" r:id="rId11"/>
    <p:sldId id="355" r:id="rId12"/>
    <p:sldId id="353" r:id="rId13"/>
    <p:sldId id="354" r:id="rId14"/>
    <p:sldId id="362" r:id="rId15"/>
    <p:sldId id="363" r:id="rId16"/>
    <p:sldId id="364" r:id="rId17"/>
    <p:sldId id="365" r:id="rId18"/>
    <p:sldId id="366" r:id="rId19"/>
    <p:sldId id="367" r:id="rId20"/>
    <p:sldId id="368" r:id="rId21"/>
    <p:sldId id="338" r:id="rId22"/>
    <p:sldId id="369" r:id="rId23"/>
    <p:sldId id="370" r:id="rId24"/>
    <p:sldId id="371" r:id="rId25"/>
    <p:sldId id="372" r:id="rId26"/>
    <p:sldId id="373" r:id="rId27"/>
    <p:sldId id="304" r:id="rId28"/>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CFE"/>
    <a:srgbClr val="080808"/>
    <a:srgbClr val="6A57D9"/>
    <a:srgbClr val="FFFFFF"/>
    <a:srgbClr val="0060B8"/>
    <a:srgbClr val="4B4347"/>
    <a:srgbClr val="614E2D"/>
    <a:srgbClr val="E0E8F2"/>
    <a:srgbClr val="F8FAFF"/>
    <a:srgbClr val="A7B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95"/>
  </p:normalViewPr>
  <p:slideViewPr>
    <p:cSldViewPr snapToGrid="0">
      <p:cViewPr>
        <p:scale>
          <a:sx n="91" d="100"/>
          <a:sy n="91" d="100"/>
        </p:scale>
        <p:origin x="-1314" y="-4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7" d="100"/>
          <a:sy n="127" d="100"/>
        </p:scale>
        <p:origin x="2880" y="1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4" y="1"/>
            <a:ext cx="2945659" cy="498056"/>
          </a:xfrm>
          <a:prstGeom prst="rect">
            <a:avLst/>
          </a:prstGeom>
        </p:spPr>
        <p:txBody>
          <a:bodyPr vert="horz" lIns="91285" tIns="45642" rIns="91285" bIns="45642" rtlCol="0"/>
          <a:lstStyle>
            <a:lvl1pPr algn="l">
              <a:defRPr sz="1200"/>
            </a:lvl1pPr>
          </a:lstStyle>
          <a:p>
            <a:endParaRPr lang="ru-RU"/>
          </a:p>
        </p:txBody>
      </p:sp>
      <p:sp>
        <p:nvSpPr>
          <p:cNvPr id="3" name="Дата 2"/>
          <p:cNvSpPr>
            <a:spLocks noGrp="1"/>
          </p:cNvSpPr>
          <p:nvPr>
            <p:ph type="dt" idx="1"/>
          </p:nvPr>
        </p:nvSpPr>
        <p:spPr>
          <a:xfrm>
            <a:off x="3850446" y="1"/>
            <a:ext cx="2945659" cy="498056"/>
          </a:xfrm>
          <a:prstGeom prst="rect">
            <a:avLst/>
          </a:prstGeom>
        </p:spPr>
        <p:txBody>
          <a:bodyPr vert="horz" lIns="91285" tIns="45642" rIns="91285" bIns="45642" rtlCol="0"/>
          <a:lstStyle>
            <a:lvl1pPr algn="r">
              <a:defRPr sz="1200"/>
            </a:lvl1pPr>
          </a:lstStyle>
          <a:p>
            <a:fld id="{483D9714-5A63-F14E-A30A-CBBBB38DF606}" type="datetimeFigureOut">
              <a:rPr lang="ru-RU" smtClean="0"/>
              <a:t>15.12.2025</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285" tIns="45642" rIns="91285" bIns="45642" rtlCol="0" anchor="ctr"/>
          <a:lstStyle/>
          <a:p>
            <a:endParaRPr lang="ru-RU"/>
          </a:p>
        </p:txBody>
      </p:sp>
      <p:sp>
        <p:nvSpPr>
          <p:cNvPr id="5" name="Заметки 4"/>
          <p:cNvSpPr>
            <a:spLocks noGrp="1"/>
          </p:cNvSpPr>
          <p:nvPr>
            <p:ph type="body" sz="quarter" idx="3"/>
          </p:nvPr>
        </p:nvSpPr>
        <p:spPr>
          <a:xfrm>
            <a:off x="679768" y="4777196"/>
            <a:ext cx="5438140" cy="3908613"/>
          </a:xfrm>
          <a:prstGeom prst="rect">
            <a:avLst/>
          </a:prstGeom>
        </p:spPr>
        <p:txBody>
          <a:bodyPr vert="horz" lIns="91285" tIns="45642" rIns="91285" bIns="45642"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4" y="9428585"/>
            <a:ext cx="2945659" cy="498055"/>
          </a:xfrm>
          <a:prstGeom prst="rect">
            <a:avLst/>
          </a:prstGeom>
        </p:spPr>
        <p:txBody>
          <a:bodyPr vert="horz" lIns="91285" tIns="45642" rIns="91285" bIns="45642" rtlCol="0" anchor="b"/>
          <a:lstStyle>
            <a:lvl1pPr algn="l">
              <a:defRPr sz="1200"/>
            </a:lvl1pPr>
          </a:lstStyle>
          <a:p>
            <a:endParaRPr lang="ru-RU"/>
          </a:p>
        </p:txBody>
      </p:sp>
      <p:sp>
        <p:nvSpPr>
          <p:cNvPr id="7" name="Номер слайда 6"/>
          <p:cNvSpPr>
            <a:spLocks noGrp="1"/>
          </p:cNvSpPr>
          <p:nvPr>
            <p:ph type="sldNum" sz="quarter" idx="5"/>
          </p:nvPr>
        </p:nvSpPr>
        <p:spPr>
          <a:xfrm>
            <a:off x="3850446" y="9428585"/>
            <a:ext cx="2945659" cy="498055"/>
          </a:xfrm>
          <a:prstGeom prst="rect">
            <a:avLst/>
          </a:prstGeom>
        </p:spPr>
        <p:txBody>
          <a:bodyPr vert="horz" lIns="91285" tIns="45642" rIns="91285" bIns="45642" rtlCol="0" anchor="b"/>
          <a:lstStyle>
            <a:lvl1pPr algn="r">
              <a:defRPr sz="1200"/>
            </a:lvl1pPr>
          </a:lstStyle>
          <a:p>
            <a:fld id="{2BD350D2-9FEF-2045-83AC-B6B6057AC93F}" type="slidenum">
              <a:rPr lang="ru-RU" smtClean="0"/>
              <a:t>‹#›</a:t>
            </a:fld>
            <a:endParaRPr lang="ru-RU"/>
          </a:p>
        </p:txBody>
      </p:sp>
    </p:spTree>
    <p:extLst>
      <p:ext uri="{BB962C8B-B14F-4D97-AF65-F5344CB8AC3E}">
        <p14:creationId xmlns:p14="http://schemas.microsoft.com/office/powerpoint/2010/main" val="192135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F757D8DA-9628-5616-A0AA-C4228B79EF43}"/>
              </a:ext>
            </a:extLst>
          </p:cNvPr>
          <p:cNvPicPr>
            <a:picLocks noChangeAspect="1"/>
          </p:cNvPicPr>
          <p:nvPr userDrawn="1"/>
        </p:nvPicPr>
        <p:blipFill>
          <a:blip r:embed="rId2"/>
          <a:srcRect/>
          <a:stretch/>
        </p:blipFill>
        <p:spPr>
          <a:xfrm>
            <a:off x="0" y="0"/>
            <a:ext cx="12192000" cy="6858000"/>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EEF1F7"/>
                </a:solidFill>
                <a:latin typeface="Montserrat Medium" pitchFamily="2" charset="0"/>
              </a:defRPr>
            </a:lvl1pPr>
          </a:lstStyle>
          <a:p>
            <a:fld id="{4C6B8470-55A6-CF4B-ABEF-5E5F70F4E2F5}" type="slidenum">
              <a:rPr lang="ru-RU" smtClean="0"/>
              <a:pPr/>
              <a:t>‹#›</a:t>
            </a:fld>
            <a:endParaRPr lang="ru-RU" dirty="0"/>
          </a:p>
        </p:txBody>
      </p:sp>
      <p:sp>
        <p:nvSpPr>
          <p:cNvPr id="12" name="Заголовок 1">
            <a:extLst>
              <a:ext uri="{FF2B5EF4-FFF2-40B4-BE49-F238E27FC236}">
                <a16:creationId xmlns:a16="http://schemas.microsoft.com/office/drawing/2014/main" xmlns="" id="{5D45CEC1-2C54-EEF0-2DFC-07A902B941C5}"/>
              </a:ext>
            </a:extLst>
          </p:cNvPr>
          <p:cNvSpPr>
            <a:spLocks noGrp="1"/>
          </p:cNvSpPr>
          <p:nvPr>
            <p:ph type="ctrTitle" hasCustomPrompt="1"/>
          </p:nvPr>
        </p:nvSpPr>
        <p:spPr>
          <a:xfrm>
            <a:off x="2491563" y="3640215"/>
            <a:ext cx="7208874" cy="1100470"/>
          </a:xfrm>
        </p:spPr>
        <p:txBody>
          <a:bodyPr anchor="t">
            <a:normAutofit/>
          </a:bodyPr>
          <a:lstStyle>
            <a:lvl1pPr algn="ctr">
              <a:defRPr sz="3500" b="0" i="0" baseline="0">
                <a:solidFill>
                  <a:srgbClr val="EEF1F7"/>
                </a:solidFill>
                <a:latin typeface="Montserrat SemiBold" pitchFamily="2" charset="0"/>
              </a:defRPr>
            </a:lvl1pPr>
          </a:lstStyle>
          <a:p>
            <a:r>
              <a:rPr lang="ru-RU" dirty="0"/>
              <a:t>ФЕДЕРАЛЬНАЯ</a:t>
            </a:r>
            <a:br>
              <a:rPr lang="ru-RU" dirty="0"/>
            </a:br>
            <a:r>
              <a:rPr lang="ru-RU" dirty="0"/>
              <a:t>НАЛОГОВАЯ СЛУЖБА</a:t>
            </a:r>
          </a:p>
        </p:txBody>
      </p:sp>
      <p:sp>
        <p:nvSpPr>
          <p:cNvPr id="16" name="Текст 15">
            <a:extLst>
              <a:ext uri="{FF2B5EF4-FFF2-40B4-BE49-F238E27FC236}">
                <a16:creationId xmlns:a16="http://schemas.microsoft.com/office/drawing/2014/main" xmlns="" id="{EA058BB9-6520-1CD9-404B-DA4BF243EE4A}"/>
              </a:ext>
            </a:extLst>
          </p:cNvPr>
          <p:cNvSpPr>
            <a:spLocks noGrp="1"/>
          </p:cNvSpPr>
          <p:nvPr>
            <p:ph type="body" sz="quarter" idx="13" hasCustomPrompt="1"/>
          </p:nvPr>
        </p:nvSpPr>
        <p:spPr>
          <a:xfrm>
            <a:off x="2490788" y="4740685"/>
            <a:ext cx="7210425" cy="545371"/>
          </a:xfrm>
        </p:spPr>
        <p:txBody>
          <a:bodyPr/>
          <a:lstStyle>
            <a:lvl1pPr marL="0" indent="0" algn="ctr">
              <a:buFontTx/>
              <a:buNone/>
              <a:defRPr b="0" i="0" baseline="0">
                <a:solidFill>
                  <a:srgbClr val="EEF1F7"/>
                </a:solidFill>
                <a:latin typeface="Montserrat" pitchFamily="2" charset="0"/>
              </a:defRPr>
            </a:lvl1pPr>
          </a:lstStyle>
          <a:p>
            <a:pPr lvl="0"/>
            <a:r>
              <a:rPr lang="ru-RU" dirty="0"/>
              <a:t>РАСТЁМ ВМЕСТЕ!</a:t>
            </a:r>
          </a:p>
        </p:txBody>
      </p:sp>
    </p:spTree>
    <p:extLst>
      <p:ext uri="{BB962C8B-B14F-4D97-AF65-F5344CB8AC3E}">
        <p14:creationId xmlns:p14="http://schemas.microsoft.com/office/powerpoint/2010/main" val="4071723546"/>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основной слайд со спилом_2">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xmlns="" id="{B5DF41B0-AC7C-2142-79A2-898FF8B9B002}"/>
              </a:ext>
            </a:extLst>
          </p:cNvPr>
          <p:cNvPicPr>
            <a:picLocks noChangeAspect="1"/>
          </p:cNvPicPr>
          <p:nvPr userDrawn="1"/>
        </p:nvPicPr>
        <p:blipFill>
          <a:blip r:embed="rId2">
            <a:alphaModFix amt="50000"/>
          </a:blip>
          <a:stretch>
            <a:fillRect/>
          </a:stretch>
        </p:blipFill>
        <p:spPr>
          <a:xfrm rot="20693074">
            <a:off x="-3485899" y="1181057"/>
            <a:ext cx="13281344" cy="12763011"/>
          </a:xfrm>
          <a:prstGeom prst="rect">
            <a:avLst/>
          </a:prstGeom>
        </p:spPr>
      </p:pic>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3"/>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31" name="Заголовок 1">
            <a:extLst>
              <a:ext uri="{FF2B5EF4-FFF2-40B4-BE49-F238E27FC236}">
                <a16:creationId xmlns:a16="http://schemas.microsoft.com/office/drawing/2014/main" xmlns="" id="{75D1E865-0299-0CD2-E90F-A8923669D29D}"/>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32" name="Подзаголовок 2">
            <a:extLst>
              <a:ext uri="{FF2B5EF4-FFF2-40B4-BE49-F238E27FC236}">
                <a16:creationId xmlns:a16="http://schemas.microsoft.com/office/drawing/2014/main" xmlns="" id="{577853A8-E490-9E4E-957F-6AB1BC75CC43}"/>
              </a:ext>
            </a:extLst>
          </p:cNvPr>
          <p:cNvSpPr>
            <a:spLocks noGrp="1"/>
          </p:cNvSpPr>
          <p:nvPr>
            <p:ph type="subTitle" idx="1" hasCustomPrompt="1"/>
          </p:nvPr>
        </p:nvSpPr>
        <p:spPr>
          <a:xfrm>
            <a:off x="631371" y="1962149"/>
            <a:ext cx="10694997"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Tree>
    <p:extLst>
      <p:ext uri="{BB962C8B-B14F-4D97-AF65-F5344CB8AC3E}">
        <p14:creationId xmlns:p14="http://schemas.microsoft.com/office/powerpoint/2010/main" val="2656808160"/>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основной слайд с малой плашкой">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2"/>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12" name="Заголовок 1">
            <a:extLst>
              <a:ext uri="{FF2B5EF4-FFF2-40B4-BE49-F238E27FC236}">
                <a16:creationId xmlns:a16="http://schemas.microsoft.com/office/drawing/2014/main" xmlns="" id="{7FD9049B-EFD3-BDD8-9B55-98585966CD48}"/>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4" name="Скругленный прямоугольник 3">
            <a:extLst>
              <a:ext uri="{FF2B5EF4-FFF2-40B4-BE49-F238E27FC236}">
                <a16:creationId xmlns:a16="http://schemas.microsoft.com/office/drawing/2014/main" xmlns="" id="{5FA7C7B8-E1EB-3BCB-AF3E-FEAA3E473F60}"/>
              </a:ext>
            </a:extLst>
          </p:cNvPr>
          <p:cNvSpPr/>
          <p:nvPr userDrawn="1"/>
        </p:nvSpPr>
        <p:spPr>
          <a:xfrm>
            <a:off x="408432" y="1837372"/>
            <a:ext cx="7406640" cy="5585664"/>
          </a:xfrm>
          <a:prstGeom prst="roundRect">
            <a:avLst>
              <a:gd name="adj" fmla="val 2983"/>
            </a:avLst>
          </a:prstGeom>
          <a:gradFill>
            <a:gsLst>
              <a:gs pos="0">
                <a:srgbClr val="F8FAFF"/>
              </a:gs>
              <a:gs pos="31000">
                <a:srgbClr val="EEF1F7"/>
              </a:gs>
              <a:gs pos="100000">
                <a:srgbClr val="B6C2D4"/>
              </a:gs>
            </a:gsLst>
            <a:lin ang="2700000" scaled="1"/>
          </a:gradFill>
          <a:ln>
            <a:noFill/>
          </a:ln>
          <a:effectLst>
            <a:outerShdw blurRad="525626" dist="205860" dir="3240000" sx="100143" sy="100143" algn="tl" rotWithShape="0">
              <a:srgbClr val="9DA6B7">
                <a:alpha val="5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дзаголовок 2">
            <a:extLst>
              <a:ext uri="{FF2B5EF4-FFF2-40B4-BE49-F238E27FC236}">
                <a16:creationId xmlns:a16="http://schemas.microsoft.com/office/drawing/2014/main" xmlns="" id="{2B8C9CB1-9E60-3C45-57CC-BA06B93BF217}"/>
              </a:ext>
            </a:extLst>
          </p:cNvPr>
          <p:cNvSpPr>
            <a:spLocks noGrp="1"/>
          </p:cNvSpPr>
          <p:nvPr>
            <p:ph type="subTitle" idx="1" hasCustomPrompt="1"/>
          </p:nvPr>
        </p:nvSpPr>
        <p:spPr>
          <a:xfrm>
            <a:off x="631372" y="1962149"/>
            <a:ext cx="6939202"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Tree>
    <p:extLst>
      <p:ext uri="{BB962C8B-B14F-4D97-AF65-F5344CB8AC3E}">
        <p14:creationId xmlns:p14="http://schemas.microsoft.com/office/powerpoint/2010/main" val="1446871808"/>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основной слайд с плашкой">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Скругленный прямоугольник 3">
            <a:extLst>
              <a:ext uri="{FF2B5EF4-FFF2-40B4-BE49-F238E27FC236}">
                <a16:creationId xmlns:a16="http://schemas.microsoft.com/office/drawing/2014/main" xmlns="" id="{925456A0-D79B-4244-D501-1E82EF6645D9}"/>
              </a:ext>
            </a:extLst>
          </p:cNvPr>
          <p:cNvSpPr/>
          <p:nvPr userDrawn="1"/>
        </p:nvSpPr>
        <p:spPr>
          <a:xfrm>
            <a:off x="408432" y="1837372"/>
            <a:ext cx="11375136" cy="5585664"/>
          </a:xfrm>
          <a:prstGeom prst="roundRect">
            <a:avLst>
              <a:gd name="adj" fmla="val 2983"/>
            </a:avLst>
          </a:prstGeom>
          <a:gradFill>
            <a:gsLst>
              <a:gs pos="0">
                <a:srgbClr val="F8FAFF"/>
              </a:gs>
              <a:gs pos="31000">
                <a:srgbClr val="EEF1F7"/>
              </a:gs>
              <a:gs pos="100000">
                <a:srgbClr val="B6C2D4"/>
              </a:gs>
            </a:gsLst>
            <a:lin ang="2700000" scaled="1"/>
          </a:gradFill>
          <a:ln>
            <a:noFill/>
          </a:ln>
          <a:effectLst>
            <a:outerShdw blurRad="525626" dist="205860" dir="3240000" sx="100143" sy="100143" algn="tl" rotWithShape="0">
              <a:srgbClr val="9DA6B7">
                <a:alpha val="5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2"/>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8" name="Подзаголовок 2">
            <a:extLst>
              <a:ext uri="{FF2B5EF4-FFF2-40B4-BE49-F238E27FC236}">
                <a16:creationId xmlns:a16="http://schemas.microsoft.com/office/drawing/2014/main" xmlns="" id="{20A662EC-7E01-A726-9BC3-74258473C8EF}"/>
              </a:ext>
            </a:extLst>
          </p:cNvPr>
          <p:cNvSpPr>
            <a:spLocks noGrp="1"/>
          </p:cNvSpPr>
          <p:nvPr>
            <p:ph type="subTitle" idx="1" hasCustomPrompt="1"/>
          </p:nvPr>
        </p:nvSpPr>
        <p:spPr>
          <a:xfrm>
            <a:off x="631371" y="1962149"/>
            <a:ext cx="10694997"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
        <p:nvSpPr>
          <p:cNvPr id="2" name="Заголовок 1">
            <a:extLst>
              <a:ext uri="{FF2B5EF4-FFF2-40B4-BE49-F238E27FC236}">
                <a16:creationId xmlns:a16="http://schemas.microsoft.com/office/drawing/2014/main" xmlns="" id="{8D4A1E32-9434-88EB-1A2E-6C9046430265}"/>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Tree>
    <p:extLst>
      <p:ext uri="{BB962C8B-B14F-4D97-AF65-F5344CB8AC3E}">
        <p14:creationId xmlns:p14="http://schemas.microsoft.com/office/powerpoint/2010/main" val="3273781777"/>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основной слайд с плашкой и спилом">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xmlns="" id="{D798575D-5864-B7AF-0C90-DC88922B8599}"/>
              </a:ext>
            </a:extLst>
          </p:cNvPr>
          <p:cNvPicPr>
            <a:picLocks noChangeAspect="1"/>
          </p:cNvPicPr>
          <p:nvPr userDrawn="1"/>
        </p:nvPicPr>
        <p:blipFill>
          <a:blip r:embed="rId2">
            <a:alphaModFix amt="50000"/>
          </a:blip>
          <a:stretch>
            <a:fillRect/>
          </a:stretch>
        </p:blipFill>
        <p:spPr>
          <a:xfrm rot="9338933">
            <a:off x="2688189" y="-485826"/>
            <a:ext cx="13281344" cy="12763011"/>
          </a:xfrm>
          <a:prstGeom prst="rect">
            <a:avLst/>
          </a:prstGeom>
        </p:spPr>
      </p:pic>
      <p:sp>
        <p:nvSpPr>
          <p:cNvPr id="4" name="Скругленный прямоугольник 3">
            <a:extLst>
              <a:ext uri="{FF2B5EF4-FFF2-40B4-BE49-F238E27FC236}">
                <a16:creationId xmlns:a16="http://schemas.microsoft.com/office/drawing/2014/main" xmlns="" id="{925456A0-D79B-4244-D501-1E82EF6645D9}"/>
              </a:ext>
            </a:extLst>
          </p:cNvPr>
          <p:cNvSpPr/>
          <p:nvPr userDrawn="1"/>
        </p:nvSpPr>
        <p:spPr>
          <a:xfrm>
            <a:off x="408432" y="1837372"/>
            <a:ext cx="11375136" cy="5585664"/>
          </a:xfrm>
          <a:prstGeom prst="roundRect">
            <a:avLst>
              <a:gd name="adj" fmla="val 2983"/>
            </a:avLst>
          </a:prstGeom>
          <a:gradFill>
            <a:gsLst>
              <a:gs pos="0">
                <a:srgbClr val="F8FAFF"/>
              </a:gs>
              <a:gs pos="31000">
                <a:srgbClr val="EEF1F7"/>
              </a:gs>
              <a:gs pos="100000">
                <a:srgbClr val="B6C2D4"/>
              </a:gs>
            </a:gsLst>
            <a:lin ang="2700000" scaled="1"/>
          </a:gradFill>
          <a:ln>
            <a:noFill/>
          </a:ln>
          <a:effectLst>
            <a:outerShdw blurRad="525626" dist="205860" dir="3240000" sx="100143" sy="100143" algn="tl" rotWithShape="0">
              <a:srgbClr val="9DA6B7">
                <a:alpha val="5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3"/>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8" name="Подзаголовок 2">
            <a:extLst>
              <a:ext uri="{FF2B5EF4-FFF2-40B4-BE49-F238E27FC236}">
                <a16:creationId xmlns:a16="http://schemas.microsoft.com/office/drawing/2014/main" xmlns="" id="{20A662EC-7E01-A726-9BC3-74258473C8EF}"/>
              </a:ext>
            </a:extLst>
          </p:cNvPr>
          <p:cNvSpPr>
            <a:spLocks noGrp="1"/>
          </p:cNvSpPr>
          <p:nvPr>
            <p:ph type="subTitle" idx="1" hasCustomPrompt="1"/>
          </p:nvPr>
        </p:nvSpPr>
        <p:spPr>
          <a:xfrm>
            <a:off x="631371" y="1962149"/>
            <a:ext cx="10694997"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
        <p:nvSpPr>
          <p:cNvPr id="2" name="Заголовок 1">
            <a:extLst>
              <a:ext uri="{FF2B5EF4-FFF2-40B4-BE49-F238E27FC236}">
                <a16:creationId xmlns:a16="http://schemas.microsoft.com/office/drawing/2014/main" xmlns="" id="{8D4A1E32-9434-88EB-1A2E-6C9046430265}"/>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Tree>
    <p:extLst>
      <p:ext uri="{BB962C8B-B14F-4D97-AF65-F5344CB8AC3E}">
        <p14:creationId xmlns:p14="http://schemas.microsoft.com/office/powerpoint/2010/main" val="2060345512"/>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основной слайд для фот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Рисунок 2">
            <a:extLst>
              <a:ext uri="{FF2B5EF4-FFF2-40B4-BE49-F238E27FC236}">
                <a16:creationId xmlns:a16="http://schemas.microsoft.com/office/drawing/2014/main" xmlns="" id="{7843B41D-00BA-77D5-02CA-E78DD3FA5904}"/>
              </a:ext>
            </a:extLst>
          </p:cNvPr>
          <p:cNvSpPr>
            <a:spLocks noGrp="1"/>
          </p:cNvSpPr>
          <p:nvPr>
            <p:ph type="pic" sz="quarter" idx="10"/>
          </p:nvPr>
        </p:nvSpPr>
        <p:spPr>
          <a:xfrm>
            <a:off x="6096000" y="0"/>
            <a:ext cx="6173788" cy="6858000"/>
          </a:xfrm>
          <a:blipFill>
            <a:blip r:embed="rId2"/>
            <a:stretch>
              <a:fillRect/>
            </a:stretch>
          </a:blipFill>
        </p:spPr>
        <p:txBody>
          <a:bodyPr/>
          <a:lstStyle>
            <a:lvl1pPr marL="0" indent="0">
              <a:buNone/>
              <a:defRPr>
                <a:noFill/>
              </a:defRPr>
            </a:lvl1pPr>
          </a:lstStyle>
          <a:p>
            <a:endParaRPr lang="ru-RU" dirty="0"/>
          </a:p>
        </p:txBody>
      </p:sp>
      <p:sp>
        <p:nvSpPr>
          <p:cNvPr id="2" name="Номер слайда 23">
            <a:extLst>
              <a:ext uri="{FF2B5EF4-FFF2-40B4-BE49-F238E27FC236}">
                <a16:creationId xmlns:a16="http://schemas.microsoft.com/office/drawing/2014/main" xmlns="" id="{3688B8CC-AE6F-5C00-8874-7332222FAB32}"/>
              </a:ext>
            </a:extLst>
          </p:cNvPr>
          <p:cNvSpPr>
            <a:spLocks noGrp="1"/>
          </p:cNvSpPr>
          <p:nvPr>
            <p:ph type="sldNum" sz="quarter" idx="12"/>
          </p:nvPr>
        </p:nvSpPr>
        <p:spPr>
          <a:xfrm>
            <a:off x="10276114" y="6275728"/>
            <a:ext cx="1268186" cy="365125"/>
          </a:xfrm>
        </p:spPr>
        <p:txBody>
          <a:bodyPr/>
          <a:lstStyle>
            <a:lvl1pPr>
              <a:defRPr baseline="0">
                <a:solidFill>
                  <a:srgbClr val="EEF1F7"/>
                </a:solidFill>
                <a:latin typeface="Montserrat Medium" pitchFamily="2" charset="0"/>
              </a:defRPr>
            </a:lvl1pPr>
          </a:lstStyle>
          <a:p>
            <a:fld id="{4C6B8470-55A6-CF4B-ABEF-5E5F70F4E2F5}" type="slidenum">
              <a:rPr lang="ru-RU" smtClean="0"/>
              <a:pPr/>
              <a:t>‹#›</a:t>
            </a:fld>
            <a:endParaRPr lang="ru-RU" dirty="0"/>
          </a:p>
        </p:txBody>
      </p:sp>
    </p:spTree>
    <p:extLst>
      <p:ext uri="{BB962C8B-B14F-4D97-AF65-F5344CB8AC3E}">
        <p14:creationId xmlns:p14="http://schemas.microsoft.com/office/powerpoint/2010/main" val="1453901961"/>
      </p:ext>
    </p:extLst>
  </p:cSld>
  <p:clrMapOvr>
    <a:masterClrMapping/>
  </p:clrMapOvr>
  <p:extLst>
    <p:ext uri="{DCECCB84-F9BA-43D5-87BE-67443E8EF086}">
      <p15:sldGuideLst xmlns:p15="http://schemas.microsoft.com/office/powerpoint/2012/main" xmlns="">
        <p15:guide id="1" pos="461">
          <p15:clr>
            <a:srgbClr val="FBAE40"/>
          </p15:clr>
        </p15:guide>
        <p15:guide id="2" pos="7197">
          <p15:clr>
            <a:srgbClr val="FBAE40"/>
          </p15:clr>
        </p15:guide>
        <p15:guide id="3" orient="horz" pos="618">
          <p15:clr>
            <a:srgbClr val="FBAE40"/>
          </p15:clr>
        </p15:guide>
        <p15:guide id="4" orient="horz" pos="39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основной слайд для фот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Рисунок 3">
            <a:extLst>
              <a:ext uri="{FF2B5EF4-FFF2-40B4-BE49-F238E27FC236}">
                <a16:creationId xmlns:a16="http://schemas.microsoft.com/office/drawing/2014/main" xmlns="" id="{D7F907F3-693C-2F35-DC5B-6DD11F59A5CF}"/>
              </a:ext>
            </a:extLst>
          </p:cNvPr>
          <p:cNvSpPr>
            <a:spLocks noGrp="1"/>
          </p:cNvSpPr>
          <p:nvPr>
            <p:ph type="pic" sz="quarter" idx="13"/>
          </p:nvPr>
        </p:nvSpPr>
        <p:spPr>
          <a:xfrm>
            <a:off x="7996238" y="0"/>
            <a:ext cx="4195762" cy="6858000"/>
          </a:xfrm>
          <a:blipFill dpi="0" rotWithShape="0">
            <a:blip r:embed="rId2"/>
            <a:srcRect/>
            <a:stretch>
              <a:fillRect/>
            </a:stretch>
          </a:blipFill>
        </p:spPr>
        <p:txBody>
          <a:bodyPr/>
          <a:lstStyle>
            <a:lvl1pPr marL="0" indent="0">
              <a:buNone/>
              <a:defRPr>
                <a:noFill/>
              </a:defRPr>
            </a:lvl1pPr>
          </a:lstStyle>
          <a:p>
            <a:endParaRPr lang="ru-RU" dirty="0"/>
          </a:p>
        </p:txBody>
      </p:sp>
      <p:sp>
        <p:nvSpPr>
          <p:cNvPr id="2" name="Номер слайда 23">
            <a:extLst>
              <a:ext uri="{FF2B5EF4-FFF2-40B4-BE49-F238E27FC236}">
                <a16:creationId xmlns:a16="http://schemas.microsoft.com/office/drawing/2014/main" xmlns="" id="{067C3548-2938-2E31-FF68-90A109DE2C68}"/>
              </a:ext>
            </a:extLst>
          </p:cNvPr>
          <p:cNvSpPr>
            <a:spLocks noGrp="1"/>
          </p:cNvSpPr>
          <p:nvPr>
            <p:ph type="sldNum" sz="quarter" idx="12"/>
          </p:nvPr>
        </p:nvSpPr>
        <p:spPr>
          <a:xfrm>
            <a:off x="10276114" y="6275728"/>
            <a:ext cx="1268186" cy="365125"/>
          </a:xfrm>
        </p:spPr>
        <p:txBody>
          <a:bodyPr/>
          <a:lstStyle>
            <a:lvl1pPr>
              <a:defRPr baseline="0">
                <a:solidFill>
                  <a:srgbClr val="EEF1F7"/>
                </a:solidFill>
                <a:latin typeface="Montserrat Medium" pitchFamily="2" charset="0"/>
              </a:defRPr>
            </a:lvl1pPr>
          </a:lstStyle>
          <a:p>
            <a:fld id="{4C6B8470-55A6-CF4B-ABEF-5E5F70F4E2F5}" type="slidenum">
              <a:rPr lang="ru-RU" smtClean="0"/>
              <a:pPr/>
              <a:t>‹#›</a:t>
            </a:fld>
            <a:endParaRPr lang="ru-RU" dirty="0"/>
          </a:p>
        </p:txBody>
      </p:sp>
    </p:spTree>
    <p:extLst>
      <p:ext uri="{BB962C8B-B14F-4D97-AF65-F5344CB8AC3E}">
        <p14:creationId xmlns:p14="http://schemas.microsoft.com/office/powerpoint/2010/main" val="2882656862"/>
      </p:ext>
    </p:extLst>
  </p:cSld>
  <p:clrMapOvr>
    <a:masterClrMapping/>
  </p:clrMapOvr>
  <p:extLst>
    <p:ext uri="{DCECCB84-F9BA-43D5-87BE-67443E8EF086}">
      <p15:sldGuideLst xmlns:p15="http://schemas.microsoft.com/office/powerpoint/2012/main" xmlns="">
        <p15:guide id="1" pos="461">
          <p15:clr>
            <a:srgbClr val="FBAE40"/>
          </p15:clr>
        </p15:guide>
        <p15:guide id="2" pos="7197">
          <p15:clr>
            <a:srgbClr val="FBAE40"/>
          </p15:clr>
        </p15:guide>
        <p15:guide id="3" orient="horz" pos="618">
          <p15:clr>
            <a:srgbClr val="FBAE40"/>
          </p15:clr>
        </p15:guide>
        <p15:guide id="4" orient="horz" pos="39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основной слайд для фот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Рисунок 3">
            <a:extLst>
              <a:ext uri="{FF2B5EF4-FFF2-40B4-BE49-F238E27FC236}">
                <a16:creationId xmlns:a16="http://schemas.microsoft.com/office/drawing/2014/main" xmlns="" id="{D7F907F3-693C-2F35-DC5B-6DD11F59A5CF}"/>
              </a:ext>
            </a:extLst>
          </p:cNvPr>
          <p:cNvSpPr>
            <a:spLocks noGrp="1"/>
          </p:cNvSpPr>
          <p:nvPr>
            <p:ph type="pic" sz="quarter" idx="13"/>
          </p:nvPr>
        </p:nvSpPr>
        <p:spPr>
          <a:xfrm>
            <a:off x="0" y="4299284"/>
            <a:ext cx="12192000" cy="2558716"/>
          </a:xfrm>
          <a:blipFill dpi="0" rotWithShape="0">
            <a:blip r:embed="rId2"/>
            <a:srcRect/>
            <a:stretch>
              <a:fillRect/>
            </a:stretch>
          </a:blipFill>
        </p:spPr>
        <p:txBody>
          <a:bodyPr/>
          <a:lstStyle>
            <a:lvl1pPr marL="0" indent="0">
              <a:buNone/>
              <a:defRPr>
                <a:noFill/>
              </a:defRPr>
            </a:lvl1pPr>
          </a:lstStyle>
          <a:p>
            <a:endParaRPr lang="ru-RU" dirty="0"/>
          </a:p>
        </p:txBody>
      </p:sp>
      <p:sp>
        <p:nvSpPr>
          <p:cNvPr id="2" name="Номер слайда 23">
            <a:extLst>
              <a:ext uri="{FF2B5EF4-FFF2-40B4-BE49-F238E27FC236}">
                <a16:creationId xmlns:a16="http://schemas.microsoft.com/office/drawing/2014/main" xmlns="" id="{067C3548-2938-2E31-FF68-90A109DE2C68}"/>
              </a:ext>
            </a:extLst>
          </p:cNvPr>
          <p:cNvSpPr>
            <a:spLocks noGrp="1"/>
          </p:cNvSpPr>
          <p:nvPr>
            <p:ph type="sldNum" sz="quarter" idx="12"/>
          </p:nvPr>
        </p:nvSpPr>
        <p:spPr>
          <a:xfrm>
            <a:off x="10276114" y="6275728"/>
            <a:ext cx="1268186" cy="365125"/>
          </a:xfrm>
        </p:spPr>
        <p:txBody>
          <a:bodyPr/>
          <a:lstStyle>
            <a:lvl1pPr>
              <a:defRPr baseline="0">
                <a:solidFill>
                  <a:srgbClr val="EEF1F7"/>
                </a:solidFill>
                <a:latin typeface="Montserrat Medium" pitchFamily="2" charset="0"/>
              </a:defRPr>
            </a:lvl1pPr>
          </a:lstStyle>
          <a:p>
            <a:fld id="{4C6B8470-55A6-CF4B-ABEF-5E5F70F4E2F5}" type="slidenum">
              <a:rPr lang="ru-RU" smtClean="0"/>
              <a:pPr/>
              <a:t>‹#›</a:t>
            </a:fld>
            <a:endParaRPr lang="ru-RU" dirty="0"/>
          </a:p>
        </p:txBody>
      </p:sp>
      <p:pic>
        <p:nvPicPr>
          <p:cNvPr id="3" name="Рисунок 2">
            <a:extLst>
              <a:ext uri="{FF2B5EF4-FFF2-40B4-BE49-F238E27FC236}">
                <a16:creationId xmlns:a16="http://schemas.microsoft.com/office/drawing/2014/main" xmlns="" id="{F8FC6C2C-C3CE-1E0C-B440-00E25D64314A}"/>
              </a:ext>
            </a:extLst>
          </p:cNvPr>
          <p:cNvPicPr>
            <a:picLocks noChangeAspect="1"/>
          </p:cNvPicPr>
          <p:nvPr userDrawn="1"/>
        </p:nvPicPr>
        <p:blipFill>
          <a:blip r:embed="rId3"/>
          <a:stretch>
            <a:fillRect/>
          </a:stretch>
        </p:blipFill>
        <p:spPr>
          <a:xfrm>
            <a:off x="10812193" y="389027"/>
            <a:ext cx="732107" cy="836694"/>
          </a:xfrm>
          <a:prstGeom prst="rect">
            <a:avLst/>
          </a:prstGeom>
        </p:spPr>
      </p:pic>
      <p:sp>
        <p:nvSpPr>
          <p:cNvPr id="5" name="Подзаголовок 2">
            <a:extLst>
              <a:ext uri="{FF2B5EF4-FFF2-40B4-BE49-F238E27FC236}">
                <a16:creationId xmlns:a16="http://schemas.microsoft.com/office/drawing/2014/main" xmlns="" id="{7D80BEF8-A280-5E9B-AADB-637948F690D9}"/>
              </a:ext>
            </a:extLst>
          </p:cNvPr>
          <p:cNvSpPr>
            <a:spLocks noGrp="1"/>
          </p:cNvSpPr>
          <p:nvPr>
            <p:ph type="subTitle" idx="1" hasCustomPrompt="1"/>
          </p:nvPr>
        </p:nvSpPr>
        <p:spPr>
          <a:xfrm>
            <a:off x="631371" y="1962150"/>
            <a:ext cx="10694997" cy="2119988"/>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
        <p:nvSpPr>
          <p:cNvPr id="6" name="Заголовок 1">
            <a:extLst>
              <a:ext uri="{FF2B5EF4-FFF2-40B4-BE49-F238E27FC236}">
                <a16:creationId xmlns:a16="http://schemas.microsoft.com/office/drawing/2014/main" xmlns="" id="{77FF7F7D-6465-9E1D-1C00-EB5F3F48932E}"/>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Tree>
    <p:extLst>
      <p:ext uri="{BB962C8B-B14F-4D97-AF65-F5344CB8AC3E}">
        <p14:creationId xmlns:p14="http://schemas.microsoft.com/office/powerpoint/2010/main" val="3357187888"/>
      </p:ext>
    </p:extLst>
  </p:cSld>
  <p:clrMapOvr>
    <a:masterClrMapping/>
  </p:clrMapOvr>
  <p:extLst>
    <p:ext uri="{DCECCB84-F9BA-43D5-87BE-67443E8EF086}">
      <p15:sldGuideLst xmlns:p15="http://schemas.microsoft.com/office/powerpoint/2012/main" xmlns="">
        <p15:guide id="1" pos="461">
          <p15:clr>
            <a:srgbClr val="FBAE40"/>
          </p15:clr>
        </p15:guide>
        <p15:guide id="2" pos="7197">
          <p15:clr>
            <a:srgbClr val="FBAE40"/>
          </p15:clr>
        </p15:guide>
        <p15:guide id="3" orient="horz" pos="618">
          <p15:clr>
            <a:srgbClr val="FBAE40"/>
          </p15:clr>
        </p15:guide>
        <p15:guide id="4" orient="horz" pos="390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основной слайд с плашкой">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a:extLst>
              <a:ext uri="{FF2B5EF4-FFF2-40B4-BE49-F238E27FC236}">
                <a16:creationId xmlns:a16="http://schemas.microsoft.com/office/drawing/2014/main" xmlns="" id="{72F32E6D-CADB-869E-99B0-7C522A81A907}"/>
              </a:ext>
            </a:extLst>
          </p:cNvPr>
          <p:cNvPicPr>
            <a:picLocks noChangeAspect="1"/>
          </p:cNvPicPr>
          <p:nvPr userDrawn="1"/>
        </p:nvPicPr>
        <p:blipFill>
          <a:blip r:embed="rId2">
            <a:alphaModFix amt="50000"/>
          </a:blip>
          <a:stretch>
            <a:fillRect/>
          </a:stretch>
        </p:blipFill>
        <p:spPr>
          <a:xfrm rot="10643951">
            <a:off x="-4688475" y="1142591"/>
            <a:ext cx="13139479" cy="12635478"/>
          </a:xfrm>
          <a:prstGeom prst="rect">
            <a:avLst/>
          </a:prstGeom>
        </p:spPr>
      </p:pic>
      <p:sp>
        <p:nvSpPr>
          <p:cNvPr id="4" name="Скругленный прямоугольник 3">
            <a:extLst>
              <a:ext uri="{FF2B5EF4-FFF2-40B4-BE49-F238E27FC236}">
                <a16:creationId xmlns:a16="http://schemas.microsoft.com/office/drawing/2014/main" xmlns="" id="{925456A0-D79B-4244-D501-1E82EF6645D9}"/>
              </a:ext>
            </a:extLst>
          </p:cNvPr>
          <p:cNvSpPr/>
          <p:nvPr userDrawn="1"/>
        </p:nvSpPr>
        <p:spPr>
          <a:xfrm>
            <a:off x="408432" y="1837372"/>
            <a:ext cx="11375136" cy="4363402"/>
          </a:xfrm>
          <a:prstGeom prst="roundRect">
            <a:avLst>
              <a:gd name="adj" fmla="val 2983"/>
            </a:avLst>
          </a:prstGeom>
          <a:gradFill>
            <a:gsLst>
              <a:gs pos="0">
                <a:srgbClr val="F8FAFF"/>
              </a:gs>
              <a:gs pos="31000">
                <a:srgbClr val="EEF1F7"/>
              </a:gs>
              <a:gs pos="100000">
                <a:srgbClr val="B6C2D4"/>
              </a:gs>
            </a:gsLst>
            <a:lin ang="2700000" scaled="1"/>
          </a:gradFill>
          <a:ln>
            <a:noFill/>
          </a:ln>
          <a:effectLst>
            <a:outerShdw blurRad="525626" dist="205860" dir="3240000" sx="100143" sy="100143" algn="tl" rotWithShape="0">
              <a:srgbClr val="9DA6B7">
                <a:alpha val="5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3"/>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8" name="Подзаголовок 2">
            <a:extLst>
              <a:ext uri="{FF2B5EF4-FFF2-40B4-BE49-F238E27FC236}">
                <a16:creationId xmlns:a16="http://schemas.microsoft.com/office/drawing/2014/main" xmlns="" id="{20A662EC-7E01-A726-9BC3-74258473C8EF}"/>
              </a:ext>
            </a:extLst>
          </p:cNvPr>
          <p:cNvSpPr>
            <a:spLocks noGrp="1"/>
          </p:cNvSpPr>
          <p:nvPr>
            <p:ph type="subTitle" idx="1" hasCustomPrompt="1"/>
          </p:nvPr>
        </p:nvSpPr>
        <p:spPr>
          <a:xfrm>
            <a:off x="631372" y="1962150"/>
            <a:ext cx="6158811" cy="4096432"/>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Место для текста</a:t>
            </a:r>
          </a:p>
        </p:txBody>
      </p:sp>
      <p:sp>
        <p:nvSpPr>
          <p:cNvPr id="2" name="Заголовок 1">
            <a:extLst>
              <a:ext uri="{FF2B5EF4-FFF2-40B4-BE49-F238E27FC236}">
                <a16:creationId xmlns:a16="http://schemas.microsoft.com/office/drawing/2014/main" xmlns="" id="{8D4A1E32-9434-88EB-1A2E-6C9046430265}"/>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6" name="Рисунок 5">
            <a:extLst>
              <a:ext uri="{FF2B5EF4-FFF2-40B4-BE49-F238E27FC236}">
                <a16:creationId xmlns:a16="http://schemas.microsoft.com/office/drawing/2014/main" xmlns="" id="{A57DEAFD-61A5-5688-15D7-45908684D7D6}"/>
              </a:ext>
            </a:extLst>
          </p:cNvPr>
          <p:cNvSpPr>
            <a:spLocks noGrp="1"/>
          </p:cNvSpPr>
          <p:nvPr>
            <p:ph type="pic" sz="quarter" idx="13"/>
          </p:nvPr>
        </p:nvSpPr>
        <p:spPr>
          <a:xfrm>
            <a:off x="7113588" y="2024062"/>
            <a:ext cx="4447040" cy="3951435"/>
          </a:xfrm>
          <a:blipFill>
            <a:blip r:embed="rId4"/>
            <a:stretch>
              <a:fillRect/>
            </a:stretch>
          </a:blipFill>
        </p:spPr>
        <p:txBody>
          <a:bodyPr/>
          <a:lstStyle>
            <a:lvl1pPr marL="0" indent="0">
              <a:buNone/>
              <a:defRPr>
                <a:noFill/>
              </a:defRPr>
            </a:lvl1pPr>
          </a:lstStyle>
          <a:p>
            <a:endParaRPr lang="ru-RU" dirty="0"/>
          </a:p>
        </p:txBody>
      </p:sp>
    </p:spTree>
    <p:extLst>
      <p:ext uri="{BB962C8B-B14F-4D97-AF65-F5344CB8AC3E}">
        <p14:creationId xmlns:p14="http://schemas.microsoft.com/office/powerpoint/2010/main" val="1332664554"/>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Завершающи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F757D8DA-9628-5616-A0AA-C4228B79EF43}"/>
              </a:ext>
            </a:extLst>
          </p:cNvPr>
          <p:cNvPicPr>
            <a:picLocks noChangeAspect="1"/>
          </p:cNvPicPr>
          <p:nvPr userDrawn="1"/>
        </p:nvPicPr>
        <p:blipFill>
          <a:blip r:embed="rId2"/>
          <a:srcRect/>
          <a:stretch/>
        </p:blipFill>
        <p:spPr>
          <a:xfrm>
            <a:off x="0" y="0"/>
            <a:ext cx="12192000" cy="6858000"/>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EEF1F7"/>
                </a:solidFill>
                <a:latin typeface="Montserrat Medium" pitchFamily="2" charset="0"/>
              </a:defRPr>
            </a:lvl1pPr>
          </a:lstStyle>
          <a:p>
            <a:fld id="{4C6B8470-55A6-CF4B-ABEF-5E5F70F4E2F5}" type="slidenum">
              <a:rPr lang="ru-RU" smtClean="0"/>
              <a:pPr/>
              <a:t>‹#›</a:t>
            </a:fld>
            <a:endParaRPr lang="ru-RU" dirty="0"/>
          </a:p>
        </p:txBody>
      </p:sp>
      <p:sp>
        <p:nvSpPr>
          <p:cNvPr id="2" name="Заголовок 1">
            <a:extLst>
              <a:ext uri="{FF2B5EF4-FFF2-40B4-BE49-F238E27FC236}">
                <a16:creationId xmlns:a16="http://schemas.microsoft.com/office/drawing/2014/main" xmlns="" id="{1C9272F5-2C8E-479F-D2EC-5E1CEFD9C93C}"/>
              </a:ext>
            </a:extLst>
          </p:cNvPr>
          <p:cNvSpPr>
            <a:spLocks noGrp="1"/>
          </p:cNvSpPr>
          <p:nvPr>
            <p:ph type="ctrTitle" hasCustomPrompt="1"/>
          </p:nvPr>
        </p:nvSpPr>
        <p:spPr>
          <a:xfrm>
            <a:off x="2491563" y="4151375"/>
            <a:ext cx="7208874" cy="589309"/>
          </a:xfrm>
        </p:spPr>
        <p:txBody>
          <a:bodyPr anchor="t">
            <a:normAutofit/>
          </a:bodyPr>
          <a:lstStyle>
            <a:lvl1pPr algn="ctr">
              <a:defRPr sz="3500" b="0" i="0" baseline="0">
                <a:solidFill>
                  <a:srgbClr val="EEF1F7"/>
                </a:solidFill>
                <a:latin typeface="Montserrat SemiBold" pitchFamily="2" charset="0"/>
              </a:defRPr>
            </a:lvl1pPr>
          </a:lstStyle>
          <a:p>
            <a:r>
              <a:rPr lang="ru-RU" dirty="0"/>
              <a:t>СПАСИБО ЗА ВНИМАНИЕ!</a:t>
            </a:r>
          </a:p>
        </p:txBody>
      </p:sp>
    </p:spTree>
    <p:extLst>
      <p:ext uri="{BB962C8B-B14F-4D97-AF65-F5344CB8AC3E}">
        <p14:creationId xmlns:p14="http://schemas.microsoft.com/office/powerpoint/2010/main" val="2857698743"/>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pic>
        <p:nvPicPr>
          <p:cNvPr id="5" name="Picture 2" descr="Z:\Projects\Текущие\Проектная\FNS_2012\_БРЭНДБУК\out\PPT\3_1_present_A4-0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2117"/>
            <a:ext cx="12189883" cy="685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096847" y="501069"/>
            <a:ext cx="9782923" cy="1105804"/>
          </a:xfrm>
        </p:spPr>
        <p:txBody>
          <a:bodyPr/>
          <a:lstStyle>
            <a:lvl1pPr algn="l">
              <a:defRPr/>
            </a:lvl1pPr>
          </a:lstStyle>
          <a:p>
            <a:r>
              <a:rPr lang="ru-RU" smtClean="0"/>
              <a:t>Образец заголовка</a:t>
            </a:r>
            <a:endParaRPr lang="ru-RU" dirty="0"/>
          </a:p>
        </p:txBody>
      </p:sp>
      <p:sp>
        <p:nvSpPr>
          <p:cNvPr id="3" name="Содержимое 2"/>
          <p:cNvSpPr>
            <a:spLocks noGrp="1"/>
          </p:cNvSpPr>
          <p:nvPr>
            <p:ph sz="half" idx="1"/>
          </p:nvPr>
        </p:nvSpPr>
        <p:spPr>
          <a:xfrm>
            <a:off x="1096847" y="1606871"/>
            <a:ext cx="4827685" cy="4695797"/>
          </a:xfrm>
        </p:spPr>
        <p:txBody>
          <a:bodyPr/>
          <a:lstStyle>
            <a:lvl1pPr>
              <a:defRPr sz="33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Содержимое 3"/>
          <p:cNvSpPr>
            <a:spLocks noGrp="1"/>
          </p:cNvSpPr>
          <p:nvPr>
            <p:ph sz="half" idx="2"/>
          </p:nvPr>
        </p:nvSpPr>
        <p:spPr>
          <a:xfrm>
            <a:off x="6019906" y="1606871"/>
            <a:ext cx="4859863" cy="4695797"/>
          </a:xfrm>
        </p:spPr>
        <p:txBody>
          <a:bodyPr/>
          <a:lstStyle>
            <a:lvl1pPr>
              <a:defRPr sz="33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6" name="Номер слайда 12"/>
          <p:cNvSpPr>
            <a:spLocks noGrp="1"/>
          </p:cNvSpPr>
          <p:nvPr>
            <p:ph type="sldNum" sz="quarter" idx="10"/>
          </p:nvPr>
        </p:nvSpPr>
        <p:spPr/>
        <p:txBody>
          <a:bodyPr/>
          <a:lstStyle>
            <a:lvl1pPr>
              <a:defRPr/>
            </a:lvl1pPr>
          </a:lstStyle>
          <a:p>
            <a:pPr>
              <a:defRPr/>
            </a:pPr>
            <a:fld id="{CAF9FC9B-CA75-43B2-B79D-6B8B0C77BDED}" type="slidenum">
              <a:rPr lang="ru-RU"/>
              <a:pPr>
                <a:defRPr/>
              </a:pPr>
              <a:t>‹#›</a:t>
            </a:fld>
            <a:endParaRPr lang="ru-RU" dirty="0"/>
          </a:p>
        </p:txBody>
      </p:sp>
    </p:spTree>
    <p:extLst>
      <p:ext uri="{BB962C8B-B14F-4D97-AF65-F5344CB8AC3E}">
        <p14:creationId xmlns:p14="http://schemas.microsoft.com/office/powerpoint/2010/main" val="12850561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светлый">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F757D8DA-9628-5616-A0AA-C4228B79EF43}"/>
              </a:ext>
            </a:extLst>
          </p:cNvPr>
          <p:cNvPicPr>
            <a:picLocks noChangeAspect="1"/>
          </p:cNvPicPr>
          <p:nvPr userDrawn="1"/>
        </p:nvPicPr>
        <p:blipFill>
          <a:blip r:embed="rId2"/>
          <a:srcRect/>
          <a:stretch/>
        </p:blipFill>
        <p:spPr>
          <a:xfrm>
            <a:off x="0" y="0"/>
            <a:ext cx="12192000" cy="6858000"/>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chemeClr val="tx1"/>
                </a:solidFill>
                <a:latin typeface="Montserrat Medium" pitchFamily="2" charset="0"/>
              </a:defRPr>
            </a:lvl1pPr>
          </a:lstStyle>
          <a:p>
            <a:fld id="{4C6B8470-55A6-CF4B-ABEF-5E5F70F4E2F5}" type="slidenum">
              <a:rPr lang="ru-RU" smtClean="0"/>
              <a:pPr/>
              <a:t>‹#›</a:t>
            </a:fld>
            <a:endParaRPr lang="ru-RU" dirty="0"/>
          </a:p>
        </p:txBody>
      </p:sp>
      <p:sp>
        <p:nvSpPr>
          <p:cNvPr id="12" name="Заголовок 1">
            <a:extLst>
              <a:ext uri="{FF2B5EF4-FFF2-40B4-BE49-F238E27FC236}">
                <a16:creationId xmlns:a16="http://schemas.microsoft.com/office/drawing/2014/main" xmlns="" id="{5D45CEC1-2C54-EEF0-2DFC-07A902B941C5}"/>
              </a:ext>
            </a:extLst>
          </p:cNvPr>
          <p:cNvSpPr>
            <a:spLocks noGrp="1"/>
          </p:cNvSpPr>
          <p:nvPr>
            <p:ph type="ctrTitle" hasCustomPrompt="1"/>
          </p:nvPr>
        </p:nvSpPr>
        <p:spPr>
          <a:xfrm>
            <a:off x="2895600" y="3640215"/>
            <a:ext cx="6400800" cy="1100470"/>
          </a:xfrm>
        </p:spPr>
        <p:txBody>
          <a:bodyPr anchor="t">
            <a:normAutofit/>
          </a:bodyPr>
          <a:lstStyle>
            <a:lvl1pPr algn="ctr">
              <a:defRPr sz="3500" b="0" i="0" baseline="0">
                <a:solidFill>
                  <a:schemeClr val="tx1"/>
                </a:solidFill>
                <a:latin typeface="Montserrat SemiBold" pitchFamily="2" charset="0"/>
              </a:defRPr>
            </a:lvl1pPr>
          </a:lstStyle>
          <a:p>
            <a:r>
              <a:rPr lang="ru-RU" dirty="0"/>
              <a:t>ФЕДЕРАЛЬНАЯ</a:t>
            </a:r>
            <a:br>
              <a:rPr lang="ru-RU" dirty="0"/>
            </a:br>
            <a:r>
              <a:rPr lang="ru-RU" dirty="0"/>
              <a:t>НАЛОГОВАЯ СЛУЖБА</a:t>
            </a:r>
          </a:p>
        </p:txBody>
      </p:sp>
      <p:sp>
        <p:nvSpPr>
          <p:cNvPr id="2" name="Текст 15">
            <a:extLst>
              <a:ext uri="{FF2B5EF4-FFF2-40B4-BE49-F238E27FC236}">
                <a16:creationId xmlns:a16="http://schemas.microsoft.com/office/drawing/2014/main" xmlns="" id="{FDF8C9DF-3558-95EF-38EC-73B741C8FED8}"/>
              </a:ext>
            </a:extLst>
          </p:cNvPr>
          <p:cNvSpPr>
            <a:spLocks noGrp="1"/>
          </p:cNvSpPr>
          <p:nvPr>
            <p:ph type="body" sz="quarter" idx="13" hasCustomPrompt="1"/>
          </p:nvPr>
        </p:nvSpPr>
        <p:spPr>
          <a:xfrm>
            <a:off x="2883243" y="4740685"/>
            <a:ext cx="6425514" cy="545371"/>
          </a:xfrm>
        </p:spPr>
        <p:txBody>
          <a:bodyPr/>
          <a:lstStyle>
            <a:lvl1pPr marL="0" indent="0" algn="ctr">
              <a:buFontTx/>
              <a:buNone/>
              <a:defRPr b="0" i="0" baseline="0">
                <a:solidFill>
                  <a:schemeClr val="tx1"/>
                </a:solidFill>
                <a:latin typeface="Montserrat" pitchFamily="2" charset="0"/>
              </a:defRPr>
            </a:lvl1pPr>
          </a:lstStyle>
          <a:p>
            <a:pPr lvl="0"/>
            <a:r>
              <a:rPr lang="ru-RU" dirty="0"/>
              <a:t>РАСТЁМ ВМЕСТЕ!</a:t>
            </a:r>
          </a:p>
        </p:txBody>
      </p:sp>
    </p:spTree>
    <p:extLst>
      <p:ext uri="{BB962C8B-B14F-4D97-AF65-F5344CB8AC3E}">
        <p14:creationId xmlns:p14="http://schemas.microsoft.com/office/powerpoint/2010/main" val="1172619547"/>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итульный слайд светлый с фото">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F757D8DA-9628-5616-A0AA-C4228B79EF43}"/>
              </a:ext>
            </a:extLst>
          </p:cNvPr>
          <p:cNvPicPr>
            <a:picLocks noChangeAspect="1"/>
          </p:cNvPicPr>
          <p:nvPr userDrawn="1"/>
        </p:nvPicPr>
        <p:blipFill>
          <a:blip r:embed="rId2"/>
          <a:srcRect/>
          <a:stretch/>
        </p:blipFill>
        <p:spPr>
          <a:xfrm>
            <a:off x="0" y="0"/>
            <a:ext cx="12192000" cy="6858000"/>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chemeClr val="tx1"/>
                </a:solidFill>
                <a:latin typeface="Montserrat Medium" pitchFamily="2" charset="0"/>
              </a:defRPr>
            </a:lvl1pPr>
          </a:lstStyle>
          <a:p>
            <a:fld id="{4C6B8470-55A6-CF4B-ABEF-5E5F70F4E2F5}" type="slidenum">
              <a:rPr lang="ru-RU" smtClean="0"/>
              <a:pPr/>
              <a:t>‹#›</a:t>
            </a:fld>
            <a:endParaRPr lang="ru-RU" dirty="0"/>
          </a:p>
        </p:txBody>
      </p:sp>
      <p:sp>
        <p:nvSpPr>
          <p:cNvPr id="12" name="Заголовок 1">
            <a:extLst>
              <a:ext uri="{FF2B5EF4-FFF2-40B4-BE49-F238E27FC236}">
                <a16:creationId xmlns:a16="http://schemas.microsoft.com/office/drawing/2014/main" xmlns="" id="{5D45CEC1-2C54-EEF0-2DFC-07A902B941C5}"/>
              </a:ext>
            </a:extLst>
          </p:cNvPr>
          <p:cNvSpPr>
            <a:spLocks noGrp="1"/>
          </p:cNvSpPr>
          <p:nvPr>
            <p:ph type="ctrTitle" hasCustomPrompt="1"/>
          </p:nvPr>
        </p:nvSpPr>
        <p:spPr>
          <a:xfrm>
            <a:off x="1735282" y="3647658"/>
            <a:ext cx="8697191" cy="442829"/>
          </a:xfrm>
        </p:spPr>
        <p:txBody>
          <a:bodyPr anchor="t">
            <a:normAutofit/>
          </a:bodyPr>
          <a:lstStyle>
            <a:lvl1pPr algn="ctr">
              <a:defRPr sz="2500" b="0" i="0" baseline="0">
                <a:solidFill>
                  <a:schemeClr val="tx1"/>
                </a:solidFill>
                <a:latin typeface="Montserrat SemiBold" pitchFamily="2" charset="0"/>
              </a:defRPr>
            </a:lvl1pPr>
          </a:lstStyle>
          <a:p>
            <a:r>
              <a:rPr lang="ru-RU" dirty="0"/>
              <a:t>ФЕДЕРАЛЬНАЯ</a:t>
            </a:r>
            <a:r>
              <a:rPr lang="en-US" dirty="0"/>
              <a:t> </a:t>
            </a:r>
            <a:r>
              <a:rPr lang="ru-RU" dirty="0"/>
              <a:t>НАЛОГОВАЯ СЛУЖБА</a:t>
            </a:r>
          </a:p>
        </p:txBody>
      </p:sp>
      <p:sp>
        <p:nvSpPr>
          <p:cNvPr id="16" name="Текст 15">
            <a:extLst>
              <a:ext uri="{FF2B5EF4-FFF2-40B4-BE49-F238E27FC236}">
                <a16:creationId xmlns:a16="http://schemas.microsoft.com/office/drawing/2014/main" xmlns="" id="{EA058BB9-6520-1CD9-404B-DA4BF243EE4A}"/>
              </a:ext>
            </a:extLst>
          </p:cNvPr>
          <p:cNvSpPr>
            <a:spLocks noGrp="1"/>
          </p:cNvSpPr>
          <p:nvPr>
            <p:ph type="body" sz="quarter" idx="13" hasCustomPrompt="1"/>
          </p:nvPr>
        </p:nvSpPr>
        <p:spPr>
          <a:xfrm>
            <a:off x="1735282" y="4090488"/>
            <a:ext cx="8697191" cy="545371"/>
          </a:xfrm>
        </p:spPr>
        <p:txBody>
          <a:bodyPr>
            <a:normAutofit/>
          </a:bodyPr>
          <a:lstStyle>
            <a:lvl1pPr marL="0" indent="0" algn="ctr">
              <a:buFontTx/>
              <a:buNone/>
              <a:defRPr sz="1800" b="0" i="0" baseline="0">
                <a:solidFill>
                  <a:schemeClr val="tx1"/>
                </a:solidFill>
                <a:latin typeface="Montserrat" pitchFamily="2" charset="0"/>
              </a:defRPr>
            </a:lvl1pPr>
          </a:lstStyle>
          <a:p>
            <a:pPr lvl="0"/>
            <a:r>
              <a:rPr lang="ru-RU" dirty="0"/>
              <a:t>РАСТЁМ ВМЕСТЕ!</a:t>
            </a:r>
          </a:p>
        </p:txBody>
      </p:sp>
      <p:sp>
        <p:nvSpPr>
          <p:cNvPr id="3" name="Текст 15">
            <a:extLst>
              <a:ext uri="{FF2B5EF4-FFF2-40B4-BE49-F238E27FC236}">
                <a16:creationId xmlns:a16="http://schemas.microsoft.com/office/drawing/2014/main" xmlns="" id="{E4BFCDE1-ADDD-AF20-0BB3-A92BE61537B8}"/>
              </a:ext>
            </a:extLst>
          </p:cNvPr>
          <p:cNvSpPr>
            <a:spLocks noGrp="1"/>
          </p:cNvSpPr>
          <p:nvPr>
            <p:ph type="body" sz="quarter" idx="14" hasCustomPrompt="1"/>
          </p:nvPr>
        </p:nvSpPr>
        <p:spPr>
          <a:xfrm>
            <a:off x="2836718" y="5170174"/>
            <a:ext cx="5049982" cy="365125"/>
          </a:xfrm>
        </p:spPr>
        <p:txBody>
          <a:bodyPr>
            <a:normAutofit/>
          </a:bodyPr>
          <a:lstStyle>
            <a:lvl1pPr marL="0" indent="0" algn="r">
              <a:buFontTx/>
              <a:buNone/>
              <a:defRPr sz="1800" b="1" i="0" baseline="0">
                <a:solidFill>
                  <a:schemeClr val="tx1"/>
                </a:solidFill>
                <a:latin typeface="Montserrat" pitchFamily="2" charset="0"/>
              </a:defRPr>
            </a:lvl1pPr>
          </a:lstStyle>
          <a:p>
            <a:pPr lvl="0"/>
            <a:r>
              <a:rPr lang="ru-RU" dirty="0"/>
              <a:t>Имя Фамилия</a:t>
            </a:r>
          </a:p>
        </p:txBody>
      </p:sp>
      <p:sp>
        <p:nvSpPr>
          <p:cNvPr id="4" name="Текст 15">
            <a:extLst>
              <a:ext uri="{FF2B5EF4-FFF2-40B4-BE49-F238E27FC236}">
                <a16:creationId xmlns:a16="http://schemas.microsoft.com/office/drawing/2014/main" xmlns="" id="{1A1284CB-F6EA-3C51-3AF8-02B6B88B34EA}"/>
              </a:ext>
            </a:extLst>
          </p:cNvPr>
          <p:cNvSpPr>
            <a:spLocks noGrp="1"/>
          </p:cNvSpPr>
          <p:nvPr>
            <p:ph type="body" sz="quarter" idx="15" hasCustomPrompt="1"/>
          </p:nvPr>
        </p:nvSpPr>
        <p:spPr>
          <a:xfrm>
            <a:off x="2836717" y="5535300"/>
            <a:ext cx="5049983" cy="740428"/>
          </a:xfrm>
        </p:spPr>
        <p:txBody>
          <a:bodyPr>
            <a:normAutofit/>
          </a:bodyPr>
          <a:lstStyle>
            <a:lvl1pPr marL="0" indent="0" algn="r">
              <a:buFontTx/>
              <a:buNone/>
              <a:defRPr sz="1800" b="0" i="0" baseline="0">
                <a:solidFill>
                  <a:schemeClr val="tx1"/>
                </a:solidFill>
                <a:latin typeface="Montserrat" pitchFamily="2" charset="0"/>
              </a:defRPr>
            </a:lvl1pPr>
          </a:lstStyle>
          <a:p>
            <a:pPr lvl="0"/>
            <a:r>
              <a:rPr lang="ru-RU" dirty="0"/>
              <a:t>Должность</a:t>
            </a:r>
          </a:p>
        </p:txBody>
      </p:sp>
    </p:spTree>
    <p:extLst>
      <p:ext uri="{BB962C8B-B14F-4D97-AF65-F5344CB8AC3E}">
        <p14:creationId xmlns:p14="http://schemas.microsoft.com/office/powerpoint/2010/main" val="3150781979"/>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итульный слайд светлый 2">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F757D8DA-9628-5616-A0AA-C4228B79EF43}"/>
              </a:ext>
            </a:extLst>
          </p:cNvPr>
          <p:cNvPicPr>
            <a:picLocks noChangeAspect="1"/>
          </p:cNvPicPr>
          <p:nvPr userDrawn="1"/>
        </p:nvPicPr>
        <p:blipFill>
          <a:blip r:embed="rId2"/>
          <a:srcRect/>
          <a:stretch/>
        </p:blipFill>
        <p:spPr>
          <a:xfrm>
            <a:off x="0" y="0"/>
            <a:ext cx="12192000" cy="6858000"/>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chemeClr val="tx1"/>
                </a:solidFill>
                <a:latin typeface="Montserrat Medium" pitchFamily="2" charset="0"/>
              </a:defRPr>
            </a:lvl1pPr>
          </a:lstStyle>
          <a:p>
            <a:fld id="{4C6B8470-55A6-CF4B-ABEF-5E5F70F4E2F5}" type="slidenum">
              <a:rPr lang="ru-RU" smtClean="0"/>
              <a:pPr/>
              <a:t>‹#›</a:t>
            </a:fld>
            <a:endParaRPr lang="ru-RU" dirty="0"/>
          </a:p>
        </p:txBody>
      </p:sp>
      <p:sp>
        <p:nvSpPr>
          <p:cNvPr id="12" name="Заголовок 1">
            <a:extLst>
              <a:ext uri="{FF2B5EF4-FFF2-40B4-BE49-F238E27FC236}">
                <a16:creationId xmlns:a16="http://schemas.microsoft.com/office/drawing/2014/main" xmlns="" id="{5D45CEC1-2C54-EEF0-2DFC-07A902B941C5}"/>
              </a:ext>
            </a:extLst>
          </p:cNvPr>
          <p:cNvSpPr>
            <a:spLocks noGrp="1"/>
          </p:cNvSpPr>
          <p:nvPr>
            <p:ph type="ctrTitle" hasCustomPrompt="1"/>
          </p:nvPr>
        </p:nvSpPr>
        <p:spPr>
          <a:xfrm>
            <a:off x="2491563" y="3640215"/>
            <a:ext cx="7208874" cy="1100470"/>
          </a:xfrm>
        </p:spPr>
        <p:txBody>
          <a:bodyPr anchor="t">
            <a:normAutofit/>
          </a:bodyPr>
          <a:lstStyle>
            <a:lvl1pPr algn="ctr">
              <a:defRPr sz="3500" b="0" i="0" baseline="0">
                <a:solidFill>
                  <a:schemeClr val="tx1"/>
                </a:solidFill>
                <a:latin typeface="Montserrat SemiBold" pitchFamily="2" charset="0"/>
              </a:defRPr>
            </a:lvl1pPr>
          </a:lstStyle>
          <a:p>
            <a:r>
              <a:rPr lang="ru-RU" dirty="0"/>
              <a:t>ФЕДЕРАЛЬНАЯ</a:t>
            </a:r>
            <a:br>
              <a:rPr lang="ru-RU" dirty="0"/>
            </a:br>
            <a:r>
              <a:rPr lang="ru-RU" dirty="0"/>
              <a:t>НАЛОГОВАЯ СЛУЖБА</a:t>
            </a:r>
          </a:p>
        </p:txBody>
      </p:sp>
      <p:sp>
        <p:nvSpPr>
          <p:cNvPr id="2" name="Текст 15">
            <a:extLst>
              <a:ext uri="{FF2B5EF4-FFF2-40B4-BE49-F238E27FC236}">
                <a16:creationId xmlns:a16="http://schemas.microsoft.com/office/drawing/2014/main" xmlns="" id="{4013B92A-B096-2595-177C-C804C83D80AD}"/>
              </a:ext>
            </a:extLst>
          </p:cNvPr>
          <p:cNvSpPr>
            <a:spLocks noGrp="1"/>
          </p:cNvSpPr>
          <p:nvPr>
            <p:ph type="body" sz="quarter" idx="13" hasCustomPrompt="1"/>
          </p:nvPr>
        </p:nvSpPr>
        <p:spPr>
          <a:xfrm>
            <a:off x="2491562" y="4740685"/>
            <a:ext cx="7208873" cy="545371"/>
          </a:xfrm>
        </p:spPr>
        <p:txBody>
          <a:bodyPr/>
          <a:lstStyle>
            <a:lvl1pPr marL="0" indent="0" algn="ctr">
              <a:buFontTx/>
              <a:buNone/>
              <a:defRPr b="0" i="0" baseline="0">
                <a:solidFill>
                  <a:schemeClr val="tx1"/>
                </a:solidFill>
                <a:latin typeface="Montserrat" pitchFamily="2" charset="0"/>
              </a:defRPr>
            </a:lvl1pPr>
          </a:lstStyle>
          <a:p>
            <a:pPr lvl="0"/>
            <a:r>
              <a:rPr lang="ru-RU" dirty="0"/>
              <a:t>РАСТЁМ ВМЕСТЕ!</a:t>
            </a:r>
          </a:p>
        </p:txBody>
      </p:sp>
    </p:spTree>
    <p:extLst>
      <p:ext uri="{BB962C8B-B14F-4D97-AF65-F5344CB8AC3E}">
        <p14:creationId xmlns:p14="http://schemas.microsoft.com/office/powerpoint/2010/main" val="1370548315"/>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азделительны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F757D8DA-9628-5616-A0AA-C4228B79EF43}"/>
              </a:ext>
            </a:extLst>
          </p:cNvPr>
          <p:cNvPicPr>
            <a:picLocks noChangeAspect="1"/>
          </p:cNvPicPr>
          <p:nvPr userDrawn="1"/>
        </p:nvPicPr>
        <p:blipFill>
          <a:blip r:embed="rId2"/>
          <a:srcRect/>
          <a:stretch/>
        </p:blipFill>
        <p:spPr>
          <a:xfrm>
            <a:off x="0" y="0"/>
            <a:ext cx="12192000" cy="6858000"/>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EEF1F7"/>
                </a:solidFill>
                <a:latin typeface="Montserrat Medium" pitchFamily="2" charset="0"/>
              </a:defRPr>
            </a:lvl1pPr>
          </a:lstStyle>
          <a:p>
            <a:fld id="{4C6B8470-55A6-CF4B-ABEF-5E5F70F4E2F5}" type="slidenum">
              <a:rPr lang="ru-RU" smtClean="0"/>
              <a:pPr/>
              <a:t>‹#›</a:t>
            </a:fld>
            <a:endParaRPr lang="ru-RU" dirty="0"/>
          </a:p>
        </p:txBody>
      </p:sp>
      <p:sp>
        <p:nvSpPr>
          <p:cNvPr id="12" name="Заголовок 1">
            <a:extLst>
              <a:ext uri="{FF2B5EF4-FFF2-40B4-BE49-F238E27FC236}">
                <a16:creationId xmlns:a16="http://schemas.microsoft.com/office/drawing/2014/main" xmlns="" id="{5D45CEC1-2C54-EEF0-2DFC-07A902B941C5}"/>
              </a:ext>
            </a:extLst>
          </p:cNvPr>
          <p:cNvSpPr>
            <a:spLocks noGrp="1"/>
          </p:cNvSpPr>
          <p:nvPr>
            <p:ph type="ctrTitle" hasCustomPrompt="1"/>
          </p:nvPr>
        </p:nvSpPr>
        <p:spPr>
          <a:xfrm>
            <a:off x="2491563" y="3003457"/>
            <a:ext cx="7208874" cy="1100470"/>
          </a:xfrm>
        </p:spPr>
        <p:txBody>
          <a:bodyPr anchor="t">
            <a:normAutofit/>
          </a:bodyPr>
          <a:lstStyle>
            <a:lvl1pPr algn="ctr">
              <a:defRPr sz="3500" b="0" i="0" baseline="0">
                <a:solidFill>
                  <a:srgbClr val="EEF1F7"/>
                </a:solidFill>
                <a:latin typeface="Montserrat SemiBold" pitchFamily="2" charset="0"/>
              </a:defRPr>
            </a:lvl1pPr>
          </a:lstStyle>
          <a:p>
            <a:r>
              <a:rPr lang="ru-RU" dirty="0"/>
              <a:t>РАЗДЕЛИТЕЛЬНЫЙ</a:t>
            </a:r>
            <a:br>
              <a:rPr lang="ru-RU" dirty="0"/>
            </a:br>
            <a:r>
              <a:rPr lang="ru-RU" dirty="0"/>
              <a:t>СЛАЙД</a:t>
            </a:r>
          </a:p>
        </p:txBody>
      </p:sp>
    </p:spTree>
    <p:extLst>
      <p:ext uri="{BB962C8B-B14F-4D97-AF65-F5344CB8AC3E}">
        <p14:creationId xmlns:p14="http://schemas.microsoft.com/office/powerpoint/2010/main" val="2555265478"/>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основной слайд">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2"/>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9" name="Заголовок 1">
            <a:extLst>
              <a:ext uri="{FF2B5EF4-FFF2-40B4-BE49-F238E27FC236}">
                <a16:creationId xmlns:a16="http://schemas.microsoft.com/office/drawing/2014/main" xmlns="" id="{BBA0498A-0913-CDF5-597E-786D70179B13}"/>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10" name="Подзаголовок 2">
            <a:extLst>
              <a:ext uri="{FF2B5EF4-FFF2-40B4-BE49-F238E27FC236}">
                <a16:creationId xmlns:a16="http://schemas.microsoft.com/office/drawing/2014/main" xmlns="" id="{B6C6FB25-5D92-B3A6-5B73-DA0E24CF9B49}"/>
              </a:ext>
            </a:extLst>
          </p:cNvPr>
          <p:cNvSpPr>
            <a:spLocks noGrp="1"/>
          </p:cNvSpPr>
          <p:nvPr>
            <p:ph type="subTitle" idx="1" hasCustomPrompt="1"/>
          </p:nvPr>
        </p:nvSpPr>
        <p:spPr>
          <a:xfrm>
            <a:off x="631371" y="1962149"/>
            <a:ext cx="10694997"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Tree>
    <p:extLst>
      <p:ext uri="{BB962C8B-B14F-4D97-AF65-F5344CB8AC3E}">
        <p14:creationId xmlns:p14="http://schemas.microsoft.com/office/powerpoint/2010/main" val="11996768"/>
      </p:ext>
    </p:extLst>
  </p:cSld>
  <p:clrMapOvr>
    <a:masterClrMapping/>
  </p:clrMapOvr>
  <p:extLst mod="1">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основной слайд">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2"/>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9" name="Заголовок 1">
            <a:extLst>
              <a:ext uri="{FF2B5EF4-FFF2-40B4-BE49-F238E27FC236}">
                <a16:creationId xmlns:a16="http://schemas.microsoft.com/office/drawing/2014/main" xmlns="" id="{BBA0498A-0913-CDF5-597E-786D70179B13}"/>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10" name="Подзаголовок 2">
            <a:extLst>
              <a:ext uri="{FF2B5EF4-FFF2-40B4-BE49-F238E27FC236}">
                <a16:creationId xmlns:a16="http://schemas.microsoft.com/office/drawing/2014/main" xmlns="" id="{B6C6FB25-5D92-B3A6-5B73-DA0E24CF9B49}"/>
              </a:ext>
            </a:extLst>
          </p:cNvPr>
          <p:cNvSpPr>
            <a:spLocks noGrp="1"/>
          </p:cNvSpPr>
          <p:nvPr>
            <p:ph type="subTitle" idx="1" hasCustomPrompt="1"/>
          </p:nvPr>
        </p:nvSpPr>
        <p:spPr>
          <a:xfrm>
            <a:off x="631371" y="1962149"/>
            <a:ext cx="10694997"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Tree>
    <p:extLst>
      <p:ext uri="{BB962C8B-B14F-4D97-AF65-F5344CB8AC3E}">
        <p14:creationId xmlns:p14="http://schemas.microsoft.com/office/powerpoint/2010/main" val="1276181485"/>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основной слайд для графиков">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2"/>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sp>
        <p:nvSpPr>
          <p:cNvPr id="9" name="Заголовок 1">
            <a:extLst>
              <a:ext uri="{FF2B5EF4-FFF2-40B4-BE49-F238E27FC236}">
                <a16:creationId xmlns:a16="http://schemas.microsoft.com/office/drawing/2014/main" xmlns="" id="{BBA0498A-0913-CDF5-597E-786D70179B13}"/>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3" name="Диаграмма 2">
            <a:extLst>
              <a:ext uri="{FF2B5EF4-FFF2-40B4-BE49-F238E27FC236}">
                <a16:creationId xmlns:a16="http://schemas.microsoft.com/office/drawing/2014/main" xmlns="" id="{097CFDB5-2AF3-444B-2201-7026FA80E6CD}"/>
              </a:ext>
            </a:extLst>
          </p:cNvPr>
          <p:cNvSpPr>
            <a:spLocks noGrp="1"/>
          </p:cNvSpPr>
          <p:nvPr>
            <p:ph type="chart" sz="quarter" idx="13"/>
          </p:nvPr>
        </p:nvSpPr>
        <p:spPr>
          <a:xfrm>
            <a:off x="731838" y="1620838"/>
            <a:ext cx="10728326" cy="4437743"/>
          </a:xfrm>
        </p:spPr>
        <p:txBody>
          <a:bodyPr/>
          <a:lstStyle>
            <a:lvl1pPr>
              <a:defRPr>
                <a:noFill/>
              </a:defRPr>
            </a:lvl1pPr>
          </a:lstStyle>
          <a:p>
            <a:endParaRPr lang="ru-RU" dirty="0"/>
          </a:p>
        </p:txBody>
      </p:sp>
    </p:spTree>
    <p:extLst>
      <p:ext uri="{BB962C8B-B14F-4D97-AF65-F5344CB8AC3E}">
        <p14:creationId xmlns:p14="http://schemas.microsoft.com/office/powerpoint/2010/main" val="3365250853"/>
      </p:ext>
    </p:extLst>
  </p:cSld>
  <p:clrMapOvr>
    <a:masterClrMapping/>
  </p:clrMapOvr>
  <p:extLst>
    <p:ext uri="{DCECCB84-F9BA-43D5-87BE-67443E8EF086}">
      <p15:sldGuideLst xmlns:p15="http://schemas.microsoft.com/office/powerpoint/2012/main" xmlns="">
        <p15:guide id="1" pos="461">
          <p15:clr>
            <a:srgbClr val="FBAE40"/>
          </p15:clr>
        </p15:guide>
        <p15:guide id="2" pos="7219">
          <p15:clr>
            <a:srgbClr val="FBAE40"/>
          </p15:clr>
        </p15:guide>
        <p15:guide id="3" orient="horz" pos="618">
          <p15:clr>
            <a:srgbClr val="FBAE40"/>
          </p15:clr>
        </p15:guide>
        <p15:guide id="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основной слайд со спилом">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DC1554A1-FC54-FA5E-C094-9C0BADB482BF}"/>
              </a:ext>
            </a:extLst>
          </p:cNvPr>
          <p:cNvSpPr/>
          <p:nvPr userDrawn="1"/>
        </p:nvSpPr>
        <p:spPr>
          <a:xfrm>
            <a:off x="0" y="0"/>
            <a:ext cx="12192000" cy="6858000"/>
          </a:xfrm>
          <a:prstGeom prst="rect">
            <a:avLst/>
          </a:prstGeom>
          <a:gradFill flip="none" rotWithShape="1">
            <a:gsLst>
              <a:gs pos="0">
                <a:srgbClr val="EEF1F7"/>
              </a:gs>
              <a:gs pos="100000">
                <a:srgbClr val="B6C2D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xmlns="" id="{05EFA9E4-D0C4-5EE3-D8FD-EB8BB5E2E0E6}"/>
              </a:ext>
            </a:extLst>
          </p:cNvPr>
          <p:cNvPicPr>
            <a:picLocks noChangeAspect="1"/>
          </p:cNvPicPr>
          <p:nvPr userDrawn="1"/>
        </p:nvPicPr>
        <p:blipFill>
          <a:blip r:embed="rId2"/>
          <a:stretch>
            <a:fillRect/>
          </a:stretch>
        </p:blipFill>
        <p:spPr>
          <a:xfrm>
            <a:off x="10812193" y="389027"/>
            <a:ext cx="732107" cy="836694"/>
          </a:xfrm>
          <a:prstGeom prst="rect">
            <a:avLst/>
          </a:prstGeom>
        </p:spPr>
      </p:pic>
      <p:sp>
        <p:nvSpPr>
          <p:cNvPr id="25" name="Номер слайда 23">
            <a:extLst>
              <a:ext uri="{FF2B5EF4-FFF2-40B4-BE49-F238E27FC236}">
                <a16:creationId xmlns:a16="http://schemas.microsoft.com/office/drawing/2014/main" xmlns="" id="{64F8A91C-E27D-D054-B5F6-659688351DFD}"/>
              </a:ext>
            </a:extLst>
          </p:cNvPr>
          <p:cNvSpPr>
            <a:spLocks noGrp="1"/>
          </p:cNvSpPr>
          <p:nvPr>
            <p:ph type="sldNum" sz="quarter" idx="12"/>
          </p:nvPr>
        </p:nvSpPr>
        <p:spPr>
          <a:xfrm>
            <a:off x="10276114" y="6275728"/>
            <a:ext cx="1268186" cy="365125"/>
          </a:xfrm>
        </p:spPr>
        <p:txBody>
          <a:bodyPr/>
          <a:lstStyle>
            <a:lvl1pPr>
              <a:defRPr baseline="0">
                <a:solidFill>
                  <a:srgbClr val="20336C"/>
                </a:solidFill>
                <a:latin typeface="Montserrat Medium" pitchFamily="2" charset="0"/>
              </a:defRPr>
            </a:lvl1pPr>
          </a:lstStyle>
          <a:p>
            <a:fld id="{4C6B8470-55A6-CF4B-ABEF-5E5F70F4E2F5}" type="slidenum">
              <a:rPr lang="ru-RU" smtClean="0"/>
              <a:pPr/>
              <a:t>‹#›</a:t>
            </a:fld>
            <a:endParaRPr lang="ru-RU" dirty="0"/>
          </a:p>
        </p:txBody>
      </p:sp>
      <p:pic>
        <p:nvPicPr>
          <p:cNvPr id="28" name="Рисунок 27">
            <a:extLst>
              <a:ext uri="{FF2B5EF4-FFF2-40B4-BE49-F238E27FC236}">
                <a16:creationId xmlns:a16="http://schemas.microsoft.com/office/drawing/2014/main" xmlns="" id="{1CC1ED6B-86D3-7317-A434-C79B44EAC3AC}"/>
              </a:ext>
            </a:extLst>
          </p:cNvPr>
          <p:cNvPicPr>
            <a:picLocks noChangeAspect="1"/>
          </p:cNvPicPr>
          <p:nvPr userDrawn="1"/>
        </p:nvPicPr>
        <p:blipFill>
          <a:blip r:embed="rId3">
            <a:alphaModFix amt="50000"/>
          </a:blip>
          <a:stretch>
            <a:fillRect/>
          </a:stretch>
        </p:blipFill>
        <p:spPr>
          <a:xfrm>
            <a:off x="3523488" y="1306053"/>
            <a:ext cx="11102915" cy="10669600"/>
          </a:xfrm>
          <a:prstGeom prst="rect">
            <a:avLst/>
          </a:prstGeom>
        </p:spPr>
      </p:pic>
      <p:sp>
        <p:nvSpPr>
          <p:cNvPr id="31" name="Заголовок 1">
            <a:extLst>
              <a:ext uri="{FF2B5EF4-FFF2-40B4-BE49-F238E27FC236}">
                <a16:creationId xmlns:a16="http://schemas.microsoft.com/office/drawing/2014/main" xmlns="" id="{75D1E865-0299-0CD2-E90F-A8923669D29D}"/>
              </a:ext>
            </a:extLst>
          </p:cNvPr>
          <p:cNvSpPr>
            <a:spLocks noGrp="1"/>
          </p:cNvSpPr>
          <p:nvPr>
            <p:ph type="ctrTitle"/>
          </p:nvPr>
        </p:nvSpPr>
        <p:spPr>
          <a:xfrm>
            <a:off x="631371" y="565036"/>
            <a:ext cx="9949543" cy="1055189"/>
          </a:xfrm>
        </p:spPr>
        <p:txBody>
          <a:bodyPr anchor="t">
            <a:normAutofit/>
          </a:bodyPr>
          <a:lstStyle>
            <a:lvl1pPr algn="l">
              <a:defRPr sz="3500" baseline="0">
                <a:solidFill>
                  <a:srgbClr val="253775"/>
                </a:solidFill>
                <a:latin typeface="Montserrat SemiBold" pitchFamily="2" charset="0"/>
              </a:defRPr>
            </a:lvl1pPr>
          </a:lstStyle>
          <a:p>
            <a:r>
              <a:rPr lang="ru-RU" dirty="0"/>
              <a:t>Образец заголовка</a:t>
            </a:r>
          </a:p>
        </p:txBody>
      </p:sp>
      <p:sp>
        <p:nvSpPr>
          <p:cNvPr id="32" name="Подзаголовок 2">
            <a:extLst>
              <a:ext uri="{FF2B5EF4-FFF2-40B4-BE49-F238E27FC236}">
                <a16:creationId xmlns:a16="http://schemas.microsoft.com/office/drawing/2014/main" xmlns="" id="{577853A8-E490-9E4E-957F-6AB1BC75CC43}"/>
              </a:ext>
            </a:extLst>
          </p:cNvPr>
          <p:cNvSpPr>
            <a:spLocks noGrp="1"/>
          </p:cNvSpPr>
          <p:nvPr>
            <p:ph type="subTitle" idx="1" hasCustomPrompt="1"/>
          </p:nvPr>
        </p:nvSpPr>
        <p:spPr>
          <a:xfrm>
            <a:off x="631371" y="1962149"/>
            <a:ext cx="10694997" cy="4238625"/>
          </a:xfrm>
        </p:spPr>
        <p:txBody>
          <a:bodyPr>
            <a:normAutofit/>
          </a:bodyPr>
          <a:lstStyle>
            <a:lvl1pPr marL="0" indent="0" algn="l">
              <a:buNone/>
              <a:defRPr sz="1500" baseline="0">
                <a:solidFill>
                  <a:srgbClr val="223570"/>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Место для текста</a:t>
            </a:r>
          </a:p>
        </p:txBody>
      </p:sp>
    </p:spTree>
    <p:extLst>
      <p:ext uri="{BB962C8B-B14F-4D97-AF65-F5344CB8AC3E}">
        <p14:creationId xmlns:p14="http://schemas.microsoft.com/office/powerpoint/2010/main" val="1911621521"/>
      </p:ext>
    </p:extLst>
  </p:cSld>
  <p:clrMapOvr>
    <a:masterClrMapping/>
  </p:clrMapOvr>
  <p:extLst>
    <p:ext uri="{DCECCB84-F9BA-43D5-87BE-67443E8EF086}">
      <p15:sldGuideLst xmlns:p15="http://schemas.microsoft.com/office/powerpoint/2012/main" xmlns="">
        <p15:guide id="1" pos="461" userDrawn="1">
          <p15:clr>
            <a:srgbClr val="FBAE40"/>
          </p15:clr>
        </p15:guide>
        <p15:guide id="2" pos="7219" userDrawn="1">
          <p15:clr>
            <a:srgbClr val="FBAE40"/>
          </p15:clr>
        </p15:guide>
        <p15:guide id="3" orient="horz" pos="618" userDrawn="1">
          <p15:clr>
            <a:srgbClr val="FBAE40"/>
          </p15:clr>
        </p15:guide>
        <p15:guide id="4" orient="horz" pos="390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EAE1530-6043-40A2-2C7D-4EA44E315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ED64530A-5128-1D65-45B2-2EA7261EAD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EC81C21-82D1-44B1-9D00-98E52E553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ru-RU"/>
          </a:p>
        </p:txBody>
      </p:sp>
      <p:sp>
        <p:nvSpPr>
          <p:cNvPr id="5" name="Нижний колонтитул 4">
            <a:extLst>
              <a:ext uri="{FF2B5EF4-FFF2-40B4-BE49-F238E27FC236}">
                <a16:creationId xmlns:a16="http://schemas.microsoft.com/office/drawing/2014/main" xmlns="" id="{3E1D6F7A-B1F6-168D-2269-37A7913B5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xmlns="" id="{A075281D-FBB7-0EEE-0483-042F786B0A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6B8470-55A6-CF4B-ABEF-5E5F70F4E2F5}" type="slidenum">
              <a:rPr lang="ru-RU" smtClean="0"/>
              <a:t>‹#›</a:t>
            </a:fld>
            <a:endParaRPr lang="ru-RU"/>
          </a:p>
        </p:txBody>
      </p:sp>
    </p:spTree>
    <p:extLst>
      <p:ext uri="{BB962C8B-B14F-4D97-AF65-F5344CB8AC3E}">
        <p14:creationId xmlns:p14="http://schemas.microsoft.com/office/powerpoint/2010/main" val="3250145928"/>
      </p:ext>
    </p:extLst>
  </p:cSld>
  <p:clrMap bg1="lt1" tx1="dk1" bg2="lt2" tx2="dk2" accent1="accent1" accent2="accent2" accent3="accent3" accent4="accent4" accent5="accent5" accent6="accent6" hlink="hlink" folHlink="folHlink"/>
  <p:sldLayoutIdLst>
    <p:sldLayoutId id="2147483660" r:id="rId1"/>
    <p:sldLayoutId id="2147483676" r:id="rId2"/>
    <p:sldLayoutId id="2147483677" r:id="rId3"/>
    <p:sldLayoutId id="2147483678" r:id="rId4"/>
    <p:sldLayoutId id="2147483672" r:id="rId5"/>
    <p:sldLayoutId id="2147483670" r:id="rId6"/>
    <p:sldLayoutId id="2147483675" r:id="rId7"/>
    <p:sldLayoutId id="2147483669" r:id="rId8"/>
    <p:sldLayoutId id="2147483649" r:id="rId9"/>
    <p:sldLayoutId id="2147483664" r:id="rId10"/>
    <p:sldLayoutId id="2147483661" r:id="rId11"/>
    <p:sldLayoutId id="2147483663" r:id="rId12"/>
    <p:sldLayoutId id="2147483673" r:id="rId13"/>
    <p:sldLayoutId id="2147483666" r:id="rId14"/>
    <p:sldLayoutId id="2147483667" r:id="rId15"/>
    <p:sldLayoutId id="2147483674" r:id="rId16"/>
    <p:sldLayoutId id="2147483668" r:id="rId17"/>
    <p:sldLayoutId id="2147483671" r:id="rId18"/>
    <p:sldLayoutId id="214748368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hyperlink" Target="consultantplus://offline/ref=06E68F200F7097779934AA7848E41AABDF835FD890137904878FB4BAD75638FC3D38E5F3C9A619BC09221F91D0DB5CE7E91E329CD27DE006oAX5O"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hyperlink" Target="consultantplus://offline/ref=32052A3B0367CB71A8B8DB66EAF5476E797E3CE7CEC7D5EB7CE0F817F602D99E7C0BAE3419914A6FC4E1B0D1BF34E5F1C012C029D8E3944772N" TargetMode="External"/><Relationship Id="rId3" Type="http://schemas.openxmlformats.org/officeDocument/2006/relationships/hyperlink" Target="consultantplus://offline/ref=D2C7B0244A33F306BAE4199C27A58BA1AE9FA93D0ED7A8823D78BF553494B4C40B962841CEDB301708E9EAC45BE0F518333FE1A15EAD15o2c2N" TargetMode="External"/><Relationship Id="rId7" Type="http://schemas.openxmlformats.org/officeDocument/2006/relationships/hyperlink" Target="consultantplus://offline/ref=32052A3B0367CB71A8B8DB66EAF5476E797E3CE7CEC7D5EB7CE0F817F602D99E7C0BAE3419914B6AC4E1B0D1BF34E5F1C012C029D8E3944772N" TargetMode="External"/><Relationship Id="rId2" Type="http://schemas.openxmlformats.org/officeDocument/2006/relationships/hyperlink" Target="consultantplus://offline/ref=FD57BA37F5B82A3D79A110E298759B1A2370D170B522E64FDBACADFD95C6CED1FFDDD88D281B08963AEDC6C9556246190276918FB41A70ADjAWDN" TargetMode="External"/><Relationship Id="rId1" Type="http://schemas.openxmlformats.org/officeDocument/2006/relationships/slideLayout" Target="../slideLayouts/slideLayout9.xml"/><Relationship Id="rId6" Type="http://schemas.openxmlformats.org/officeDocument/2006/relationships/hyperlink" Target="consultantplus://offline/ref=32052A3B0367CB71A8B8DB66EAF5476E797E3CE7CEC7D5EB7CE0F817F602D99E7C0BAE3419914A62C4E1B0D1BF34E5F1C012C029D8E3944772N" TargetMode="External"/><Relationship Id="rId5" Type="http://schemas.openxmlformats.org/officeDocument/2006/relationships/hyperlink" Target="consultantplus://offline/ref=32052A3B0367CB71A8B8DB66EAF5476E797E3CE7CEC7D5EB7CE0F817F602D99E7C0BAE3419914A69C4E1B0D1BF34E5F1C012C029D8E3944772N" TargetMode="External"/><Relationship Id="rId4" Type="http://schemas.openxmlformats.org/officeDocument/2006/relationships/hyperlink" Target="consultantplus://offline/ref=D2C7B0244A33F306BAE4199C27A58BA1AE9FA93D0ED7A8823D78BF553494B4C40B962841CEDB371208E9EAC45BE0F518333FE1A15EAD15o2c2N" TargetMode="External"/><Relationship Id="rId9" Type="http://schemas.openxmlformats.org/officeDocument/2006/relationships/hyperlink" Target="consultantplus://offline/ref=32052A3B0367CB71A8B8DB66EAF5476E797E3CE7CEC7D5EB7CE0F817F602D99E7C0BAE3419914B69C4E1B0D1BF34E5F1C012C029D8E3944772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consultantplus://offline/ref=B21A980181B1F6BD6B9F7D0773F46833221CE6094A686551D0AB3B470C229852229BD588DDAACA07E2C70DC0673A74F8BB5364DEG5i6I" TargetMode="External"/><Relationship Id="rId2" Type="http://schemas.openxmlformats.org/officeDocument/2006/relationships/hyperlink" Target="consultantplus://offline/ref=B21A980181B1F6BD6B9F7D0773F46833221CE6094A686551D0AB3B470C229852229BD58CD5AACA07E2C70DC0673A74F8BB5364DEG5i6I" TargetMode="External"/><Relationship Id="rId1" Type="http://schemas.openxmlformats.org/officeDocument/2006/relationships/slideLayout" Target="../slideLayouts/slideLayout9.xml"/><Relationship Id="rId4" Type="http://schemas.openxmlformats.org/officeDocument/2006/relationships/hyperlink" Target="consultantplus://offline/ref=B21A980181B1F6BD6B9F7D0773F46833221CE6094A686551D0AB3B470C229852229BD588D7F5CF12F39F00C1782574E7A75166GDi9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consultantplus://offline/ref=A68F08D7D93210596CACB9E1773EF87E4519E895E5F176A192D4B2E812C35EC943FE9FF878C3A4B001E829669625E2D9BE2CD4EDEFC2j7dBL" TargetMode="External"/><Relationship Id="rId2" Type="http://schemas.openxmlformats.org/officeDocument/2006/relationships/hyperlink" Target="consultantplus://offline/ref=A68F08D7D93210596CACA5E2693EF87E431AE593E0F776A192D4B2E812C35EC943FE9FFE78CAA4B853B23962DF71EEC6BE30CBEDF1C27E75jCd0L" TargetMode="External"/><Relationship Id="rId1" Type="http://schemas.openxmlformats.org/officeDocument/2006/relationships/slideLayout" Target="../slideLayouts/slideLayout9.xml"/><Relationship Id="rId6" Type="http://schemas.openxmlformats.org/officeDocument/2006/relationships/hyperlink" Target="consultantplus://offline/ref=A68F08D7D93210596CACA5E2693EF87E431AE593E0F776A192D4B2E812C35EC943FE9FFE78CAA4BB52B23962DF71EEC6BE30CBEDF1C27E75jCd0L" TargetMode="External"/><Relationship Id="rId5" Type="http://schemas.openxmlformats.org/officeDocument/2006/relationships/hyperlink" Target="consultantplus://offline/ref=A68F08D7D93210596CACB9E1773EF87E4519E894E1FD76A192D4B2E812C35EC943FE9FFE7BCEA2BF5EED3C77CE29E2C6A12FC8F1EDC07Cj7d2L" TargetMode="External"/><Relationship Id="rId4" Type="http://schemas.openxmlformats.org/officeDocument/2006/relationships/hyperlink" Target="consultantplus://offline/ref=A68F08D7D93210596CACB9E1773EF87E4519E894E1FD76A192D4B2E812C35EC943FE9FFE78CBA6B853B23962DF71EEC6BE30CBEDF1C27E75jCd0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consultantplus://offline/ref=F009FECC1091624851B6680A57D7D4974BA5807B4C0AE26C4E13BD701B6237052FAD20784BC16FA47FD4FBAE25730A7F1BE793244BD1BAA7x1P6L" TargetMode="External"/><Relationship Id="rId2" Type="http://schemas.openxmlformats.org/officeDocument/2006/relationships/hyperlink" Target="consultantplus://offline/ref=F009FECC1091624851B6680A57D7D4974BA5807B4C0AE26C4E13BD701B6237052FAD20784BC16FA571D4FBAE25730A7F1BE793244BD1BAA7x1P6L" TargetMode="External"/><Relationship Id="rId1" Type="http://schemas.openxmlformats.org/officeDocument/2006/relationships/slideLayout" Target="../slideLayouts/slideLayout9.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2" Type="http://schemas.openxmlformats.org/officeDocument/2006/relationships/hyperlink" Target="consultantplus://offline/ref=8D25B50542BACC61D74264561639E34A15E55061956B8A012EC21CB56F40CD313C06EC5D95963CD109C92BE1CFE97BD514E8D56E05648BCA79e3G"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xmlns="" id="{396BA916-D53B-0E1F-22A7-623B62A4D146}"/>
              </a:ext>
            </a:extLst>
          </p:cNvPr>
          <p:cNvSpPr>
            <a:spLocks noGrp="1"/>
          </p:cNvSpPr>
          <p:nvPr>
            <p:ph type="sldNum" sz="quarter" idx="12"/>
          </p:nvPr>
        </p:nvSpPr>
        <p:spPr/>
        <p:txBody>
          <a:bodyPr/>
          <a:lstStyle/>
          <a:p>
            <a:fld id="{4C6B8470-55A6-CF4B-ABEF-5E5F70F4E2F5}" type="slidenum">
              <a:rPr lang="ru-RU" smtClean="0"/>
              <a:pPr/>
              <a:t>1</a:t>
            </a:fld>
            <a:endParaRPr lang="ru-RU" dirty="0"/>
          </a:p>
        </p:txBody>
      </p:sp>
      <p:sp>
        <p:nvSpPr>
          <p:cNvPr id="3" name="Заголовок 2">
            <a:extLst>
              <a:ext uri="{FF2B5EF4-FFF2-40B4-BE49-F238E27FC236}">
                <a16:creationId xmlns:a16="http://schemas.microsoft.com/office/drawing/2014/main" xmlns="" id="{6DA4D234-647B-FC4B-A829-BB91086CB88F}"/>
              </a:ext>
            </a:extLst>
          </p:cNvPr>
          <p:cNvSpPr>
            <a:spLocks noGrp="1"/>
          </p:cNvSpPr>
          <p:nvPr>
            <p:ph type="ctrTitle"/>
          </p:nvPr>
        </p:nvSpPr>
        <p:spPr>
          <a:xfrm>
            <a:off x="2491210" y="2755240"/>
            <a:ext cx="7208874" cy="363975"/>
          </a:xfrm>
        </p:spPr>
        <p:txBody>
          <a:bodyPr>
            <a:noAutofit/>
          </a:bodyPr>
          <a:lstStyle/>
          <a:p>
            <a:r>
              <a:rPr lang="ru-RU" sz="2800" dirty="0" smtClean="0">
                <a:latin typeface="Arial" panose="020B0604020202020204" pitchFamily="34" charset="0"/>
                <a:cs typeface="Arial" panose="020B0604020202020204" pitchFamily="34" charset="0"/>
              </a:rPr>
              <a:t>ФЕДЕРАЛЬНАЯ НАЛОГОВАЯ </a:t>
            </a:r>
            <a:r>
              <a:rPr lang="ru-RU" sz="2800" dirty="0">
                <a:latin typeface="Arial" panose="020B0604020202020204" pitchFamily="34" charset="0"/>
                <a:cs typeface="Arial" panose="020B0604020202020204" pitchFamily="34" charset="0"/>
              </a:rPr>
              <a:t>СЛУЖБА</a:t>
            </a:r>
          </a:p>
        </p:txBody>
      </p:sp>
      <p:sp>
        <p:nvSpPr>
          <p:cNvPr id="4" name="Текст 3">
            <a:extLst>
              <a:ext uri="{FF2B5EF4-FFF2-40B4-BE49-F238E27FC236}">
                <a16:creationId xmlns:a16="http://schemas.microsoft.com/office/drawing/2014/main" xmlns="" id="{43767255-9755-2D77-6ACE-D51C6B592ABB}"/>
              </a:ext>
            </a:extLst>
          </p:cNvPr>
          <p:cNvSpPr>
            <a:spLocks noGrp="1"/>
          </p:cNvSpPr>
          <p:nvPr>
            <p:ph type="body" sz="quarter" idx="13"/>
          </p:nvPr>
        </p:nvSpPr>
        <p:spPr>
          <a:xfrm>
            <a:off x="2877424" y="3535728"/>
            <a:ext cx="6551802" cy="1330561"/>
          </a:xfrm>
        </p:spPr>
        <p:txBody>
          <a:bodyPr>
            <a:normAutofit fontScale="92500" lnSpcReduction="20000"/>
          </a:bodyPr>
          <a:lstStyle/>
          <a:p>
            <a:r>
              <a:rPr lang="ru-RU" sz="2000" dirty="0" smtClean="0">
                <a:latin typeface="Arial" panose="020B0604020202020204" pitchFamily="34" charset="0"/>
                <a:cs typeface="Arial" panose="020B0604020202020204" pitchFamily="34" charset="0"/>
              </a:rPr>
              <a:t>«Страховые взносы в 2026 году: </a:t>
            </a:r>
          </a:p>
          <a:p>
            <a:r>
              <a:rPr lang="ru-RU" sz="2000" dirty="0" smtClean="0">
                <a:latin typeface="Arial" panose="020B0604020202020204" pitchFamily="34" charset="0"/>
                <a:cs typeface="Arial" panose="020B0604020202020204" pitchFamily="34" charset="0"/>
              </a:rPr>
              <a:t>новые тарифы, лимиты и порядок уплаты. </a:t>
            </a:r>
          </a:p>
          <a:p>
            <a:r>
              <a:rPr lang="ru-RU" sz="2000" dirty="0" smtClean="0">
                <a:latin typeface="Arial" panose="020B0604020202020204" pitchFamily="34" charset="0"/>
                <a:cs typeface="Arial" panose="020B0604020202020204" pitchFamily="34" charset="0"/>
              </a:rPr>
              <a:t>Изменения по НДФЛ с 2026 года» </a:t>
            </a:r>
            <a:endParaRPr lang="ru-RU" sz="2000" dirty="0">
              <a:latin typeface="Arial" panose="020B0604020202020204" pitchFamily="34" charset="0"/>
              <a:cs typeface="Arial" panose="020B0604020202020204" pitchFamily="34" charset="0"/>
            </a:endParaRPr>
          </a:p>
          <a:p>
            <a:r>
              <a:rPr lang="ru-RU" sz="2400" dirty="0" err="1" smtClean="0">
                <a:latin typeface="Arial" panose="020B0604020202020204" pitchFamily="34" charset="0"/>
                <a:cs typeface="Arial" panose="020B0604020202020204" pitchFamily="34" charset="0"/>
              </a:rPr>
              <a:t>Арикова</a:t>
            </a:r>
            <a:r>
              <a:rPr lang="ru-RU" sz="2400" dirty="0" smtClean="0">
                <a:latin typeface="Arial" panose="020B0604020202020204" pitchFamily="34" charset="0"/>
                <a:cs typeface="Arial" panose="020B0604020202020204" pitchFamily="34" charset="0"/>
              </a:rPr>
              <a:t> </a:t>
            </a:r>
            <a:r>
              <a:rPr lang="ru-RU" sz="2400" dirty="0" smtClean="0">
                <a:latin typeface="Arial" panose="020B0604020202020204" pitchFamily="34" charset="0"/>
                <a:cs typeface="Arial" panose="020B0604020202020204" pitchFamily="34" charset="0"/>
              </a:rPr>
              <a:t>Гузель </a:t>
            </a:r>
            <a:r>
              <a:rPr lang="ru-RU" sz="2400" dirty="0" smtClean="0">
                <a:latin typeface="Arial" panose="020B0604020202020204" pitchFamily="34" charset="0"/>
                <a:cs typeface="Arial" panose="020B0604020202020204" pitchFamily="34" charset="0"/>
              </a:rPr>
              <a:t>Рашидовна</a:t>
            </a:r>
            <a:endParaRPr lang="ru-RU" sz="24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xmlns="" id="{039DF6E3-428D-A6C8-0BCC-F96751AC300D}"/>
              </a:ext>
            </a:extLst>
          </p:cNvPr>
          <p:cNvPicPr>
            <a:picLocks noChangeAspect="1"/>
          </p:cNvPicPr>
          <p:nvPr/>
        </p:nvPicPr>
        <p:blipFill>
          <a:blip r:embed="rId2"/>
          <a:stretch>
            <a:fillRect/>
          </a:stretch>
        </p:blipFill>
        <p:spPr>
          <a:xfrm>
            <a:off x="5303989" y="945734"/>
            <a:ext cx="1583317" cy="1809506"/>
          </a:xfrm>
          <a:prstGeom prst="rect">
            <a:avLst/>
          </a:prstGeom>
        </p:spPr>
      </p:pic>
      <p:sp>
        <p:nvSpPr>
          <p:cNvPr id="9" name="TextBox 8"/>
          <p:cNvSpPr txBox="1"/>
          <p:nvPr/>
        </p:nvSpPr>
        <p:spPr>
          <a:xfrm>
            <a:off x="3435409" y="5230027"/>
            <a:ext cx="5264210" cy="400110"/>
          </a:xfrm>
          <a:prstGeom prst="rect">
            <a:avLst/>
          </a:prstGeom>
          <a:noFill/>
        </p:spPr>
        <p:txBody>
          <a:bodyPr wrap="square" rtlCol="0">
            <a:spAutoFit/>
          </a:bodyPr>
          <a:lstStyle/>
          <a:p>
            <a:pPr algn="ctr"/>
            <a:r>
              <a:rPr lang="ru-RU" sz="2000" b="1" dirty="0" smtClean="0">
                <a:solidFill>
                  <a:srgbClr val="4B4347"/>
                </a:solidFill>
                <a:latin typeface="Arial" panose="020B0604020202020204" pitchFamily="34" charset="0"/>
                <a:cs typeface="Arial" panose="020B0604020202020204" pitchFamily="34" charset="0"/>
              </a:rPr>
              <a:t>УФНС России по Республике Татарстан</a:t>
            </a:r>
            <a:endParaRPr lang="ru-RU" sz="2000" b="1" dirty="0">
              <a:solidFill>
                <a:srgbClr val="4B43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899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10</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631371" y="420414"/>
            <a:ext cx="10089181" cy="840827"/>
          </a:xfrm>
        </p:spPr>
        <p:txBody>
          <a:bodyPr>
            <a:noAutofit/>
          </a:bodyPr>
          <a:lstStyle/>
          <a:p>
            <a:pPr algn="ctr"/>
            <a:r>
              <a:rPr lang="ru-RU" sz="2800" dirty="0" smtClean="0">
                <a:solidFill>
                  <a:srgbClr val="365CFE"/>
                </a:solidFill>
                <a:latin typeface="Arial" panose="020B0604020202020204" pitchFamily="34" charset="0"/>
                <a:cs typeface="Arial" panose="020B0604020202020204" pitchFamily="34" charset="0"/>
              </a:rPr>
              <a:t>Изменения</a:t>
            </a:r>
            <a:r>
              <a:rPr lang="ru-RU" sz="2800" dirty="0" smtClean="0">
                <a:solidFill>
                  <a:srgbClr val="002060"/>
                </a:solidFill>
                <a:latin typeface="Arial" panose="020B0604020202020204" pitchFamily="34" charset="0"/>
                <a:cs typeface="Arial" panose="020B0604020202020204" pitchFamily="34" charset="0"/>
              </a:rPr>
              <a:t> в статью 421 </a:t>
            </a:r>
            <a:r>
              <a:rPr lang="ru-RU" sz="2800" dirty="0">
                <a:solidFill>
                  <a:srgbClr val="002060"/>
                </a:solidFill>
                <a:latin typeface="Arial" panose="020B0604020202020204" pitchFamily="34" charset="0"/>
                <a:cs typeface="Arial" panose="020B0604020202020204" pitchFamily="34" charset="0"/>
              </a:rPr>
              <a:t>НК РФ «Налоговая база по </a:t>
            </a:r>
            <a:r>
              <a:rPr lang="ru-RU" sz="2800" dirty="0" smtClean="0">
                <a:solidFill>
                  <a:srgbClr val="002060"/>
                </a:solidFill>
                <a:latin typeface="Arial" panose="020B0604020202020204" pitchFamily="34" charset="0"/>
                <a:cs typeface="Arial" panose="020B0604020202020204" pitchFamily="34" charset="0"/>
              </a:rPr>
              <a:t>страховым взносам» </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324303"/>
            <a:ext cx="10856436" cy="4876472"/>
          </a:xfrm>
        </p:spPr>
        <p:txBody>
          <a:bodyPr>
            <a:noAutofit/>
          </a:bodyPr>
          <a:lstStyle/>
          <a:p>
            <a:pPr algn="just">
              <a:lnSpc>
                <a:spcPct val="100000"/>
              </a:lnSpc>
              <a:spcBef>
                <a:spcPts val="0"/>
              </a:spcBef>
            </a:pPr>
            <a:endParaRPr lang="ru-RU" sz="1800" dirty="0" smtClean="0">
              <a:solidFill>
                <a:srgbClr val="365CFE"/>
              </a:solidFill>
              <a:latin typeface="Arial" panose="020B0604020202020204" pitchFamily="34" charset="0"/>
              <a:cs typeface="Arial" panose="020B0604020202020204" pitchFamily="34" charset="0"/>
            </a:endParaRPr>
          </a:p>
          <a:p>
            <a:pPr algn="just">
              <a:lnSpc>
                <a:spcPct val="100000"/>
              </a:lnSpc>
              <a:spcBef>
                <a:spcPts val="0"/>
              </a:spcBef>
            </a:pPr>
            <a:r>
              <a:rPr lang="ru-RU" sz="1800" dirty="0" smtClean="0">
                <a:solidFill>
                  <a:srgbClr val="365CFE"/>
                </a:solidFill>
                <a:latin typeface="Arial" panose="020B0604020202020204" pitchFamily="34" charset="0"/>
                <a:cs typeface="Arial" panose="020B0604020202020204" pitchFamily="34" charset="0"/>
              </a:rPr>
              <a:t>С </a:t>
            </a:r>
            <a:r>
              <a:rPr lang="ru-RU" sz="1800" dirty="0">
                <a:solidFill>
                  <a:srgbClr val="365CFE"/>
                </a:solidFill>
                <a:latin typeface="Arial" panose="020B0604020202020204" pitchFamily="34" charset="0"/>
                <a:cs typeface="Arial" panose="020B0604020202020204" pitchFamily="34" charset="0"/>
              </a:rPr>
              <a:t>1 января 2026 года Федеральным законом № 425-ФЗ от 28.11.2025 внесены изменения в статью 421 НК </a:t>
            </a:r>
            <a:r>
              <a:rPr lang="ru-RU" sz="1800" dirty="0" smtClean="0">
                <a:solidFill>
                  <a:srgbClr val="365CFE"/>
                </a:solidFill>
                <a:latin typeface="Arial" panose="020B0604020202020204" pitchFamily="34" charset="0"/>
                <a:cs typeface="Arial" panose="020B0604020202020204" pitchFamily="34" charset="0"/>
              </a:rPr>
              <a:t>РФ, согласно </a:t>
            </a:r>
            <a:r>
              <a:rPr lang="ru-RU" sz="1800" dirty="0">
                <a:solidFill>
                  <a:srgbClr val="365CFE"/>
                </a:solidFill>
                <a:latin typeface="Arial" panose="020B0604020202020204" pitchFamily="34" charset="0"/>
                <a:cs typeface="Arial" panose="020B0604020202020204" pitchFamily="34" charset="0"/>
              </a:rPr>
              <a:t>которым установлена обязанность для коммерческих организаций исчислять страховые взносы с выплат руководителю </a:t>
            </a:r>
            <a:r>
              <a:rPr lang="ru-RU" sz="1800" dirty="0" smtClean="0">
                <a:solidFill>
                  <a:srgbClr val="365CFE"/>
                </a:solidFill>
                <a:latin typeface="Arial" panose="020B0604020202020204" pitchFamily="34" charset="0"/>
                <a:cs typeface="Arial" panose="020B0604020202020204" pitchFamily="34" charset="0"/>
              </a:rPr>
              <a:t>в размере, не </a:t>
            </a:r>
            <a:r>
              <a:rPr lang="ru-RU" sz="1800" dirty="0">
                <a:solidFill>
                  <a:srgbClr val="365CFE"/>
                </a:solidFill>
                <a:latin typeface="Arial" panose="020B0604020202020204" pitchFamily="34" charset="0"/>
                <a:cs typeface="Arial" panose="020B0604020202020204" pitchFamily="34" charset="0"/>
              </a:rPr>
              <a:t>менее </a:t>
            </a:r>
            <a:r>
              <a:rPr lang="ru-RU" sz="1800" dirty="0" smtClean="0">
                <a:solidFill>
                  <a:srgbClr val="365CFE"/>
                </a:solidFill>
                <a:latin typeface="Arial" panose="020B0604020202020204" pitchFamily="34" charset="0"/>
                <a:cs typeface="Arial" panose="020B0604020202020204" pitchFamily="34" charset="0"/>
              </a:rPr>
              <a:t>1 МРОТ  РФ (с </a:t>
            </a:r>
            <a:r>
              <a:rPr lang="ru-RU" sz="1800" dirty="0">
                <a:solidFill>
                  <a:srgbClr val="365CFE"/>
                </a:solidFill>
                <a:latin typeface="Arial" panose="020B0604020202020204" pitchFamily="34" charset="0"/>
                <a:cs typeface="Arial" panose="020B0604020202020204" pitchFamily="34" charset="0"/>
              </a:rPr>
              <a:t>01.01.2026 </a:t>
            </a:r>
            <a:r>
              <a:rPr lang="ru-RU" sz="1800" dirty="0" smtClean="0">
                <a:solidFill>
                  <a:srgbClr val="365CFE"/>
                </a:solidFill>
                <a:latin typeface="Arial" panose="020B0604020202020204" pitchFamily="34" charset="0"/>
                <a:cs typeface="Arial" panose="020B0604020202020204" pitchFamily="34" charset="0"/>
              </a:rPr>
              <a:t>МРОТ в РФ – 27093 </a:t>
            </a:r>
            <a:r>
              <a:rPr lang="ru-RU" sz="1800" dirty="0" err="1" smtClean="0">
                <a:solidFill>
                  <a:srgbClr val="365CFE"/>
                </a:solidFill>
                <a:latin typeface="Arial" panose="020B0604020202020204" pitchFamily="34" charset="0"/>
                <a:cs typeface="Arial" panose="020B0604020202020204" pitchFamily="34" charset="0"/>
              </a:rPr>
              <a:t>руб</a:t>
            </a:r>
            <a:r>
              <a:rPr lang="ru-RU" sz="1800" dirty="0">
                <a:solidFill>
                  <a:srgbClr val="365CFE"/>
                </a:solidFill>
                <a:latin typeface="Arial" panose="020B0604020202020204" pitchFamily="34" charset="0"/>
                <a:cs typeface="Arial" panose="020B0604020202020204" pitchFamily="34" charset="0"/>
              </a:rPr>
              <a:t>). </a:t>
            </a:r>
            <a:r>
              <a:rPr lang="ru-RU" sz="1800" dirty="0" smtClean="0">
                <a:solidFill>
                  <a:srgbClr val="365CFE"/>
                </a:solidFill>
                <a:latin typeface="Arial" panose="020B0604020202020204" pitchFamily="34" charset="0"/>
                <a:cs typeface="Arial" panose="020B0604020202020204" pitchFamily="34" charset="0"/>
              </a:rPr>
              <a:t>Таким образом, минимальная база по страховым взносам для руководителей коммерческих организаций в месяц – 1МРОТ</a:t>
            </a:r>
            <a:r>
              <a:rPr lang="ru-RU" sz="1800" dirty="0" smtClean="0">
                <a:solidFill>
                  <a:srgbClr val="365CFE"/>
                </a:solidFill>
                <a:latin typeface="Arial" panose="020B0604020202020204" pitchFamily="34" charset="0"/>
                <a:cs typeface="Arial" panose="020B0604020202020204" pitchFamily="34" charset="0"/>
              </a:rPr>
              <a:t>.</a:t>
            </a:r>
          </a:p>
          <a:p>
            <a:pPr algn="just">
              <a:lnSpc>
                <a:spcPct val="100000"/>
              </a:lnSpc>
              <a:spcBef>
                <a:spcPts val="0"/>
              </a:spcBef>
            </a:pPr>
            <a:endParaRPr lang="ru-RU" sz="1800" dirty="0">
              <a:solidFill>
                <a:srgbClr val="365CFE"/>
              </a:solidFill>
              <a:latin typeface="Arial" panose="020B0604020202020204" pitchFamily="34" charset="0"/>
              <a:cs typeface="Arial" panose="020B0604020202020204" pitchFamily="34" charset="0"/>
            </a:endParaRPr>
          </a:p>
          <a:p>
            <a:pPr algn="just">
              <a:lnSpc>
                <a:spcPct val="100000"/>
              </a:lnSpc>
              <a:spcBef>
                <a:spcPts val="0"/>
              </a:spcBef>
            </a:pPr>
            <a:r>
              <a:rPr lang="ru-RU" sz="1800" dirty="0" smtClean="0">
                <a:solidFill>
                  <a:schemeClr val="tx1"/>
                </a:solidFill>
                <a:latin typeface="Arial" panose="020B0604020202020204" pitchFamily="34" charset="0"/>
                <a:cs typeface="Arial" panose="020B0604020202020204" pitchFamily="34" charset="0"/>
              </a:rPr>
              <a:t>Если </a:t>
            </a:r>
            <a:r>
              <a:rPr lang="ru-RU" sz="1800" dirty="0">
                <a:solidFill>
                  <a:schemeClr val="tx1"/>
                </a:solidFill>
                <a:latin typeface="Arial" panose="020B0604020202020204" pitchFamily="34" charset="0"/>
                <a:cs typeface="Arial" panose="020B0604020202020204" pitchFamily="34" charset="0"/>
              </a:rPr>
              <a:t>полномочия руководителем </a:t>
            </a:r>
            <a:r>
              <a:rPr lang="ru-RU" sz="1800" dirty="0">
                <a:latin typeface="Arial" panose="020B0604020202020204" pitchFamily="34" charset="0"/>
                <a:cs typeface="Arial" panose="020B0604020202020204" pitchFamily="34" charset="0"/>
              </a:rPr>
              <a:t>осуществлялись неполный месяц, </a:t>
            </a:r>
            <a:r>
              <a:rPr lang="ru-RU" sz="1800" dirty="0" smtClean="0">
                <a:latin typeface="Arial" panose="020B0604020202020204" pitchFamily="34" charset="0"/>
                <a:cs typeface="Arial" panose="020B0604020202020204" pitchFamily="34" charset="0"/>
              </a:rPr>
              <a:t>сумма налоговой базы исходя из          1 МРОТ определяется </a:t>
            </a:r>
            <a:r>
              <a:rPr lang="ru-RU" sz="1800" dirty="0">
                <a:latin typeface="Arial" panose="020B0604020202020204" pitchFamily="34" charset="0"/>
                <a:cs typeface="Arial" panose="020B0604020202020204" pitchFamily="34" charset="0"/>
              </a:rPr>
              <a:t>пропорционально количеству календарных дней этого месяца, в течение которых </a:t>
            </a:r>
            <a:r>
              <a:rPr lang="ru-RU" sz="1800" dirty="0" smtClean="0">
                <a:latin typeface="Arial" panose="020B0604020202020204" pitchFamily="34" charset="0"/>
                <a:cs typeface="Arial" panose="020B0604020202020204" pitchFamily="34" charset="0"/>
              </a:rPr>
              <a:t>руководителем осуществлялись </a:t>
            </a:r>
            <a:r>
              <a:rPr lang="ru-RU" sz="1800" dirty="0">
                <a:latin typeface="Arial" panose="020B0604020202020204" pitchFamily="34" charset="0"/>
                <a:cs typeface="Arial" panose="020B0604020202020204" pitchFamily="34" charset="0"/>
              </a:rPr>
              <a:t>полномочия</a:t>
            </a:r>
            <a:r>
              <a:rPr lang="ru-RU" sz="1800" dirty="0" smtClean="0">
                <a:latin typeface="Arial" panose="020B0604020202020204" pitchFamily="34" charset="0"/>
                <a:cs typeface="Arial" panose="020B0604020202020204" pitchFamily="34" charset="0"/>
              </a:rPr>
              <a:t>. Данная норма для вновь зарегистрированных НП.</a:t>
            </a:r>
            <a:endParaRPr lang="ru-RU" sz="1800" dirty="0">
              <a:latin typeface="Arial" panose="020B0604020202020204" pitchFamily="34" charset="0"/>
              <a:cs typeface="Arial" panose="020B0604020202020204" pitchFamily="34" charset="0"/>
            </a:endParaRPr>
          </a:p>
          <a:p>
            <a:pPr algn="just">
              <a:lnSpc>
                <a:spcPct val="100000"/>
              </a:lnSpc>
              <a:spcBef>
                <a:spcPts val="0"/>
              </a:spcBef>
            </a:pPr>
            <a:r>
              <a:rPr lang="ru-RU" sz="1800" dirty="0" smtClean="0">
                <a:solidFill>
                  <a:schemeClr val="tx1"/>
                </a:solidFill>
                <a:latin typeface="Arial" panose="020B0604020202020204" pitchFamily="34" charset="0"/>
                <a:cs typeface="Arial" panose="020B0604020202020204" pitchFamily="34" charset="0"/>
              </a:rPr>
              <a:t>Н</a:t>
            </a:r>
            <a:r>
              <a:rPr lang="ru-RU" sz="1800" dirty="0" smtClean="0">
                <a:latin typeface="Arial" panose="020B0604020202020204" pitchFamily="34" charset="0"/>
                <a:cs typeface="Arial" panose="020B0604020202020204" pitchFamily="34" charset="0"/>
              </a:rPr>
              <a:t>ачисление </a:t>
            </a:r>
            <a:r>
              <a:rPr lang="ru-RU" sz="1800" dirty="0">
                <a:latin typeface="Arial" panose="020B0604020202020204" pitchFamily="34" charset="0"/>
                <a:cs typeface="Arial" panose="020B0604020202020204" pitchFamily="34" charset="0"/>
              </a:rPr>
              <a:t>страховых взносов с величины </a:t>
            </a:r>
            <a:r>
              <a:rPr lang="ru-RU" sz="1800" dirty="0" smtClean="0">
                <a:latin typeface="Arial" panose="020B0604020202020204" pitchFamily="34" charset="0"/>
                <a:cs typeface="Arial" panose="020B0604020202020204" pitchFamily="34" charset="0"/>
              </a:rPr>
              <a:t>1 МРОТ </a:t>
            </a:r>
            <a:r>
              <a:rPr lang="ru-RU" sz="1800" dirty="0">
                <a:latin typeface="Arial" panose="020B0604020202020204" pitchFamily="34" charset="0"/>
                <a:cs typeface="Arial" panose="020B0604020202020204" pitchFamily="34" charset="0"/>
              </a:rPr>
              <a:t>не зависит от нахождения руководителя в отпуске, на больничном, в командировке, </a:t>
            </a:r>
            <a:r>
              <a:rPr lang="ru-RU" sz="1800" dirty="0" smtClean="0">
                <a:latin typeface="Arial" panose="020B0604020202020204" pitchFamily="34" charset="0"/>
                <a:cs typeface="Arial" panose="020B0604020202020204" pitchFamily="34" charset="0"/>
              </a:rPr>
              <a:t>нормы </a:t>
            </a:r>
            <a:r>
              <a:rPr lang="ru-RU" sz="1800" dirty="0">
                <a:latin typeface="Arial" panose="020B0604020202020204" pitchFamily="34" charset="0"/>
                <a:cs typeface="Arial" panose="020B0604020202020204" pitchFamily="34" charset="0"/>
              </a:rPr>
              <a:t>отработанного им </a:t>
            </a:r>
            <a:r>
              <a:rPr lang="ru-RU" sz="1800" dirty="0" smtClean="0">
                <a:latin typeface="Arial" panose="020B0604020202020204" pitchFamily="34" charset="0"/>
                <a:cs typeface="Arial" panose="020B0604020202020204" pitchFamily="34" charset="0"/>
              </a:rPr>
              <a:t>рабочего времени </a:t>
            </a:r>
            <a:r>
              <a:rPr lang="ru-RU" sz="1800" dirty="0">
                <a:latin typeface="Arial" panose="020B0604020202020204" pitchFamily="34" charset="0"/>
                <a:cs typeface="Arial" panose="020B0604020202020204" pitchFamily="34" charset="0"/>
              </a:rPr>
              <a:t>и т.д.</a:t>
            </a:r>
          </a:p>
          <a:p>
            <a:pPr algn="just"/>
            <a:endParaRPr lang="ru-R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627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11</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631371" y="565036"/>
            <a:ext cx="9949543" cy="1116619"/>
          </a:xfrm>
        </p:spPr>
        <p:txBody>
          <a:bodyPr>
            <a:normAutofit/>
          </a:bodyPr>
          <a:lstStyle/>
          <a:p>
            <a:pPr algn="ctr"/>
            <a:r>
              <a:rPr lang="ru-RU" sz="2800" dirty="0" smtClean="0">
                <a:solidFill>
                  <a:srgbClr val="365CFE"/>
                </a:solidFill>
                <a:latin typeface="Arial" panose="020B0604020202020204" pitchFamily="34" charset="0"/>
                <a:cs typeface="Arial" panose="020B0604020202020204" pitchFamily="34" charset="0"/>
              </a:rPr>
              <a:t>Изменения</a:t>
            </a:r>
            <a:r>
              <a:rPr lang="ru-RU" sz="2800" dirty="0" smtClean="0">
                <a:solidFill>
                  <a:srgbClr val="002060"/>
                </a:solidFill>
                <a:latin typeface="Arial" panose="020B0604020202020204" pitchFamily="34" charset="0"/>
                <a:cs typeface="Arial" panose="020B0604020202020204" pitchFamily="34" charset="0"/>
              </a:rPr>
              <a:t> в статью 422 НК РФ «Выплаты, не подлежащие налогообложению»</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902372"/>
            <a:ext cx="10694997" cy="4298403"/>
          </a:xfrm>
        </p:spPr>
        <p:txBody>
          <a:bodyPr>
            <a:noAutofit/>
          </a:bodyPr>
          <a:lstStyle/>
          <a:p>
            <a:pPr indent="450215" algn="just">
              <a:lnSpc>
                <a:spcPct val="150000"/>
              </a:lnSpc>
              <a:spcAft>
                <a:spcPts val="800"/>
              </a:spcAft>
            </a:pPr>
            <a:r>
              <a:rPr lang="ru-RU" sz="1900" dirty="0" smtClean="0">
                <a:solidFill>
                  <a:srgbClr val="365CFE"/>
                </a:solidFill>
                <a:latin typeface="Arial" panose="020B0604020202020204" pitchFamily="34" charset="0"/>
                <a:ea typeface="Calibri"/>
                <a:cs typeface="Arial" panose="020B0604020202020204" pitchFamily="34" charset="0"/>
              </a:rPr>
              <a:t>Освобождены от страховых взносов расходы </a:t>
            </a:r>
            <a:r>
              <a:rPr lang="ru-RU" sz="1900" dirty="0">
                <a:solidFill>
                  <a:srgbClr val="365CFE"/>
                </a:solidFill>
                <a:latin typeface="Arial" panose="020B0604020202020204" pitchFamily="34" charset="0"/>
                <a:ea typeface="Calibri"/>
                <a:cs typeface="Arial" panose="020B0604020202020204" pitchFamily="34" charset="0"/>
              </a:rPr>
              <a:t>на ДМС для </a:t>
            </a:r>
            <a:r>
              <a:rPr lang="ru-RU" sz="1900" dirty="0" smtClean="0">
                <a:solidFill>
                  <a:srgbClr val="365CFE"/>
                </a:solidFill>
                <a:latin typeface="Arial" panose="020B0604020202020204" pitchFamily="34" charset="0"/>
                <a:ea typeface="Calibri"/>
                <a:cs typeface="Arial" panose="020B0604020202020204" pitchFamily="34" charset="0"/>
              </a:rPr>
              <a:t>командировки. </a:t>
            </a:r>
            <a:r>
              <a:rPr lang="ru-RU" sz="1900" dirty="0">
                <a:solidFill>
                  <a:srgbClr val="365CFE"/>
                </a:solidFill>
                <a:latin typeface="Arial" panose="020B0604020202020204" pitchFamily="34" charset="0"/>
                <a:ea typeface="Calibri"/>
                <a:cs typeface="Arial" panose="020B0604020202020204" pitchFamily="34" charset="0"/>
              </a:rPr>
              <a:t>Расходы на оформление полиса добровольного медицинского страхования, </a:t>
            </a:r>
            <a:r>
              <a:rPr lang="ru-RU" sz="1900" dirty="0" smtClean="0">
                <a:solidFill>
                  <a:srgbClr val="365CFE"/>
                </a:solidFill>
                <a:latin typeface="Arial" panose="020B0604020202020204" pitchFamily="34" charset="0"/>
                <a:ea typeface="Calibri"/>
                <a:cs typeface="Arial" panose="020B0604020202020204" pitchFamily="34" charset="0"/>
              </a:rPr>
              <a:t>необходимые </a:t>
            </a:r>
            <a:r>
              <a:rPr lang="ru-RU" sz="1900" dirty="0">
                <a:solidFill>
                  <a:srgbClr val="365CFE"/>
                </a:solidFill>
                <a:latin typeface="Arial" panose="020B0604020202020204" pitchFamily="34" charset="0"/>
                <a:ea typeface="Calibri"/>
                <a:cs typeface="Arial" panose="020B0604020202020204" pitchFamily="34" charset="0"/>
              </a:rPr>
              <a:t>сотруднику для заграничных командировок, с 2026 года не облагаются страховыми </a:t>
            </a:r>
            <a:r>
              <a:rPr lang="ru-RU" sz="1900" dirty="0" smtClean="0">
                <a:solidFill>
                  <a:srgbClr val="365CFE"/>
                </a:solidFill>
                <a:latin typeface="Arial" panose="020B0604020202020204" pitchFamily="34" charset="0"/>
                <a:ea typeface="Calibri"/>
                <a:cs typeface="Arial" panose="020B0604020202020204" pitchFamily="34" charset="0"/>
              </a:rPr>
              <a:t>взносами.</a:t>
            </a:r>
            <a:endParaRPr lang="ru-RU" sz="1900" dirty="0">
              <a:latin typeface="Arial" panose="020B0604020202020204" pitchFamily="34" charset="0"/>
              <a:ea typeface="Calibri"/>
              <a:cs typeface="Arial" panose="020B0604020202020204" pitchFamily="34" charset="0"/>
            </a:endParaRPr>
          </a:p>
          <a:p>
            <a:pPr indent="450215" algn="just">
              <a:lnSpc>
                <a:spcPct val="150000"/>
              </a:lnSpc>
              <a:spcAft>
                <a:spcPts val="800"/>
              </a:spcAft>
            </a:pPr>
            <a:r>
              <a:rPr lang="ru-RU" sz="1900" dirty="0" smtClean="0">
                <a:solidFill>
                  <a:srgbClr val="365CFE"/>
                </a:solidFill>
                <a:latin typeface="Arial" panose="020B0604020202020204" pitchFamily="34" charset="0"/>
                <a:ea typeface="Calibri"/>
                <a:cs typeface="Arial" panose="020B0604020202020204" pitchFamily="34" charset="0"/>
              </a:rPr>
              <a:t>С</a:t>
            </a:r>
            <a:r>
              <a:rPr lang="ru-RU" sz="1900" dirty="0">
                <a:solidFill>
                  <a:srgbClr val="365CFE"/>
                </a:solidFill>
                <a:latin typeface="Arial" panose="020B0604020202020204" pitchFamily="34" charset="0"/>
                <a:ea typeface="Calibri"/>
                <a:cs typeface="Arial" panose="020B0604020202020204" pitchFamily="34" charset="0"/>
              </a:rPr>
              <a:t> 2026 года от страховых взносов освобождена материальная помощь работнику при рождении ребенка, выплачиваемая в течении первого года, в размере до 1 000 000 рублей на каждого ребенка. Эта же льгота распространяется на усыновление, удочерение и установление опеки </a:t>
            </a:r>
            <a:r>
              <a:rPr lang="ru-RU" sz="1900" dirty="0">
                <a:latin typeface="Arial" panose="020B0604020202020204" pitchFamily="34" charset="0"/>
                <a:ea typeface="Calibri"/>
                <a:cs typeface="Arial" panose="020B0604020202020204" pitchFamily="34" charset="0"/>
              </a:rPr>
              <a:t>(п. 16 ст. 1 Федерального закона от 23.07.2025 № 227-ФЗ</a:t>
            </a:r>
            <a:r>
              <a:rPr lang="ru-RU" sz="1900" dirty="0" smtClean="0">
                <a:latin typeface="Arial" panose="020B0604020202020204" pitchFamily="34" charset="0"/>
                <a:ea typeface="Calibri"/>
                <a:cs typeface="Arial" panose="020B0604020202020204" pitchFamily="34" charset="0"/>
              </a:rPr>
              <a:t>) </a:t>
            </a:r>
            <a:r>
              <a:rPr lang="ru-RU" sz="1800" i="1" dirty="0" smtClean="0">
                <a:latin typeface="Arial" panose="020B0604020202020204" pitchFamily="34" charset="0"/>
                <a:ea typeface="Calibri"/>
                <a:cs typeface="Arial" panose="020B0604020202020204" pitchFamily="34" charset="0"/>
              </a:rPr>
              <a:t>(в</a:t>
            </a:r>
            <a:r>
              <a:rPr lang="ru-RU" sz="1800" i="1" dirty="0">
                <a:latin typeface="Arial" panose="020B0604020202020204" pitchFamily="34" charset="0"/>
                <a:ea typeface="Calibri"/>
                <a:cs typeface="Arial" panose="020B0604020202020204" pitchFamily="34" charset="0"/>
              </a:rPr>
              <a:t> 2025 году от страховых взносов </a:t>
            </a:r>
            <a:r>
              <a:rPr lang="ru-RU" sz="1800" i="1" dirty="0" smtClean="0">
                <a:latin typeface="Arial" panose="020B0604020202020204" pitchFamily="34" charset="0"/>
                <a:ea typeface="Calibri"/>
                <a:cs typeface="Arial" panose="020B0604020202020204" pitchFamily="34" charset="0"/>
              </a:rPr>
              <a:t>освобождены </a:t>
            </a:r>
            <a:r>
              <a:rPr lang="ru-RU" sz="1800" i="1" dirty="0">
                <a:latin typeface="Arial" panose="020B0604020202020204" pitchFamily="34" charset="0"/>
                <a:ea typeface="Calibri"/>
                <a:cs typeface="Arial" panose="020B0604020202020204" pitchFamily="34" charset="0"/>
              </a:rPr>
              <a:t>только 50 000 рублей на каждого </a:t>
            </a:r>
            <a:r>
              <a:rPr lang="ru-RU" sz="1800" i="1" dirty="0" smtClean="0">
                <a:latin typeface="Arial" panose="020B0604020202020204" pitchFamily="34" charset="0"/>
                <a:ea typeface="Calibri"/>
                <a:cs typeface="Arial" panose="020B0604020202020204" pitchFamily="34" charset="0"/>
              </a:rPr>
              <a:t>ребенка).</a:t>
            </a:r>
            <a:endParaRPr lang="ru-RU" sz="1800" i="1" dirty="0">
              <a:latin typeface="Arial" panose="020B0604020202020204" pitchFamily="34" charset="0"/>
              <a:ea typeface="Calibri"/>
              <a:cs typeface="Arial" panose="020B0604020202020204" pitchFamily="34" charset="0"/>
            </a:endParaRPr>
          </a:p>
          <a:p>
            <a:pPr algn="just">
              <a:lnSpc>
                <a:spcPct val="170000"/>
              </a:lnSpc>
            </a:pPr>
            <a:endParaRPr lang="ru-R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36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12</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831069" y="354828"/>
            <a:ext cx="9949543" cy="696205"/>
          </a:xfrm>
        </p:spPr>
        <p:txBody>
          <a:bodyPr>
            <a:noAutofit/>
          </a:bodyPr>
          <a:lstStyle/>
          <a:p>
            <a:pPr algn="ctr"/>
            <a:r>
              <a:rPr lang="ru-RU" sz="2800" dirty="0" smtClean="0">
                <a:solidFill>
                  <a:srgbClr val="365CFE"/>
                </a:solidFill>
                <a:latin typeface="Arial" panose="020B0604020202020204" pitchFamily="34" charset="0"/>
                <a:cs typeface="Arial" panose="020B0604020202020204" pitchFamily="34" charset="0"/>
              </a:rPr>
              <a:t>Основные изменения </a:t>
            </a:r>
            <a:r>
              <a:rPr lang="ru-RU" sz="2800" dirty="0" smtClean="0">
                <a:solidFill>
                  <a:srgbClr val="002060"/>
                </a:solidFill>
                <a:latin typeface="Arial" panose="020B0604020202020204" pitchFamily="34" charset="0"/>
                <a:cs typeface="Arial" panose="020B0604020202020204" pitchFamily="34" charset="0"/>
              </a:rPr>
              <a:t>в статью 427 НК РФ по пониженным тарифам страховых </a:t>
            </a:r>
            <a:r>
              <a:rPr lang="ru-RU" sz="2800" dirty="0" smtClean="0">
                <a:solidFill>
                  <a:srgbClr val="002060"/>
                </a:solidFill>
                <a:latin typeface="Arial" panose="020B0604020202020204" pitchFamily="34" charset="0"/>
                <a:cs typeface="Arial" panose="020B0604020202020204" pitchFamily="34" charset="0"/>
              </a:rPr>
              <a:t>взносов с 01.01.2026</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502979"/>
            <a:ext cx="10694997" cy="4697796"/>
          </a:xfrm>
        </p:spPr>
        <p:txBody>
          <a:bodyPr>
            <a:normAutofit fontScale="92500" lnSpcReduction="20000"/>
          </a:bodyPr>
          <a:lstStyle/>
          <a:p>
            <a:pPr marL="342900" indent="-342900" algn="just">
              <a:lnSpc>
                <a:spcPct val="150000"/>
              </a:lnSpc>
              <a:buAutoNum type="arabicPeriod"/>
            </a:pPr>
            <a:r>
              <a:rPr lang="ru-RU" sz="1800" dirty="0" smtClean="0">
                <a:solidFill>
                  <a:srgbClr val="365CFE"/>
                </a:solidFill>
                <a:latin typeface="Arial" panose="020B0604020202020204" pitchFamily="34" charset="0"/>
                <a:cs typeface="Arial" panose="020B0604020202020204" pitchFamily="34" charset="0"/>
              </a:rPr>
              <a:t>Пониженный </a:t>
            </a:r>
            <a:r>
              <a:rPr lang="ru-RU" sz="1800" dirty="0">
                <a:solidFill>
                  <a:srgbClr val="365CFE"/>
                </a:solidFill>
                <a:latin typeface="Arial" panose="020B0604020202020204" pitchFamily="34" charset="0"/>
                <a:cs typeface="Arial" panose="020B0604020202020204" pitchFamily="34" charset="0"/>
              </a:rPr>
              <a:t>тариф </a:t>
            </a:r>
            <a:r>
              <a:rPr lang="ru-RU" sz="1800" dirty="0" smtClean="0">
                <a:solidFill>
                  <a:srgbClr val="365CFE"/>
                </a:solidFill>
                <a:latin typeface="Arial" panose="020B0604020202020204" pitchFamily="34" charset="0"/>
                <a:cs typeface="Arial" panose="020B0604020202020204" pitchFamily="34" charset="0"/>
              </a:rPr>
              <a:t>15%  с выплат, превышающих 1,5 кратный МРОТ продолжат применять только субъекты </a:t>
            </a:r>
            <a:r>
              <a:rPr lang="ru-RU" sz="1800" dirty="0">
                <a:solidFill>
                  <a:srgbClr val="365CFE"/>
                </a:solidFill>
                <a:latin typeface="Arial" panose="020B0604020202020204" pitchFamily="34" charset="0"/>
                <a:cs typeface="Arial" panose="020B0604020202020204" pitchFamily="34" charset="0"/>
              </a:rPr>
              <a:t>МСП </a:t>
            </a:r>
            <a:r>
              <a:rPr lang="ru-RU" sz="1800" dirty="0" smtClean="0">
                <a:solidFill>
                  <a:srgbClr val="365CFE"/>
                </a:solidFill>
                <a:latin typeface="Arial" panose="020B0604020202020204" pitchFamily="34" charset="0"/>
                <a:cs typeface="Arial" panose="020B0604020202020204" pitchFamily="34" charset="0"/>
              </a:rPr>
              <a:t>по перечню видов деятельности, утвержденному постановлением Правительства РФ. Для</a:t>
            </a:r>
            <a:r>
              <a:rPr lang="ru-RU" sz="1800" dirty="0">
                <a:solidFill>
                  <a:srgbClr val="365CFE"/>
                </a:solidFill>
                <a:latin typeface="Arial" panose="020B0604020202020204" pitchFamily="34" charset="0"/>
                <a:cs typeface="Arial" panose="020B0604020202020204" pitchFamily="34" charset="0"/>
              </a:rPr>
              <a:t> применения льготы </a:t>
            </a:r>
            <a:r>
              <a:rPr lang="ru-RU" sz="1800" dirty="0" smtClean="0">
                <a:solidFill>
                  <a:srgbClr val="365CFE"/>
                </a:solidFill>
                <a:latin typeface="Arial" panose="020B0604020202020204" pitchFamily="34" charset="0"/>
                <a:cs typeface="Arial" panose="020B0604020202020204" pitchFamily="34" charset="0"/>
              </a:rPr>
              <a:t>субъектам МСП необходимо, чтобы</a:t>
            </a:r>
            <a:r>
              <a:rPr lang="ru-RU" sz="1800" dirty="0">
                <a:solidFill>
                  <a:srgbClr val="365CFE"/>
                </a:solidFill>
                <a:latin typeface="Arial" panose="020B0604020202020204" pitchFamily="34" charset="0"/>
                <a:cs typeface="Arial" panose="020B0604020202020204" pitchFamily="34" charset="0"/>
              </a:rPr>
              <a:t> сумма доходов от основного льготного </a:t>
            </a:r>
            <a:r>
              <a:rPr lang="ru-RU" sz="1800" dirty="0" err="1" smtClean="0">
                <a:solidFill>
                  <a:srgbClr val="365CFE"/>
                </a:solidFill>
                <a:latin typeface="Arial" panose="020B0604020202020204" pitchFamily="34" charset="0"/>
                <a:cs typeface="Arial" panose="020B0604020202020204" pitchFamily="34" charset="0"/>
              </a:rPr>
              <a:t>ВЭДа</a:t>
            </a:r>
            <a:r>
              <a:rPr lang="ru-RU" sz="1800" dirty="0" smtClean="0">
                <a:solidFill>
                  <a:srgbClr val="365CFE"/>
                </a:solidFill>
                <a:latin typeface="Arial" panose="020B0604020202020204" pitchFamily="34" charset="0"/>
                <a:cs typeface="Arial" panose="020B0604020202020204" pitchFamily="34" charset="0"/>
              </a:rPr>
              <a:t> составляла </a:t>
            </a:r>
            <a:r>
              <a:rPr lang="ru-RU" sz="1800" dirty="0">
                <a:solidFill>
                  <a:srgbClr val="365CFE"/>
                </a:solidFill>
                <a:latin typeface="Arial" panose="020B0604020202020204" pitchFamily="34" charset="0"/>
                <a:cs typeface="Arial" panose="020B0604020202020204" pitchFamily="34" charset="0"/>
              </a:rPr>
              <a:t>не менее 70% от общей </a:t>
            </a:r>
            <a:r>
              <a:rPr lang="ru-RU" sz="1800" dirty="0" smtClean="0">
                <a:solidFill>
                  <a:srgbClr val="365CFE"/>
                </a:solidFill>
                <a:latin typeface="Arial" panose="020B0604020202020204" pitchFamily="34" charset="0"/>
                <a:cs typeface="Arial" panose="020B0604020202020204" pitchFamily="34" charset="0"/>
              </a:rPr>
              <a:t>выручки. </a:t>
            </a:r>
            <a:r>
              <a:rPr lang="ru-RU" sz="1800" dirty="0" smtClean="0">
                <a:solidFill>
                  <a:schemeClr val="tx1"/>
                </a:solidFill>
                <a:latin typeface="Arial" panose="020B0604020202020204" pitchFamily="34" charset="0"/>
                <a:cs typeface="Arial" panose="020B0604020202020204" pitchFamily="34" charset="0"/>
              </a:rPr>
              <a:t>На условиях 2025 года продолжат</a:t>
            </a:r>
            <a:r>
              <a:rPr lang="ru-RU" sz="1800" dirty="0">
                <a:solidFill>
                  <a:schemeClr val="tx1"/>
                </a:solidFill>
                <a:latin typeface="Arial" panose="020B0604020202020204" pitchFamily="34" charset="0"/>
                <a:cs typeface="Arial" panose="020B0604020202020204" pitchFamily="34" charset="0"/>
              </a:rPr>
              <a:t> применять </a:t>
            </a:r>
            <a:r>
              <a:rPr lang="ru-RU" sz="1800" dirty="0" smtClean="0">
                <a:solidFill>
                  <a:schemeClr val="tx1"/>
                </a:solidFill>
                <a:latin typeface="Arial" panose="020B0604020202020204" pitchFamily="34" charset="0"/>
                <a:cs typeface="Arial" panose="020B0604020202020204" pitchFamily="34" charset="0"/>
              </a:rPr>
              <a:t>пониженный тариф в 2026 году  субъекты МСП - организации </a:t>
            </a:r>
            <a:r>
              <a:rPr lang="ru-RU" sz="1800" dirty="0">
                <a:solidFill>
                  <a:schemeClr val="tx1"/>
                </a:solidFill>
                <a:latin typeface="Arial" panose="020B0604020202020204" pitchFamily="34" charset="0"/>
                <a:cs typeface="Arial" panose="020B0604020202020204" pitchFamily="34" charset="0"/>
              </a:rPr>
              <a:t>общепита и сферы обрабатывающего производства.</a:t>
            </a:r>
            <a:r>
              <a:rPr lang="ru-RU" sz="1800" dirty="0" smtClean="0">
                <a:solidFill>
                  <a:schemeClr val="tx1"/>
                </a:solidFill>
                <a:latin typeface="Arial" panose="020B0604020202020204" pitchFamily="34" charset="0"/>
                <a:cs typeface="Arial" panose="020B0604020202020204" pitchFamily="34" charset="0"/>
              </a:rPr>
              <a:t> </a:t>
            </a:r>
            <a:r>
              <a:rPr lang="ru-RU" sz="1800" dirty="0" smtClean="0">
                <a:solidFill>
                  <a:schemeClr val="tx1"/>
                </a:solidFill>
                <a:latin typeface="Arial" panose="020B0604020202020204" pitchFamily="34" charset="0"/>
                <a:cs typeface="Arial" panose="020B0604020202020204" pitchFamily="34" charset="0"/>
              </a:rPr>
              <a:t>Перечень на сегодня правительством не утвержден.</a:t>
            </a:r>
            <a:endParaRPr lang="ru-RU" sz="1800" dirty="0" smtClean="0">
              <a:solidFill>
                <a:schemeClr val="tx1"/>
              </a:solidFill>
              <a:latin typeface="Arial" panose="020B0604020202020204" pitchFamily="34" charset="0"/>
              <a:cs typeface="Arial" panose="020B0604020202020204" pitchFamily="34" charset="0"/>
            </a:endParaRPr>
          </a:p>
          <a:p>
            <a:pPr marL="342900" indent="-342900" algn="just">
              <a:lnSpc>
                <a:spcPct val="150000"/>
              </a:lnSpc>
              <a:buAutoNum type="arabicPeriod"/>
            </a:pPr>
            <a:r>
              <a:rPr lang="ru-RU" sz="1800" dirty="0" smtClean="0">
                <a:solidFill>
                  <a:srgbClr val="365CFE"/>
                </a:solidFill>
                <a:latin typeface="Arial" panose="020B0604020202020204" pitchFamily="34" charset="0"/>
                <a:cs typeface="Arial" panose="020B0604020202020204" pitchFamily="34" charset="0"/>
              </a:rPr>
              <a:t> Для ИТ- </a:t>
            </a:r>
            <a:r>
              <a:rPr lang="ru-RU" sz="1800" dirty="0">
                <a:solidFill>
                  <a:srgbClr val="365CFE"/>
                </a:solidFill>
                <a:latin typeface="Arial" panose="020B0604020202020204" pitchFamily="34" charset="0"/>
                <a:cs typeface="Arial" panose="020B0604020202020204" pitchFamily="34" charset="0"/>
              </a:rPr>
              <a:t>Компаний </a:t>
            </a:r>
            <a:r>
              <a:rPr lang="ru-RU" sz="1800" dirty="0" smtClean="0">
                <a:solidFill>
                  <a:srgbClr val="365CFE"/>
                </a:solidFill>
                <a:latin typeface="Arial" panose="020B0604020202020204" pitchFamily="34" charset="0"/>
                <a:cs typeface="Arial" panose="020B0604020202020204" pitchFamily="34" charset="0"/>
              </a:rPr>
              <a:t>увеличен размер пониженного тарифа до 15% с выплат в пределах </a:t>
            </a:r>
            <a:r>
              <a:rPr lang="ru-RU" sz="1800" dirty="0">
                <a:solidFill>
                  <a:srgbClr val="365CFE"/>
                </a:solidFill>
                <a:latin typeface="Arial" panose="020B0604020202020204" pitchFamily="34" charset="0"/>
                <a:cs typeface="Arial" panose="020B0604020202020204" pitchFamily="34" charset="0"/>
              </a:rPr>
              <a:t>единой </a:t>
            </a:r>
            <a:r>
              <a:rPr lang="ru-RU" sz="1800" dirty="0" smtClean="0">
                <a:solidFill>
                  <a:srgbClr val="365CFE"/>
                </a:solidFill>
                <a:latin typeface="Arial" panose="020B0604020202020204" pitchFamily="34" charset="0"/>
                <a:cs typeface="Arial" panose="020B0604020202020204" pitchFamily="34" charset="0"/>
              </a:rPr>
              <a:t>предельной величины </a:t>
            </a:r>
            <a:r>
              <a:rPr lang="ru-RU" sz="1800" dirty="0">
                <a:solidFill>
                  <a:srgbClr val="365CFE"/>
                </a:solidFill>
                <a:latin typeface="Arial" panose="020B0604020202020204" pitchFamily="34" charset="0"/>
                <a:cs typeface="Arial" panose="020B0604020202020204" pitchFamily="34" charset="0"/>
              </a:rPr>
              <a:t>базы </a:t>
            </a:r>
            <a:r>
              <a:rPr lang="ru-RU" sz="1800" i="1" dirty="0" smtClean="0">
                <a:solidFill>
                  <a:schemeClr val="tx1"/>
                </a:solidFill>
                <a:latin typeface="Arial" panose="020B0604020202020204" pitchFamily="34" charset="0"/>
                <a:cs typeface="Arial" panose="020B0604020202020204" pitchFamily="34" charset="0"/>
              </a:rPr>
              <a:t>( в 2025  действует тариф -  </a:t>
            </a:r>
            <a:r>
              <a:rPr lang="ru-RU" sz="1800" i="1" dirty="0">
                <a:solidFill>
                  <a:schemeClr val="tx1"/>
                </a:solidFill>
                <a:latin typeface="Arial" panose="020B0604020202020204" pitchFamily="34" charset="0"/>
                <a:cs typeface="Arial" panose="020B0604020202020204" pitchFamily="34" charset="0"/>
              </a:rPr>
              <a:t>7,6</a:t>
            </a:r>
            <a:r>
              <a:rPr lang="ru-RU" sz="1800" i="1" dirty="0" smtClean="0">
                <a:solidFill>
                  <a:schemeClr val="tx1"/>
                </a:solidFill>
                <a:latin typeface="Arial" panose="020B0604020202020204" pitchFamily="34" charset="0"/>
                <a:cs typeface="Arial" panose="020B0604020202020204" pitchFamily="34" charset="0"/>
              </a:rPr>
              <a:t>%)</a:t>
            </a:r>
            <a:r>
              <a:rPr lang="ru-RU" sz="1800" dirty="0" smtClean="0">
                <a:solidFill>
                  <a:srgbClr val="365CFE"/>
                </a:solidFill>
                <a:latin typeface="Arial" panose="020B0604020202020204" pitchFamily="34" charset="0"/>
                <a:cs typeface="Arial" panose="020B0604020202020204" pitchFamily="34" charset="0"/>
              </a:rPr>
              <a:t>. </a:t>
            </a:r>
            <a:r>
              <a:rPr lang="ru-RU" sz="1800" dirty="0" smtClean="0">
                <a:solidFill>
                  <a:schemeClr val="tx1"/>
                </a:solidFill>
                <a:latin typeface="Arial" panose="020B0604020202020204" pitchFamily="34" charset="0"/>
                <a:cs typeface="Arial" panose="020B0604020202020204" pitchFamily="34" charset="0"/>
              </a:rPr>
              <a:t>С выплат сверх установленного лимита единой предельной величины базы тариф не изменился – 7,6%;</a:t>
            </a:r>
            <a:endParaRPr lang="ru-RU" sz="1800" dirty="0">
              <a:solidFill>
                <a:schemeClr val="tx1"/>
              </a:solidFill>
              <a:latin typeface="Arial" panose="020B0604020202020204" pitchFamily="34" charset="0"/>
              <a:cs typeface="Arial" panose="020B0604020202020204" pitchFamily="34" charset="0"/>
            </a:endParaRPr>
          </a:p>
          <a:p>
            <a:pPr marL="342900" indent="-342900" algn="just">
              <a:lnSpc>
                <a:spcPct val="150000"/>
              </a:lnSpc>
              <a:buAutoNum type="arabicPeriod"/>
            </a:pPr>
            <a:r>
              <a:rPr lang="ru-RU" sz="1800" dirty="0" smtClean="0">
                <a:solidFill>
                  <a:srgbClr val="365CFE"/>
                </a:solidFill>
                <a:latin typeface="Arial" panose="020B0604020202020204" pitchFamily="34" charset="0"/>
                <a:cs typeface="Arial" panose="020B0604020202020204" pitchFamily="34" charset="0"/>
              </a:rPr>
              <a:t>Для организаций радиоэлектронной промышленности снижен размер пониженного тарифа до 0% с выплат, превышающих единую предельную величину </a:t>
            </a:r>
            <a:r>
              <a:rPr lang="ru-RU" sz="1800" i="1" dirty="0" smtClean="0">
                <a:solidFill>
                  <a:schemeClr val="tx1"/>
                </a:solidFill>
                <a:latin typeface="Arial" panose="020B0604020202020204" pitchFamily="34" charset="0"/>
                <a:cs typeface="Arial" panose="020B0604020202020204" pitchFamily="34" charset="0"/>
              </a:rPr>
              <a:t>(в 2025 действует  тариф 7,6%). В пределах установленного лимита единой предельной величины базы тариф не изменился – 7,6%.</a:t>
            </a:r>
            <a:endParaRPr lang="ru-RU" sz="1800" i="1" dirty="0">
              <a:solidFill>
                <a:schemeClr val="tx1"/>
              </a:solidFill>
              <a:latin typeface="Arial" panose="020B0604020202020204" pitchFamily="34" charset="0"/>
              <a:cs typeface="Arial" panose="020B0604020202020204" pitchFamily="34" charset="0"/>
            </a:endParaRPr>
          </a:p>
          <a:p>
            <a:pPr marL="342900" indent="-342900" algn="just">
              <a:lnSpc>
                <a:spcPct val="150000"/>
              </a:lnSpc>
              <a:buAutoNum type="arabicPeriod"/>
            </a:pPr>
            <a:endParaRPr lang="ru-RU" sz="1800" dirty="0" smtClean="0">
              <a:solidFill>
                <a:srgbClr val="365CFE"/>
              </a:solidFill>
              <a:latin typeface="Arial" panose="020B0604020202020204" pitchFamily="34" charset="0"/>
              <a:cs typeface="Arial" panose="020B0604020202020204" pitchFamily="34" charset="0"/>
            </a:endParaRPr>
          </a:p>
          <a:p>
            <a:pPr marL="342900" indent="-342900" algn="just">
              <a:lnSpc>
                <a:spcPct val="150000"/>
              </a:lnSpc>
              <a:buAutoNum type="arabicPeriod"/>
            </a:pPr>
            <a:endParaRPr lang="ru-RU" sz="1800" dirty="0" smtClean="0">
              <a:solidFill>
                <a:srgbClr val="365CFE"/>
              </a:solidFill>
              <a:latin typeface="Arial" panose="020B0604020202020204" pitchFamily="34" charset="0"/>
              <a:cs typeface="Arial" panose="020B0604020202020204" pitchFamily="34" charset="0"/>
            </a:endParaRPr>
          </a:p>
          <a:p>
            <a:pPr marL="342900" indent="-342900" algn="just">
              <a:lnSpc>
                <a:spcPct val="150000"/>
              </a:lnSpc>
              <a:buAutoNum type="arabicPeriod"/>
            </a:pPr>
            <a:endParaRPr lang="ru-RU" sz="1800" dirty="0">
              <a:solidFill>
                <a:srgbClr val="365CFE"/>
              </a:solidFill>
              <a:latin typeface="Arial" panose="020B0604020202020204" pitchFamily="34" charset="0"/>
              <a:cs typeface="Arial" panose="020B0604020202020204" pitchFamily="34" charset="0"/>
            </a:endParaRPr>
          </a:p>
          <a:p>
            <a:pPr algn="just">
              <a:lnSpc>
                <a:spcPct val="150000"/>
              </a:lnSpc>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216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13</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662902" y="396870"/>
            <a:ext cx="10141732" cy="591102"/>
          </a:xfrm>
        </p:spPr>
        <p:txBody>
          <a:bodyPr>
            <a:normAutofit/>
          </a:bodyPr>
          <a:lstStyle/>
          <a:p>
            <a:pPr algn="ctr"/>
            <a:r>
              <a:rPr lang="ru-RU" sz="2800" dirty="0">
                <a:solidFill>
                  <a:srgbClr val="365F91"/>
                </a:solidFill>
                <a:latin typeface="Arial" panose="020B0604020202020204" pitchFamily="34" charset="0"/>
                <a:ea typeface="Times New Roman"/>
                <a:cs typeface="Arial" panose="020B0604020202020204" pitchFamily="34" charset="0"/>
              </a:rPr>
              <a:t>Фиксированные платежи страховых </a:t>
            </a:r>
            <a:r>
              <a:rPr lang="ru-RU" sz="2800" dirty="0" smtClean="0">
                <a:solidFill>
                  <a:srgbClr val="365F91"/>
                </a:solidFill>
                <a:latin typeface="Arial" panose="020B0604020202020204" pitchFamily="34" charset="0"/>
                <a:ea typeface="Times New Roman"/>
                <a:cs typeface="Arial" panose="020B0604020202020204" pitchFamily="34" charset="0"/>
              </a:rPr>
              <a:t>взносов для ИП</a:t>
            </a:r>
            <a:endParaRPr lang="ru-RU" sz="2400" dirty="0">
              <a:solidFill>
                <a:srgbClr val="00B05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924910"/>
            <a:ext cx="10694997" cy="5275865"/>
          </a:xfrm>
        </p:spPr>
        <p:txBody>
          <a:bodyPr>
            <a:normAutofit/>
          </a:bodyPr>
          <a:lstStyle/>
          <a:p>
            <a:r>
              <a:rPr lang="ru-RU" sz="2400" dirty="0" smtClean="0">
                <a:latin typeface="Arial" panose="020B0604020202020204" pitchFamily="34" charset="0"/>
                <a:cs typeface="Arial" panose="020B0604020202020204" pitchFamily="34" charset="0"/>
              </a:rPr>
              <a:t> </a:t>
            </a:r>
            <a:endParaRPr lang="ru-RU" sz="2400" b="1" dirty="0">
              <a:latin typeface="Arial" panose="020B0604020202020204" pitchFamily="34" charset="0"/>
              <a:cs typeface="Arial" panose="020B0604020202020204" pitchFamily="34" charset="0"/>
            </a:endParaRPr>
          </a:p>
        </p:txBody>
      </p:sp>
      <p:sp>
        <p:nvSpPr>
          <p:cNvPr id="7" name="Прямоугольник 6"/>
          <p:cNvSpPr/>
          <p:nvPr/>
        </p:nvSpPr>
        <p:spPr>
          <a:xfrm>
            <a:off x="924909" y="1387365"/>
            <a:ext cx="10289629" cy="5078313"/>
          </a:xfrm>
          <a:prstGeom prst="rect">
            <a:avLst/>
          </a:prstGeom>
        </p:spPr>
        <p:txBody>
          <a:bodyPr wrap="square">
            <a:spAutoFit/>
          </a:bodyPr>
          <a:lstStyle/>
          <a:p>
            <a:pPr algn="just"/>
            <a:r>
              <a:rPr lang="ru-RU" dirty="0">
                <a:solidFill>
                  <a:srgbClr val="365CFE"/>
                </a:solidFill>
                <a:latin typeface="Arial" panose="020B0604020202020204" pitchFamily="34" charset="0"/>
                <a:cs typeface="Arial" panose="020B0604020202020204" pitchFamily="34" charset="0"/>
              </a:rPr>
              <a:t>Фиксированный размер страховых взносов </a:t>
            </a:r>
            <a:r>
              <a:rPr lang="ru-RU" dirty="0" smtClean="0">
                <a:solidFill>
                  <a:srgbClr val="365CFE"/>
                </a:solidFill>
                <a:latin typeface="Arial" panose="020B0604020202020204" pitchFamily="34" charset="0"/>
                <a:cs typeface="Arial" panose="020B0604020202020204" pitchFamily="34" charset="0"/>
              </a:rPr>
              <a:t>для ИП</a:t>
            </a:r>
            <a:r>
              <a:rPr lang="ru-RU" dirty="0">
                <a:solidFill>
                  <a:srgbClr val="365CFE"/>
                </a:solidFill>
                <a:latin typeface="Arial" panose="020B0604020202020204" pitchFamily="34" charset="0"/>
                <a:cs typeface="Arial" panose="020B0604020202020204" pitchFamily="34" charset="0"/>
              </a:rPr>
              <a:t> </a:t>
            </a:r>
            <a:r>
              <a:rPr lang="ru-RU" dirty="0">
                <a:solidFill>
                  <a:srgbClr val="080808"/>
                </a:solidFill>
                <a:latin typeface="Arial" panose="020B0604020202020204" pitchFamily="34" charset="0"/>
                <a:cs typeface="Arial" panose="020B0604020202020204" pitchFamily="34" charset="0"/>
              </a:rPr>
              <a:t>за </a:t>
            </a:r>
            <a:r>
              <a:rPr lang="ru-RU" dirty="0" smtClean="0">
                <a:solidFill>
                  <a:srgbClr val="080808"/>
                </a:solidFill>
                <a:latin typeface="Arial" panose="020B0604020202020204" pitchFamily="34" charset="0"/>
                <a:cs typeface="Arial" panose="020B0604020202020204" pitchFamily="34" charset="0"/>
              </a:rPr>
              <a:t>2025 </a:t>
            </a:r>
            <a:r>
              <a:rPr lang="ru-RU" dirty="0">
                <a:solidFill>
                  <a:srgbClr val="080808"/>
                </a:solidFill>
                <a:latin typeface="Arial" panose="020B0604020202020204" pitchFamily="34" charset="0"/>
                <a:cs typeface="Arial" panose="020B0604020202020204" pitchFamily="34" charset="0"/>
              </a:rPr>
              <a:t>год </a:t>
            </a:r>
            <a:r>
              <a:rPr lang="ru-RU" dirty="0" smtClean="0">
                <a:solidFill>
                  <a:srgbClr val="080808"/>
                </a:solidFill>
                <a:latin typeface="Arial" panose="020B0604020202020204" pitchFamily="34" charset="0"/>
                <a:cs typeface="Arial" panose="020B0604020202020204" pitchFamily="34" charset="0"/>
              </a:rPr>
              <a:t>составляет </a:t>
            </a:r>
            <a:r>
              <a:rPr lang="ru-RU" dirty="0">
                <a:solidFill>
                  <a:srgbClr val="080808"/>
                </a:solidFill>
                <a:latin typeface="Arial" panose="020B0604020202020204" pitchFamily="34" charset="0"/>
                <a:cs typeface="Arial" panose="020B0604020202020204" pitchFamily="34" charset="0"/>
              </a:rPr>
              <a:t>53 658 </a:t>
            </a:r>
            <a:r>
              <a:rPr lang="ru-RU" dirty="0" smtClean="0">
                <a:solidFill>
                  <a:srgbClr val="080808"/>
                </a:solidFill>
                <a:latin typeface="Arial" panose="020B0604020202020204" pitchFamily="34" charset="0"/>
                <a:cs typeface="Arial" panose="020B0604020202020204" pitchFamily="34" charset="0"/>
              </a:rPr>
              <a:t>рублей,          </a:t>
            </a:r>
            <a:r>
              <a:rPr lang="ru-RU" dirty="0" smtClean="0">
                <a:solidFill>
                  <a:srgbClr val="365CFE"/>
                </a:solidFill>
                <a:latin typeface="Arial" panose="020B0604020202020204" pitchFamily="34" charset="0"/>
                <a:cs typeface="Arial" panose="020B0604020202020204" pitchFamily="34" charset="0"/>
              </a:rPr>
              <a:t>за 2026 год  –  57 390 руб</a:t>
            </a:r>
            <a:r>
              <a:rPr lang="ru-RU" dirty="0" smtClean="0">
                <a:solidFill>
                  <a:srgbClr val="365CFE"/>
                </a:solidFill>
                <a:latin typeface="Arial" panose="020B0604020202020204" pitchFamily="34" charset="0"/>
                <a:cs typeface="Arial" panose="020B0604020202020204" pitchFamily="34" charset="0"/>
              </a:rPr>
              <a:t>.;</a:t>
            </a:r>
          </a:p>
          <a:p>
            <a:pPr algn="just"/>
            <a:endParaRPr lang="ru-RU" dirty="0" smtClean="0">
              <a:solidFill>
                <a:srgbClr val="365CFE"/>
              </a:solidFill>
              <a:latin typeface="Arial" panose="020B0604020202020204" pitchFamily="34" charset="0"/>
              <a:cs typeface="Arial" panose="020B0604020202020204" pitchFamily="34" charset="0"/>
            </a:endParaRPr>
          </a:p>
          <a:p>
            <a:pPr algn="just"/>
            <a:r>
              <a:rPr lang="ru-RU" dirty="0" smtClean="0">
                <a:solidFill>
                  <a:srgbClr val="365CFE"/>
                </a:solidFill>
                <a:latin typeface="Arial" panose="020B0604020202020204" pitchFamily="34" charset="0"/>
                <a:cs typeface="Arial" panose="020B0604020202020204" pitchFamily="34" charset="0"/>
              </a:rPr>
              <a:t>Срок уплаты фиксированных платежей страховых взносов </a:t>
            </a:r>
            <a:r>
              <a:rPr lang="ru-RU" dirty="0" smtClean="0">
                <a:solidFill>
                  <a:srgbClr val="080808"/>
                </a:solidFill>
                <a:latin typeface="Arial" panose="020B0604020202020204" pitchFamily="34" charset="0"/>
                <a:cs typeface="Arial" panose="020B0604020202020204" pitchFamily="34" charset="0"/>
              </a:rPr>
              <a:t>в 2025 году -  29 декабря 2025 года,  </a:t>
            </a:r>
            <a:r>
              <a:rPr lang="ru-RU" dirty="0" smtClean="0">
                <a:solidFill>
                  <a:srgbClr val="365CFE"/>
                </a:solidFill>
                <a:latin typeface="Arial" panose="020B0604020202020204" pitchFamily="34" charset="0"/>
                <a:cs typeface="Arial" panose="020B0604020202020204" pitchFamily="34" charset="0"/>
              </a:rPr>
              <a:t>в 2026 </a:t>
            </a:r>
            <a:r>
              <a:rPr lang="ru-RU" dirty="0">
                <a:solidFill>
                  <a:srgbClr val="365CFE"/>
                </a:solidFill>
                <a:latin typeface="Arial" panose="020B0604020202020204" pitchFamily="34" charset="0"/>
                <a:cs typeface="Arial" panose="020B0604020202020204" pitchFamily="34" charset="0"/>
              </a:rPr>
              <a:t>году -  </a:t>
            </a:r>
            <a:r>
              <a:rPr lang="ru-RU" dirty="0" smtClean="0">
                <a:solidFill>
                  <a:srgbClr val="365CFE"/>
                </a:solidFill>
                <a:latin typeface="Arial" panose="020B0604020202020204" pitchFamily="34" charset="0"/>
                <a:cs typeface="Arial" panose="020B0604020202020204" pitchFamily="34" charset="0"/>
              </a:rPr>
              <a:t>28 </a:t>
            </a:r>
            <a:r>
              <a:rPr lang="ru-RU" dirty="0">
                <a:solidFill>
                  <a:srgbClr val="365CFE"/>
                </a:solidFill>
                <a:latin typeface="Arial" panose="020B0604020202020204" pitchFamily="34" charset="0"/>
                <a:cs typeface="Arial" panose="020B0604020202020204" pitchFamily="34" charset="0"/>
              </a:rPr>
              <a:t>декабря 2026 </a:t>
            </a:r>
            <a:r>
              <a:rPr lang="ru-RU" dirty="0" smtClean="0">
                <a:solidFill>
                  <a:srgbClr val="365CFE"/>
                </a:solidFill>
                <a:latin typeface="Arial" panose="020B0604020202020204" pitchFamily="34" charset="0"/>
                <a:cs typeface="Arial" panose="020B0604020202020204" pitchFamily="34" charset="0"/>
              </a:rPr>
              <a:t>года; </a:t>
            </a:r>
            <a:endParaRPr lang="ru-RU" dirty="0" smtClean="0">
              <a:solidFill>
                <a:srgbClr val="365CFE"/>
              </a:solidFill>
              <a:latin typeface="Arial" panose="020B0604020202020204" pitchFamily="34" charset="0"/>
              <a:cs typeface="Arial" panose="020B0604020202020204" pitchFamily="34" charset="0"/>
            </a:endParaRPr>
          </a:p>
          <a:p>
            <a:pPr algn="just"/>
            <a:endParaRPr lang="ru-RU" i="1" dirty="0" smtClean="0">
              <a:latin typeface="Arial" panose="020B0604020202020204" pitchFamily="34" charset="0"/>
              <a:cs typeface="Arial" panose="020B0604020202020204" pitchFamily="34" charset="0"/>
            </a:endParaRPr>
          </a:p>
          <a:p>
            <a:pPr algn="just"/>
            <a:r>
              <a:rPr lang="ru-RU" dirty="0">
                <a:solidFill>
                  <a:srgbClr val="365CFE"/>
                </a:solidFill>
                <a:latin typeface="Arial" panose="020B0604020202020204" pitchFamily="34" charset="0"/>
                <a:cs typeface="Arial" panose="020B0604020202020204" pitchFamily="34" charset="0"/>
              </a:rPr>
              <a:t>Предельный размер дополнительных взносов, исчисляемых по ставке 1% </a:t>
            </a:r>
            <a:r>
              <a:rPr lang="ru-RU" dirty="0" smtClean="0">
                <a:solidFill>
                  <a:srgbClr val="365CFE"/>
                </a:solidFill>
                <a:latin typeface="Arial" panose="020B0604020202020204" pitchFamily="34" charset="0"/>
                <a:cs typeface="Arial" panose="020B0604020202020204" pitchFamily="34" charset="0"/>
              </a:rPr>
              <a:t>со всех видов доходов </a:t>
            </a:r>
            <a:r>
              <a:rPr lang="ru-RU" dirty="0">
                <a:solidFill>
                  <a:srgbClr val="365CFE"/>
                </a:solidFill>
                <a:latin typeface="Arial" panose="020B0604020202020204" pitchFamily="34" charset="0"/>
                <a:cs typeface="Arial" panose="020B0604020202020204" pitchFamily="34" charset="0"/>
              </a:rPr>
              <a:t>свыше 300 000 рублей </a:t>
            </a:r>
            <a:r>
              <a:rPr lang="ru-RU" dirty="0">
                <a:solidFill>
                  <a:srgbClr val="080808"/>
                </a:solidFill>
                <a:latin typeface="Arial" panose="020B0604020202020204" pitchFamily="34" charset="0"/>
                <a:cs typeface="Arial" panose="020B0604020202020204" pitchFamily="34" charset="0"/>
              </a:rPr>
              <a:t>за </a:t>
            </a:r>
            <a:r>
              <a:rPr lang="ru-RU" dirty="0" smtClean="0">
                <a:solidFill>
                  <a:srgbClr val="080808"/>
                </a:solidFill>
                <a:latin typeface="Arial" panose="020B0604020202020204" pitchFamily="34" charset="0"/>
                <a:cs typeface="Arial" panose="020B0604020202020204" pitchFamily="34" charset="0"/>
              </a:rPr>
              <a:t>2025 </a:t>
            </a:r>
            <a:r>
              <a:rPr lang="ru-RU" dirty="0">
                <a:solidFill>
                  <a:srgbClr val="080808"/>
                </a:solidFill>
                <a:latin typeface="Arial" panose="020B0604020202020204" pitchFamily="34" charset="0"/>
                <a:cs typeface="Arial" panose="020B0604020202020204" pitchFamily="34" charset="0"/>
              </a:rPr>
              <a:t>год составит </a:t>
            </a:r>
            <a:r>
              <a:rPr lang="ru-RU" dirty="0" smtClean="0">
                <a:solidFill>
                  <a:srgbClr val="080808"/>
                </a:solidFill>
                <a:latin typeface="Arial" panose="020B0604020202020204" pitchFamily="34" charset="0"/>
                <a:cs typeface="Arial" panose="020B0604020202020204" pitchFamily="34" charset="0"/>
              </a:rPr>
              <a:t>300</a:t>
            </a:r>
            <a:r>
              <a:rPr lang="ru-RU" dirty="0">
                <a:solidFill>
                  <a:srgbClr val="080808"/>
                </a:solidFill>
                <a:latin typeface="Arial" panose="020B0604020202020204" pitchFamily="34" charset="0"/>
                <a:cs typeface="Arial" panose="020B0604020202020204" pitchFamily="34" charset="0"/>
              </a:rPr>
              <a:t> </a:t>
            </a:r>
            <a:r>
              <a:rPr lang="ru-RU" dirty="0" smtClean="0">
                <a:solidFill>
                  <a:srgbClr val="080808"/>
                </a:solidFill>
                <a:latin typeface="Arial" panose="020B0604020202020204" pitchFamily="34" charset="0"/>
                <a:cs typeface="Arial" panose="020B0604020202020204" pitchFamily="34" charset="0"/>
              </a:rPr>
              <a:t>888</a:t>
            </a:r>
            <a:r>
              <a:rPr lang="ru-RU" dirty="0">
                <a:solidFill>
                  <a:srgbClr val="080808"/>
                </a:solidFill>
                <a:latin typeface="Arial" panose="020B0604020202020204" pitchFamily="34" charset="0"/>
                <a:cs typeface="Arial" panose="020B0604020202020204" pitchFamily="34" charset="0"/>
              </a:rPr>
              <a:t> </a:t>
            </a:r>
            <a:r>
              <a:rPr lang="ru-RU" dirty="0" smtClean="0">
                <a:solidFill>
                  <a:srgbClr val="080808"/>
                </a:solidFill>
                <a:latin typeface="Arial" panose="020B0604020202020204" pitchFamily="34" charset="0"/>
                <a:cs typeface="Arial" panose="020B0604020202020204" pitchFamily="34" charset="0"/>
              </a:rPr>
              <a:t>рублей, </a:t>
            </a:r>
            <a:r>
              <a:rPr lang="ru-RU" dirty="0">
                <a:solidFill>
                  <a:srgbClr val="365CFE"/>
                </a:solidFill>
                <a:latin typeface="Arial" panose="020B0604020202020204" pitchFamily="34" charset="0"/>
                <a:cs typeface="Arial" panose="020B0604020202020204" pitchFamily="34" charset="0"/>
              </a:rPr>
              <a:t>за 2026 год </a:t>
            </a:r>
            <a:r>
              <a:rPr lang="ru-RU" dirty="0" smtClean="0">
                <a:solidFill>
                  <a:srgbClr val="365CFE"/>
                </a:solidFill>
                <a:latin typeface="Arial" panose="020B0604020202020204" pitchFamily="34" charset="0"/>
                <a:cs typeface="Arial" panose="020B0604020202020204" pitchFamily="34" charset="0"/>
              </a:rPr>
              <a:t> - </a:t>
            </a:r>
            <a:r>
              <a:rPr lang="ru-RU" dirty="0">
                <a:solidFill>
                  <a:srgbClr val="365CFE"/>
                </a:solidFill>
                <a:latin typeface="Arial" panose="020B0604020202020204" pitchFamily="34" charset="0"/>
                <a:cs typeface="Arial" panose="020B0604020202020204" pitchFamily="34" charset="0"/>
              </a:rPr>
              <a:t>321 818 </a:t>
            </a:r>
            <a:r>
              <a:rPr lang="ru-RU" dirty="0" smtClean="0">
                <a:solidFill>
                  <a:srgbClr val="365CFE"/>
                </a:solidFill>
                <a:latin typeface="Arial" panose="020B0604020202020204" pitchFamily="34" charset="0"/>
                <a:cs typeface="Arial" panose="020B0604020202020204" pitchFamily="34" charset="0"/>
              </a:rPr>
              <a:t>рублей</a:t>
            </a:r>
            <a:r>
              <a:rPr lang="ru-RU" i="1" dirty="0" smtClean="0">
                <a:solidFill>
                  <a:srgbClr val="365CFE"/>
                </a:solidFill>
                <a:latin typeface="Arial" panose="020B0604020202020204" pitchFamily="34" charset="0"/>
                <a:cs typeface="Arial" panose="020B0604020202020204" pitchFamily="34" charset="0"/>
              </a:rPr>
              <a:t>;</a:t>
            </a:r>
          </a:p>
          <a:p>
            <a:pPr algn="just"/>
            <a:endParaRPr lang="ru-RU" i="1" dirty="0">
              <a:solidFill>
                <a:srgbClr val="365CFE"/>
              </a:solidFill>
              <a:latin typeface="Arial" panose="020B0604020202020204" pitchFamily="34" charset="0"/>
              <a:cs typeface="Arial" panose="020B0604020202020204" pitchFamily="34" charset="0"/>
            </a:endParaRPr>
          </a:p>
          <a:p>
            <a:pPr algn="just"/>
            <a:r>
              <a:rPr lang="ru-RU" dirty="0">
                <a:solidFill>
                  <a:srgbClr val="365CFE"/>
                </a:solidFill>
                <a:latin typeface="Arial" panose="020B0604020202020204" pitchFamily="34" charset="0"/>
                <a:cs typeface="Arial" panose="020B0604020202020204" pitchFamily="34" charset="0"/>
              </a:rPr>
              <a:t>Срок уплаты </a:t>
            </a:r>
            <a:r>
              <a:rPr lang="ru-RU" dirty="0" smtClean="0">
                <a:solidFill>
                  <a:srgbClr val="365CFE"/>
                </a:solidFill>
                <a:latin typeface="Arial" panose="020B0604020202020204" pitchFamily="34" charset="0"/>
                <a:cs typeface="Arial" panose="020B0604020202020204" pitchFamily="34" charset="0"/>
              </a:rPr>
              <a:t>дополнительных страховых </a:t>
            </a:r>
            <a:r>
              <a:rPr lang="ru-RU" dirty="0">
                <a:solidFill>
                  <a:srgbClr val="365CFE"/>
                </a:solidFill>
                <a:latin typeface="Arial" panose="020B0604020202020204" pitchFamily="34" charset="0"/>
                <a:cs typeface="Arial" panose="020B0604020202020204" pitchFamily="34" charset="0"/>
              </a:rPr>
              <a:t>взносов </a:t>
            </a:r>
            <a:r>
              <a:rPr lang="ru-RU" dirty="0" smtClean="0">
                <a:solidFill>
                  <a:srgbClr val="365CFE"/>
                </a:solidFill>
                <a:latin typeface="Arial" panose="020B0604020202020204" pitchFamily="34" charset="0"/>
                <a:cs typeface="Arial" panose="020B0604020202020204" pitchFamily="34" charset="0"/>
              </a:rPr>
              <a:t> </a:t>
            </a:r>
            <a:r>
              <a:rPr lang="ru-RU" dirty="0" smtClean="0">
                <a:solidFill>
                  <a:srgbClr val="080808"/>
                </a:solidFill>
                <a:latin typeface="Arial" panose="020B0604020202020204" pitchFamily="34" charset="0"/>
                <a:cs typeface="Arial" panose="020B0604020202020204" pitchFamily="34" charset="0"/>
              </a:rPr>
              <a:t>за 2025 год </a:t>
            </a:r>
            <a:r>
              <a:rPr lang="ru-RU" dirty="0">
                <a:solidFill>
                  <a:srgbClr val="080808"/>
                </a:solidFill>
                <a:latin typeface="Arial" panose="020B0604020202020204" pitchFamily="34" charset="0"/>
                <a:cs typeface="Arial" panose="020B0604020202020204" pitchFamily="34" charset="0"/>
              </a:rPr>
              <a:t>-  1 июля </a:t>
            </a:r>
            <a:r>
              <a:rPr lang="ru-RU" dirty="0" smtClean="0">
                <a:solidFill>
                  <a:srgbClr val="080808"/>
                </a:solidFill>
                <a:latin typeface="Arial" panose="020B0604020202020204" pitchFamily="34" charset="0"/>
                <a:cs typeface="Arial" panose="020B0604020202020204" pitchFamily="34" charset="0"/>
              </a:rPr>
              <a:t>2026 года</a:t>
            </a:r>
            <a:r>
              <a:rPr lang="ru-RU" dirty="0" smtClean="0">
                <a:solidFill>
                  <a:srgbClr val="365CFE"/>
                </a:solidFill>
                <a:latin typeface="Arial" panose="020B0604020202020204" pitchFamily="34" charset="0"/>
                <a:cs typeface="Arial" panose="020B0604020202020204" pitchFamily="34" charset="0"/>
              </a:rPr>
              <a:t>, за </a:t>
            </a:r>
            <a:r>
              <a:rPr lang="ru-RU" dirty="0">
                <a:solidFill>
                  <a:srgbClr val="365CFE"/>
                </a:solidFill>
                <a:latin typeface="Arial" panose="020B0604020202020204" pitchFamily="34" charset="0"/>
                <a:cs typeface="Arial" panose="020B0604020202020204" pitchFamily="34" charset="0"/>
              </a:rPr>
              <a:t>2026 </a:t>
            </a:r>
            <a:r>
              <a:rPr lang="ru-RU" dirty="0" smtClean="0">
                <a:solidFill>
                  <a:srgbClr val="365CFE"/>
                </a:solidFill>
                <a:latin typeface="Arial" panose="020B0604020202020204" pitchFamily="34" charset="0"/>
                <a:cs typeface="Arial" panose="020B0604020202020204" pitchFamily="34" charset="0"/>
              </a:rPr>
              <a:t>год </a:t>
            </a:r>
            <a:r>
              <a:rPr lang="ru-RU" dirty="0">
                <a:solidFill>
                  <a:srgbClr val="365CFE"/>
                </a:solidFill>
                <a:latin typeface="Arial" panose="020B0604020202020204" pitchFamily="34" charset="0"/>
                <a:cs typeface="Arial" panose="020B0604020202020204" pitchFamily="34" charset="0"/>
              </a:rPr>
              <a:t>-  </a:t>
            </a:r>
            <a:r>
              <a:rPr lang="ru-RU" dirty="0" smtClean="0">
                <a:solidFill>
                  <a:srgbClr val="365CFE"/>
                </a:solidFill>
                <a:latin typeface="Arial" panose="020B0604020202020204" pitchFamily="34" charset="0"/>
                <a:cs typeface="Arial" panose="020B0604020202020204" pitchFamily="34" charset="0"/>
              </a:rPr>
              <a:t>1 июля 2027 года</a:t>
            </a:r>
            <a:r>
              <a:rPr lang="ru-RU" i="1" dirty="0" smtClean="0">
                <a:solidFill>
                  <a:srgbClr val="365CFE"/>
                </a:solidFill>
                <a:latin typeface="Arial" panose="020B0604020202020204" pitchFamily="34" charset="0"/>
                <a:cs typeface="Arial" panose="020B0604020202020204" pitchFamily="34" charset="0"/>
              </a:rPr>
              <a:t>;</a:t>
            </a:r>
          </a:p>
          <a:p>
            <a:pPr algn="just"/>
            <a:endParaRPr lang="ru-RU" i="1" dirty="0">
              <a:solidFill>
                <a:srgbClr val="365CFE"/>
              </a:solidFill>
              <a:latin typeface="Arial" panose="020B0604020202020204" pitchFamily="34" charset="0"/>
              <a:cs typeface="Arial" panose="020B0604020202020204" pitchFamily="34" charset="0"/>
            </a:endParaRPr>
          </a:p>
          <a:p>
            <a:pPr algn="just"/>
            <a:r>
              <a:rPr lang="ru-RU" dirty="0" smtClean="0">
                <a:solidFill>
                  <a:srgbClr val="365CFE"/>
                </a:solidFill>
                <a:latin typeface="Arial" panose="020B0604020202020204" pitchFamily="34" charset="0"/>
                <a:cs typeface="Arial" panose="020B0604020202020204" pitchFamily="34" charset="0"/>
              </a:rPr>
              <a:t>Главы КФХ исчисляют </a:t>
            </a:r>
            <a:r>
              <a:rPr lang="ru-RU" dirty="0" smtClean="0">
                <a:solidFill>
                  <a:srgbClr val="365CFE"/>
                </a:solidFill>
                <a:latin typeface="Arial" panose="020B0604020202020204" pitchFamily="34" charset="0"/>
                <a:cs typeface="Arial" panose="020B0604020202020204" pitchFamily="34" charset="0"/>
              </a:rPr>
              <a:t>фиксированные </a:t>
            </a:r>
            <a:r>
              <a:rPr lang="ru-RU" dirty="0" smtClean="0">
                <a:solidFill>
                  <a:srgbClr val="365CFE"/>
                </a:solidFill>
                <a:latin typeface="Arial" panose="020B0604020202020204" pitchFamily="34" charset="0"/>
                <a:cs typeface="Arial" panose="020B0604020202020204" pitchFamily="34" charset="0"/>
              </a:rPr>
              <a:t>платежи </a:t>
            </a:r>
            <a:r>
              <a:rPr lang="ru-RU" dirty="0">
                <a:solidFill>
                  <a:srgbClr val="365CFE"/>
                </a:solidFill>
                <a:latin typeface="Arial" panose="020B0604020202020204" pitchFamily="34" charset="0"/>
                <a:cs typeface="Arial" panose="020B0604020202020204" pitchFamily="34" charset="0"/>
              </a:rPr>
              <a:t>страховых взносов </a:t>
            </a:r>
            <a:r>
              <a:rPr lang="ru-RU" dirty="0" smtClean="0">
                <a:solidFill>
                  <a:srgbClr val="365CFE"/>
                </a:solidFill>
                <a:latin typeface="Arial" panose="020B0604020202020204" pitchFamily="34" charset="0"/>
                <a:cs typeface="Arial" panose="020B0604020202020204" pitchFamily="34" charset="0"/>
              </a:rPr>
              <a:t>за себя и за каждого члена КФХ заполнив</a:t>
            </a:r>
            <a:r>
              <a:rPr lang="ru-RU" dirty="0" smtClean="0">
                <a:latin typeface="Arial" panose="020B0604020202020204" pitchFamily="34" charset="0"/>
                <a:cs typeface="Arial" panose="020B0604020202020204" pitchFamily="34" charset="0"/>
              </a:rPr>
              <a:t> </a:t>
            </a:r>
            <a:r>
              <a:rPr lang="ru-RU" dirty="0">
                <a:solidFill>
                  <a:srgbClr val="365CFE"/>
                </a:solidFill>
                <a:latin typeface="Arial" panose="020B0604020202020204" pitchFamily="34" charset="0"/>
                <a:cs typeface="Arial" panose="020B0604020202020204" pitchFamily="34" charset="0"/>
              </a:rPr>
              <a:t>раздел 2 </a:t>
            </a:r>
            <a:r>
              <a:rPr lang="ru-RU" dirty="0" smtClean="0">
                <a:solidFill>
                  <a:srgbClr val="365CFE"/>
                </a:solidFill>
                <a:latin typeface="Arial" panose="020B0604020202020204" pitchFamily="34" charset="0"/>
                <a:cs typeface="Arial" panose="020B0604020202020204" pitchFamily="34" charset="0"/>
              </a:rPr>
              <a:t>в годовом расчете по страховым взносам </a:t>
            </a:r>
            <a:r>
              <a:rPr lang="ru-RU" dirty="0">
                <a:solidFill>
                  <a:srgbClr val="080808"/>
                </a:solidFill>
                <a:latin typeface="Arial" panose="020B0604020202020204" pitchFamily="34" charset="0"/>
                <a:cs typeface="Arial" panose="020B0604020202020204" pitchFamily="34" charset="0"/>
              </a:rPr>
              <a:t>за </a:t>
            </a:r>
            <a:r>
              <a:rPr lang="ru-RU" dirty="0" smtClean="0">
                <a:solidFill>
                  <a:srgbClr val="080808"/>
                </a:solidFill>
                <a:latin typeface="Arial" panose="020B0604020202020204" pitchFamily="34" charset="0"/>
                <a:cs typeface="Arial" panose="020B0604020202020204" pitchFamily="34" charset="0"/>
              </a:rPr>
              <a:t>2025 </a:t>
            </a:r>
            <a:r>
              <a:rPr lang="ru-RU" dirty="0">
                <a:solidFill>
                  <a:srgbClr val="080808"/>
                </a:solidFill>
                <a:latin typeface="Arial" panose="020B0604020202020204" pitchFamily="34" charset="0"/>
                <a:cs typeface="Arial" panose="020B0604020202020204" pitchFamily="34" charset="0"/>
              </a:rPr>
              <a:t>год </a:t>
            </a:r>
            <a:r>
              <a:rPr lang="ru-RU" dirty="0" smtClean="0">
                <a:solidFill>
                  <a:srgbClr val="080808"/>
                </a:solidFill>
                <a:latin typeface="Arial" panose="020B0604020202020204" pitchFamily="34" charset="0"/>
                <a:cs typeface="Arial" panose="020B0604020202020204" pitchFamily="34" charset="0"/>
              </a:rPr>
              <a:t> в </a:t>
            </a:r>
            <a:r>
              <a:rPr lang="ru-RU" dirty="0">
                <a:solidFill>
                  <a:srgbClr val="080808"/>
                </a:solidFill>
                <a:latin typeface="Arial" panose="020B0604020202020204" pitchFamily="34" charset="0"/>
                <a:cs typeface="Arial" panose="020B0604020202020204" pitchFamily="34" charset="0"/>
              </a:rPr>
              <a:t>размере </a:t>
            </a:r>
            <a:r>
              <a:rPr lang="ru-RU" dirty="0" smtClean="0">
                <a:solidFill>
                  <a:srgbClr val="080808"/>
                </a:solidFill>
                <a:latin typeface="Arial" panose="020B0604020202020204" pitchFamily="34" charset="0"/>
                <a:cs typeface="Arial" panose="020B0604020202020204" pitchFamily="34" charset="0"/>
              </a:rPr>
              <a:t>53</a:t>
            </a:r>
            <a:r>
              <a:rPr lang="ru-RU" dirty="0">
                <a:solidFill>
                  <a:srgbClr val="080808"/>
                </a:solidFill>
                <a:latin typeface="Arial" panose="020B0604020202020204" pitchFamily="34" charset="0"/>
                <a:cs typeface="Arial" panose="020B0604020202020204" pitchFamily="34" charset="0"/>
              </a:rPr>
              <a:t> </a:t>
            </a:r>
            <a:r>
              <a:rPr lang="ru-RU" dirty="0" smtClean="0">
                <a:solidFill>
                  <a:srgbClr val="080808"/>
                </a:solidFill>
                <a:latin typeface="Arial" panose="020B0604020202020204" pitchFamily="34" charset="0"/>
                <a:cs typeface="Arial" panose="020B0604020202020204" pitchFamily="34" charset="0"/>
              </a:rPr>
              <a:t>658</a:t>
            </a:r>
            <a:r>
              <a:rPr lang="ru-RU" dirty="0">
                <a:solidFill>
                  <a:srgbClr val="080808"/>
                </a:solidFill>
                <a:latin typeface="Arial" panose="020B0604020202020204" pitchFamily="34" charset="0"/>
                <a:cs typeface="Arial" panose="020B0604020202020204" pitchFamily="34" charset="0"/>
              </a:rPr>
              <a:t> </a:t>
            </a:r>
            <a:r>
              <a:rPr lang="ru-RU" dirty="0" smtClean="0">
                <a:solidFill>
                  <a:srgbClr val="080808"/>
                </a:solidFill>
                <a:latin typeface="Arial" panose="020B0604020202020204" pitchFamily="34" charset="0"/>
                <a:cs typeface="Arial" panose="020B0604020202020204" pitchFamily="34" charset="0"/>
              </a:rPr>
              <a:t>рублей</a:t>
            </a:r>
            <a:r>
              <a:rPr lang="ru-RU" dirty="0">
                <a:solidFill>
                  <a:srgbClr val="080808"/>
                </a:solidFill>
                <a:latin typeface="Arial" panose="020B0604020202020204" pitchFamily="34" charset="0"/>
                <a:cs typeface="Arial" panose="020B0604020202020204" pitchFamily="34" charset="0"/>
              </a:rPr>
              <a:t> </a:t>
            </a:r>
            <a:r>
              <a:rPr lang="ru-RU" dirty="0" smtClean="0">
                <a:solidFill>
                  <a:srgbClr val="080808"/>
                </a:solidFill>
                <a:latin typeface="Arial" panose="020B0604020202020204" pitchFamily="34" charset="0"/>
                <a:cs typeface="Arial" panose="020B0604020202020204" pitchFamily="34" charset="0"/>
              </a:rPr>
              <a:t>(срок </a:t>
            </a:r>
            <a:r>
              <a:rPr lang="ru-RU" dirty="0">
                <a:solidFill>
                  <a:srgbClr val="080808"/>
                </a:solidFill>
                <a:latin typeface="Arial" panose="020B0604020202020204" pitchFamily="34" charset="0"/>
                <a:cs typeface="Arial" panose="020B0604020202020204" pitchFamily="34" charset="0"/>
              </a:rPr>
              <a:t>представления </a:t>
            </a:r>
            <a:r>
              <a:rPr lang="ru-RU" dirty="0" smtClean="0">
                <a:solidFill>
                  <a:srgbClr val="080808"/>
                </a:solidFill>
                <a:latin typeface="Arial" panose="020B0604020202020204" pitchFamily="34" charset="0"/>
                <a:cs typeface="Arial" panose="020B0604020202020204" pitchFamily="34" charset="0"/>
              </a:rPr>
              <a:t>РСВ - 26 </a:t>
            </a:r>
            <a:r>
              <a:rPr lang="ru-RU" dirty="0">
                <a:solidFill>
                  <a:srgbClr val="080808"/>
                </a:solidFill>
                <a:latin typeface="Arial" panose="020B0604020202020204" pitchFamily="34" charset="0"/>
                <a:cs typeface="Arial" panose="020B0604020202020204" pitchFamily="34" charset="0"/>
              </a:rPr>
              <a:t>января 2026 </a:t>
            </a:r>
            <a:r>
              <a:rPr lang="ru-RU" dirty="0" smtClean="0">
                <a:solidFill>
                  <a:srgbClr val="080808"/>
                </a:solidFill>
                <a:latin typeface="Arial" panose="020B0604020202020204" pitchFamily="34" charset="0"/>
                <a:cs typeface="Arial" panose="020B0604020202020204" pitchFamily="34" charset="0"/>
              </a:rPr>
              <a:t>года)</a:t>
            </a:r>
            <a:r>
              <a:rPr lang="ru-RU" dirty="0" smtClean="0">
                <a:solidFill>
                  <a:srgbClr val="365CFE"/>
                </a:solidFill>
                <a:latin typeface="Arial" panose="020B0604020202020204" pitchFamily="34" charset="0"/>
                <a:cs typeface="Arial" panose="020B0604020202020204" pitchFamily="34" charset="0"/>
              </a:rPr>
              <a:t>, </a:t>
            </a:r>
            <a:r>
              <a:rPr lang="ru-RU" dirty="0">
                <a:solidFill>
                  <a:srgbClr val="365CFE"/>
                </a:solidFill>
                <a:latin typeface="Arial" panose="020B0604020202020204" pitchFamily="34" charset="0"/>
                <a:cs typeface="Arial" panose="020B0604020202020204" pitchFamily="34" charset="0"/>
              </a:rPr>
              <a:t>за 2026 </a:t>
            </a:r>
            <a:r>
              <a:rPr lang="ru-RU" dirty="0" smtClean="0">
                <a:solidFill>
                  <a:srgbClr val="365CFE"/>
                </a:solidFill>
                <a:latin typeface="Arial" panose="020B0604020202020204" pitchFamily="34" charset="0"/>
                <a:cs typeface="Arial" panose="020B0604020202020204" pitchFamily="34" charset="0"/>
              </a:rPr>
              <a:t>год </a:t>
            </a:r>
            <a:r>
              <a:rPr lang="ru-RU" dirty="0">
                <a:solidFill>
                  <a:srgbClr val="365CFE"/>
                </a:solidFill>
                <a:latin typeface="Arial" panose="020B0604020202020204" pitchFamily="34" charset="0"/>
                <a:cs typeface="Arial" panose="020B0604020202020204" pitchFamily="34" charset="0"/>
              </a:rPr>
              <a:t>в размере 57 390 </a:t>
            </a:r>
            <a:r>
              <a:rPr lang="ru-RU" dirty="0" smtClean="0">
                <a:solidFill>
                  <a:srgbClr val="365CFE"/>
                </a:solidFill>
                <a:latin typeface="Arial" panose="020B0604020202020204" pitchFamily="34" charset="0"/>
                <a:cs typeface="Arial" panose="020B0604020202020204" pitchFamily="34" charset="0"/>
              </a:rPr>
              <a:t>рублей</a:t>
            </a:r>
            <a:r>
              <a:rPr lang="ru-RU" dirty="0">
                <a:solidFill>
                  <a:srgbClr val="080808"/>
                </a:solidFill>
                <a:latin typeface="Arial" panose="020B0604020202020204" pitchFamily="34" charset="0"/>
                <a:cs typeface="Arial" panose="020B0604020202020204" pitchFamily="34" charset="0"/>
              </a:rPr>
              <a:t> </a:t>
            </a:r>
            <a:r>
              <a:rPr lang="ru-RU" dirty="0">
                <a:solidFill>
                  <a:srgbClr val="365CFE"/>
                </a:solidFill>
                <a:latin typeface="Arial" panose="020B0604020202020204" pitchFamily="34" charset="0"/>
                <a:cs typeface="Arial" panose="020B0604020202020204" pitchFamily="34" charset="0"/>
              </a:rPr>
              <a:t>(срок представления РСВ - </a:t>
            </a:r>
            <a:r>
              <a:rPr lang="ru-RU" dirty="0" smtClean="0">
                <a:solidFill>
                  <a:srgbClr val="365CFE"/>
                </a:solidFill>
                <a:latin typeface="Arial" panose="020B0604020202020204" pitchFamily="34" charset="0"/>
                <a:cs typeface="Arial" panose="020B0604020202020204" pitchFamily="34" charset="0"/>
              </a:rPr>
              <a:t>25 </a:t>
            </a:r>
            <a:r>
              <a:rPr lang="ru-RU" dirty="0">
                <a:solidFill>
                  <a:srgbClr val="365CFE"/>
                </a:solidFill>
                <a:latin typeface="Arial" panose="020B0604020202020204" pitchFamily="34" charset="0"/>
                <a:cs typeface="Arial" panose="020B0604020202020204" pitchFamily="34" charset="0"/>
              </a:rPr>
              <a:t>января </a:t>
            </a:r>
            <a:r>
              <a:rPr lang="ru-RU" dirty="0" smtClean="0">
                <a:solidFill>
                  <a:srgbClr val="365CFE"/>
                </a:solidFill>
                <a:latin typeface="Arial" panose="020B0604020202020204" pitchFamily="34" charset="0"/>
                <a:cs typeface="Arial" panose="020B0604020202020204" pitchFamily="34" charset="0"/>
              </a:rPr>
              <a:t>2027 </a:t>
            </a:r>
            <a:r>
              <a:rPr lang="ru-RU" dirty="0">
                <a:solidFill>
                  <a:srgbClr val="365CFE"/>
                </a:solidFill>
                <a:latin typeface="Arial" panose="020B0604020202020204" pitchFamily="34" charset="0"/>
                <a:cs typeface="Arial" panose="020B0604020202020204" pitchFamily="34" charset="0"/>
              </a:rPr>
              <a:t>года</a:t>
            </a:r>
            <a:r>
              <a:rPr lang="ru-RU" dirty="0" smtClean="0">
                <a:solidFill>
                  <a:srgbClr val="365CFE"/>
                </a:solidFill>
                <a:latin typeface="Arial" panose="020B0604020202020204" pitchFamily="34" charset="0"/>
                <a:cs typeface="Arial" panose="020B0604020202020204" pitchFamily="34" charset="0"/>
              </a:rPr>
              <a:t>).</a:t>
            </a:r>
            <a:endParaRPr lang="ru-RU" i="1" dirty="0">
              <a:solidFill>
                <a:srgbClr val="365CFE"/>
              </a:solidFill>
              <a:latin typeface="Arial" panose="020B0604020202020204" pitchFamily="34" charset="0"/>
              <a:cs typeface="Arial" panose="020B0604020202020204" pitchFamily="34" charset="0"/>
            </a:endParaRPr>
          </a:p>
          <a:p>
            <a:pPr algn="just"/>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978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14</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83172" y="1629104"/>
            <a:ext cx="10694997" cy="4025461"/>
          </a:xfrm>
        </p:spPr>
        <p:txBody>
          <a:bodyPr>
            <a:normAutofit/>
          </a:bodyPr>
          <a:lstStyle/>
          <a:p>
            <a:pPr algn="just"/>
            <a:r>
              <a:rPr lang="ru-RU" sz="2000" dirty="0" smtClean="0">
                <a:latin typeface="Arial" panose="020B0604020202020204" pitchFamily="34" charset="0"/>
                <a:cs typeface="Arial" panose="020B0604020202020204" pitchFamily="34" charset="0"/>
              </a:rPr>
              <a:t>1. Увеличена </a:t>
            </a:r>
            <a:r>
              <a:rPr lang="ru-RU" sz="2000" dirty="0">
                <a:latin typeface="Arial" panose="020B0604020202020204" pitchFamily="34" charset="0"/>
                <a:cs typeface="Arial" panose="020B0604020202020204" pitchFamily="34" charset="0"/>
              </a:rPr>
              <a:t>необлагаемая сумма единовременной выплаты (в том числе в виде материальной помощи), выплачиваемой в течение первого года после рождения (усыновления, удочерения), установления опеки, работодателями работникам (родителям, усыновителям, опекунам) при рождении (усыновлении (удочерении) ребенка, установлении опеки над  ребенком, с 50 тысяч рублей до 1 млн рублей на каждого ребенка.                                                 </a:t>
            </a:r>
          </a:p>
          <a:p>
            <a:pPr algn="just"/>
            <a:r>
              <a:rPr lang="ru-RU" sz="2000" dirty="0" smtClean="0">
                <a:latin typeface="Arial" panose="020B0604020202020204" pitchFamily="34" charset="0"/>
                <a:cs typeface="Arial" panose="020B0604020202020204" pitchFamily="34" charset="0"/>
              </a:rPr>
              <a:t>Выплаты </a:t>
            </a:r>
            <a:r>
              <a:rPr lang="ru-RU" sz="2000" dirty="0">
                <a:latin typeface="Arial" panose="020B0604020202020204" pitchFamily="34" charset="0"/>
                <a:cs typeface="Arial" panose="020B0604020202020204" pitchFamily="34" charset="0"/>
              </a:rPr>
              <a:t>в пределах данного лимита организация может отнести </a:t>
            </a:r>
            <a:r>
              <a:rPr lang="ru-RU" sz="2000" dirty="0">
                <a:latin typeface="Arial" panose="020B0604020202020204" pitchFamily="34" charset="0"/>
                <a:cs typeface="Arial" panose="020B0604020202020204" pitchFamily="34" charset="0"/>
                <a:hlinkClick r:id="rId2"/>
              </a:rPr>
              <a:t>на расходы</a:t>
            </a:r>
            <a:r>
              <a:rPr lang="ru-RU" sz="2000" dirty="0">
                <a:latin typeface="Arial" panose="020B0604020202020204" pitchFamily="34" charset="0"/>
                <a:cs typeface="Arial" panose="020B0604020202020204" pitchFamily="34" charset="0"/>
              </a:rPr>
              <a:t> для целей налога на прибыль</a:t>
            </a:r>
            <a:r>
              <a:rPr lang="ru-RU" sz="2000" dirty="0" smtClean="0">
                <a:latin typeface="Arial" panose="020B0604020202020204" pitchFamily="34" charset="0"/>
                <a:cs typeface="Arial" panose="020B0604020202020204" pitchFamily="34" charset="0"/>
              </a:rPr>
              <a:t>.</a:t>
            </a:r>
          </a:p>
          <a:p>
            <a:pPr algn="just"/>
            <a:endParaRPr lang="ru-RU" sz="2000" dirty="0" smtClean="0">
              <a:latin typeface="Arial" panose="020B0604020202020204" pitchFamily="34" charset="0"/>
              <a:cs typeface="Arial" panose="020B0604020202020204" pitchFamily="34" charset="0"/>
            </a:endParaRPr>
          </a:p>
          <a:p>
            <a:pPr algn="just"/>
            <a:r>
              <a:rPr lang="ru-RU" sz="2000" dirty="0">
                <a:solidFill>
                  <a:schemeClr val="accent5">
                    <a:lumMod val="75000"/>
                  </a:schemeClr>
                </a:solidFill>
                <a:latin typeface="Arial" panose="020B0604020202020204" pitchFamily="34" charset="0"/>
                <a:cs typeface="Arial" panose="020B0604020202020204" pitchFamily="34" charset="0"/>
              </a:rPr>
              <a:t>2.</a:t>
            </a:r>
            <a:r>
              <a:rPr lang="ru-RU" sz="2400" dirty="0">
                <a:solidFill>
                  <a:schemeClr val="accent5">
                    <a:lumMod val="75000"/>
                  </a:schemeClr>
                </a:solidFill>
                <a:latin typeface="Arial" panose="020B0604020202020204" pitchFamily="34" charset="0"/>
                <a:cs typeface="Arial" panose="020B0604020202020204" pitchFamily="34" charset="0"/>
              </a:rPr>
              <a:t> </a:t>
            </a:r>
            <a:r>
              <a:rPr lang="ru-RU" sz="2000" dirty="0">
                <a:solidFill>
                  <a:schemeClr val="accent5">
                    <a:lumMod val="75000"/>
                  </a:schemeClr>
                </a:solidFill>
                <a:latin typeface="Arial" panose="020B0604020202020204" pitchFamily="34" charset="0"/>
                <a:cs typeface="Arial" panose="020B0604020202020204" pitchFamily="34" charset="0"/>
              </a:rPr>
              <a:t>В состав командировочных расходов, оплата которых не облагается НДФЛ, включаются расходы на оформление полиса ДМС, если он нужен для въезда в иностранное государство и пребывания в нем в период </a:t>
            </a:r>
            <a:r>
              <a:rPr lang="ru-RU" sz="2000" dirty="0" smtClean="0">
                <a:solidFill>
                  <a:schemeClr val="accent5">
                    <a:lumMod val="75000"/>
                  </a:schemeClr>
                </a:solidFill>
                <a:latin typeface="Arial" panose="020B0604020202020204" pitchFamily="34" charset="0"/>
                <a:cs typeface="Arial" panose="020B0604020202020204" pitchFamily="34" charset="0"/>
              </a:rPr>
              <a:t>командировки</a:t>
            </a:r>
            <a:endParaRPr lang="ru-RU" sz="2000" dirty="0">
              <a:solidFill>
                <a:schemeClr val="accent5">
                  <a:lumMod val="75000"/>
                </a:schemeClr>
              </a:solidFill>
              <a:latin typeface="Arial" panose="020B0604020202020204" pitchFamily="34" charset="0"/>
              <a:cs typeface="Arial" panose="020B0604020202020204" pitchFamily="34" charset="0"/>
            </a:endParaRPr>
          </a:p>
          <a:p>
            <a:endParaRPr lang="ru-RU" dirty="0"/>
          </a:p>
        </p:txBody>
      </p:sp>
      <p:sp>
        <p:nvSpPr>
          <p:cNvPr id="3" name="Прямоугольник 2"/>
          <p:cNvSpPr/>
          <p:nvPr/>
        </p:nvSpPr>
        <p:spPr>
          <a:xfrm>
            <a:off x="683172" y="341614"/>
            <a:ext cx="9774621" cy="523220"/>
          </a:xfrm>
          <a:prstGeom prst="rect">
            <a:avLst/>
          </a:prstGeom>
        </p:spPr>
        <p:txBody>
          <a:bodyPr wrap="square">
            <a:spAutoFit/>
          </a:bodyPr>
          <a:lstStyle/>
          <a:p>
            <a:pPr algn="ctr"/>
            <a:r>
              <a:rPr lang="ru-RU" sz="2800" dirty="0" smtClean="0">
                <a:solidFill>
                  <a:srgbClr val="365F91"/>
                </a:solidFill>
                <a:latin typeface="Arial" panose="020B0604020202020204" pitchFamily="34" charset="0"/>
                <a:ea typeface="Times New Roman"/>
                <a:cs typeface="Arial" panose="020B0604020202020204" pitchFamily="34" charset="0"/>
              </a:rPr>
              <a:t>Изменения по НДФЛ с 01.01.2026</a:t>
            </a:r>
            <a:endParaRPr lang="ru-RU" sz="2800" dirty="0"/>
          </a:p>
        </p:txBody>
      </p:sp>
    </p:spTree>
    <p:extLst>
      <p:ext uri="{BB962C8B-B14F-4D97-AF65-F5344CB8AC3E}">
        <p14:creationId xmlns:p14="http://schemas.microsoft.com/office/powerpoint/2010/main" val="1620318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15</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397876"/>
            <a:ext cx="10694997" cy="4802898"/>
          </a:xfrm>
        </p:spPr>
        <p:txBody>
          <a:bodyPr>
            <a:normAutofit/>
          </a:bodyPr>
          <a:lstStyle/>
          <a:p>
            <a:pPr algn="just"/>
            <a:r>
              <a:rPr lang="ru-RU" sz="2000" dirty="0">
                <a:latin typeface="Arial" panose="020B0604020202020204" pitchFamily="34" charset="0"/>
                <a:cs typeface="Arial" panose="020B0604020202020204" pitchFamily="34" charset="0"/>
              </a:rPr>
              <a:t>3</a:t>
            </a:r>
            <a:r>
              <a:rPr lang="ru-RU" sz="2000" dirty="0" smtClean="0">
                <a:latin typeface="Arial" panose="020B0604020202020204" pitchFamily="34" charset="0"/>
                <a:cs typeface="Arial" panose="020B0604020202020204" pitchFamily="34" charset="0"/>
              </a:rPr>
              <a:t>. Доходы </a:t>
            </a:r>
            <a:r>
              <a:rPr lang="ru-RU" sz="2000" dirty="0">
                <a:latin typeface="Arial" panose="020B0604020202020204" pitchFamily="34" charset="0"/>
                <a:cs typeface="Arial" panose="020B0604020202020204" pitchFamily="34" charset="0"/>
              </a:rPr>
              <a:t>в виде возмещения виновным лицом стоимости утраченного имущества не облагаются НДФЛ в пределах рыночной стоимости этого имущества или расходов на его восстановление.</a:t>
            </a:r>
          </a:p>
          <a:p>
            <a:pPr algn="just"/>
            <a:r>
              <a:rPr lang="ru-RU" sz="2000" dirty="0" smtClean="0">
                <a:solidFill>
                  <a:srgbClr val="080808"/>
                </a:solidFill>
                <a:latin typeface="Arial" panose="020B0604020202020204" pitchFamily="34" charset="0"/>
                <a:cs typeface="Arial" panose="020B0604020202020204" pitchFamily="34" charset="0"/>
              </a:rPr>
              <a:t>4. В </a:t>
            </a:r>
            <a:r>
              <a:rPr lang="ru-RU" sz="2000" dirty="0">
                <a:solidFill>
                  <a:srgbClr val="080808"/>
                </a:solidFill>
                <a:latin typeface="Arial" panose="020B0604020202020204" pitchFamily="34" charset="0"/>
                <a:cs typeface="Arial" panose="020B0604020202020204" pitchFamily="34" charset="0"/>
              </a:rPr>
              <a:t>настоящее время налогоплательщики имеют право на освобождение от налогообложения доходов от продажи жилья, если оно было в их собственности более 5 лет либо более 3 лет, если такое жилье было приобретено, например, в порядке наследования, дарения от близкого родственника, в результате приватизации или если жилье единственное</a:t>
            </a:r>
            <a:r>
              <a:rPr lang="ru-RU" sz="2000" dirty="0" smtClean="0">
                <a:solidFill>
                  <a:srgbClr val="080808"/>
                </a:solidFill>
                <a:latin typeface="Arial" panose="020B0604020202020204" pitchFamily="34" charset="0"/>
                <a:cs typeface="Arial" panose="020B0604020202020204" pitchFamily="34" charset="0"/>
              </a:rPr>
              <a:t>. Поправками </a:t>
            </a:r>
            <a:r>
              <a:rPr lang="ru-RU" sz="2000" dirty="0">
                <a:solidFill>
                  <a:srgbClr val="080808"/>
                </a:solidFill>
                <a:latin typeface="Arial" panose="020B0604020202020204" pitchFamily="34" charset="0"/>
                <a:cs typeface="Arial" panose="020B0604020202020204" pitchFamily="34" charset="0"/>
              </a:rPr>
              <a:t>уточняется, что для применения </a:t>
            </a:r>
            <a:r>
              <a:rPr lang="ru-RU" sz="2000" dirty="0" smtClean="0">
                <a:solidFill>
                  <a:srgbClr val="080808"/>
                </a:solidFill>
                <a:latin typeface="Arial" panose="020B0604020202020204" pitchFamily="34" charset="0"/>
                <a:cs typeface="Arial" panose="020B0604020202020204" pitchFamily="34" charset="0"/>
              </a:rPr>
              <a:t>льготы, </a:t>
            </a:r>
            <a:r>
              <a:rPr lang="ru-RU" sz="2000" dirty="0">
                <a:solidFill>
                  <a:srgbClr val="080808"/>
                </a:solidFill>
                <a:latin typeface="Arial" panose="020B0604020202020204" pitchFamily="34" charset="0"/>
                <a:cs typeface="Arial" panose="020B0604020202020204" pitchFamily="34" charset="0"/>
              </a:rPr>
              <a:t>недвижимость до продажи должна находиться в собственности налогоплательщика непрерывно в течение вышеуказанных сроков. Данная поправка носит технический характер и соответствует текущей правоприменительной практике. Налоговые льготы при продаже жилья не исключаются и продолжают действовать</a:t>
            </a:r>
            <a:r>
              <a:rPr lang="ru-RU" sz="2000" dirty="0" smtClean="0">
                <a:solidFill>
                  <a:srgbClr val="080808"/>
                </a:solidFill>
                <a:latin typeface="Arial" panose="020B0604020202020204" pitchFamily="34" charset="0"/>
                <a:cs typeface="Arial" panose="020B0604020202020204" pitchFamily="34" charset="0"/>
              </a:rPr>
              <a:t>.</a:t>
            </a:r>
          </a:p>
          <a:p>
            <a:endParaRPr lang="ru-RU" sz="2200" dirty="0">
              <a:latin typeface="Arial" panose="020B0604020202020204" pitchFamily="34" charset="0"/>
              <a:cs typeface="Arial" panose="020B0604020202020204" pitchFamily="34" charset="0"/>
            </a:endParaRPr>
          </a:p>
          <a:p>
            <a:endParaRPr lang="ru-RU" sz="2200" dirty="0">
              <a:solidFill>
                <a:schemeClr val="accent5">
                  <a:lumMod val="75000"/>
                </a:schemeClr>
              </a:solidFill>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p:txBody>
      </p:sp>
      <p:sp>
        <p:nvSpPr>
          <p:cNvPr id="3" name="Прямоугольник 2"/>
          <p:cNvSpPr/>
          <p:nvPr/>
        </p:nvSpPr>
        <p:spPr>
          <a:xfrm>
            <a:off x="1240221" y="362287"/>
            <a:ext cx="9259614" cy="523220"/>
          </a:xfrm>
          <a:prstGeom prst="rect">
            <a:avLst/>
          </a:prstGeom>
        </p:spPr>
        <p:txBody>
          <a:bodyPr wrap="square">
            <a:spAutoFit/>
          </a:bodyPr>
          <a:lstStyle/>
          <a:p>
            <a:pPr algn="ctr"/>
            <a:r>
              <a:rPr lang="ru-RU" sz="2800" dirty="0">
                <a:solidFill>
                  <a:srgbClr val="365F91"/>
                </a:solidFill>
                <a:latin typeface="Arial" panose="020B0604020202020204" pitchFamily="34" charset="0"/>
                <a:ea typeface="Times New Roman"/>
                <a:cs typeface="Arial" panose="020B0604020202020204" pitchFamily="34" charset="0"/>
              </a:rPr>
              <a:t>Изменения по НДФЛ с 01.01.2026</a:t>
            </a:r>
            <a:endParaRPr lang="ru-RU" sz="2800" dirty="0"/>
          </a:p>
        </p:txBody>
      </p:sp>
    </p:spTree>
    <p:extLst>
      <p:ext uri="{BB962C8B-B14F-4D97-AF65-F5344CB8AC3E}">
        <p14:creationId xmlns:p14="http://schemas.microsoft.com/office/powerpoint/2010/main" val="1956749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16</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177159"/>
            <a:ext cx="10694997" cy="5023615"/>
          </a:xfrm>
        </p:spPr>
        <p:txBody>
          <a:bodyPr>
            <a:normAutofit/>
          </a:bodyPr>
          <a:lstStyle/>
          <a:p>
            <a:pPr algn="just"/>
            <a:r>
              <a:rPr lang="ru-RU" sz="2000" dirty="0">
                <a:latin typeface="Arial" panose="020B0604020202020204" pitchFamily="34" charset="0"/>
                <a:cs typeface="Arial" panose="020B0604020202020204" pitchFamily="34" charset="0"/>
              </a:rPr>
              <a:t>5</a:t>
            </a:r>
            <a:r>
              <a:rPr lang="ru-RU" sz="2000" dirty="0" smtClean="0">
                <a:latin typeface="Arial" panose="020B0604020202020204" pitchFamily="34" charset="0"/>
                <a:cs typeface="Arial" panose="020B0604020202020204" pitchFamily="34" charset="0"/>
              </a:rPr>
              <a:t>. Для </a:t>
            </a:r>
            <a:r>
              <a:rPr lang="ru-RU" sz="2000" dirty="0">
                <a:latin typeface="Arial" panose="020B0604020202020204" pitchFamily="34" charset="0"/>
                <a:cs typeface="Arial" panose="020B0604020202020204" pitchFamily="34" charset="0"/>
              </a:rPr>
              <a:t>единообразного подхода облагать доходы физических лиц в виде процентов по банковским вкладам будут только НДФЛ. Их исключат при определении налоговой базы ИП на специальных налоговых режимах (ЕСХН, УСН, АУСН).</a:t>
            </a:r>
          </a:p>
          <a:p>
            <a:pPr algn="just"/>
            <a:r>
              <a:rPr lang="ru-RU" sz="2000" dirty="0" smtClean="0">
                <a:solidFill>
                  <a:schemeClr val="tx1">
                    <a:lumMod val="60000"/>
                    <a:lumOff val="40000"/>
                  </a:schemeClr>
                </a:solidFill>
                <a:latin typeface="Arial" panose="020B0604020202020204" pitchFamily="34" charset="0"/>
                <a:cs typeface="Arial" panose="020B0604020202020204" pitchFamily="34" charset="0"/>
              </a:rPr>
              <a:t>6. </a:t>
            </a:r>
            <a:r>
              <a:rPr lang="ru-RU" sz="2000" dirty="0" smtClean="0">
                <a:solidFill>
                  <a:srgbClr val="365CFE"/>
                </a:solidFill>
                <a:latin typeface="Arial" panose="020B0604020202020204" pitchFamily="34" charset="0"/>
                <a:cs typeface="Arial" panose="020B0604020202020204" pitchFamily="34" charset="0"/>
              </a:rPr>
              <a:t>Если </a:t>
            </a:r>
            <a:r>
              <a:rPr lang="ru-RU" sz="2000" dirty="0">
                <a:solidFill>
                  <a:srgbClr val="365CFE"/>
                </a:solidFill>
                <a:latin typeface="Arial" panose="020B0604020202020204" pitchFamily="34" charset="0"/>
                <a:cs typeface="Arial" panose="020B0604020202020204" pitchFamily="34" charset="0"/>
              </a:rPr>
              <a:t>доход от продажи имущества, ценных бумаг, долей участия в российских организациях получен гражданином, имеющим статус иностранного агента, то доход облагается вне зависимости от срока владения. Также к данной категории граждан положения об освобождении от налогообложения дохода, в виде полученного в наследство или в дар от близкого родственника имущества, не применяются. </a:t>
            </a:r>
          </a:p>
          <a:p>
            <a:pPr algn="just"/>
            <a:r>
              <a:rPr lang="ru-RU" sz="2000" dirty="0" smtClean="0">
                <a:latin typeface="Arial" panose="020B0604020202020204" pitchFamily="34" charset="0"/>
                <a:cs typeface="Arial" panose="020B0604020202020204" pitchFamily="34" charset="0"/>
              </a:rPr>
              <a:t>7. Налоговые </a:t>
            </a:r>
            <a:r>
              <a:rPr lang="ru-RU" sz="2000" dirty="0">
                <a:latin typeface="Arial" panose="020B0604020202020204" pitchFamily="34" charset="0"/>
                <a:cs typeface="Arial" panose="020B0604020202020204" pitchFamily="34" charset="0"/>
              </a:rPr>
              <a:t>вычеты по НДФЛ не могут быть заявлены лицами, признанными иностранными агентами. Ставка налога для данной категории устанавливается в размере 30%.</a:t>
            </a:r>
          </a:p>
          <a:p>
            <a:pPr algn="just"/>
            <a:r>
              <a:rPr lang="ru-RU" sz="2000" dirty="0" smtClean="0">
                <a:solidFill>
                  <a:schemeClr val="accent5">
                    <a:lumMod val="75000"/>
                  </a:schemeClr>
                </a:solidFill>
                <a:latin typeface="Arial" panose="020B0604020202020204" pitchFamily="34" charset="0"/>
                <a:cs typeface="Arial" panose="020B0604020202020204" pitchFamily="34" charset="0"/>
              </a:rPr>
              <a:t>8. Букмекерские </a:t>
            </a:r>
            <a:r>
              <a:rPr lang="ru-RU" sz="2000" dirty="0">
                <a:solidFill>
                  <a:schemeClr val="accent5">
                    <a:lumMod val="75000"/>
                  </a:schemeClr>
                </a:solidFill>
                <a:latin typeface="Arial" panose="020B0604020202020204" pitchFamily="34" charset="0"/>
                <a:cs typeface="Arial" panose="020B0604020202020204" pitchFamily="34" charset="0"/>
              </a:rPr>
              <a:t>конторы и тотализаторы признаются налоговыми агентами при выплате выигрышей в азартных играх, даже если сумма дохода менее 15 тыс. рублей</a:t>
            </a:r>
            <a:r>
              <a:rPr lang="ru-RU" sz="2000" dirty="0" smtClean="0">
                <a:latin typeface="Arial" panose="020B0604020202020204" pitchFamily="34" charset="0"/>
                <a:cs typeface="Arial" panose="020B0604020202020204" pitchFamily="34" charset="0"/>
              </a:rPr>
              <a:t>.</a:t>
            </a:r>
          </a:p>
          <a:p>
            <a:pPr algn="ctr"/>
            <a:endParaRPr lang="ru-RU" sz="2000" dirty="0" smtClean="0">
              <a:solidFill>
                <a:srgbClr val="080808"/>
              </a:solidFill>
              <a:latin typeface="Arial" panose="020B0604020202020204" pitchFamily="34" charset="0"/>
              <a:cs typeface="Arial" panose="020B0604020202020204" pitchFamily="34" charset="0"/>
            </a:endParaRPr>
          </a:p>
          <a:p>
            <a:pPr algn="ctr"/>
            <a:r>
              <a:rPr lang="ru-RU" sz="2000" dirty="0" smtClean="0">
                <a:solidFill>
                  <a:srgbClr val="080808"/>
                </a:solidFill>
                <a:latin typeface="Arial" panose="020B0604020202020204" pitchFamily="34" charset="0"/>
                <a:cs typeface="Arial" panose="020B0604020202020204" pitchFamily="34" charset="0"/>
              </a:rPr>
              <a:t>Статус иностранного агента – присваивает Министерство юстиции РФ</a:t>
            </a:r>
            <a:endParaRPr lang="ru-RU" sz="2000" dirty="0" smtClean="0">
              <a:solidFill>
                <a:srgbClr val="080808"/>
              </a:solidFill>
              <a:latin typeface="Arial" panose="020B0604020202020204" pitchFamily="34" charset="0"/>
              <a:cs typeface="Arial" panose="020B0604020202020204" pitchFamily="34" charset="0"/>
            </a:endParaRPr>
          </a:p>
          <a:p>
            <a:endParaRPr lang="ru-RU" dirty="0"/>
          </a:p>
        </p:txBody>
      </p:sp>
      <p:sp>
        <p:nvSpPr>
          <p:cNvPr id="3" name="Прямоугольник 2"/>
          <p:cNvSpPr/>
          <p:nvPr/>
        </p:nvSpPr>
        <p:spPr>
          <a:xfrm>
            <a:off x="798787" y="448582"/>
            <a:ext cx="9406758" cy="523220"/>
          </a:xfrm>
          <a:prstGeom prst="rect">
            <a:avLst/>
          </a:prstGeom>
        </p:spPr>
        <p:txBody>
          <a:bodyPr wrap="square">
            <a:spAutoFit/>
          </a:bodyPr>
          <a:lstStyle/>
          <a:p>
            <a:pPr algn="ctr"/>
            <a:r>
              <a:rPr lang="ru-RU" sz="2800" dirty="0">
                <a:solidFill>
                  <a:srgbClr val="365F91"/>
                </a:solidFill>
                <a:latin typeface="Arial" panose="020B0604020202020204" pitchFamily="34" charset="0"/>
                <a:ea typeface="Times New Roman"/>
                <a:cs typeface="Arial" panose="020B0604020202020204" pitchFamily="34" charset="0"/>
              </a:rPr>
              <a:t>Изменения по НДФЛ с 01.01.2026</a:t>
            </a:r>
            <a:endParaRPr lang="ru-RU" sz="2800" dirty="0"/>
          </a:p>
        </p:txBody>
      </p:sp>
    </p:spTree>
    <p:extLst>
      <p:ext uri="{BB962C8B-B14F-4D97-AF65-F5344CB8AC3E}">
        <p14:creationId xmlns:p14="http://schemas.microsoft.com/office/powerpoint/2010/main" val="2400728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17</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10351" y="1184383"/>
            <a:ext cx="10814394" cy="5500196"/>
          </a:xfrm>
        </p:spPr>
        <p:txBody>
          <a:bodyPr>
            <a:noAutofit/>
          </a:bodyPr>
          <a:lstStyle/>
          <a:p>
            <a:pPr algn="just"/>
            <a:r>
              <a:rPr lang="ru-RU" sz="2000" dirty="0">
                <a:solidFill>
                  <a:schemeClr val="accent1">
                    <a:lumMod val="60000"/>
                    <a:lumOff val="40000"/>
                  </a:schemeClr>
                </a:solidFill>
                <a:latin typeface="Arial" panose="020B0604020202020204" pitchFamily="34" charset="0"/>
                <a:cs typeface="Arial" panose="020B0604020202020204" pitchFamily="34" charset="0"/>
              </a:rPr>
              <a:t>9. </a:t>
            </a:r>
            <a:r>
              <a:rPr lang="ru-RU" sz="2000" dirty="0">
                <a:solidFill>
                  <a:srgbClr val="365CFE"/>
                </a:solidFill>
                <a:latin typeface="Arial" panose="020B0604020202020204" pitchFamily="34" charset="0"/>
                <a:cs typeface="Arial" panose="020B0604020202020204" pitchFamily="34" charset="0"/>
              </a:rPr>
              <a:t>Расширяется возможность применения налоговой льготы в виде освобождения от НДФЛ доходов от продажи жилья при приобретении другого жилья в целях улучшения жилищных условий для семей с двумя и более детьми. Так, будут учитываться дети вне зависимости от возраста, если такие дети признаны судом недееспособными, а также дети, родившиеся после продажи жилья, но не позднее 30 апреля следующего года.</a:t>
            </a:r>
          </a:p>
          <a:p>
            <a:pPr algn="just"/>
            <a:r>
              <a:rPr lang="ru-RU" sz="2000" dirty="0">
                <a:solidFill>
                  <a:srgbClr val="365CFE"/>
                </a:solidFill>
                <a:latin typeface="Arial" panose="020B0604020202020204" pitchFamily="34" charset="0"/>
                <a:cs typeface="Arial" panose="020B0604020202020204" pitchFamily="34" charset="0"/>
              </a:rPr>
              <a:t>Поправками уточняется один из критериев - в собственности семьи также не должно находиться более 50% доли в ином жилье с кадастровой стоимостью, превышающей кадастровую стоимость приобретаемого семьей жилья (Ранее сравнивалась только площадь иного имущества). Это соответствует концепции данной льготы: улучшение жилищных условий оценивается с точки зрения критериев его площади и кадастровой стоимости.</a:t>
            </a:r>
          </a:p>
          <a:p>
            <a:pPr algn="just"/>
            <a:r>
              <a:rPr lang="ru-RU" sz="2000" dirty="0" smtClean="0">
                <a:solidFill>
                  <a:srgbClr val="C00000"/>
                </a:solidFill>
                <a:latin typeface="Arial" panose="020B0604020202020204" pitchFamily="34" charset="0"/>
                <a:cs typeface="Arial" panose="020B0604020202020204" pitchFamily="34" charset="0"/>
              </a:rPr>
              <a:t>10</a:t>
            </a:r>
            <a:r>
              <a:rPr lang="ru-RU" sz="2000" dirty="0">
                <a:solidFill>
                  <a:srgbClr val="C00000"/>
                </a:solidFill>
                <a:latin typeface="Arial" panose="020B0604020202020204" pitchFamily="34" charset="0"/>
                <a:cs typeface="Arial" panose="020B0604020202020204" pitchFamily="34" charset="0"/>
              </a:rPr>
              <a:t>. При определении суммы доходов физлица для предоставления стандартного налогового вычета на детей учитывают доходы, формирующие основную налоговую базу до 450 </a:t>
            </a:r>
            <a:r>
              <a:rPr lang="ru-RU" sz="2000" dirty="0" err="1">
                <a:solidFill>
                  <a:srgbClr val="C00000"/>
                </a:solidFill>
                <a:latin typeface="Arial" panose="020B0604020202020204" pitchFamily="34" charset="0"/>
                <a:cs typeface="Arial" panose="020B0604020202020204" pitchFamily="34" charset="0"/>
              </a:rPr>
              <a:t>тыс.руб</a:t>
            </a:r>
            <a:r>
              <a:rPr lang="ru-RU" sz="2000" dirty="0">
                <a:solidFill>
                  <a:srgbClr val="C00000"/>
                </a:solidFill>
                <a:latin typeface="Arial" panose="020B0604020202020204" pitchFamily="34" charset="0"/>
                <a:cs typeface="Arial" panose="020B0604020202020204" pitchFamily="34" charset="0"/>
              </a:rPr>
              <a:t>. </a:t>
            </a:r>
          </a:p>
          <a:p>
            <a:pPr algn="just"/>
            <a:r>
              <a:rPr lang="ru-RU" sz="2000" dirty="0" smtClean="0">
                <a:latin typeface="Arial" panose="020B0604020202020204" pitchFamily="34" charset="0"/>
                <a:cs typeface="Arial" panose="020B0604020202020204" pitchFamily="34" charset="0"/>
              </a:rPr>
              <a:t>11. Можно будет заявить социальный налоговый вычет по своим расходам на физкультурно-оздоровительные услуги, оказанные родителям, получающим пенсии, назначаемые в порядке, установленном пенсионным законодательством Российской Федерации.</a:t>
            </a:r>
          </a:p>
          <a:p>
            <a:r>
              <a:rPr lang="ru-RU" sz="2000" dirty="0">
                <a:latin typeface="Arial" panose="020B0604020202020204" pitchFamily="34" charset="0"/>
                <a:cs typeface="Arial" panose="020B0604020202020204" pitchFamily="34" charset="0"/>
              </a:rPr>
              <a:t> </a:t>
            </a:r>
          </a:p>
        </p:txBody>
      </p:sp>
      <p:sp>
        <p:nvSpPr>
          <p:cNvPr id="3" name="Прямоугольник 2"/>
          <p:cNvSpPr/>
          <p:nvPr/>
        </p:nvSpPr>
        <p:spPr>
          <a:xfrm>
            <a:off x="2238704" y="490624"/>
            <a:ext cx="6894786" cy="523220"/>
          </a:xfrm>
          <a:prstGeom prst="rect">
            <a:avLst/>
          </a:prstGeom>
        </p:spPr>
        <p:txBody>
          <a:bodyPr wrap="square">
            <a:spAutoFit/>
          </a:bodyPr>
          <a:lstStyle/>
          <a:p>
            <a:pPr algn="ctr"/>
            <a:r>
              <a:rPr lang="ru-RU" sz="2800" dirty="0">
                <a:solidFill>
                  <a:srgbClr val="365F91"/>
                </a:solidFill>
                <a:latin typeface="Arial" panose="020B0604020202020204" pitchFamily="34" charset="0"/>
                <a:ea typeface="Times New Roman"/>
                <a:cs typeface="Arial" panose="020B0604020202020204" pitchFamily="34" charset="0"/>
              </a:rPr>
              <a:t>Изменения по НДФЛ с 01.01.2026</a:t>
            </a:r>
            <a:endParaRPr lang="ru-RU" sz="2800" dirty="0"/>
          </a:p>
        </p:txBody>
      </p:sp>
    </p:spTree>
    <p:extLst>
      <p:ext uri="{BB962C8B-B14F-4D97-AF65-F5344CB8AC3E}">
        <p14:creationId xmlns:p14="http://schemas.microsoft.com/office/powerpoint/2010/main" val="3164926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18</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568309" y="1205403"/>
            <a:ext cx="10694997" cy="5395093"/>
          </a:xfrm>
        </p:spPr>
        <p:txBody>
          <a:bodyPr>
            <a:normAutofit fontScale="92500" lnSpcReduction="10000"/>
          </a:bodyPr>
          <a:lstStyle/>
          <a:p>
            <a:pPr algn="just"/>
            <a:r>
              <a:rPr lang="ru-RU" sz="2200" dirty="0">
                <a:latin typeface="Arial" panose="020B0604020202020204" pitchFamily="34" charset="0"/>
                <a:cs typeface="Arial" panose="020B0604020202020204" pitchFamily="34" charset="0"/>
              </a:rPr>
              <a:t>12</a:t>
            </a:r>
            <a:r>
              <a:rPr lang="ru-RU" sz="2200" dirty="0" smtClean="0">
                <a:latin typeface="Arial" panose="020B0604020202020204" pitchFamily="34" charset="0"/>
                <a:cs typeface="Arial" panose="020B0604020202020204" pitchFamily="34" charset="0"/>
              </a:rPr>
              <a:t>. Со </a:t>
            </a:r>
            <a:r>
              <a:rPr lang="ru-RU" sz="2200" dirty="0">
                <a:latin typeface="Arial" panose="020B0604020202020204" pitchFamily="34" charset="0"/>
                <a:cs typeface="Arial" panose="020B0604020202020204" pitchFamily="34" charset="0"/>
              </a:rPr>
              <a:t>следующего года изменится форма уведомления по уплате НДФЛ физическими лицами по сроку 1 </a:t>
            </a:r>
            <a:r>
              <a:rPr lang="ru-RU" sz="2200" dirty="0" smtClean="0">
                <a:latin typeface="Arial" panose="020B0604020202020204" pitchFamily="34" charset="0"/>
                <a:cs typeface="Arial" panose="020B0604020202020204" pitchFamily="34" charset="0"/>
              </a:rPr>
              <a:t>декабря. Добавятся </a:t>
            </a:r>
            <a:r>
              <a:rPr lang="ru-RU" sz="2200" dirty="0">
                <a:latin typeface="Arial" panose="020B0604020202020204" pitchFamily="34" charset="0"/>
                <a:cs typeface="Arial" panose="020B0604020202020204" pitchFamily="34" charset="0"/>
              </a:rPr>
              <a:t>расчеты превышения предоставленного вычета по НДФЛ над установленным размером в случаях если: </a:t>
            </a:r>
          </a:p>
          <a:p>
            <a:pPr algn="just"/>
            <a:r>
              <a:rPr lang="ru-RU" sz="2200" dirty="0">
                <a:latin typeface="Arial" panose="020B0604020202020204" pitchFamily="34" charset="0"/>
                <a:cs typeface="Arial" panose="020B0604020202020204" pitchFamily="34" charset="0"/>
              </a:rPr>
              <a:t>- общая сумма стандартного налогового вычета, предусмотренного </a:t>
            </a:r>
            <a:r>
              <a:rPr lang="ru-RU" sz="2200" dirty="0">
                <a:latin typeface="Arial" panose="020B0604020202020204" pitchFamily="34" charset="0"/>
                <a:cs typeface="Arial" panose="020B0604020202020204" pitchFamily="34" charset="0"/>
                <a:hlinkClick r:id="rId2"/>
              </a:rPr>
              <a:t>ст. 218</a:t>
            </a:r>
            <a:r>
              <a:rPr lang="ru-RU" sz="2200" dirty="0">
                <a:latin typeface="Arial" panose="020B0604020202020204" pitchFamily="34" charset="0"/>
                <a:cs typeface="Arial" panose="020B0604020202020204" pitchFamily="34" charset="0"/>
              </a:rPr>
              <a:t> НК РФ, предоставлена налогоплательщику по итогам налогового периода одним или несколькими налоговыми агентами в большем размере, чем предусмотрено </a:t>
            </a:r>
            <a:r>
              <a:rPr lang="ru-RU" sz="2200" dirty="0">
                <a:latin typeface="Arial" panose="020B0604020202020204" pitchFamily="34" charset="0"/>
                <a:cs typeface="Arial" panose="020B0604020202020204" pitchFamily="34" charset="0"/>
                <a:hlinkClick r:id="rId2"/>
              </a:rPr>
              <a:t>ст. 218</a:t>
            </a:r>
            <a:r>
              <a:rPr lang="ru-RU" sz="2200" dirty="0">
                <a:latin typeface="Arial" panose="020B0604020202020204" pitchFamily="34" charset="0"/>
                <a:cs typeface="Arial" panose="020B0604020202020204" pitchFamily="34" charset="0"/>
              </a:rPr>
              <a:t> НК РФ;</a:t>
            </a:r>
          </a:p>
          <a:p>
            <a:pPr algn="just"/>
            <a:r>
              <a:rPr lang="ru-RU" sz="2200" dirty="0">
                <a:latin typeface="Arial" panose="020B0604020202020204" pitchFamily="34" charset="0"/>
                <a:cs typeface="Arial" panose="020B0604020202020204" pitchFamily="34" charset="0"/>
              </a:rPr>
              <a:t>- общая сумма налогового вычета на долгосрочные сбережения граждан, предусмотренного </a:t>
            </a:r>
            <a:r>
              <a:rPr lang="ru-RU" sz="2200" dirty="0">
                <a:latin typeface="Arial" panose="020B0604020202020204" pitchFamily="34" charset="0"/>
                <a:cs typeface="Arial" panose="020B0604020202020204" pitchFamily="34" charset="0"/>
                <a:hlinkClick r:id="rId3"/>
              </a:rPr>
              <a:t>подпунктом 4 пункта 1 статьи 219.2</a:t>
            </a:r>
            <a:r>
              <a:rPr lang="ru-RU" sz="2200" dirty="0">
                <a:latin typeface="Arial" panose="020B0604020202020204" pitchFamily="34" charset="0"/>
                <a:cs typeface="Arial" panose="020B0604020202020204" pitchFamily="34" charset="0"/>
              </a:rPr>
              <a:t> Кодекса, предоставленная налогоплательщику по итогам налогового периода, превышает установленный </a:t>
            </a:r>
            <a:r>
              <a:rPr lang="ru-RU" sz="2200" dirty="0">
                <a:latin typeface="Arial" panose="020B0604020202020204" pitchFamily="34" charset="0"/>
                <a:cs typeface="Arial" panose="020B0604020202020204" pitchFamily="34" charset="0"/>
                <a:hlinkClick r:id="rId4"/>
              </a:rPr>
              <a:t>подпунктом 1 пункта 3 статьи 219.2</a:t>
            </a:r>
            <a:r>
              <a:rPr lang="ru-RU" sz="2200" dirty="0">
                <a:latin typeface="Arial" panose="020B0604020202020204" pitchFamily="34" charset="0"/>
                <a:cs typeface="Arial" panose="020B0604020202020204" pitchFamily="34" charset="0"/>
              </a:rPr>
              <a:t> Кодекса размер данного налогового вычета, предоставляемого по всем договорам на ведение индивидуального инвестиционного счета, прекращенным в одном налоговом периоде;</a:t>
            </a:r>
          </a:p>
          <a:p>
            <a:pPr algn="just"/>
            <a:r>
              <a:rPr lang="ru-RU" sz="2200" dirty="0">
                <a:latin typeface="Arial" panose="020B0604020202020204" pitchFamily="34" charset="0"/>
                <a:cs typeface="Arial" panose="020B0604020202020204" pitchFamily="34" charset="0"/>
              </a:rPr>
              <a:t>- общая совокупная сумма налоговых вычетов, предусмотренных </a:t>
            </a:r>
            <a:r>
              <a:rPr lang="ru-RU" sz="2200" dirty="0">
                <a:latin typeface="Arial" panose="020B0604020202020204" pitchFamily="34" charset="0"/>
                <a:cs typeface="Arial" panose="020B0604020202020204" pitchFamily="34" charset="0"/>
                <a:hlinkClick r:id="rId5"/>
              </a:rPr>
              <a:t>подпунктом 2 пункта 1 статьи 219.1</a:t>
            </a:r>
            <a:r>
              <a:rPr lang="ru-RU" sz="2200" dirty="0">
                <a:latin typeface="Arial" panose="020B0604020202020204" pitchFamily="34" charset="0"/>
                <a:cs typeface="Arial" panose="020B0604020202020204" pitchFamily="34" charset="0"/>
              </a:rPr>
              <a:t> и </a:t>
            </a:r>
            <a:r>
              <a:rPr lang="ru-RU" sz="2200" dirty="0">
                <a:latin typeface="Arial" panose="020B0604020202020204" pitchFamily="34" charset="0"/>
                <a:cs typeface="Arial" panose="020B0604020202020204" pitchFamily="34" charset="0"/>
                <a:hlinkClick r:id="rId6"/>
              </a:rPr>
              <a:t>подпунктами 1</a:t>
            </a:r>
            <a:r>
              <a:rPr lang="ru-RU" sz="2200" dirty="0">
                <a:latin typeface="Arial" panose="020B0604020202020204" pitchFamily="34" charset="0"/>
                <a:cs typeface="Arial" panose="020B0604020202020204" pitchFamily="34" charset="0"/>
              </a:rPr>
              <a:t> - </a:t>
            </a:r>
            <a:r>
              <a:rPr lang="ru-RU" sz="2200" dirty="0">
                <a:latin typeface="Arial" panose="020B0604020202020204" pitchFamily="34" charset="0"/>
                <a:cs typeface="Arial" panose="020B0604020202020204" pitchFamily="34" charset="0"/>
                <a:hlinkClick r:id="rId7"/>
              </a:rPr>
              <a:t>3 пункта 1 статьи 219.2</a:t>
            </a:r>
            <a:r>
              <a:rPr lang="ru-RU" sz="2200" dirty="0">
                <a:latin typeface="Arial" panose="020B0604020202020204" pitchFamily="34" charset="0"/>
                <a:cs typeface="Arial" panose="020B0604020202020204" pitchFamily="34" charset="0"/>
              </a:rPr>
              <a:t> Кодекса, предоставленная налогоплательщику по итогам налогового периода налоговым органом при представлении налогоплательщиком налоговой декларации, либо при исчислении и удержании налога налоговым агентом, либо в упрощенном порядке  превышает установленный </a:t>
            </a:r>
            <a:r>
              <a:rPr lang="ru-RU" sz="2200" dirty="0">
                <a:latin typeface="Arial" panose="020B0604020202020204" pitchFamily="34" charset="0"/>
                <a:cs typeface="Arial" panose="020B0604020202020204" pitchFamily="34" charset="0"/>
                <a:hlinkClick r:id="rId8"/>
              </a:rPr>
              <a:t>подпунктом 1.1 пункта 3 статьи 219.1</a:t>
            </a:r>
            <a:r>
              <a:rPr lang="ru-RU" sz="2200" dirty="0">
                <a:latin typeface="Arial" panose="020B0604020202020204" pitchFamily="34" charset="0"/>
                <a:cs typeface="Arial" panose="020B0604020202020204" pitchFamily="34" charset="0"/>
              </a:rPr>
              <a:t> и </a:t>
            </a:r>
            <a:r>
              <a:rPr lang="ru-RU" sz="2200" dirty="0">
                <a:latin typeface="Arial" panose="020B0604020202020204" pitchFamily="34" charset="0"/>
                <a:cs typeface="Arial" panose="020B0604020202020204" pitchFamily="34" charset="0"/>
                <a:hlinkClick r:id="rId9"/>
              </a:rPr>
              <a:t>подпунктом 1 пункта 2 статьи 219.2</a:t>
            </a:r>
            <a:r>
              <a:rPr lang="ru-RU" sz="2200" dirty="0">
                <a:latin typeface="Arial" panose="020B0604020202020204" pitchFamily="34" charset="0"/>
                <a:cs typeface="Arial" panose="020B0604020202020204" pitchFamily="34" charset="0"/>
              </a:rPr>
              <a:t> Кодекса совокупный размер данных налоговых вычетов за налоговый период.</a:t>
            </a:r>
          </a:p>
          <a:p>
            <a:endParaRPr lang="ru-RU" dirty="0"/>
          </a:p>
        </p:txBody>
      </p:sp>
      <p:sp>
        <p:nvSpPr>
          <p:cNvPr id="3" name="Прямоугольник 2"/>
          <p:cNvSpPr/>
          <p:nvPr/>
        </p:nvSpPr>
        <p:spPr>
          <a:xfrm>
            <a:off x="2249215" y="385520"/>
            <a:ext cx="7535916" cy="523220"/>
          </a:xfrm>
          <a:prstGeom prst="rect">
            <a:avLst/>
          </a:prstGeom>
        </p:spPr>
        <p:txBody>
          <a:bodyPr wrap="square">
            <a:spAutoFit/>
          </a:bodyPr>
          <a:lstStyle/>
          <a:p>
            <a:pPr algn="ctr"/>
            <a:r>
              <a:rPr lang="ru-RU" sz="2800" dirty="0">
                <a:solidFill>
                  <a:srgbClr val="365F91"/>
                </a:solidFill>
                <a:latin typeface="Arial" panose="020B0604020202020204" pitchFamily="34" charset="0"/>
                <a:ea typeface="Times New Roman"/>
                <a:cs typeface="Arial" panose="020B0604020202020204" pitchFamily="34" charset="0"/>
              </a:rPr>
              <a:t>Изменения по НДФЛ с 01.01.2026</a:t>
            </a:r>
            <a:endParaRPr lang="ru-RU" sz="2800" dirty="0"/>
          </a:p>
        </p:txBody>
      </p:sp>
    </p:spTree>
    <p:extLst>
      <p:ext uri="{BB962C8B-B14F-4D97-AF65-F5344CB8AC3E}">
        <p14:creationId xmlns:p14="http://schemas.microsoft.com/office/powerpoint/2010/main" val="3022328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r>
              <a:rPr lang="ru-RU" sz="1600" dirty="0" smtClean="0">
                <a:latin typeface="Arial" panose="020B0604020202020204" pitchFamily="34" charset="0"/>
                <a:cs typeface="Arial" panose="020B0604020202020204" pitchFamily="34" charset="0"/>
              </a:rPr>
              <a:t>19</a:t>
            </a:r>
            <a:endParaRPr lang="ru-RU" sz="1600" dirty="0" smtClean="0">
              <a:latin typeface="Arial" panose="020B0604020202020204" pitchFamily="34" charset="0"/>
              <a:cs typeface="Arial" panose="020B0604020202020204" pitchFamily="34" charset="0"/>
            </a:endParaRPr>
          </a:p>
        </p:txBody>
      </p:sp>
      <p:sp>
        <p:nvSpPr>
          <p:cNvPr id="13316" name="Заголовок 2"/>
          <p:cNvSpPr>
            <a:spLocks noGrp="1"/>
          </p:cNvSpPr>
          <p:nvPr>
            <p:ph type="ctrTitle"/>
          </p:nvPr>
        </p:nvSpPr>
        <p:spPr/>
        <p:txBody>
          <a:bodyPr>
            <a:normAutofit/>
          </a:bodyPr>
          <a:lstStyle/>
          <a:p>
            <a:pPr algn="ctr" defTabSz="1087939" fontAlgn="base">
              <a:spcAft>
                <a:spcPct val="0"/>
              </a:spcAft>
            </a:pPr>
            <a:r>
              <a:rPr lang="ru-RU" altLang="ru-RU" sz="2800" dirty="0" smtClean="0">
                <a:solidFill>
                  <a:srgbClr val="002060"/>
                </a:solidFill>
                <a:latin typeface="Arial" panose="020B0604020202020204" pitchFamily="34" charset="0"/>
                <a:cs typeface="Arial" panose="020B0604020202020204" pitchFamily="34" charset="0"/>
              </a:rPr>
              <a:t>Ставки НДФЛ </a:t>
            </a:r>
            <a:r>
              <a:rPr lang="ru-RU" altLang="ru-RU" sz="2800" dirty="0">
                <a:solidFill>
                  <a:srgbClr val="002060"/>
                </a:solidFill>
                <a:latin typeface="Arial" panose="020B0604020202020204" pitchFamily="34" charset="0"/>
                <a:cs typeface="Arial" panose="020B0604020202020204" pitchFamily="34" charset="0"/>
              </a:rPr>
              <a:t>с 2025 года</a:t>
            </a:r>
          </a:p>
        </p:txBody>
      </p:sp>
      <p:sp>
        <p:nvSpPr>
          <p:cNvPr id="2" name="Подзаголовок 1"/>
          <p:cNvSpPr>
            <a:spLocks noGrp="1"/>
          </p:cNvSpPr>
          <p:nvPr>
            <p:ph type="subTitle" idx="1"/>
          </p:nvPr>
        </p:nvSpPr>
        <p:spPr/>
        <p:txBody>
          <a:bodyPr/>
          <a:lstStyle/>
          <a:p>
            <a:endParaRPr lang="ru-RU" dirty="0"/>
          </a:p>
        </p:txBody>
      </p:sp>
      <p:sp>
        <p:nvSpPr>
          <p:cNvPr id="5" name="TextBox 4"/>
          <p:cNvSpPr txBox="1"/>
          <p:nvPr/>
        </p:nvSpPr>
        <p:spPr>
          <a:xfrm>
            <a:off x="641131" y="1452546"/>
            <a:ext cx="5647487" cy="4607983"/>
          </a:xfrm>
          <a:prstGeom prst="rect">
            <a:avLst/>
          </a:prstGeom>
        </p:spPr>
        <p:txBody>
          <a:bodyPr lIns="139071" tIns="69536" rIns="139071" bIns="69536" anchor="ctr">
            <a:normAutofit/>
          </a:bodyPr>
          <a:lstStyle/>
          <a:p>
            <a:pPr defTabSz="1390707">
              <a:defRPr/>
            </a:pPr>
            <a:r>
              <a:rPr lang="ru-RU" sz="2400" b="1" dirty="0">
                <a:solidFill>
                  <a:schemeClr val="accent1"/>
                </a:solidFill>
                <a:latin typeface="Arial" panose="020B0604020202020204" pitchFamily="34" charset="0"/>
                <a:ea typeface="+mj-ea"/>
                <a:cs typeface="Arial" panose="020B0604020202020204" pitchFamily="34" charset="0"/>
              </a:rPr>
              <a:t>Основные доходы – зарплата, договора ГПХ, ИП, сдача в аренду имущества и т.п.):</a:t>
            </a:r>
          </a:p>
          <a:p>
            <a:pPr defTabSz="1390707">
              <a:defRPr/>
            </a:pPr>
            <a:endParaRPr lang="ru-RU" sz="2400" dirty="0">
              <a:solidFill>
                <a:srgbClr val="005AA9"/>
              </a:solidFill>
              <a:latin typeface="Arial" panose="020B0604020202020204" pitchFamily="34" charset="0"/>
              <a:ea typeface="+mj-ea"/>
              <a:cs typeface="Arial" panose="020B0604020202020204" pitchFamily="34" charset="0"/>
            </a:endParaRPr>
          </a:p>
          <a:p>
            <a:pPr defTabSz="1390707">
              <a:defRPr/>
            </a:pPr>
            <a:r>
              <a:rPr lang="ru-RU" sz="2400" dirty="0">
                <a:solidFill>
                  <a:srgbClr val="080808"/>
                </a:solidFill>
                <a:latin typeface="Arial" panose="020B0604020202020204" pitchFamily="34" charset="0"/>
                <a:ea typeface="+mj-ea"/>
                <a:cs typeface="Arial" panose="020B0604020202020204" pitchFamily="34" charset="0"/>
              </a:rPr>
              <a:t>Доходы до 2,4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13%</a:t>
            </a:r>
          </a:p>
          <a:p>
            <a:pPr defTabSz="1390707">
              <a:defRPr/>
            </a:pPr>
            <a:r>
              <a:rPr lang="ru-RU" sz="2400" dirty="0">
                <a:solidFill>
                  <a:srgbClr val="080808"/>
                </a:solidFill>
                <a:latin typeface="Arial" panose="020B0604020202020204" pitchFamily="34" charset="0"/>
                <a:ea typeface="+mj-ea"/>
                <a:cs typeface="Arial" panose="020B0604020202020204" pitchFamily="34" charset="0"/>
              </a:rPr>
              <a:t>От 2,4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до 5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15%</a:t>
            </a:r>
          </a:p>
          <a:p>
            <a:pPr defTabSz="1390707">
              <a:defRPr/>
            </a:pPr>
            <a:r>
              <a:rPr lang="ru-RU" sz="2400" dirty="0">
                <a:solidFill>
                  <a:srgbClr val="080808"/>
                </a:solidFill>
                <a:latin typeface="Arial" panose="020B0604020202020204" pitchFamily="34" charset="0"/>
                <a:ea typeface="+mj-ea"/>
                <a:cs typeface="Arial" panose="020B0604020202020204" pitchFamily="34" charset="0"/>
              </a:rPr>
              <a:t>От 5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до  20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18%</a:t>
            </a:r>
          </a:p>
          <a:p>
            <a:pPr defTabSz="1390707">
              <a:defRPr/>
            </a:pPr>
            <a:r>
              <a:rPr lang="ru-RU" sz="2400" dirty="0">
                <a:solidFill>
                  <a:srgbClr val="080808"/>
                </a:solidFill>
                <a:latin typeface="Arial" panose="020B0604020202020204" pitchFamily="34" charset="0"/>
                <a:ea typeface="+mj-ea"/>
                <a:cs typeface="Arial" panose="020B0604020202020204" pitchFamily="34" charset="0"/>
              </a:rPr>
              <a:t>От 20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до 50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20%</a:t>
            </a:r>
          </a:p>
          <a:p>
            <a:pPr defTabSz="1390707">
              <a:defRPr/>
            </a:pPr>
            <a:r>
              <a:rPr lang="ru-RU" sz="2400" dirty="0">
                <a:solidFill>
                  <a:srgbClr val="080808"/>
                </a:solidFill>
                <a:latin typeface="Arial" panose="020B0604020202020204" pitchFamily="34" charset="0"/>
                <a:ea typeface="+mj-ea"/>
                <a:cs typeface="Arial" panose="020B0604020202020204" pitchFamily="34" charset="0"/>
              </a:rPr>
              <a:t>Свыше 50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- 22%</a:t>
            </a:r>
          </a:p>
          <a:p>
            <a:pPr marL="380990" indent="-380990" defTabSz="1390707">
              <a:buFont typeface="Arial" panose="020B0604020202020204" pitchFamily="34" charset="0"/>
              <a:buChar char="•"/>
              <a:defRPr/>
            </a:pPr>
            <a:endParaRPr lang="ru-RU" sz="2400" dirty="0">
              <a:solidFill>
                <a:srgbClr val="CC0000"/>
              </a:solidFill>
              <a:latin typeface="+mj-lt"/>
              <a:ea typeface="+mj-ea"/>
              <a:cs typeface="+mj-cs"/>
            </a:endParaRPr>
          </a:p>
          <a:p>
            <a:pPr defTabSz="1390707">
              <a:defRPr/>
            </a:pPr>
            <a:endParaRPr lang="ru-RU" sz="2400" dirty="0">
              <a:solidFill>
                <a:srgbClr val="CC0000"/>
              </a:solidFill>
              <a:latin typeface="+mj-lt"/>
              <a:ea typeface="+mj-ea"/>
              <a:cs typeface="+mj-cs"/>
            </a:endParaRPr>
          </a:p>
          <a:p>
            <a:pPr marL="380990" indent="-380990" defTabSz="1390707">
              <a:buFont typeface="Arial" panose="020B0604020202020204" pitchFamily="34" charset="0"/>
              <a:buChar char="•"/>
              <a:defRPr/>
            </a:pPr>
            <a:endParaRPr lang="ru-RU" sz="2400" dirty="0">
              <a:solidFill>
                <a:srgbClr val="C00000"/>
              </a:solidFill>
              <a:latin typeface="+mj-lt"/>
              <a:ea typeface="+mj-ea"/>
              <a:cs typeface="+mj-cs"/>
            </a:endParaRPr>
          </a:p>
        </p:txBody>
      </p:sp>
      <p:sp>
        <p:nvSpPr>
          <p:cNvPr id="10" name="TextBox 9"/>
          <p:cNvSpPr txBox="1"/>
          <p:nvPr/>
        </p:nvSpPr>
        <p:spPr>
          <a:xfrm>
            <a:off x="6487584" y="1028044"/>
            <a:ext cx="5149849" cy="4607983"/>
          </a:xfrm>
          <a:prstGeom prst="rect">
            <a:avLst/>
          </a:prstGeom>
        </p:spPr>
        <p:txBody>
          <a:bodyPr lIns="139071" tIns="69536" rIns="139071" bIns="69536" anchor="ctr">
            <a:normAutofit/>
          </a:bodyPr>
          <a:lstStyle/>
          <a:p>
            <a:pPr defTabSz="1390707">
              <a:defRPr/>
            </a:pPr>
            <a:r>
              <a:rPr lang="ru-RU" sz="2400" b="1" dirty="0">
                <a:solidFill>
                  <a:srgbClr val="0060B8"/>
                </a:solidFill>
                <a:latin typeface="Arial" panose="020B0604020202020204" pitchFamily="34" charset="0"/>
                <a:ea typeface="+mj-ea"/>
                <a:cs typeface="Arial" panose="020B0604020202020204" pitchFamily="34" charset="0"/>
              </a:rPr>
              <a:t>Пассивный доходы (дивиденды, ЦБ, % по вкладам, продажа </a:t>
            </a:r>
            <a:r>
              <a:rPr lang="ru-RU" sz="2400" b="1" dirty="0" smtClean="0">
                <a:solidFill>
                  <a:srgbClr val="0060B8"/>
                </a:solidFill>
                <a:latin typeface="Arial" panose="020B0604020202020204" pitchFamily="34" charset="0"/>
                <a:ea typeface="+mj-ea"/>
                <a:cs typeface="Arial" panose="020B0604020202020204" pitchFamily="34" charset="0"/>
              </a:rPr>
              <a:t>или в виде дарения недвижимости</a:t>
            </a:r>
            <a:r>
              <a:rPr lang="ru-RU" sz="2400" b="1" dirty="0">
                <a:solidFill>
                  <a:srgbClr val="0060B8"/>
                </a:solidFill>
                <a:latin typeface="Arial" panose="020B0604020202020204" pitchFamily="34" charset="0"/>
                <a:ea typeface="+mj-ea"/>
                <a:cs typeface="Arial" panose="020B0604020202020204" pitchFamily="34" charset="0"/>
              </a:rPr>
              <a:t>):</a:t>
            </a:r>
          </a:p>
          <a:p>
            <a:pPr defTabSz="1390707">
              <a:defRPr/>
            </a:pPr>
            <a:r>
              <a:rPr lang="ru-RU" sz="2400" dirty="0">
                <a:solidFill>
                  <a:srgbClr val="080808"/>
                </a:solidFill>
                <a:latin typeface="Arial" panose="020B0604020202020204" pitchFamily="34" charset="0"/>
                <a:ea typeface="+mj-ea"/>
                <a:cs typeface="Arial" panose="020B0604020202020204" pitchFamily="34" charset="0"/>
              </a:rPr>
              <a:t>Доходы до 2,4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13%</a:t>
            </a:r>
          </a:p>
          <a:p>
            <a:pPr defTabSz="1390707">
              <a:defRPr/>
            </a:pPr>
            <a:r>
              <a:rPr lang="ru-RU" sz="2400" dirty="0">
                <a:solidFill>
                  <a:srgbClr val="080808"/>
                </a:solidFill>
                <a:latin typeface="Arial" panose="020B0604020202020204" pitchFamily="34" charset="0"/>
                <a:ea typeface="+mj-ea"/>
                <a:cs typeface="Arial" panose="020B0604020202020204" pitchFamily="34" charset="0"/>
              </a:rPr>
              <a:t>Свыше 2,4  </a:t>
            </a:r>
            <a:r>
              <a:rPr lang="ru-RU" sz="2400" dirty="0" err="1">
                <a:solidFill>
                  <a:srgbClr val="080808"/>
                </a:solidFill>
                <a:latin typeface="Arial" panose="020B0604020202020204" pitchFamily="34" charset="0"/>
                <a:ea typeface="+mj-ea"/>
                <a:cs typeface="Arial" panose="020B0604020202020204" pitchFamily="34" charset="0"/>
              </a:rPr>
              <a:t>млн.руб</a:t>
            </a:r>
            <a:r>
              <a:rPr lang="ru-RU" sz="2400" dirty="0">
                <a:solidFill>
                  <a:srgbClr val="080808"/>
                </a:solidFill>
                <a:latin typeface="Arial" panose="020B0604020202020204" pitchFamily="34" charset="0"/>
                <a:ea typeface="+mj-ea"/>
                <a:cs typeface="Arial" panose="020B0604020202020204" pitchFamily="34" charset="0"/>
              </a:rPr>
              <a:t>. - 15%</a:t>
            </a:r>
          </a:p>
          <a:p>
            <a:pPr defTabSz="1390707">
              <a:defRPr/>
            </a:pPr>
            <a:endParaRPr lang="ru-RU" sz="2400" dirty="0">
              <a:solidFill>
                <a:srgbClr val="005AA9"/>
              </a:solidFill>
              <a:latin typeface="Arial" panose="020B0604020202020204" pitchFamily="34" charset="0"/>
              <a:ea typeface="+mj-ea"/>
              <a:cs typeface="Arial" panose="020B0604020202020204" pitchFamily="34" charset="0"/>
            </a:endParaRPr>
          </a:p>
          <a:p>
            <a:pPr defTabSz="1390707">
              <a:defRPr/>
            </a:pPr>
            <a:r>
              <a:rPr lang="ru-RU" sz="2400" b="1" dirty="0">
                <a:solidFill>
                  <a:srgbClr val="0060B8"/>
                </a:solidFill>
                <a:latin typeface="Arial" panose="020B0604020202020204" pitchFamily="34" charset="0"/>
                <a:cs typeface="Arial" panose="020B0604020202020204" pitchFamily="34" charset="0"/>
              </a:rPr>
              <a:t>Отдельные виды доходов (СВО, северные надбавки):</a:t>
            </a:r>
          </a:p>
          <a:p>
            <a:pPr defTabSz="1390707">
              <a:defRPr/>
            </a:pPr>
            <a:r>
              <a:rPr lang="ru-RU" sz="2400" dirty="0">
                <a:solidFill>
                  <a:srgbClr val="080808"/>
                </a:solidFill>
                <a:latin typeface="Arial" panose="020B0604020202020204" pitchFamily="34" charset="0"/>
                <a:cs typeface="Arial" panose="020B0604020202020204" pitchFamily="34" charset="0"/>
              </a:rPr>
              <a:t>Доходы до 5 </a:t>
            </a:r>
            <a:r>
              <a:rPr lang="ru-RU" sz="2400" dirty="0" err="1">
                <a:solidFill>
                  <a:srgbClr val="080808"/>
                </a:solidFill>
                <a:latin typeface="Arial" panose="020B0604020202020204" pitchFamily="34" charset="0"/>
                <a:cs typeface="Arial" panose="020B0604020202020204" pitchFamily="34" charset="0"/>
              </a:rPr>
              <a:t>млн.руб</a:t>
            </a:r>
            <a:r>
              <a:rPr lang="ru-RU" sz="2400" dirty="0">
                <a:solidFill>
                  <a:srgbClr val="080808"/>
                </a:solidFill>
                <a:latin typeface="Arial" panose="020B0604020202020204" pitchFamily="34" charset="0"/>
                <a:cs typeface="Arial" panose="020B0604020202020204" pitchFamily="34" charset="0"/>
              </a:rPr>
              <a:t>.  – 13%</a:t>
            </a:r>
          </a:p>
          <a:p>
            <a:pPr defTabSz="1390707">
              <a:defRPr/>
            </a:pPr>
            <a:r>
              <a:rPr lang="ru-RU" sz="2400" dirty="0">
                <a:solidFill>
                  <a:srgbClr val="080808"/>
                </a:solidFill>
                <a:latin typeface="Arial" panose="020B0604020202020204" pitchFamily="34" charset="0"/>
                <a:cs typeface="Arial" panose="020B0604020202020204" pitchFamily="34" charset="0"/>
              </a:rPr>
              <a:t>Свыше 5  </a:t>
            </a:r>
            <a:r>
              <a:rPr lang="ru-RU" sz="2400" dirty="0" err="1">
                <a:solidFill>
                  <a:srgbClr val="080808"/>
                </a:solidFill>
                <a:latin typeface="Arial" panose="020B0604020202020204" pitchFamily="34" charset="0"/>
                <a:cs typeface="Arial" panose="020B0604020202020204" pitchFamily="34" charset="0"/>
              </a:rPr>
              <a:t>млн.руб</a:t>
            </a:r>
            <a:r>
              <a:rPr lang="ru-RU" sz="2400" dirty="0">
                <a:solidFill>
                  <a:srgbClr val="080808"/>
                </a:solidFill>
                <a:latin typeface="Arial" panose="020B0604020202020204" pitchFamily="34" charset="0"/>
                <a:cs typeface="Arial" panose="020B0604020202020204" pitchFamily="34" charset="0"/>
              </a:rPr>
              <a:t>. - 15%</a:t>
            </a:r>
            <a:endParaRPr lang="ru-RU" sz="2400" dirty="0">
              <a:solidFill>
                <a:srgbClr val="080808"/>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2742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lvl="0"/>
            <a:r>
              <a:rPr lang="ru-RU" sz="1600" dirty="0" smtClean="0">
                <a:latin typeface="Arial" panose="020B0604020202020204" pitchFamily="34" charset="0"/>
                <a:cs typeface="Arial" panose="020B0604020202020204" pitchFamily="34" charset="0"/>
              </a:rPr>
              <a:t>2</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p:txBody>
          <a:bodyPr>
            <a:normAutofit/>
          </a:bodyPr>
          <a:lstStyle/>
          <a:p>
            <a:pPr algn="ctr"/>
            <a:r>
              <a:rPr lang="ru-RU" sz="2800" dirty="0" smtClean="0">
                <a:solidFill>
                  <a:srgbClr val="002060"/>
                </a:solidFill>
                <a:latin typeface="Arial" panose="020B0604020202020204" pitchFamily="34" charset="0"/>
                <a:cs typeface="Arial" panose="020B0604020202020204" pitchFamily="34" charset="0"/>
              </a:rPr>
              <a:t>Расчет 6-НДФЛ (КНД 1151100)</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555531"/>
            <a:ext cx="10694997" cy="4645244"/>
          </a:xfrm>
        </p:spPr>
        <p:txBody>
          <a:bodyPr>
            <a:normAutofit fontScale="92500" lnSpcReduction="20000"/>
          </a:bodyPr>
          <a:lstStyle/>
          <a:p>
            <a:r>
              <a:rPr lang="ru-RU" sz="2000" dirty="0" smtClean="0">
                <a:solidFill>
                  <a:srgbClr val="365CFE"/>
                </a:solidFill>
                <a:latin typeface="Arial" panose="020B0604020202020204" pitchFamily="34" charset="0"/>
                <a:cs typeface="Arial" panose="020B0604020202020204" pitchFamily="34" charset="0"/>
              </a:rPr>
              <a:t>Изменения внесены приказом </a:t>
            </a:r>
            <a:r>
              <a:rPr lang="ru-RU" sz="2000" dirty="0">
                <a:solidFill>
                  <a:srgbClr val="365CFE"/>
                </a:solidFill>
                <a:latin typeface="Arial" panose="020B0604020202020204" pitchFamily="34" charset="0"/>
                <a:cs typeface="Arial" panose="020B0604020202020204" pitchFamily="34" charset="0"/>
              </a:rPr>
              <a:t>ФНС России от 09.01.2024 N ЕД-7-11/1</a:t>
            </a:r>
            <a:r>
              <a:rPr lang="ru-RU" sz="2000" dirty="0" smtClean="0">
                <a:solidFill>
                  <a:srgbClr val="365CFE"/>
                </a:solidFill>
                <a:latin typeface="Arial" panose="020B0604020202020204" pitchFamily="34" charset="0"/>
                <a:cs typeface="Arial" panose="020B0604020202020204" pitchFamily="34" charset="0"/>
              </a:rPr>
              <a:t>@</a:t>
            </a:r>
            <a:endParaRPr lang="ru-RU" sz="2000" dirty="0">
              <a:solidFill>
                <a:srgbClr val="365CFE"/>
              </a:solidFill>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В </a:t>
            </a:r>
            <a:r>
              <a:rPr lang="ru-RU" sz="2000" dirty="0">
                <a:latin typeface="Arial" panose="020B0604020202020204" pitchFamily="34" charset="0"/>
                <a:cs typeface="Arial" panose="020B0604020202020204" pitchFamily="34" charset="0"/>
              </a:rPr>
              <a:t>ней структурированы показатели </a:t>
            </a:r>
            <a:r>
              <a:rPr lang="ru-RU" sz="2000" dirty="0">
                <a:latin typeface="Arial" panose="020B0604020202020204" pitchFamily="34" charset="0"/>
                <a:cs typeface="Arial" panose="020B0604020202020204" pitchFamily="34" charset="0"/>
                <a:hlinkClick r:id="rId2"/>
              </a:rPr>
              <a:t>Раздела 1 и </a:t>
            </a:r>
            <a:r>
              <a:rPr lang="ru-RU" sz="2000" dirty="0">
                <a:latin typeface="Arial" panose="020B0604020202020204" pitchFamily="34" charset="0"/>
                <a:cs typeface="Arial" panose="020B0604020202020204" pitchFamily="34" charset="0"/>
                <a:hlinkClick r:id="rId3"/>
              </a:rPr>
              <a:t>Раздела 2 для установления </a:t>
            </a:r>
            <a:r>
              <a:rPr lang="ru-RU" sz="2000" dirty="0" smtClean="0">
                <a:latin typeface="Arial" panose="020B0604020202020204" pitchFamily="34" charset="0"/>
                <a:cs typeface="Arial" panose="020B0604020202020204" pitchFamily="34" charset="0"/>
                <a:hlinkClick r:id="rId3"/>
              </a:rPr>
              <a:t>контроля </a:t>
            </a:r>
            <a:r>
              <a:rPr lang="ru-RU" sz="2000" dirty="0">
                <a:latin typeface="Arial" panose="020B0604020202020204" pitchFamily="34" charset="0"/>
                <a:cs typeface="Arial" panose="020B0604020202020204" pitchFamily="34" charset="0"/>
                <a:hlinkClick r:id="rId3"/>
              </a:rPr>
              <a:t>корректности заполнения показателей. Это позволяет налоговым агентам проще самостоятельно отслеживать достоверность отчетности до момента представления ее в налоговый орган.</a:t>
            </a:r>
          </a:p>
          <a:p>
            <a:endParaRPr lang="ru-RU" sz="2000" dirty="0" smtClean="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Также </a:t>
            </a:r>
            <a:r>
              <a:rPr lang="ru-RU" sz="2000" dirty="0">
                <a:latin typeface="Arial" panose="020B0604020202020204" pitchFamily="34" charset="0"/>
                <a:cs typeface="Arial" panose="020B0604020202020204" pitchFamily="34" charset="0"/>
              </a:rPr>
              <a:t>из </a:t>
            </a:r>
            <a:r>
              <a:rPr lang="ru-RU" sz="2000" dirty="0">
                <a:latin typeface="Arial" panose="020B0604020202020204" pitchFamily="34" charset="0"/>
                <a:cs typeface="Arial" panose="020B0604020202020204" pitchFamily="34" charset="0"/>
                <a:hlinkClick r:id="rId4"/>
              </a:rPr>
              <a:t>формы 6-НДФЛ исключены отдельные строки, дублирующие другие показатели данного расчета.</a:t>
            </a:r>
          </a:p>
          <a:p>
            <a:endParaRPr lang="ru-RU" sz="2000" dirty="0" smtClean="0">
              <a:latin typeface="Arial" panose="020B0604020202020204" pitchFamily="34" charset="0"/>
              <a:cs typeface="Arial" panose="020B0604020202020204" pitchFamily="34" charset="0"/>
            </a:endParaRPr>
          </a:p>
          <a:p>
            <a:r>
              <a:rPr lang="ru-RU" sz="2000" dirty="0" smtClean="0">
                <a:latin typeface="Arial" panose="020B0604020202020204" pitchFamily="34" charset="0"/>
                <a:cs typeface="Arial" panose="020B0604020202020204" pitchFamily="34" charset="0"/>
              </a:rPr>
              <a:t>Кроме </a:t>
            </a:r>
            <a:r>
              <a:rPr lang="ru-RU" sz="2000" dirty="0">
                <a:latin typeface="Arial" panose="020B0604020202020204" pitchFamily="34" charset="0"/>
                <a:cs typeface="Arial" panose="020B0604020202020204" pitchFamily="34" charset="0"/>
              </a:rPr>
              <a:t>того, в утвержденной </a:t>
            </a:r>
            <a:r>
              <a:rPr lang="ru-RU" sz="2000" dirty="0">
                <a:latin typeface="Arial" panose="020B0604020202020204" pitchFamily="34" charset="0"/>
                <a:cs typeface="Arial" panose="020B0604020202020204" pitchFamily="34" charset="0"/>
                <a:hlinkClick r:id="rId4"/>
              </a:rPr>
              <a:t>форме справки о полученных физическим лицом доходах </a:t>
            </a:r>
            <a:r>
              <a:rPr lang="ru-RU" sz="2000" dirty="0" smtClean="0">
                <a:latin typeface="Arial" panose="020B0604020202020204" pitchFamily="34" charset="0"/>
                <a:cs typeface="Arial" panose="020B0604020202020204" pitchFamily="34" charset="0"/>
                <a:hlinkClick r:id="rId4"/>
              </a:rPr>
              <a:t>(Приложение </a:t>
            </a:r>
            <a:r>
              <a:rPr lang="ru-RU" sz="2000" dirty="0">
                <a:latin typeface="Arial" panose="020B0604020202020204" pitchFamily="34" charset="0"/>
                <a:cs typeface="Arial" panose="020B0604020202020204" pitchFamily="34" charset="0"/>
                <a:hlinkClick r:id="rId4"/>
              </a:rPr>
              <a:t>N 1 к расчету 6-НДФЛ) исключена строка "Сумма налога перечисленная</a:t>
            </a:r>
            <a:r>
              <a:rPr lang="ru-RU" sz="2000" dirty="0" smtClean="0">
                <a:latin typeface="Arial" panose="020B0604020202020204" pitchFamily="34" charset="0"/>
                <a:cs typeface="Arial" panose="020B0604020202020204" pitchFamily="34" charset="0"/>
                <a:hlinkClick r:id="rId4"/>
              </a:rPr>
              <a:t>".</a:t>
            </a:r>
          </a:p>
          <a:p>
            <a:endParaRPr lang="ru-RU" sz="2000" dirty="0" smtClean="0">
              <a:latin typeface="Arial" panose="020B0604020202020204" pitchFamily="34" charset="0"/>
              <a:cs typeface="Arial" panose="020B0604020202020204" pitchFamily="34" charset="0"/>
            </a:endParaRPr>
          </a:p>
          <a:p>
            <a:r>
              <a:rPr lang="ru-RU" sz="2000" i="1" dirty="0" smtClean="0">
                <a:latin typeface="Arial" panose="020B0604020202020204" pitchFamily="34" charset="0"/>
                <a:cs typeface="Arial" panose="020B0604020202020204" pitchFamily="34" charset="0"/>
              </a:rPr>
              <a:t>Контрольные соотношения формы 6-НДФЛ </a:t>
            </a:r>
            <a:r>
              <a:rPr lang="ru-RU" sz="2000" i="1" dirty="0" smtClean="0">
                <a:latin typeface="Arial" panose="020B0604020202020204" pitchFamily="34" charset="0"/>
                <a:cs typeface="Arial" panose="020B0604020202020204" pitchFamily="34" charset="0"/>
              </a:rPr>
              <a:t>размещены </a:t>
            </a:r>
            <a:r>
              <a:rPr lang="ru-RU" sz="2000" i="1" dirty="0">
                <a:latin typeface="Arial" panose="020B0604020202020204" pitchFamily="34" charset="0"/>
                <a:cs typeface="Arial" panose="020B0604020202020204" pitchFamily="34" charset="0"/>
              </a:rPr>
              <a:t>на сайте налоговой службы, а  также в системах  Гарант и Консультант (</a:t>
            </a:r>
            <a:r>
              <a:rPr lang="ru-RU" sz="2000" i="1" dirty="0" smtClean="0">
                <a:latin typeface="Arial" panose="020B0604020202020204" pitchFamily="34" charset="0"/>
                <a:cs typeface="Arial" panose="020B0604020202020204" pitchFamily="34" charset="0"/>
              </a:rPr>
              <a:t>письмо </a:t>
            </a:r>
            <a:r>
              <a:rPr lang="ru-RU" sz="2000" i="1" dirty="0">
                <a:latin typeface="Arial" panose="020B0604020202020204" pitchFamily="34" charset="0"/>
                <a:cs typeface="Arial" panose="020B0604020202020204" pitchFamily="34" charset="0"/>
              </a:rPr>
              <a:t>ФНС России от 28.02.2024 N БС-4-11/2234@ "О контрольных соотношениях показателей формы 6-НДФЛ» с изменениями от </a:t>
            </a:r>
            <a:r>
              <a:rPr lang="ru-RU" sz="2000" i="1" dirty="0" smtClean="0">
                <a:latin typeface="Arial" panose="020B0604020202020204" pitchFamily="34" charset="0"/>
                <a:cs typeface="Arial" panose="020B0604020202020204" pitchFamily="34" charset="0"/>
              </a:rPr>
              <a:t>05.04.2024).</a:t>
            </a:r>
            <a:endParaRPr lang="ru-RU" sz="2000" i="1"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hlinkClick r:id="rId4"/>
            </a:endParaRPr>
          </a:p>
        </p:txBody>
      </p:sp>
    </p:spTree>
    <p:extLst>
      <p:ext uri="{BB962C8B-B14F-4D97-AF65-F5344CB8AC3E}">
        <p14:creationId xmlns:p14="http://schemas.microsoft.com/office/powerpoint/2010/main" val="252462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0C7D9DBD-304B-443E-ABD1-36CB9012F375}" type="slidenum">
              <a:rPr lang="ru-RU" sz="1600" smtClean="0">
                <a:latin typeface="Arial" panose="020B0604020202020204" pitchFamily="34" charset="0"/>
                <a:cs typeface="Arial" panose="020B0604020202020204" pitchFamily="34" charset="0"/>
              </a:rPr>
              <a:pPr>
                <a:defRPr/>
              </a:pPr>
              <a:t>20</a:t>
            </a:fld>
            <a:endParaRPr lang="ru-RU" sz="1600" dirty="0">
              <a:latin typeface="Arial" panose="020B0604020202020204" pitchFamily="34" charset="0"/>
              <a:cs typeface="Arial" panose="020B0604020202020204" pitchFamily="34" charset="0"/>
            </a:endParaRPr>
          </a:p>
        </p:txBody>
      </p:sp>
      <p:sp>
        <p:nvSpPr>
          <p:cNvPr id="19458" name="Заголовок 1"/>
          <p:cNvSpPr>
            <a:spLocks noGrp="1"/>
          </p:cNvSpPr>
          <p:nvPr>
            <p:ph type="ctrTitle"/>
          </p:nvPr>
        </p:nvSpPr>
        <p:spPr>
          <a:xfrm>
            <a:off x="610350" y="449422"/>
            <a:ext cx="9949543" cy="1055189"/>
          </a:xfrm>
        </p:spPr>
        <p:txBody>
          <a:bodyPr>
            <a:normAutofit/>
          </a:bodyPr>
          <a:lstStyle/>
          <a:p>
            <a:pPr algn="ctr"/>
            <a:r>
              <a:rPr lang="ru-RU" altLang="ru-RU" sz="2800" dirty="0">
                <a:solidFill>
                  <a:srgbClr val="002060"/>
                </a:solidFill>
                <a:latin typeface="Arial" panose="020B0604020202020204" pitchFamily="34" charset="0"/>
                <a:cs typeface="Arial" panose="020B0604020202020204" pitchFamily="34" charset="0"/>
              </a:rPr>
              <a:t>Налоговый «</a:t>
            </a:r>
            <a:r>
              <a:rPr lang="ru-RU" altLang="ru-RU" sz="2800" dirty="0" err="1">
                <a:solidFill>
                  <a:srgbClr val="002060"/>
                </a:solidFill>
                <a:latin typeface="Arial" panose="020B0604020202020204" pitchFamily="34" charset="0"/>
                <a:cs typeface="Arial" panose="020B0604020202020204" pitchFamily="34" charset="0"/>
              </a:rPr>
              <a:t>кэшбэк</a:t>
            </a:r>
            <a:r>
              <a:rPr lang="ru-RU" altLang="ru-RU" sz="2800" dirty="0" smtClean="0">
                <a:solidFill>
                  <a:srgbClr val="002060"/>
                </a:solidFill>
                <a:latin typeface="Arial" panose="020B0604020202020204" pitchFamily="34" charset="0"/>
                <a:cs typeface="Arial" panose="020B0604020202020204" pitchFamily="34" charset="0"/>
              </a:rPr>
              <a:t>» с 2026 года по доходам </a:t>
            </a:r>
            <a:r>
              <a:rPr lang="ru-RU" altLang="ru-RU" sz="2800" dirty="0" smtClean="0">
                <a:solidFill>
                  <a:srgbClr val="002060"/>
                </a:solidFill>
                <a:latin typeface="Arial" panose="020B0604020202020204" pitchFamily="34" charset="0"/>
                <a:cs typeface="Arial" panose="020B0604020202020204" pitchFamily="34" charset="0"/>
              </a:rPr>
              <a:t/>
            </a:r>
            <a:br>
              <a:rPr lang="ru-RU" altLang="ru-RU" sz="2800" dirty="0" smtClean="0">
                <a:solidFill>
                  <a:srgbClr val="002060"/>
                </a:solidFill>
                <a:latin typeface="Arial" panose="020B0604020202020204" pitchFamily="34" charset="0"/>
                <a:cs typeface="Arial" panose="020B0604020202020204" pitchFamily="34" charset="0"/>
              </a:rPr>
            </a:br>
            <a:r>
              <a:rPr lang="ru-RU" altLang="ru-RU" sz="2800" dirty="0" smtClean="0">
                <a:solidFill>
                  <a:srgbClr val="002060"/>
                </a:solidFill>
                <a:latin typeface="Arial" panose="020B0604020202020204" pitchFamily="34" charset="0"/>
                <a:cs typeface="Arial" panose="020B0604020202020204" pitchFamily="34" charset="0"/>
              </a:rPr>
              <a:t>прошедшего </a:t>
            </a:r>
            <a:r>
              <a:rPr lang="ru-RU" altLang="ru-RU" sz="2800" dirty="0" smtClean="0">
                <a:solidFill>
                  <a:srgbClr val="002060"/>
                </a:solidFill>
                <a:latin typeface="Arial" panose="020B0604020202020204" pitchFamily="34" charset="0"/>
                <a:cs typeface="Arial" panose="020B0604020202020204" pitchFamily="34" charset="0"/>
              </a:rPr>
              <a:t>года</a:t>
            </a:r>
            <a:endParaRPr lang="ru-RU" altLang="ru-RU" sz="2800" dirty="0">
              <a:solidFill>
                <a:srgbClr val="002060"/>
              </a:solidFill>
              <a:latin typeface="Arial" panose="020B0604020202020204" pitchFamily="34" charset="0"/>
              <a:cs typeface="Arial" panose="020B0604020202020204" pitchFamily="34" charset="0"/>
            </a:endParaRPr>
          </a:p>
        </p:txBody>
      </p:sp>
      <p:sp>
        <p:nvSpPr>
          <p:cNvPr id="19459" name="Объект 2"/>
          <p:cNvSpPr>
            <a:spLocks noGrp="1"/>
          </p:cNvSpPr>
          <p:nvPr>
            <p:ph type="subTitle" idx="1"/>
          </p:nvPr>
        </p:nvSpPr>
        <p:spPr>
          <a:xfrm>
            <a:off x="631371" y="1962149"/>
            <a:ext cx="5391057" cy="4238625"/>
          </a:xfrm>
          <a:solidFill>
            <a:srgbClr val="B7DCF3"/>
          </a:solidFill>
        </p:spPr>
        <p:txBody>
          <a:bodyPr/>
          <a:lstStyle/>
          <a:p>
            <a:pPr marL="0" indent="0" algn="ctr"/>
            <a:r>
              <a:rPr lang="ru-RU" altLang="ru-RU" sz="2700" b="1" i="1" u="sng" dirty="0">
                <a:latin typeface="Arial" panose="020B0604020202020204" pitchFamily="34" charset="0"/>
                <a:cs typeface="Arial" panose="020B0604020202020204" pitchFamily="34" charset="0"/>
              </a:rPr>
              <a:t>Условия</a:t>
            </a:r>
          </a:p>
          <a:p>
            <a:pPr marL="0" indent="0" algn="ctr"/>
            <a:endParaRPr lang="ru-RU" altLang="ru-RU" sz="2400" u="sng" dirty="0">
              <a:latin typeface="Arial" panose="020B0604020202020204" pitchFamily="34" charset="0"/>
              <a:cs typeface="Arial" panose="020B0604020202020204" pitchFamily="34" charset="0"/>
            </a:endParaRPr>
          </a:p>
          <a:p>
            <a:pPr marL="0" indent="0" algn="ctr"/>
            <a:endParaRPr lang="ru-RU" altLang="ru-RU" sz="2400" u="sng" dirty="0">
              <a:latin typeface="Arial" panose="020B0604020202020204" pitchFamily="34" charset="0"/>
              <a:cs typeface="Arial" panose="020B0604020202020204" pitchFamily="34" charset="0"/>
            </a:endParaRPr>
          </a:p>
          <a:p>
            <a:pPr marL="0" indent="0" algn="just">
              <a:buFontTx/>
              <a:buChar char="-"/>
            </a:pPr>
            <a:r>
              <a:rPr lang="ru-RU" altLang="ru-RU" sz="2400" b="1" dirty="0">
                <a:solidFill>
                  <a:srgbClr val="FF0000"/>
                </a:solidFill>
                <a:latin typeface="Arial" panose="020B0604020202020204" pitchFamily="34" charset="0"/>
                <a:cs typeface="Arial" panose="020B0604020202020204" pitchFamily="34" charset="0"/>
              </a:rPr>
              <a:t>Семья с двумя и более детьми</a:t>
            </a:r>
          </a:p>
          <a:p>
            <a:pPr marL="0" indent="0" algn="just"/>
            <a:endParaRPr lang="ru-RU" altLang="ru-RU" sz="2400" b="1" dirty="0">
              <a:solidFill>
                <a:srgbClr val="FF0000"/>
              </a:solidFill>
              <a:latin typeface="Arial" panose="020B0604020202020204" pitchFamily="34" charset="0"/>
              <a:cs typeface="Arial" panose="020B0604020202020204" pitchFamily="34" charset="0"/>
            </a:endParaRPr>
          </a:p>
          <a:p>
            <a:pPr marL="0" indent="0" algn="just">
              <a:buFontTx/>
              <a:buChar char="-"/>
            </a:pPr>
            <a:r>
              <a:rPr lang="ru-RU" altLang="ru-RU" sz="2400" b="1" dirty="0">
                <a:solidFill>
                  <a:srgbClr val="FF0000"/>
                </a:solidFill>
                <a:latin typeface="Arial" panose="020B0604020202020204" pitchFamily="34" charset="0"/>
                <a:cs typeface="Arial" panose="020B0604020202020204" pitchFamily="34" charset="0"/>
              </a:rPr>
              <a:t>Среднедушевой доход  меньше</a:t>
            </a:r>
          </a:p>
          <a:p>
            <a:pPr marL="0" indent="0" algn="just"/>
            <a:r>
              <a:rPr lang="ru-RU" altLang="ru-RU" sz="2400" b="1" dirty="0">
                <a:solidFill>
                  <a:srgbClr val="FF0000"/>
                </a:solidFill>
                <a:latin typeface="Arial" panose="020B0604020202020204" pitchFamily="34" charset="0"/>
                <a:cs typeface="Arial" panose="020B0604020202020204" pitchFamily="34" charset="0"/>
              </a:rPr>
              <a:t>1,5 кратного регионального </a:t>
            </a:r>
            <a:r>
              <a:rPr lang="ru-RU" altLang="ru-RU" sz="2400" b="1" dirty="0" smtClean="0">
                <a:solidFill>
                  <a:srgbClr val="FF0000"/>
                </a:solidFill>
                <a:latin typeface="Arial" panose="020B0604020202020204" pitchFamily="34" charset="0"/>
                <a:cs typeface="Arial" panose="020B0604020202020204" pitchFamily="34" charset="0"/>
              </a:rPr>
              <a:t>прожиточного минимума </a:t>
            </a:r>
            <a:r>
              <a:rPr lang="ru-RU" altLang="ru-RU" sz="2400" b="1" dirty="0">
                <a:solidFill>
                  <a:srgbClr val="FF0000"/>
                </a:solidFill>
                <a:latin typeface="Arial" panose="020B0604020202020204" pitchFamily="34" charset="0"/>
                <a:cs typeface="Arial" panose="020B0604020202020204" pitchFamily="34" charset="0"/>
              </a:rPr>
              <a:t>на 1 человека</a:t>
            </a:r>
          </a:p>
        </p:txBody>
      </p:sp>
      <p:sp>
        <p:nvSpPr>
          <p:cNvPr id="4" name="Объект 3"/>
          <p:cNvSpPr>
            <a:spLocks noGrp="1"/>
          </p:cNvSpPr>
          <p:nvPr>
            <p:ph sz="half" idx="4294967295"/>
          </p:nvPr>
        </p:nvSpPr>
        <p:spPr>
          <a:xfrm>
            <a:off x="6295697" y="1965434"/>
            <a:ext cx="5349765" cy="4267200"/>
          </a:xfrm>
          <a:solidFill>
            <a:schemeClr val="accent6">
              <a:lumMod val="60000"/>
              <a:lumOff val="40000"/>
            </a:schemeClr>
          </a:solidFill>
        </p:spPr>
        <p:txBody>
          <a:bodyPr/>
          <a:lstStyle/>
          <a:p>
            <a:pPr marL="0" indent="0" algn="ctr">
              <a:defRPr/>
            </a:pPr>
            <a:r>
              <a:rPr lang="ru-RU" altLang="ru-RU" sz="2700" b="1" i="1" u="sng" dirty="0">
                <a:latin typeface="Arial" panose="020B0604020202020204" pitchFamily="34" charset="0"/>
                <a:cs typeface="Arial" panose="020B0604020202020204" pitchFamily="34" charset="0"/>
              </a:rPr>
              <a:t>Кто производит, когда производит  и сколько производит</a:t>
            </a:r>
          </a:p>
          <a:p>
            <a:pPr marL="0" indent="0">
              <a:buFontTx/>
              <a:buChar char="-"/>
              <a:defRPr/>
            </a:pPr>
            <a:r>
              <a:rPr lang="ru-RU" altLang="ru-RU" sz="2400" b="1" dirty="0">
                <a:solidFill>
                  <a:srgbClr val="FF0000"/>
                </a:solidFill>
                <a:latin typeface="Arial" panose="020B0604020202020204" pitchFamily="34" charset="0"/>
                <a:cs typeface="Arial" panose="020B0604020202020204" pitchFamily="34" charset="0"/>
              </a:rPr>
              <a:t>Социальный фонд</a:t>
            </a:r>
          </a:p>
          <a:p>
            <a:pPr marL="0" indent="0">
              <a:buFontTx/>
              <a:buChar char="-"/>
              <a:defRPr/>
            </a:pPr>
            <a:r>
              <a:rPr lang="ru-RU" altLang="ru-RU" sz="2400" b="1" dirty="0" smtClean="0">
                <a:solidFill>
                  <a:srgbClr val="FF0000"/>
                </a:solidFill>
                <a:latin typeface="Arial" panose="020B0604020202020204" pitchFamily="34" charset="0"/>
                <a:cs typeface="Arial" panose="020B0604020202020204" pitchFamily="34" charset="0"/>
              </a:rPr>
              <a:t>по </a:t>
            </a:r>
            <a:r>
              <a:rPr lang="ru-RU" altLang="ru-RU" sz="2400" b="1" dirty="0">
                <a:solidFill>
                  <a:srgbClr val="FF0000"/>
                </a:solidFill>
                <a:latin typeface="Arial" panose="020B0604020202020204" pitchFamily="34" charset="0"/>
                <a:cs typeface="Arial" panose="020B0604020202020204" pitchFamily="34" charset="0"/>
              </a:rPr>
              <a:t>заявлению (с 1 июня до 1 октября через </a:t>
            </a:r>
            <a:r>
              <a:rPr lang="ru-RU" altLang="ru-RU" sz="2400" b="1" dirty="0" err="1">
                <a:solidFill>
                  <a:srgbClr val="FF0000"/>
                </a:solidFill>
                <a:latin typeface="Arial" panose="020B0604020202020204" pitchFamily="34" charset="0"/>
                <a:cs typeface="Arial" panose="020B0604020202020204" pitchFamily="34" charset="0"/>
              </a:rPr>
              <a:t>госуслуги</a:t>
            </a:r>
            <a:r>
              <a:rPr lang="ru-RU" altLang="ru-RU" sz="2400" b="1" dirty="0">
                <a:solidFill>
                  <a:srgbClr val="FF0000"/>
                </a:solidFill>
                <a:latin typeface="Arial" panose="020B0604020202020204" pitchFamily="34" charset="0"/>
                <a:cs typeface="Arial" panose="020B0604020202020204" pitchFamily="34" charset="0"/>
              </a:rPr>
              <a:t>, МФЦ, лично)</a:t>
            </a:r>
          </a:p>
          <a:p>
            <a:pPr marL="0" indent="0">
              <a:buFontTx/>
              <a:buChar char="-"/>
              <a:defRPr/>
            </a:pPr>
            <a:r>
              <a:rPr lang="ru-RU" altLang="ru-RU" sz="2400" b="1" dirty="0" smtClean="0">
                <a:solidFill>
                  <a:srgbClr val="FF0000"/>
                </a:solidFill>
                <a:latin typeface="Arial" panose="020B0604020202020204" pitchFamily="34" charset="0"/>
                <a:cs typeface="Arial" panose="020B0604020202020204" pitchFamily="34" charset="0"/>
              </a:rPr>
              <a:t>7 </a:t>
            </a:r>
            <a:r>
              <a:rPr lang="ru-RU" altLang="ru-RU" sz="2400" b="1" dirty="0">
                <a:solidFill>
                  <a:srgbClr val="FF0000"/>
                </a:solidFill>
                <a:latin typeface="Arial" panose="020B0604020202020204" pitchFamily="34" charset="0"/>
                <a:cs typeface="Arial" panose="020B0604020202020204" pitchFamily="34" charset="0"/>
              </a:rPr>
              <a:t>% от уплаченного в течении года НДФЛ</a:t>
            </a:r>
          </a:p>
        </p:txBody>
      </p:sp>
    </p:spTree>
    <p:extLst>
      <p:ext uri="{BB962C8B-B14F-4D97-AF65-F5344CB8AC3E}">
        <p14:creationId xmlns:p14="http://schemas.microsoft.com/office/powerpoint/2010/main" val="2392004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21</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397875"/>
            <a:ext cx="10694997" cy="4802899"/>
          </a:xfrm>
        </p:spPr>
        <p:txBody>
          <a:bodyPr/>
          <a:lstStyle/>
          <a:p>
            <a:pPr algn="just"/>
            <a:r>
              <a:rPr lang="ru-RU" sz="1600" dirty="0">
                <a:solidFill>
                  <a:schemeClr val="tx1"/>
                </a:solidFill>
                <a:latin typeface="Arial" panose="020B0604020202020204" pitchFamily="34" charset="0"/>
                <a:cs typeface="Arial" panose="020B0604020202020204" pitchFamily="34" charset="0"/>
              </a:rPr>
              <a:t>1</a:t>
            </a:r>
            <a:r>
              <a:rPr lang="ru-RU" sz="1600" b="1" dirty="0">
                <a:solidFill>
                  <a:schemeClr val="tx1"/>
                </a:solidFill>
                <a:latin typeface="Arial" panose="020B0604020202020204" pitchFamily="34" charset="0"/>
                <a:cs typeface="Arial" panose="020B0604020202020204" pitchFamily="34" charset="0"/>
              </a:rPr>
              <a:t>. </a:t>
            </a:r>
            <a:r>
              <a:rPr lang="ru-RU" sz="1600" dirty="0">
                <a:solidFill>
                  <a:schemeClr val="tx1"/>
                </a:solidFill>
                <a:latin typeface="Arial" panose="020B0604020202020204" pitchFamily="34" charset="0"/>
                <a:cs typeface="Arial" panose="020B0604020202020204" pitchFamily="34" charset="0"/>
              </a:rPr>
              <a:t>Уведомление об исчисленных суммах обеспечивает формирование и учет на ЕНС в составе совокупной обязанности налогоплательщика соответствующего обязательства, срок исполнения которого предшествует дате представления налоговой декларации или расчета. </a:t>
            </a:r>
          </a:p>
          <a:p>
            <a:r>
              <a:rPr lang="ru-RU" sz="1600" dirty="0">
                <a:solidFill>
                  <a:srgbClr val="FF0000"/>
                </a:solidFill>
                <a:latin typeface="Arial" panose="020B0604020202020204" pitchFamily="34" charset="0"/>
                <a:cs typeface="Arial" panose="020B0604020202020204" pitchFamily="34" charset="0"/>
              </a:rPr>
              <a:t>Код налогового документа -  1110355</a:t>
            </a:r>
          </a:p>
          <a:p>
            <a:pPr algn="just"/>
            <a:r>
              <a:rPr lang="ru-RU" sz="1600" dirty="0">
                <a:solidFill>
                  <a:srgbClr val="080808"/>
                </a:solidFill>
                <a:latin typeface="Arial" panose="020B0604020202020204" pitchFamily="34" charset="0"/>
                <a:cs typeface="Arial" panose="020B0604020202020204" pitchFamily="34" charset="0"/>
              </a:rPr>
              <a:t>Обязанность и порядок представления уведомления установлена в соответствии с пунктом 4 статьи 23 и пунктом 9 статьи 58 Налогового кодекса Российской Федерации.</a:t>
            </a:r>
          </a:p>
          <a:p>
            <a:pPr algn="just"/>
            <a:r>
              <a:rPr lang="ru-RU" sz="1600" dirty="0">
                <a:solidFill>
                  <a:schemeClr val="tx1"/>
                </a:solidFill>
                <a:latin typeface="Arial" panose="020B0604020202020204" pitchFamily="34" charset="0"/>
                <a:cs typeface="Arial" panose="020B0604020202020204" pitchFamily="34" charset="0"/>
              </a:rPr>
              <a:t>2.    Уведомление об исчисленных суммах является важнейшим инструментом  в условиях обязательной уплаты всех налогов в качестве обезличенного единого налогового платежа заменяя собой функции, платежного поручения, и  представляя собой упрощенную форму распоряжения о переводе денежных средств в бюджет.</a:t>
            </a:r>
          </a:p>
          <a:p>
            <a:pPr algn="just"/>
            <a:r>
              <a:rPr lang="ru-RU" sz="1600" dirty="0">
                <a:solidFill>
                  <a:schemeClr val="tx1"/>
                </a:solidFill>
                <a:latin typeface="Arial" panose="020B0604020202020204" pitchFamily="34" charset="0"/>
                <a:cs typeface="Arial" panose="020B0604020202020204" pitchFamily="34" charset="0"/>
              </a:rPr>
              <a:t>3.     </a:t>
            </a:r>
            <a:r>
              <a:rPr lang="ru-RU" sz="1600" dirty="0" smtClean="0">
                <a:solidFill>
                  <a:schemeClr val="tx1"/>
                </a:solidFill>
                <a:latin typeface="Arial" panose="020B0604020202020204" pitchFamily="34" charset="0"/>
                <a:cs typeface="Arial" panose="020B0604020202020204" pitchFamily="34" charset="0"/>
              </a:rPr>
              <a:t>Контрольные </a:t>
            </a:r>
            <a:r>
              <a:rPr lang="ru-RU" sz="1600" dirty="0">
                <a:solidFill>
                  <a:schemeClr val="tx1"/>
                </a:solidFill>
                <a:latin typeface="Arial" panose="020B0604020202020204" pitchFamily="34" charset="0"/>
                <a:cs typeface="Arial" panose="020B0604020202020204" pitchFamily="34" charset="0"/>
              </a:rPr>
              <a:t>соотношения по уведомлениям об исчисленных налогах разработаны ФНС России в целях снижения административной нагрузки налогоплательщиков и уменьшения ошибочных начислений по Уведомлениям в части НДФЛ и страховых взносов.</a:t>
            </a:r>
          </a:p>
          <a:p>
            <a:r>
              <a:rPr lang="ru-RU" sz="1600" dirty="0">
                <a:solidFill>
                  <a:srgbClr val="080808"/>
                </a:solidFill>
                <a:latin typeface="Arial" panose="020B0604020202020204" pitchFamily="34" charset="0"/>
                <a:cs typeface="Arial" panose="020B0604020202020204" pitchFamily="34" charset="0"/>
              </a:rPr>
              <a:t>Письмо ФНС России с актуальным перечнем контрольных соотношений по Уведомлениям от 17 января 2025 г. N ЕА-4-15/354@</a:t>
            </a:r>
          </a:p>
          <a:p>
            <a:endParaRPr lang="ru-RU" sz="800" b="1" dirty="0"/>
          </a:p>
          <a:p>
            <a:endParaRPr lang="ru-RU" sz="800" b="1" dirty="0"/>
          </a:p>
          <a:p>
            <a:endParaRPr lang="ru-RU" dirty="0"/>
          </a:p>
        </p:txBody>
      </p:sp>
      <p:sp>
        <p:nvSpPr>
          <p:cNvPr id="3" name="Прямоугольник 2"/>
          <p:cNvSpPr/>
          <p:nvPr/>
        </p:nvSpPr>
        <p:spPr>
          <a:xfrm>
            <a:off x="693683" y="373145"/>
            <a:ext cx="10110951" cy="800219"/>
          </a:xfrm>
          <a:prstGeom prst="rect">
            <a:avLst/>
          </a:prstGeom>
        </p:spPr>
        <p:txBody>
          <a:bodyPr wrap="square">
            <a:spAutoFit/>
          </a:bodyPr>
          <a:lstStyle/>
          <a:p>
            <a:pPr algn="ctr"/>
            <a:r>
              <a:rPr lang="ru-RU" altLang="ru-RU" sz="2800" dirty="0" smtClean="0">
                <a:solidFill>
                  <a:srgbClr val="002060"/>
                </a:solidFill>
                <a:latin typeface="Arial" panose="020B0604020202020204" pitchFamily="34" charset="0"/>
                <a:cs typeface="Arial" panose="020B0604020202020204" pitchFamily="34" charset="0"/>
              </a:rPr>
              <a:t>Уведомления</a:t>
            </a:r>
            <a:r>
              <a:rPr lang="ru-RU" altLang="ru-RU" dirty="0"/>
              <a:t/>
            </a:r>
            <a:br>
              <a:rPr lang="ru-RU" altLang="ru-RU" dirty="0"/>
            </a:br>
            <a:endParaRPr lang="ru-RU" dirty="0"/>
          </a:p>
        </p:txBody>
      </p:sp>
    </p:spTree>
    <p:extLst>
      <p:ext uri="{BB962C8B-B14F-4D97-AF65-F5344CB8AC3E}">
        <p14:creationId xmlns:p14="http://schemas.microsoft.com/office/powerpoint/2010/main" val="426030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22</a:t>
            </a:fld>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483477" y="260237"/>
            <a:ext cx="10237076" cy="601612"/>
          </a:xfrm>
        </p:spPr>
        <p:txBody>
          <a:bodyPr>
            <a:noAutofit/>
          </a:bodyPr>
          <a:lstStyle/>
          <a:p>
            <a:pPr algn="ctr"/>
            <a:r>
              <a:rPr lang="ru-RU" sz="2800" dirty="0" smtClean="0">
                <a:solidFill>
                  <a:srgbClr val="002060"/>
                </a:solidFill>
                <a:latin typeface="Arial" panose="020B0604020202020204"/>
                <a:cs typeface="Arial" panose="020B0604020202020204"/>
              </a:rPr>
              <a:t>Досрочные уведомления</a:t>
            </a:r>
            <a:endParaRPr lang="ru-RU" sz="2800" dirty="0">
              <a:solidFill>
                <a:srgbClr val="002060"/>
              </a:solidFill>
            </a:endParaRPr>
          </a:p>
        </p:txBody>
      </p:sp>
      <p:sp>
        <p:nvSpPr>
          <p:cNvPr id="4" name="Подзаголовок 3"/>
          <p:cNvSpPr>
            <a:spLocks noGrp="1"/>
          </p:cNvSpPr>
          <p:nvPr>
            <p:ph type="subTitle" idx="1"/>
          </p:nvPr>
        </p:nvSpPr>
        <p:spPr>
          <a:xfrm>
            <a:off x="367862" y="882869"/>
            <a:ext cx="11456275" cy="5423338"/>
          </a:xfrm>
        </p:spPr>
        <p:txBody>
          <a:bodyPr>
            <a:noAutofit/>
          </a:bodyPr>
          <a:lstStyle/>
          <a:p>
            <a:pPr algn="just">
              <a:lnSpc>
                <a:spcPct val="110000"/>
              </a:lnSpc>
            </a:pPr>
            <a:r>
              <a:rPr lang="ru-RU" sz="1800" dirty="0" smtClean="0">
                <a:latin typeface="Arial" panose="020B0604020202020204" pitchFamily="34" charset="0"/>
                <a:cs typeface="Arial" panose="020B0604020202020204" pitchFamily="34" charset="0"/>
              </a:rPr>
              <a:t>С </a:t>
            </a:r>
            <a:r>
              <a:rPr lang="ru-RU" sz="1800" dirty="0" smtClean="0">
                <a:latin typeface="Arial" panose="020B0604020202020204" pitchFamily="34" charset="0"/>
                <a:cs typeface="Arial" panose="020B0604020202020204" pitchFamily="34" charset="0"/>
              </a:rPr>
              <a:t>1 сентября 2026 года подавать уведомления  можно  </a:t>
            </a:r>
            <a:r>
              <a:rPr lang="ru-RU" sz="1800" dirty="0" smtClean="0">
                <a:solidFill>
                  <a:srgbClr val="080808"/>
                </a:solidFill>
                <a:latin typeface="Arial" panose="020B0604020202020204" pitchFamily="34" charset="0"/>
                <a:cs typeface="Arial" panose="020B0604020202020204" pitchFamily="34" charset="0"/>
              </a:rPr>
              <a:t>в </a:t>
            </a:r>
            <a:r>
              <a:rPr lang="ru-RU" sz="1800" dirty="0" smtClean="0">
                <a:solidFill>
                  <a:srgbClr val="080808"/>
                </a:solidFill>
                <a:latin typeface="Arial" panose="020B0604020202020204" pitchFamily="34" charset="0"/>
                <a:cs typeface="Arial" panose="020B0604020202020204" pitchFamily="34" charset="0"/>
                <a:hlinkClick r:id="rId2"/>
              </a:rPr>
              <a:t>обычные сроки либо в досрочном порядке. Это  означает, что вы имеете право отразить в уведомлении информацию не только об исчисленном налоге (взносе) по итогам последнего истекшего периода, но и за каждый предстоящий последовательный период вплоть до конца текущего года (</a:t>
            </a:r>
            <a:r>
              <a:rPr lang="ru-RU" sz="1800" dirty="0" smtClean="0">
                <a:solidFill>
                  <a:srgbClr val="080808"/>
                </a:solidFill>
                <a:latin typeface="Arial" panose="020B0604020202020204" pitchFamily="34" charset="0"/>
                <a:cs typeface="Arial" panose="020B0604020202020204" pitchFamily="34" charset="0"/>
                <a:hlinkClick r:id="rId3"/>
              </a:rPr>
              <a:t>п. 9 ст. 58, </a:t>
            </a:r>
            <a:r>
              <a:rPr lang="ru-RU" sz="1800" dirty="0" smtClean="0">
                <a:solidFill>
                  <a:srgbClr val="080808"/>
                </a:solidFill>
                <a:latin typeface="Arial" panose="020B0604020202020204" pitchFamily="34" charset="0"/>
                <a:cs typeface="Arial" panose="020B0604020202020204" pitchFamily="34" charset="0"/>
                <a:hlinkClick r:id="rId4"/>
              </a:rPr>
              <a:t>ст. 216, </a:t>
            </a:r>
            <a:r>
              <a:rPr lang="ru-RU" sz="1800" dirty="0" smtClean="0">
                <a:solidFill>
                  <a:srgbClr val="080808"/>
                </a:solidFill>
                <a:latin typeface="Arial" panose="020B0604020202020204" pitchFamily="34" charset="0"/>
                <a:cs typeface="Arial" panose="020B0604020202020204" pitchFamily="34" charset="0"/>
                <a:hlinkClick r:id="rId5"/>
              </a:rPr>
              <a:t>п. 1 ст. 423 НК РФ).</a:t>
            </a:r>
            <a:r>
              <a:rPr lang="ru-RU" sz="1800" dirty="0" smtClean="0">
                <a:solidFill>
                  <a:srgbClr val="080808"/>
                </a:solidFill>
                <a:latin typeface="Arial" panose="020B0604020202020204" pitchFamily="34" charset="0"/>
                <a:cs typeface="Arial" panose="020B0604020202020204" pitchFamily="34" charset="0"/>
              </a:rPr>
              <a:t> </a:t>
            </a:r>
            <a:r>
              <a:rPr lang="ru-RU" sz="1600" dirty="0" smtClean="0">
                <a:solidFill>
                  <a:srgbClr val="365CFE"/>
                </a:solidFill>
                <a:latin typeface="Arial" panose="020B0604020202020204" pitchFamily="34" charset="0"/>
                <a:cs typeface="Arial" panose="020B0604020202020204" pitchFamily="34" charset="0"/>
              </a:rPr>
              <a:t>Например</a:t>
            </a:r>
            <a:r>
              <a:rPr lang="ru-RU" sz="1600" dirty="0" smtClean="0">
                <a:latin typeface="Arial" panose="020B0604020202020204" pitchFamily="34" charset="0"/>
                <a:cs typeface="Arial" panose="020B0604020202020204" pitchFamily="34" charset="0"/>
              </a:rPr>
              <a:t>, 25 ноября 2026 г. вы подаете уведомление об исчисленных взносах за октябрь 2026 г. В нем же вы можете указать информацию и о прогнозируемых взносах за последующие периоды вплоть до конца 2026 г., а именно за ноябрь 2026 г. (за декабрь 2026 г. подавать уведомление по взносам </a:t>
            </a:r>
            <a:r>
              <a:rPr lang="ru-RU" sz="1600" dirty="0" smtClean="0">
                <a:latin typeface="Arial" panose="020B0604020202020204" pitchFamily="34" charset="0"/>
                <a:cs typeface="Arial" panose="020B0604020202020204" pitchFamily="34" charset="0"/>
                <a:hlinkClick r:id="rId6"/>
              </a:rPr>
              <a:t>не нужно).</a:t>
            </a:r>
          </a:p>
          <a:p>
            <a:pPr algn="just">
              <a:lnSpc>
                <a:spcPct val="110000"/>
              </a:lnSpc>
            </a:pPr>
            <a:r>
              <a:rPr lang="ru-RU" sz="1800" dirty="0" smtClean="0">
                <a:latin typeface="Arial" panose="020B0604020202020204" pitchFamily="34" charset="0"/>
                <a:cs typeface="Arial" panose="020B0604020202020204" pitchFamily="34" charset="0"/>
              </a:rPr>
              <a:t>Если вы представите информацию о прогнозируемых суммах НДФЛ (взносов) до конца текущего года, вам не надо подавать уведомления по ним в этом году в обычные сроки. Исключение - случай, когда в каком-либо периоде вы исчислите НДФЛ (взносы) в размере большем, чем было указано в досрочном уведомлении. В такой ситуации подайте за данный период уведомление в обычном порядке не позднее установленного срока. Отразите в нем сумму фактически исчисленного НДФЛ (взноса) (</a:t>
            </a:r>
            <a:r>
              <a:rPr lang="ru-RU" sz="1800" dirty="0" smtClean="0">
                <a:latin typeface="Arial" panose="020B0604020202020204" pitchFamily="34" charset="0"/>
                <a:cs typeface="Arial" panose="020B0604020202020204" pitchFamily="34" charset="0"/>
                <a:hlinkClick r:id="rId3"/>
              </a:rPr>
              <a:t>п. 9 ст. 58 НК РФ).</a:t>
            </a:r>
            <a:r>
              <a:rPr lang="ru-RU" sz="1600" dirty="0" smtClean="0">
                <a:solidFill>
                  <a:srgbClr val="365CFE"/>
                </a:solidFill>
                <a:latin typeface="Arial" panose="020B0604020202020204" pitchFamily="34" charset="0"/>
                <a:cs typeface="Arial" panose="020B0604020202020204" pitchFamily="34" charset="0"/>
              </a:rPr>
              <a:t>Например</a:t>
            </a:r>
            <a:r>
              <a:rPr lang="ru-RU" sz="1600" dirty="0" smtClean="0">
                <a:latin typeface="Arial" panose="020B0604020202020204" pitchFamily="34" charset="0"/>
                <a:cs typeface="Arial" panose="020B0604020202020204" pitchFamily="34" charset="0"/>
              </a:rPr>
              <a:t>, 25 ноября 2026 г. вы подадите досрочное уведомление по страховым взносам, указав в нем сумму взносов, прогнозируемую к исчислению за ноябрь, в размере 25 000 руб., а фактическая сумма составит 30 000 руб. Не позднее 25 декабря 2026 г. вам нужно представить уведомление по взносам, указав в нем код периода 34/02 и сумму взносов 30 000 руб.</a:t>
            </a:r>
          </a:p>
          <a:p>
            <a:endParaRPr lang="ru-RU" sz="1600" dirty="0">
              <a:latin typeface="Arial" panose="020B0604020202020204" pitchFamily="34" charset="0"/>
              <a:cs typeface="Arial" panose="020B0604020202020204" pitchFamily="34" charset="0"/>
            </a:endParaRPr>
          </a:p>
          <a:p>
            <a:r>
              <a:rPr lang="ru-RU" sz="1600" dirty="0"/>
              <a:t> </a:t>
            </a:r>
          </a:p>
        </p:txBody>
      </p:sp>
    </p:spTree>
    <p:extLst>
      <p:ext uri="{BB962C8B-B14F-4D97-AF65-F5344CB8AC3E}">
        <p14:creationId xmlns:p14="http://schemas.microsoft.com/office/powerpoint/2010/main" val="3400224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23</a:t>
            </a:fld>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567559" y="388883"/>
            <a:ext cx="10310648" cy="843649"/>
          </a:xfrm>
        </p:spPr>
        <p:txBody>
          <a:bodyPr>
            <a:noAutofit/>
          </a:bodyPr>
          <a:lstStyle/>
          <a:p>
            <a:pPr algn="ctr"/>
            <a:r>
              <a:rPr lang="ru-RU" sz="2800" dirty="0" smtClean="0">
                <a:solidFill>
                  <a:srgbClr val="002060"/>
                </a:solidFill>
                <a:latin typeface="Arial" panose="020B0604020202020204"/>
                <a:cs typeface="Arial" panose="020B0604020202020204"/>
              </a:rPr>
              <a:t>Исправление </a:t>
            </a:r>
            <a:r>
              <a:rPr lang="ru-RU" sz="2800" dirty="0" smtClean="0">
                <a:solidFill>
                  <a:srgbClr val="002060"/>
                </a:solidFill>
                <a:latin typeface="Arial" panose="020B0604020202020204"/>
                <a:cs typeface="Arial" panose="020B0604020202020204"/>
              </a:rPr>
              <a:t>ошибок в уведомлении</a:t>
            </a:r>
            <a:endParaRPr lang="ru-RU" sz="2800" dirty="0">
              <a:solidFill>
                <a:srgbClr val="002060"/>
              </a:solidFill>
            </a:endParaRPr>
          </a:p>
        </p:txBody>
      </p:sp>
      <p:sp>
        <p:nvSpPr>
          <p:cNvPr id="5" name="Прямоугольник 4"/>
          <p:cNvSpPr/>
          <p:nvPr/>
        </p:nvSpPr>
        <p:spPr>
          <a:xfrm>
            <a:off x="1082562" y="1232532"/>
            <a:ext cx="10047891" cy="5262979"/>
          </a:xfrm>
          <a:prstGeom prst="rect">
            <a:avLst/>
          </a:prstGeom>
        </p:spPr>
        <p:txBody>
          <a:bodyPr wrap="square">
            <a:spAutoFit/>
          </a:bodyPr>
          <a:lstStyle/>
          <a:p>
            <a:pPr algn="just"/>
            <a:r>
              <a:rPr lang="ru-RU" b="1" dirty="0">
                <a:solidFill>
                  <a:schemeClr val="accent5">
                    <a:lumMod val="75000"/>
                  </a:schemeClr>
                </a:solidFill>
              </a:rPr>
              <a:t> </a:t>
            </a:r>
            <a:r>
              <a:rPr lang="ru-RU" sz="2100" b="1" dirty="0">
                <a:solidFill>
                  <a:schemeClr val="accent5">
                    <a:lumMod val="75000"/>
                  </a:schemeClr>
                </a:solidFill>
                <a:latin typeface="Arial" panose="020B0604020202020204" pitchFamily="34" charset="0"/>
                <a:cs typeface="Arial" panose="020B0604020202020204" pitchFamily="34" charset="0"/>
              </a:rPr>
              <a:t>Если </a:t>
            </a:r>
            <a:r>
              <a:rPr lang="ru-RU" sz="2100" b="1" dirty="0" smtClean="0">
                <a:solidFill>
                  <a:schemeClr val="accent5">
                    <a:lumMod val="75000"/>
                  </a:schemeClr>
                </a:solidFill>
                <a:latin typeface="Arial" panose="020B0604020202020204" pitchFamily="34" charset="0"/>
                <a:cs typeface="Arial" panose="020B0604020202020204" pitchFamily="34" charset="0"/>
              </a:rPr>
              <a:t>допущена ошибка </a:t>
            </a:r>
            <a:r>
              <a:rPr lang="ru-RU" sz="2100" b="1" dirty="0">
                <a:solidFill>
                  <a:schemeClr val="accent5">
                    <a:lumMod val="75000"/>
                  </a:schemeClr>
                </a:solidFill>
                <a:latin typeface="Arial" panose="020B0604020202020204" pitchFamily="34" charset="0"/>
                <a:cs typeface="Arial" panose="020B0604020202020204" pitchFamily="34" charset="0"/>
              </a:rPr>
              <a:t>в сумме налога </a:t>
            </a:r>
            <a:r>
              <a:rPr lang="ru-RU" sz="2100" dirty="0">
                <a:solidFill>
                  <a:schemeClr val="accent5">
                    <a:lumMod val="75000"/>
                  </a:schemeClr>
                </a:solidFill>
                <a:latin typeface="Arial" panose="020B0604020202020204" pitchFamily="34" charset="0"/>
                <a:cs typeface="Arial" panose="020B0604020202020204" pitchFamily="34" charset="0"/>
              </a:rPr>
              <a:t>(сбора), то Уведомление представляется в следующем порядке: </a:t>
            </a:r>
            <a:endParaRPr lang="ru-RU" sz="2100" dirty="0" smtClean="0">
              <a:solidFill>
                <a:schemeClr val="accent5">
                  <a:lumMod val="75000"/>
                </a:schemeClr>
              </a:solidFill>
              <a:latin typeface="Arial" panose="020B0604020202020204" pitchFamily="34" charset="0"/>
              <a:cs typeface="Arial" panose="020B0604020202020204" pitchFamily="34" charset="0"/>
            </a:endParaRPr>
          </a:p>
          <a:p>
            <a:pPr algn="just"/>
            <a:endParaRPr lang="ru-RU" sz="2100" dirty="0">
              <a:solidFill>
                <a:srgbClr val="080808"/>
              </a:solidFill>
              <a:latin typeface="Arial" panose="020B0604020202020204" pitchFamily="34" charset="0"/>
              <a:cs typeface="Arial" panose="020B0604020202020204" pitchFamily="34" charset="0"/>
            </a:endParaRPr>
          </a:p>
          <a:p>
            <a:pPr algn="just"/>
            <a:r>
              <a:rPr lang="ru-RU" sz="2100" dirty="0">
                <a:solidFill>
                  <a:srgbClr val="080808"/>
                </a:solidFill>
                <a:latin typeface="Arial" panose="020B0604020202020204" pitchFamily="34" charset="0"/>
                <a:cs typeface="Arial" panose="020B0604020202020204" pitchFamily="34" charset="0"/>
              </a:rPr>
              <a:t>Для исправления ошибки, необходимо создать новое уведомление. В документе указываются те же КПП, КБК, ОКТМО, налоговый период, что и в ранее поданном уведомлении, а вот сумму налога необходимо вписать новую, корректную</a:t>
            </a:r>
            <a:r>
              <a:rPr lang="ru-RU" sz="2100" dirty="0" smtClean="0">
                <a:solidFill>
                  <a:srgbClr val="080808"/>
                </a:solidFill>
                <a:latin typeface="Arial" panose="020B0604020202020204" pitchFamily="34" charset="0"/>
                <a:cs typeface="Arial" panose="020B0604020202020204" pitchFamily="34" charset="0"/>
              </a:rPr>
              <a:t>.</a:t>
            </a:r>
          </a:p>
          <a:p>
            <a:pPr algn="just"/>
            <a:endParaRPr lang="ru-RU" sz="2100" dirty="0">
              <a:solidFill>
                <a:srgbClr val="080808"/>
              </a:solidFill>
              <a:latin typeface="Arial" panose="020B0604020202020204" pitchFamily="34" charset="0"/>
              <a:cs typeface="Arial" panose="020B0604020202020204" pitchFamily="34" charset="0"/>
            </a:endParaRPr>
          </a:p>
          <a:p>
            <a:pPr algn="just"/>
            <a:r>
              <a:rPr lang="ru-RU" sz="2100" dirty="0">
                <a:solidFill>
                  <a:srgbClr val="080808"/>
                </a:solidFill>
                <a:latin typeface="Arial" panose="020B0604020202020204" pitchFamily="34" charset="0"/>
                <a:cs typeface="Arial" panose="020B0604020202020204" pitchFamily="34" charset="0"/>
              </a:rPr>
              <a:t>При этом </a:t>
            </a:r>
            <a:r>
              <a:rPr lang="ru-RU" sz="2100" dirty="0" smtClean="0">
                <a:solidFill>
                  <a:srgbClr val="080808"/>
                </a:solidFill>
                <a:latin typeface="Arial" panose="020B0604020202020204" pitchFamily="34" charset="0"/>
                <a:cs typeface="Arial" panose="020B0604020202020204" pitchFamily="34" charset="0"/>
              </a:rPr>
              <a:t>надо иметь </a:t>
            </a:r>
            <a:r>
              <a:rPr lang="ru-RU" sz="2100" dirty="0">
                <a:solidFill>
                  <a:srgbClr val="080808"/>
                </a:solidFill>
                <a:latin typeface="Arial" panose="020B0604020202020204" pitchFamily="34" charset="0"/>
                <a:cs typeface="Arial" panose="020B0604020202020204" pitchFamily="34" charset="0"/>
              </a:rPr>
              <a:t>в виду, что, заполнив уведомление повторно по одному сроку и налогу и изменив в нем только сумму, вы не дополните, а замените предыдущее</a:t>
            </a:r>
            <a:r>
              <a:rPr lang="ru-RU" sz="2100" dirty="0" smtClean="0">
                <a:solidFill>
                  <a:srgbClr val="080808"/>
                </a:solidFill>
                <a:latin typeface="Arial" panose="020B0604020202020204" pitchFamily="34" charset="0"/>
                <a:cs typeface="Arial" panose="020B0604020202020204" pitchFamily="34" charset="0"/>
              </a:rPr>
              <a:t>.</a:t>
            </a:r>
          </a:p>
          <a:p>
            <a:pPr algn="just"/>
            <a:endParaRPr lang="ru-RU" sz="2100" dirty="0">
              <a:solidFill>
                <a:srgbClr val="080808"/>
              </a:solidFill>
              <a:latin typeface="Arial" panose="020B0604020202020204" pitchFamily="34" charset="0"/>
              <a:cs typeface="Arial" panose="020B0604020202020204" pitchFamily="34" charset="0"/>
            </a:endParaRPr>
          </a:p>
          <a:p>
            <a:pPr algn="just"/>
            <a:r>
              <a:rPr lang="ru-RU" sz="2100" dirty="0">
                <a:solidFill>
                  <a:srgbClr val="080808"/>
                </a:solidFill>
                <a:latin typeface="Arial" panose="020B0604020202020204" pitchFamily="34" charset="0"/>
                <a:cs typeface="Arial" panose="020B0604020202020204" pitchFamily="34" charset="0"/>
              </a:rPr>
              <a:t>Следует помнить, что подавая уточняющее уведомление об исчисленных суммах, в нем нужно указывать полную правильную сумму (а не разницу между правильной суммой и суммой, указанной в первоначальном уведомлении).</a:t>
            </a:r>
          </a:p>
        </p:txBody>
      </p:sp>
    </p:spTree>
    <p:extLst>
      <p:ext uri="{BB962C8B-B14F-4D97-AF65-F5344CB8AC3E}">
        <p14:creationId xmlns:p14="http://schemas.microsoft.com/office/powerpoint/2010/main" val="379301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24</a:t>
            </a:fld>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504497" y="386360"/>
            <a:ext cx="10237076" cy="748757"/>
          </a:xfrm>
        </p:spPr>
        <p:txBody>
          <a:bodyPr>
            <a:noAutofit/>
          </a:bodyPr>
          <a:lstStyle/>
          <a:p>
            <a:pPr algn="ctr"/>
            <a:r>
              <a:rPr lang="ru-RU" sz="2800" dirty="0" smtClean="0">
                <a:solidFill>
                  <a:srgbClr val="002060"/>
                </a:solidFill>
                <a:latin typeface="Arial" panose="020B0604020202020204"/>
                <a:cs typeface="Arial" panose="020B0604020202020204"/>
              </a:rPr>
              <a:t>Исправление ошибок в уведомлении</a:t>
            </a:r>
            <a:endParaRPr lang="ru-RU" sz="2800" dirty="0">
              <a:solidFill>
                <a:srgbClr val="002060"/>
              </a:solidFill>
            </a:endParaRPr>
          </a:p>
        </p:txBody>
      </p:sp>
      <p:sp>
        <p:nvSpPr>
          <p:cNvPr id="4" name="Подзаголовок 3"/>
          <p:cNvSpPr>
            <a:spLocks noGrp="1"/>
          </p:cNvSpPr>
          <p:nvPr>
            <p:ph type="subTitle" idx="1"/>
          </p:nvPr>
        </p:nvSpPr>
        <p:spPr>
          <a:xfrm>
            <a:off x="631371" y="1261241"/>
            <a:ext cx="10694997" cy="5328744"/>
          </a:xfrm>
        </p:spPr>
        <p:txBody>
          <a:bodyPr>
            <a:normAutofit fontScale="55000" lnSpcReduction="20000"/>
          </a:bodyPr>
          <a:lstStyle/>
          <a:p>
            <a:pPr>
              <a:lnSpc>
                <a:spcPct val="120000"/>
              </a:lnSpc>
            </a:pPr>
            <a:r>
              <a:rPr lang="ru-RU" sz="2100" b="1" dirty="0">
                <a:solidFill>
                  <a:srgbClr val="365CFE"/>
                </a:solidFill>
                <a:latin typeface="Arial" panose="020B0604020202020204" pitchFamily="34" charset="0"/>
                <a:cs typeface="Arial" panose="020B0604020202020204" pitchFamily="34" charset="0"/>
              </a:rPr>
              <a:t> </a:t>
            </a:r>
            <a:r>
              <a:rPr lang="ru-RU" sz="3600" b="1" dirty="0" smtClean="0">
                <a:solidFill>
                  <a:schemeClr val="accent5">
                    <a:lumMod val="75000"/>
                  </a:schemeClr>
                </a:solidFill>
                <a:latin typeface="Arial" panose="020B0604020202020204" pitchFamily="34" charset="0"/>
                <a:cs typeface="Arial" panose="020B0604020202020204" pitchFamily="34" charset="0"/>
              </a:rPr>
              <a:t>Если допущена ошибка в реквизитах (КПП, КБК, ОКТМО, период) </a:t>
            </a:r>
            <a:r>
              <a:rPr lang="ru-RU" sz="3600" dirty="0" smtClean="0">
                <a:solidFill>
                  <a:schemeClr val="accent5">
                    <a:lumMod val="75000"/>
                  </a:schemeClr>
                </a:solidFill>
                <a:latin typeface="Arial" panose="020B0604020202020204" pitchFamily="34" charset="0"/>
                <a:cs typeface="Arial" panose="020B0604020202020204" pitchFamily="34" charset="0"/>
              </a:rPr>
              <a:t> , то Уведомление представляется в следующем порядке:</a:t>
            </a:r>
          </a:p>
          <a:p>
            <a:pPr>
              <a:lnSpc>
                <a:spcPct val="120000"/>
              </a:lnSpc>
            </a:pPr>
            <a:r>
              <a:rPr lang="ru-RU" sz="3600" dirty="0" smtClean="0">
                <a:solidFill>
                  <a:srgbClr val="365CFE"/>
                </a:solidFill>
                <a:latin typeface="Arial" panose="020B0604020202020204" pitchFamily="34" charset="0"/>
                <a:cs typeface="Arial" panose="020B0604020202020204" pitchFamily="34" charset="0"/>
              </a:rPr>
              <a:t>Необходимо заполнить и представить в инспекцию новое уведомление. Но в нем заполните два блока: в первом повторите ошибочные данные, но в графе сумма укажите "0", а во втором блоке отразите верные реквизиты и сумму . </a:t>
            </a:r>
          </a:p>
          <a:p>
            <a:pPr>
              <a:lnSpc>
                <a:spcPct val="120000"/>
              </a:lnSpc>
            </a:pPr>
            <a:r>
              <a:rPr lang="ru-RU" sz="3600" dirty="0" smtClean="0">
                <a:solidFill>
                  <a:srgbClr val="365CFE"/>
                </a:solidFill>
                <a:latin typeface="Arial" panose="020B0604020202020204" pitchFamily="34" charset="0"/>
                <a:cs typeface="Arial" panose="020B0604020202020204" pitchFamily="34" charset="0"/>
              </a:rPr>
              <a:t>Например, если ошиблись в поле "КБК", то подается уведомление, в котором отражаются два обязательства:</a:t>
            </a:r>
          </a:p>
          <a:p>
            <a:pPr>
              <a:lnSpc>
                <a:spcPct val="120000"/>
              </a:lnSpc>
            </a:pPr>
            <a:r>
              <a:rPr lang="ru-RU" sz="3600" dirty="0" smtClean="0">
                <a:solidFill>
                  <a:srgbClr val="365CFE"/>
                </a:solidFill>
                <a:latin typeface="Arial" panose="020B0604020202020204" pitchFamily="34" charset="0"/>
                <a:cs typeface="Arial" panose="020B0604020202020204" pitchFamily="34" charset="0"/>
              </a:rPr>
              <a:t>- с неверным КБК и нулевой суммой;</a:t>
            </a:r>
          </a:p>
          <a:p>
            <a:pPr>
              <a:lnSpc>
                <a:spcPct val="120000"/>
              </a:lnSpc>
            </a:pPr>
            <a:r>
              <a:rPr lang="ru-RU" sz="3600" dirty="0" smtClean="0">
                <a:solidFill>
                  <a:srgbClr val="365CFE"/>
                </a:solidFill>
                <a:latin typeface="Arial" panose="020B0604020202020204" pitchFamily="34" charset="0"/>
                <a:cs typeface="Arial" panose="020B0604020202020204" pitchFamily="34" charset="0"/>
              </a:rPr>
              <a:t>- с верным КБК и нужной суммой.</a:t>
            </a:r>
          </a:p>
          <a:p>
            <a:pPr>
              <a:lnSpc>
                <a:spcPct val="120000"/>
              </a:lnSpc>
            </a:pPr>
            <a:r>
              <a:rPr lang="ru-RU" sz="3600" dirty="0" smtClean="0">
                <a:solidFill>
                  <a:srgbClr val="365CFE"/>
                </a:solidFill>
                <a:latin typeface="Arial" panose="020B0604020202020204" pitchFamily="34" charset="0"/>
                <a:cs typeface="Arial" panose="020B0604020202020204" pitchFamily="34" charset="0"/>
              </a:rPr>
              <a:t>Если вы первоначально заполняли одно уведомление сразу на несколько обязательств, то уточняющее уведомление подавайте только по тому начислению, где допущена ошибка по реквизиту. Дублировать правильные данные по другим начислениям не нужно.</a:t>
            </a:r>
          </a:p>
          <a:p>
            <a:endParaRPr lang="ru-RU" dirty="0"/>
          </a:p>
          <a:p>
            <a:endParaRPr lang="ru-RU" dirty="0"/>
          </a:p>
          <a:p>
            <a:r>
              <a:rPr lang="ru-RU" dirty="0"/>
              <a:t> </a:t>
            </a:r>
          </a:p>
        </p:txBody>
      </p:sp>
    </p:spTree>
    <p:extLst>
      <p:ext uri="{BB962C8B-B14F-4D97-AF65-F5344CB8AC3E}">
        <p14:creationId xmlns:p14="http://schemas.microsoft.com/office/powerpoint/2010/main" val="3642601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25</a:t>
            </a:fld>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704944" y="480953"/>
            <a:ext cx="9949543" cy="1055189"/>
          </a:xfrm>
        </p:spPr>
        <p:txBody>
          <a:bodyPr>
            <a:normAutofit/>
          </a:bodyPr>
          <a:lstStyle/>
          <a:p>
            <a:pPr algn="ctr"/>
            <a:r>
              <a:rPr lang="ru-RU" sz="2800" dirty="0">
                <a:solidFill>
                  <a:srgbClr val="002060"/>
                </a:solidFill>
                <a:latin typeface="Arial" panose="020B0604020202020204"/>
                <a:cs typeface="Arial" panose="020B0604020202020204"/>
              </a:rPr>
              <a:t>Исправление </a:t>
            </a:r>
            <a:r>
              <a:rPr lang="ru-RU" sz="2800" dirty="0" smtClean="0">
                <a:solidFill>
                  <a:srgbClr val="002060"/>
                </a:solidFill>
                <a:latin typeface="Arial" panose="020B0604020202020204"/>
                <a:cs typeface="Arial" panose="020B0604020202020204"/>
              </a:rPr>
              <a:t>ошибок в уведомлении</a:t>
            </a:r>
            <a:endParaRPr lang="ru-RU" sz="2800" dirty="0">
              <a:solidFill>
                <a:srgbClr val="002060"/>
              </a:solidFill>
            </a:endParaRPr>
          </a:p>
        </p:txBody>
      </p:sp>
      <p:sp>
        <p:nvSpPr>
          <p:cNvPr id="4" name="Подзаголовок 3"/>
          <p:cNvSpPr>
            <a:spLocks noGrp="1"/>
          </p:cNvSpPr>
          <p:nvPr>
            <p:ph type="subTitle" idx="1"/>
          </p:nvPr>
        </p:nvSpPr>
        <p:spPr/>
        <p:txBody>
          <a:bodyPr/>
          <a:lstStyle/>
          <a:p>
            <a:pPr marL="285750" indent="-285750" algn="just">
              <a:buFont typeface="Arial" panose="020B0604020202020204" pitchFamily="34" charset="0"/>
              <a:buChar char="•"/>
            </a:pPr>
            <a:r>
              <a:rPr lang="ru-RU" sz="2800" b="1" dirty="0">
                <a:solidFill>
                  <a:schemeClr val="accent5">
                    <a:lumMod val="75000"/>
                  </a:schemeClr>
                </a:solidFill>
                <a:latin typeface="Arial" panose="020B0604020202020204" pitchFamily="34" charset="0"/>
                <a:cs typeface="Arial" panose="020B0604020202020204" pitchFamily="34" charset="0"/>
              </a:rPr>
              <a:t>Если </a:t>
            </a:r>
            <a:r>
              <a:rPr lang="ru-RU" sz="2800" b="1" dirty="0" smtClean="0">
                <a:solidFill>
                  <a:schemeClr val="accent5">
                    <a:lumMod val="75000"/>
                  </a:schemeClr>
                </a:solidFill>
                <a:latin typeface="Arial" panose="020B0604020202020204" pitchFamily="34" charset="0"/>
                <a:cs typeface="Arial" panose="020B0604020202020204" pitchFamily="34" charset="0"/>
              </a:rPr>
              <a:t>допущена ошибка </a:t>
            </a:r>
            <a:r>
              <a:rPr lang="ru-RU" sz="2800" b="1" dirty="0">
                <a:solidFill>
                  <a:schemeClr val="accent5">
                    <a:lumMod val="75000"/>
                  </a:schemeClr>
                </a:solidFill>
                <a:latin typeface="Arial" panose="020B0604020202020204" pitchFamily="34" charset="0"/>
                <a:cs typeface="Arial" panose="020B0604020202020204" pitchFamily="34" charset="0"/>
              </a:rPr>
              <a:t>в реквизитах (КПП, КБК, ОКТМО, период) и в  сумме налога одновременно, </a:t>
            </a:r>
            <a:r>
              <a:rPr lang="ru-RU" sz="2800" dirty="0">
                <a:solidFill>
                  <a:schemeClr val="accent5">
                    <a:lumMod val="75000"/>
                  </a:schemeClr>
                </a:solidFill>
                <a:latin typeface="Arial" panose="020B0604020202020204" pitchFamily="34" charset="0"/>
                <a:cs typeface="Arial" panose="020B0604020202020204" pitchFamily="34" charset="0"/>
              </a:rPr>
              <a:t>то Уведомление представляется в следующем порядке:</a:t>
            </a:r>
          </a:p>
          <a:p>
            <a:pPr marL="285750" indent="-285750">
              <a:buFont typeface="Arial" panose="020B0604020202020204" pitchFamily="34" charset="0"/>
              <a:buChar char="•"/>
            </a:pPr>
            <a:endParaRPr lang="ru-RU" sz="2800" dirty="0">
              <a:solidFill>
                <a:srgbClr val="0070C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ru-RU" sz="2800" dirty="0">
                <a:solidFill>
                  <a:srgbClr val="0070C0"/>
                </a:solidFill>
                <a:latin typeface="Arial" panose="020B0604020202020204" pitchFamily="34" charset="0"/>
                <a:cs typeface="Arial" panose="020B0604020202020204" pitchFamily="34" charset="0"/>
              </a:rPr>
              <a:t>Заполните его так, как на предыдущем слайде: сначала повторите ошибочные данные (КПП, КБК, ОКТМО, период) и укажите в сумме "0", а затем в следующем блоке строк отразите верные реквизиты и верную сумму.</a:t>
            </a:r>
          </a:p>
          <a:p>
            <a:endParaRPr lang="ru-RU" dirty="0"/>
          </a:p>
        </p:txBody>
      </p:sp>
    </p:spTree>
    <p:extLst>
      <p:ext uri="{BB962C8B-B14F-4D97-AF65-F5344CB8AC3E}">
        <p14:creationId xmlns:p14="http://schemas.microsoft.com/office/powerpoint/2010/main" val="1147848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C6B8470-55A6-CF4B-ABEF-5E5F70F4E2F5}" type="slidenum">
              <a:rPr lang="ru-RU" sz="1600" smtClean="0">
                <a:latin typeface="Arial" panose="020B0604020202020204" pitchFamily="34" charset="0"/>
                <a:cs typeface="Arial" panose="020B0604020202020204" pitchFamily="34" charset="0"/>
              </a:rPr>
              <a:pPr/>
              <a:t>26</a:t>
            </a:fld>
            <a:endParaRPr lang="ru-RU" sz="16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20861" y="1772963"/>
            <a:ext cx="10694997" cy="4238625"/>
          </a:xfrm>
        </p:spPr>
        <p:txBody>
          <a:bodyPr/>
          <a:lstStyle/>
          <a:p>
            <a:pPr algn="just"/>
            <a:r>
              <a:rPr lang="ru-RU" sz="3600" dirty="0" smtClean="0">
                <a:latin typeface="Arial" panose="020B0604020202020204" pitchFamily="34" charset="0"/>
                <a:cs typeface="Arial" panose="020B0604020202020204" pitchFamily="34" charset="0"/>
              </a:rPr>
              <a:t>       </a:t>
            </a:r>
            <a:r>
              <a:rPr lang="ru-RU" sz="3200" dirty="0" smtClean="0">
                <a:solidFill>
                  <a:schemeClr val="accent5"/>
                </a:solidFill>
                <a:latin typeface="Arial" panose="020B0604020202020204" pitchFamily="34" charset="0"/>
                <a:cs typeface="Arial" panose="020B0604020202020204" pitchFamily="34" charset="0"/>
              </a:rPr>
              <a:t>Если </a:t>
            </a:r>
            <a:r>
              <a:rPr lang="ru-RU" sz="3200" dirty="0" smtClean="0">
                <a:solidFill>
                  <a:schemeClr val="accent5"/>
                </a:solidFill>
                <a:latin typeface="Arial" panose="020B0604020202020204" pitchFamily="34" charset="0"/>
                <a:cs typeface="Arial" panose="020B0604020202020204" pitchFamily="34" charset="0"/>
              </a:rPr>
              <a:t>уже сдана декларация </a:t>
            </a:r>
            <a:r>
              <a:rPr lang="ru-RU" sz="3200" dirty="0">
                <a:solidFill>
                  <a:schemeClr val="accent5"/>
                </a:solidFill>
                <a:latin typeface="Arial" panose="020B0604020202020204" pitchFamily="34" charset="0"/>
                <a:cs typeface="Arial" panose="020B0604020202020204" pitchFamily="34" charset="0"/>
              </a:rPr>
              <a:t>или расчет, то представлять уведомление с уточненными данными за этот период не нужно, оно не будет принято. </a:t>
            </a:r>
          </a:p>
          <a:p>
            <a:pPr algn="just"/>
            <a:r>
              <a:rPr lang="ru-RU" sz="3200" dirty="0">
                <a:solidFill>
                  <a:schemeClr val="accent5"/>
                </a:solidFill>
                <a:latin typeface="Arial" panose="020B0604020202020204" pitchFamily="34" charset="0"/>
                <a:cs typeface="Arial" panose="020B0604020202020204" pitchFamily="34" charset="0"/>
              </a:rPr>
              <a:t>       Так как за основу при распределении начислений налоговый орган возьмет сведения из </a:t>
            </a:r>
            <a:r>
              <a:rPr lang="ru-RU" sz="3200" dirty="0" smtClean="0">
                <a:solidFill>
                  <a:schemeClr val="accent5"/>
                </a:solidFill>
                <a:latin typeface="Arial" panose="020B0604020202020204" pitchFamily="34" charset="0"/>
                <a:cs typeface="Arial" panose="020B0604020202020204" pitchFamily="34" charset="0"/>
              </a:rPr>
              <a:t>представленной </a:t>
            </a:r>
            <a:r>
              <a:rPr lang="ru-RU" sz="3200" dirty="0">
                <a:solidFill>
                  <a:schemeClr val="accent5"/>
                </a:solidFill>
                <a:latin typeface="Arial" panose="020B0604020202020204" pitchFamily="34" charset="0"/>
                <a:cs typeface="Arial" panose="020B0604020202020204" pitchFamily="34" charset="0"/>
              </a:rPr>
              <a:t>декларации или расчета. </a:t>
            </a:r>
          </a:p>
          <a:p>
            <a:endParaRPr lang="ru-RU" sz="3200" dirty="0">
              <a:solidFill>
                <a:schemeClr val="accent5"/>
              </a:solidFill>
            </a:endParaRPr>
          </a:p>
        </p:txBody>
      </p:sp>
    </p:spTree>
    <p:extLst>
      <p:ext uri="{BB962C8B-B14F-4D97-AF65-F5344CB8AC3E}">
        <p14:creationId xmlns:p14="http://schemas.microsoft.com/office/powerpoint/2010/main" val="1296392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27</a:t>
            </a:r>
            <a:endParaRPr lang="ru-RU" sz="1600" dirty="0">
              <a:latin typeface="Arial" panose="020B0604020202020204" pitchFamily="34" charset="0"/>
              <a:cs typeface="Arial" panose="020B0604020202020204" pitchFamily="34" charset="0"/>
            </a:endParaRPr>
          </a:p>
        </p:txBody>
      </p:sp>
      <p:sp>
        <p:nvSpPr>
          <p:cNvPr id="3" name="TextBox 2"/>
          <p:cNvSpPr txBox="1"/>
          <p:nvPr/>
        </p:nvSpPr>
        <p:spPr>
          <a:xfrm>
            <a:off x="2324477" y="2329775"/>
            <a:ext cx="7846422" cy="646331"/>
          </a:xfrm>
          <a:prstGeom prst="rect">
            <a:avLst/>
          </a:prstGeom>
          <a:noFill/>
        </p:spPr>
        <p:txBody>
          <a:bodyPr wrap="square" rtlCol="0">
            <a:spAutoFit/>
          </a:bodyPr>
          <a:lstStyle/>
          <a:p>
            <a:pPr algn="ctr"/>
            <a:r>
              <a:rPr lang="ru-RU" sz="3600" b="1" dirty="0" smtClean="0">
                <a:latin typeface="Arial" panose="020B0604020202020204" pitchFamily="34" charset="0"/>
                <a:cs typeface="Arial" panose="020B0604020202020204" pitchFamily="34" charset="0"/>
              </a:rPr>
              <a:t>СПАСИБО ЗА ВНИМАНИЕ!</a:t>
            </a:r>
            <a:endParaRPr lang="ru-RU"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137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0181520" y="6307259"/>
            <a:ext cx="1516493" cy="365125"/>
          </a:xfrm>
        </p:spPr>
        <p:txBody>
          <a:bodyPr/>
          <a:lstStyle/>
          <a:p>
            <a:pPr lvl="0"/>
            <a:r>
              <a:rPr lang="ru-RU" sz="1600" dirty="0" smtClean="0">
                <a:latin typeface="Arial" panose="020B0604020202020204" pitchFamily="34" charset="0"/>
                <a:cs typeface="Arial" panose="020B0604020202020204" pitchFamily="34" charset="0"/>
              </a:rPr>
              <a:t>3</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p:txBody>
          <a:bodyPr>
            <a:normAutofit/>
          </a:bodyPr>
          <a:lstStyle/>
          <a:p>
            <a:pPr algn="ctr"/>
            <a:r>
              <a:rPr lang="ru-RU" sz="2800" dirty="0" smtClean="0">
                <a:solidFill>
                  <a:srgbClr val="002060"/>
                </a:solidFill>
                <a:latin typeface="Arial" panose="020B0604020202020204" pitchFamily="34" charset="0"/>
                <a:cs typeface="Arial" panose="020B0604020202020204" pitchFamily="34" charset="0"/>
              </a:rPr>
              <a:t>Сроки уплаты НДФЛ</a:t>
            </a:r>
            <a:br>
              <a:rPr lang="ru-RU" sz="2800" dirty="0" smtClean="0">
                <a:solidFill>
                  <a:srgbClr val="002060"/>
                </a:solidFill>
                <a:latin typeface="Arial" panose="020B0604020202020204" pitchFamily="34" charset="0"/>
                <a:cs typeface="Arial" panose="020B0604020202020204" pitchFamily="34" charset="0"/>
              </a:rPr>
            </a:br>
            <a:r>
              <a:rPr lang="ru-RU" sz="2800" dirty="0" smtClean="0">
                <a:solidFill>
                  <a:srgbClr val="002060"/>
                </a:solidFill>
                <a:latin typeface="Arial" panose="020B0604020202020204" pitchFamily="34" charset="0"/>
                <a:cs typeface="Arial" panose="020B0604020202020204" pitchFamily="34" charset="0"/>
              </a:rPr>
              <a:t>и представления отчетности</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962149"/>
            <a:ext cx="10930008" cy="4238625"/>
          </a:xfrm>
        </p:spPr>
        <p:txBody>
          <a:bodyPr>
            <a:normAutofit lnSpcReduction="10000"/>
          </a:bodyPr>
          <a:lstStyle/>
          <a:p>
            <a:r>
              <a:rPr lang="ru-RU" sz="2000" dirty="0" smtClean="0">
                <a:solidFill>
                  <a:srgbClr val="C00000"/>
                </a:solidFill>
                <a:latin typeface="Arial" panose="020B0604020202020204" pitchFamily="34" charset="0"/>
                <a:cs typeface="Arial" panose="020B0604020202020204" pitchFamily="34" charset="0"/>
              </a:rPr>
              <a:t>Сроки уплаты</a:t>
            </a:r>
          </a:p>
          <a:p>
            <a:r>
              <a:rPr lang="ru-RU" sz="2000" dirty="0">
                <a:solidFill>
                  <a:srgbClr val="C00000"/>
                </a:solidFill>
                <a:latin typeface="Arial" panose="020B0604020202020204" pitchFamily="34" charset="0"/>
                <a:cs typeface="Arial" panose="020B0604020202020204" pitchFamily="34" charset="0"/>
              </a:rPr>
              <a:t>– </a:t>
            </a:r>
            <a:r>
              <a:rPr lang="ru-RU" sz="2000" dirty="0" smtClean="0">
                <a:solidFill>
                  <a:srgbClr val="C00000"/>
                </a:solidFill>
                <a:latin typeface="Arial" panose="020B0604020202020204" pitchFamily="34" charset="0"/>
                <a:cs typeface="Arial" panose="020B0604020202020204" pitchFamily="34" charset="0"/>
              </a:rPr>
              <a:t>НДФЛ, </a:t>
            </a:r>
            <a:r>
              <a:rPr lang="ru-RU" sz="2000" dirty="0">
                <a:solidFill>
                  <a:srgbClr val="C00000"/>
                </a:solidFill>
                <a:latin typeface="Arial" panose="020B0604020202020204" pitchFamily="34" charset="0"/>
                <a:cs typeface="Arial" panose="020B0604020202020204" pitchFamily="34" charset="0"/>
              </a:rPr>
              <a:t>удержанный с 1 по 22 </a:t>
            </a:r>
            <a:r>
              <a:rPr lang="ru-RU" sz="2000" dirty="0" smtClean="0">
                <a:solidFill>
                  <a:srgbClr val="C00000"/>
                </a:solidFill>
                <a:latin typeface="Arial" panose="020B0604020202020204" pitchFamily="34" charset="0"/>
                <a:cs typeface="Arial" panose="020B0604020202020204" pitchFamily="34" charset="0"/>
              </a:rPr>
              <a:t>число месяца -  не позднее 28-го числа текущего месяца;</a:t>
            </a:r>
          </a:p>
          <a:p>
            <a:r>
              <a:rPr lang="ru-RU" sz="2000" dirty="0">
                <a:solidFill>
                  <a:srgbClr val="C00000"/>
                </a:solidFill>
                <a:latin typeface="Arial" panose="020B0604020202020204" pitchFamily="34" charset="0"/>
                <a:cs typeface="Arial" panose="020B0604020202020204" pitchFamily="34" charset="0"/>
              </a:rPr>
              <a:t>– </a:t>
            </a:r>
            <a:r>
              <a:rPr lang="ru-RU" sz="2000" dirty="0" smtClean="0">
                <a:solidFill>
                  <a:srgbClr val="C00000"/>
                </a:solidFill>
                <a:latin typeface="Arial" panose="020B0604020202020204" pitchFamily="34" charset="0"/>
                <a:cs typeface="Arial" panose="020B0604020202020204" pitchFamily="34" charset="0"/>
              </a:rPr>
              <a:t>НДФЛ, </a:t>
            </a:r>
            <a:r>
              <a:rPr lang="ru-RU" sz="2000" dirty="0">
                <a:solidFill>
                  <a:srgbClr val="C00000"/>
                </a:solidFill>
                <a:latin typeface="Arial" panose="020B0604020202020204" pitchFamily="34" charset="0"/>
                <a:cs typeface="Arial" panose="020B0604020202020204" pitchFamily="34" charset="0"/>
              </a:rPr>
              <a:t>удержанный с </a:t>
            </a:r>
            <a:r>
              <a:rPr lang="ru-RU" sz="2000" dirty="0" smtClean="0">
                <a:solidFill>
                  <a:srgbClr val="C00000"/>
                </a:solidFill>
                <a:latin typeface="Arial" panose="020B0604020202020204" pitchFamily="34" charset="0"/>
                <a:cs typeface="Arial" panose="020B0604020202020204" pitchFamily="34" charset="0"/>
              </a:rPr>
              <a:t>23 </a:t>
            </a:r>
            <a:r>
              <a:rPr lang="ru-RU" sz="2000" dirty="0">
                <a:solidFill>
                  <a:srgbClr val="C00000"/>
                </a:solidFill>
                <a:latin typeface="Arial" panose="020B0604020202020204" pitchFamily="34" charset="0"/>
                <a:cs typeface="Arial" panose="020B0604020202020204" pitchFamily="34" charset="0"/>
              </a:rPr>
              <a:t>по </a:t>
            </a:r>
            <a:r>
              <a:rPr lang="ru-RU" sz="2000" dirty="0" smtClean="0">
                <a:solidFill>
                  <a:srgbClr val="C00000"/>
                </a:solidFill>
                <a:latin typeface="Arial" panose="020B0604020202020204" pitchFamily="34" charset="0"/>
                <a:cs typeface="Arial" panose="020B0604020202020204" pitchFamily="34" charset="0"/>
              </a:rPr>
              <a:t>последний день текущего месяца - не </a:t>
            </a:r>
            <a:r>
              <a:rPr lang="ru-RU" sz="2000" dirty="0">
                <a:solidFill>
                  <a:srgbClr val="C00000"/>
                </a:solidFill>
                <a:latin typeface="Arial" panose="020B0604020202020204" pitchFamily="34" charset="0"/>
                <a:cs typeface="Arial" panose="020B0604020202020204" pitchFamily="34" charset="0"/>
              </a:rPr>
              <a:t>позднее </a:t>
            </a:r>
            <a:r>
              <a:rPr lang="ru-RU" sz="2000" dirty="0" smtClean="0">
                <a:solidFill>
                  <a:srgbClr val="C00000"/>
                </a:solidFill>
                <a:latin typeface="Arial" panose="020B0604020202020204" pitchFamily="34" charset="0"/>
                <a:cs typeface="Arial" panose="020B0604020202020204" pitchFamily="34" charset="0"/>
              </a:rPr>
              <a:t>5-го </a:t>
            </a:r>
            <a:r>
              <a:rPr lang="ru-RU" sz="2000" dirty="0">
                <a:solidFill>
                  <a:srgbClr val="C00000"/>
                </a:solidFill>
                <a:latin typeface="Arial" panose="020B0604020202020204" pitchFamily="34" charset="0"/>
                <a:cs typeface="Arial" panose="020B0604020202020204" pitchFamily="34" charset="0"/>
              </a:rPr>
              <a:t>числа </a:t>
            </a:r>
            <a:r>
              <a:rPr lang="ru-RU" sz="2000" dirty="0" smtClean="0">
                <a:solidFill>
                  <a:srgbClr val="C00000"/>
                </a:solidFill>
                <a:latin typeface="Arial" panose="020B0604020202020204" pitchFamily="34" charset="0"/>
                <a:cs typeface="Arial" panose="020B0604020202020204" pitchFamily="34" charset="0"/>
              </a:rPr>
              <a:t>следующего месяца;</a:t>
            </a:r>
            <a:endParaRPr lang="ru-RU" sz="2000" dirty="0">
              <a:solidFill>
                <a:srgbClr val="C00000"/>
              </a:solidFill>
              <a:latin typeface="Arial" panose="020B0604020202020204" pitchFamily="34" charset="0"/>
              <a:cs typeface="Arial" panose="020B0604020202020204" pitchFamily="34" charset="0"/>
            </a:endParaRPr>
          </a:p>
          <a:p>
            <a:r>
              <a:rPr lang="ru-RU" sz="2000" dirty="0" smtClean="0">
                <a:solidFill>
                  <a:srgbClr val="C00000"/>
                </a:solidFill>
                <a:latin typeface="Arial" panose="020B0604020202020204" pitchFamily="34" charset="0"/>
                <a:cs typeface="Arial" panose="020B0604020202020204" pitchFamily="34" charset="0"/>
              </a:rPr>
              <a:t>- </a:t>
            </a:r>
            <a:r>
              <a:rPr lang="ru-RU" sz="2000" dirty="0">
                <a:solidFill>
                  <a:srgbClr val="C00000"/>
                </a:solidFill>
                <a:latin typeface="Arial" panose="020B0604020202020204" pitchFamily="34" charset="0"/>
                <a:cs typeface="Arial" panose="020B0604020202020204" pitchFamily="34" charset="0"/>
              </a:rPr>
              <a:t>НДФЛ, удержанный с 23 по </a:t>
            </a:r>
            <a:r>
              <a:rPr lang="ru-RU" sz="2000" dirty="0" smtClean="0">
                <a:solidFill>
                  <a:srgbClr val="C00000"/>
                </a:solidFill>
                <a:latin typeface="Arial" panose="020B0604020202020204" pitchFamily="34" charset="0"/>
                <a:cs typeface="Arial" panose="020B0604020202020204" pitchFamily="34" charset="0"/>
              </a:rPr>
              <a:t>31 декабря  </a:t>
            </a:r>
            <a:r>
              <a:rPr lang="ru-RU" sz="2000" dirty="0">
                <a:solidFill>
                  <a:srgbClr val="C00000"/>
                </a:solidFill>
                <a:latin typeface="Arial" panose="020B0604020202020204" pitchFamily="34" charset="0"/>
                <a:cs typeface="Arial" panose="020B0604020202020204" pitchFamily="34" charset="0"/>
              </a:rPr>
              <a:t>- не позднее </a:t>
            </a:r>
            <a:r>
              <a:rPr lang="ru-RU" sz="2000" dirty="0" smtClean="0">
                <a:solidFill>
                  <a:srgbClr val="C00000"/>
                </a:solidFill>
                <a:latin typeface="Arial" panose="020B0604020202020204" pitchFamily="34" charset="0"/>
                <a:cs typeface="Arial" panose="020B0604020202020204" pitchFamily="34" charset="0"/>
              </a:rPr>
              <a:t>последнего рабочего дня текущего месяца</a:t>
            </a:r>
            <a:r>
              <a:rPr lang="ru-RU" sz="2000" dirty="0">
                <a:solidFill>
                  <a:srgbClr val="C00000"/>
                </a:solidFill>
                <a:latin typeface="Arial" panose="020B0604020202020204" pitchFamily="34" charset="0"/>
                <a:cs typeface="Arial" panose="020B0604020202020204" pitchFamily="34" charset="0"/>
              </a:rPr>
              <a:t>;</a:t>
            </a:r>
          </a:p>
          <a:p>
            <a:endParaRPr lang="ru-RU" sz="2000" dirty="0">
              <a:solidFill>
                <a:srgbClr val="C00000"/>
              </a:solidFill>
              <a:latin typeface="Arial" panose="020B0604020202020204" pitchFamily="34" charset="0"/>
              <a:cs typeface="Arial" panose="020B0604020202020204" pitchFamily="34" charset="0"/>
            </a:endParaRPr>
          </a:p>
          <a:p>
            <a:r>
              <a:rPr lang="ru-RU" sz="2000" dirty="0" smtClean="0">
                <a:solidFill>
                  <a:srgbClr val="C00000"/>
                </a:solidFill>
                <a:latin typeface="Arial" panose="020B0604020202020204" pitchFamily="34" charset="0"/>
                <a:cs typeface="Arial" panose="020B0604020202020204" pitchFamily="34" charset="0"/>
              </a:rPr>
              <a:t>Срок представления в налоговой орган Расчета 6-НДФЛ – не позднее 25-го числа месяца, следующего за соответствующим отчетным периодом (1 квартал, полугодие, 9 месяцев). Годовой расчет 6-НДФЛ представляется – не позднее 25.02.2026 года.</a:t>
            </a:r>
          </a:p>
          <a:p>
            <a:endParaRPr lang="ru-RU" sz="2000" dirty="0" smtClean="0">
              <a:solidFill>
                <a:srgbClr val="C00000"/>
              </a:solidFill>
              <a:latin typeface="Arial" panose="020B0604020202020204" pitchFamily="34" charset="0"/>
              <a:cs typeface="Arial" panose="020B0604020202020204" pitchFamily="34" charset="0"/>
            </a:endParaRPr>
          </a:p>
          <a:p>
            <a:r>
              <a:rPr lang="ru-RU" sz="2000" dirty="0">
                <a:solidFill>
                  <a:srgbClr val="C00000"/>
                </a:solidFill>
                <a:latin typeface="Arial" panose="020B0604020202020204" pitchFamily="34" charset="0"/>
                <a:cs typeface="Arial" panose="020B0604020202020204" pitchFamily="34" charset="0"/>
              </a:rPr>
              <a:t>Срок представления </a:t>
            </a:r>
            <a:r>
              <a:rPr lang="ru-RU" sz="2000" dirty="0" smtClean="0">
                <a:solidFill>
                  <a:srgbClr val="C00000"/>
                </a:solidFill>
                <a:latin typeface="Arial" panose="020B0604020202020204" pitchFamily="34" charset="0"/>
                <a:cs typeface="Arial" panose="020B0604020202020204" pitchFamily="34" charset="0"/>
              </a:rPr>
              <a:t>2-НДФЛ за 2025 год – 25.02.2026 в составе годового расчета 6-НДФЛ. </a:t>
            </a:r>
            <a:endParaRPr lang="ru-RU" sz="2000" dirty="0">
              <a:solidFill>
                <a:srgbClr val="C00000"/>
              </a:solidFill>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pPr>
              <a:lnSpc>
                <a:spcPct val="120000"/>
              </a:lnSpc>
            </a:pPr>
            <a:endParaRPr lang="ru-RU" dirty="0"/>
          </a:p>
          <a:p>
            <a:endParaRPr lang="ru-RU" dirty="0"/>
          </a:p>
        </p:txBody>
      </p:sp>
    </p:spTree>
    <p:extLst>
      <p:ext uri="{BB962C8B-B14F-4D97-AF65-F5344CB8AC3E}">
        <p14:creationId xmlns:p14="http://schemas.microsoft.com/office/powerpoint/2010/main" val="471104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lvl="0"/>
            <a:endParaRPr lang="ru-RU" dirty="0" smtClean="0">
              <a:latin typeface="Arial" panose="020B0604020202020204" pitchFamily="34" charset="0"/>
              <a:cs typeface="Arial" panose="020B0604020202020204" pitchFamily="34" charset="0"/>
            </a:endParaRPr>
          </a:p>
          <a:p>
            <a:pPr lvl="0"/>
            <a:r>
              <a:rPr lang="ru-RU" sz="1600" dirty="0" smtClean="0">
                <a:latin typeface="Arial" panose="020B0604020202020204" pitchFamily="34" charset="0"/>
                <a:cs typeface="Arial" panose="020B0604020202020204" pitchFamily="34" charset="0"/>
              </a:rPr>
              <a:t>4</a:t>
            </a:r>
          </a:p>
          <a:p>
            <a:endParaRPr lang="ru-RU" dirty="0"/>
          </a:p>
        </p:txBody>
      </p:sp>
      <p:sp>
        <p:nvSpPr>
          <p:cNvPr id="3" name="Заголовок 2"/>
          <p:cNvSpPr>
            <a:spLocks noGrp="1"/>
          </p:cNvSpPr>
          <p:nvPr>
            <p:ph type="ctrTitle"/>
          </p:nvPr>
        </p:nvSpPr>
        <p:spPr/>
        <p:txBody>
          <a:bodyPr>
            <a:normAutofit/>
          </a:bodyPr>
          <a:lstStyle/>
          <a:p>
            <a:pPr algn="ctr"/>
            <a:r>
              <a:rPr lang="ru-RU" sz="2800" dirty="0" smtClean="0">
                <a:solidFill>
                  <a:srgbClr val="002060"/>
                </a:solidFill>
                <a:latin typeface="Arial" panose="020B0604020202020204" pitchFamily="34" charset="0"/>
                <a:cs typeface="Arial" panose="020B0604020202020204" pitchFamily="34" charset="0"/>
              </a:rPr>
              <a:t>Меры ответственности: 6-НДФЛ</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439917"/>
            <a:ext cx="10694997" cy="4760858"/>
          </a:xfrm>
        </p:spPr>
        <p:txBody>
          <a:bodyPr>
            <a:normAutofit/>
          </a:bodyPr>
          <a:lstStyle/>
          <a:p>
            <a:r>
              <a:rPr lang="ru-RU" sz="1800" dirty="0" smtClean="0">
                <a:solidFill>
                  <a:srgbClr val="365CFE"/>
                </a:solidFill>
                <a:latin typeface="Arial" panose="020B0604020202020204" pitchFamily="34" charset="0"/>
                <a:cs typeface="Arial" panose="020B0604020202020204" pitchFamily="34" charset="0"/>
              </a:rPr>
              <a:t>За непредставление расчета в установленный срок -  в виде штрафа в размере 1000 рублей за каждый полный или неполный месяц со дня, установленного для его представления (ст.126 НК РФ).</a:t>
            </a:r>
          </a:p>
          <a:p>
            <a:r>
              <a:rPr lang="ru-RU" sz="1800" dirty="0" smtClean="0">
                <a:solidFill>
                  <a:srgbClr val="365CFE"/>
                </a:solidFill>
                <a:latin typeface="Arial" panose="020B0604020202020204" pitchFamily="34" charset="0"/>
                <a:cs typeface="Arial" panose="020B0604020202020204" pitchFamily="34" charset="0"/>
              </a:rPr>
              <a:t>За непредставление расчета в налоговый орган в течение 10 дней после окончания установленного срока – в  виде приостановления операций по счетам в банке и переводов электронных денежных средств (ст.76 НК РФ).</a:t>
            </a:r>
          </a:p>
          <a:p>
            <a:r>
              <a:rPr lang="ru-RU" sz="1800" dirty="0" smtClean="0">
                <a:solidFill>
                  <a:srgbClr val="365CFE"/>
                </a:solidFill>
                <a:latin typeface="Arial" panose="020B0604020202020204" pitchFamily="34" charset="0"/>
                <a:cs typeface="Arial" panose="020B0604020202020204" pitchFamily="34" charset="0"/>
              </a:rPr>
              <a:t>За представление документов, содержащих недостоверные сведения – в виде штрафа 500 рублей за каждый представленный такой документ (ст.126.1 НК РФ).</a:t>
            </a:r>
          </a:p>
          <a:p>
            <a:r>
              <a:rPr lang="ru-RU" sz="1800" dirty="0" smtClean="0">
                <a:solidFill>
                  <a:srgbClr val="365CFE"/>
                </a:solidFill>
                <a:latin typeface="Arial" panose="020B0604020202020204" pitchFamily="34" charset="0"/>
                <a:cs typeface="Arial" panose="020B0604020202020204" pitchFamily="34" charset="0"/>
              </a:rPr>
              <a:t>За несоблюдение способа представления расчета – в виде штрафа в размере 200 рублей (ст.119.1 НК РФ).</a:t>
            </a:r>
          </a:p>
          <a:p>
            <a:pPr lvl="0"/>
            <a:r>
              <a:rPr lang="ru-RU" sz="1800" dirty="0">
                <a:solidFill>
                  <a:srgbClr val="365CFE"/>
                </a:solidFill>
                <a:latin typeface="Arial" panose="020B0604020202020204" pitchFamily="34" charset="0"/>
                <a:cs typeface="Arial" panose="020B0604020202020204" pitchFamily="34" charset="0"/>
              </a:rPr>
              <a:t>За </a:t>
            </a:r>
            <a:r>
              <a:rPr lang="ru-RU" sz="1800" dirty="0" smtClean="0">
                <a:solidFill>
                  <a:srgbClr val="365CFE"/>
                </a:solidFill>
                <a:latin typeface="Arial" panose="020B0604020202020204" pitchFamily="34" charset="0"/>
                <a:cs typeface="Arial" panose="020B0604020202020204" pitchFamily="34" charset="0"/>
              </a:rPr>
              <a:t>неправомерное </a:t>
            </a:r>
            <a:r>
              <a:rPr lang="ru-RU" sz="1800" dirty="0" err="1" smtClean="0">
                <a:solidFill>
                  <a:srgbClr val="365CFE"/>
                </a:solidFill>
                <a:latin typeface="Arial" panose="020B0604020202020204" pitchFamily="34" charset="0"/>
                <a:cs typeface="Arial" panose="020B0604020202020204" pitchFamily="34" charset="0"/>
              </a:rPr>
              <a:t>неудержание</a:t>
            </a:r>
            <a:r>
              <a:rPr lang="ru-RU" sz="1800" dirty="0" smtClean="0">
                <a:solidFill>
                  <a:srgbClr val="365CFE"/>
                </a:solidFill>
                <a:latin typeface="Arial" panose="020B0604020202020204" pitchFamily="34" charset="0"/>
                <a:cs typeface="Arial" panose="020B0604020202020204" pitchFamily="34" charset="0"/>
              </a:rPr>
              <a:t> и (или) </a:t>
            </a:r>
            <a:r>
              <a:rPr lang="ru-RU" sz="1800" dirty="0" err="1" smtClean="0">
                <a:solidFill>
                  <a:srgbClr val="365CFE"/>
                </a:solidFill>
                <a:latin typeface="Arial" panose="020B0604020202020204" pitchFamily="34" charset="0"/>
                <a:cs typeface="Arial" panose="020B0604020202020204" pitchFamily="34" charset="0"/>
              </a:rPr>
              <a:t>неперечисление</a:t>
            </a:r>
            <a:r>
              <a:rPr lang="ru-RU" sz="1800" dirty="0" smtClean="0">
                <a:solidFill>
                  <a:srgbClr val="365CFE"/>
                </a:solidFill>
                <a:latin typeface="Arial" panose="020B0604020202020204" pitchFamily="34" charset="0"/>
                <a:cs typeface="Arial" panose="020B0604020202020204" pitchFamily="34" charset="0"/>
              </a:rPr>
              <a:t> (неполное удержание и (или) перечисление) в </a:t>
            </a:r>
            <a:r>
              <a:rPr lang="ru-RU" sz="1800" dirty="0">
                <a:solidFill>
                  <a:srgbClr val="365CFE"/>
                </a:solidFill>
                <a:latin typeface="Arial" panose="020B0604020202020204" pitchFamily="34" charset="0"/>
                <a:cs typeface="Arial" panose="020B0604020202020204" pitchFamily="34" charset="0"/>
              </a:rPr>
              <a:t>установленный срок </a:t>
            </a:r>
            <a:r>
              <a:rPr lang="ru-RU" sz="1800" dirty="0" smtClean="0">
                <a:solidFill>
                  <a:srgbClr val="365CFE"/>
                </a:solidFill>
                <a:latin typeface="Arial" panose="020B0604020202020204" pitchFamily="34" charset="0"/>
                <a:cs typeface="Arial" panose="020B0604020202020204" pitchFamily="34" charset="0"/>
              </a:rPr>
              <a:t> сумм налога -  </a:t>
            </a:r>
            <a:r>
              <a:rPr lang="ru-RU" sz="1800" dirty="0">
                <a:solidFill>
                  <a:srgbClr val="365CFE"/>
                </a:solidFill>
                <a:latin typeface="Arial" panose="020B0604020202020204" pitchFamily="34" charset="0"/>
                <a:cs typeface="Arial" panose="020B0604020202020204" pitchFamily="34" charset="0"/>
              </a:rPr>
              <a:t>в виде штрафа в размере </a:t>
            </a:r>
            <a:r>
              <a:rPr lang="ru-RU" sz="1800" dirty="0" smtClean="0">
                <a:solidFill>
                  <a:srgbClr val="365CFE"/>
                </a:solidFill>
                <a:latin typeface="Arial" panose="020B0604020202020204" pitchFamily="34" charset="0"/>
                <a:cs typeface="Arial" panose="020B0604020202020204" pitchFamily="34" charset="0"/>
              </a:rPr>
              <a:t>20% суммы, подлежащей  удержанию и (или) перечислению </a:t>
            </a:r>
            <a:r>
              <a:rPr lang="ru-RU" sz="1800" dirty="0">
                <a:solidFill>
                  <a:srgbClr val="365CFE"/>
                </a:solidFill>
                <a:latin typeface="Arial" panose="020B0604020202020204" pitchFamily="34" charset="0"/>
                <a:cs typeface="Arial" panose="020B0604020202020204" pitchFamily="34" charset="0"/>
              </a:rPr>
              <a:t>(</a:t>
            </a:r>
            <a:r>
              <a:rPr lang="ru-RU" sz="1800" dirty="0" smtClean="0">
                <a:solidFill>
                  <a:srgbClr val="365CFE"/>
                </a:solidFill>
                <a:latin typeface="Arial" panose="020B0604020202020204" pitchFamily="34" charset="0"/>
                <a:cs typeface="Arial" panose="020B0604020202020204" pitchFamily="34" charset="0"/>
              </a:rPr>
              <a:t>ст.123 НК </a:t>
            </a:r>
            <a:r>
              <a:rPr lang="ru-RU" sz="1800" dirty="0">
                <a:solidFill>
                  <a:srgbClr val="365CFE"/>
                </a:solidFill>
                <a:latin typeface="Arial" panose="020B0604020202020204" pitchFamily="34" charset="0"/>
                <a:cs typeface="Arial" panose="020B0604020202020204" pitchFamily="34" charset="0"/>
              </a:rPr>
              <a:t>РФ).</a:t>
            </a:r>
          </a:p>
          <a:p>
            <a:pPr algn="r">
              <a:lnSpc>
                <a:spcPct val="110000"/>
              </a:lnSpc>
              <a:spcBef>
                <a:spcPts val="0"/>
              </a:spcBef>
            </a:pPr>
            <a:endParaRPr lang="ru-RU" sz="1200" b="1" dirty="0" smtClean="0">
              <a:solidFill>
                <a:srgbClr val="080808"/>
              </a:solidFill>
              <a:latin typeface="Arial" panose="020B0604020202020204" pitchFamily="34" charset="0"/>
              <a:cs typeface="Arial" panose="020B0604020202020204" pitchFamily="34" charset="0"/>
            </a:endParaRPr>
          </a:p>
          <a:p>
            <a:pPr algn="r">
              <a:lnSpc>
                <a:spcPct val="110000"/>
              </a:lnSpc>
              <a:spcBef>
                <a:spcPts val="0"/>
              </a:spcBef>
            </a:pPr>
            <a:endParaRPr lang="ru-RU" sz="1200" b="1" dirty="0">
              <a:solidFill>
                <a:srgbClr val="080808"/>
              </a:solidFill>
              <a:latin typeface="Arial" panose="020B0604020202020204" pitchFamily="34" charset="0"/>
              <a:cs typeface="Arial" panose="020B0604020202020204" pitchFamily="34" charset="0"/>
            </a:endParaRPr>
          </a:p>
          <a:p>
            <a:pPr algn="r">
              <a:lnSpc>
                <a:spcPct val="110000"/>
              </a:lnSpc>
              <a:spcBef>
                <a:spcPts val="0"/>
              </a:spcBef>
            </a:pPr>
            <a:r>
              <a:rPr lang="ru-RU" sz="1200" b="1" dirty="0" smtClean="0">
                <a:solidFill>
                  <a:srgbClr val="080808"/>
                </a:solidFill>
                <a:latin typeface="Arial" panose="020B0604020202020204" pitchFamily="34" charset="0"/>
                <a:cs typeface="Arial" panose="020B0604020202020204" pitchFamily="34" charset="0"/>
              </a:rPr>
              <a:t>Письмо ФНС </a:t>
            </a:r>
            <a:r>
              <a:rPr lang="ru-RU" sz="1200" b="1" dirty="0">
                <a:solidFill>
                  <a:srgbClr val="080808"/>
                </a:solidFill>
                <a:latin typeface="Arial" panose="020B0604020202020204" pitchFamily="34" charset="0"/>
                <a:cs typeface="Arial" panose="020B0604020202020204" pitchFamily="34" charset="0"/>
              </a:rPr>
              <a:t>Р</a:t>
            </a:r>
            <a:r>
              <a:rPr lang="ru-RU" sz="1200" b="1" dirty="0" smtClean="0">
                <a:solidFill>
                  <a:srgbClr val="080808"/>
                </a:solidFill>
                <a:latin typeface="Arial" panose="020B0604020202020204" pitchFamily="34" charset="0"/>
                <a:cs typeface="Arial" panose="020B0604020202020204" pitchFamily="34" charset="0"/>
              </a:rPr>
              <a:t>оссии от 09.08.2016 №ГД-4-11/14515</a:t>
            </a:r>
            <a:r>
              <a:rPr lang="en-US" sz="1200" b="1" dirty="0" smtClean="0">
                <a:solidFill>
                  <a:srgbClr val="080808"/>
                </a:solidFill>
                <a:latin typeface="Arial" panose="020B0604020202020204" pitchFamily="34" charset="0"/>
                <a:cs typeface="Arial" panose="020B0604020202020204" pitchFamily="34" charset="0"/>
              </a:rPr>
              <a:t>@ </a:t>
            </a:r>
            <a:r>
              <a:rPr lang="ru-RU" sz="1200" b="1" dirty="0" smtClean="0">
                <a:solidFill>
                  <a:srgbClr val="080808"/>
                </a:solidFill>
                <a:latin typeface="Arial" panose="020B0604020202020204" pitchFamily="34" charset="0"/>
                <a:cs typeface="Arial" panose="020B0604020202020204" pitchFamily="34" charset="0"/>
              </a:rPr>
              <a:t>«О налоговой ответственности налоговых агентов» </a:t>
            </a:r>
          </a:p>
          <a:p>
            <a:pPr algn="r">
              <a:lnSpc>
                <a:spcPct val="110000"/>
              </a:lnSpc>
              <a:spcBef>
                <a:spcPts val="0"/>
              </a:spcBef>
            </a:pPr>
            <a:r>
              <a:rPr lang="ru-RU" sz="1200" b="1" dirty="0" smtClean="0">
                <a:solidFill>
                  <a:srgbClr val="080808"/>
                </a:solidFill>
                <a:latin typeface="Arial" panose="020B0604020202020204" pitchFamily="34" charset="0"/>
                <a:cs typeface="Arial" panose="020B0604020202020204" pitchFamily="34" charset="0"/>
              </a:rPr>
              <a:t>Письмо ФНС России от 09.12.2016 №СА-4-9/23659</a:t>
            </a:r>
            <a:r>
              <a:rPr lang="en-US" sz="1200" b="1" dirty="0" smtClean="0">
                <a:solidFill>
                  <a:srgbClr val="080808"/>
                </a:solidFill>
                <a:latin typeface="Arial" panose="020B0604020202020204" pitchFamily="34" charset="0"/>
                <a:cs typeface="Arial" panose="020B0604020202020204" pitchFamily="34" charset="0"/>
              </a:rPr>
              <a:t>@ </a:t>
            </a:r>
            <a:r>
              <a:rPr lang="ru-RU" sz="1200" b="1" dirty="0" smtClean="0">
                <a:solidFill>
                  <a:srgbClr val="080808"/>
                </a:solidFill>
                <a:latin typeface="Arial" panose="020B0604020202020204" pitchFamily="34" charset="0"/>
                <a:cs typeface="Arial" panose="020B0604020202020204" pitchFamily="34" charset="0"/>
              </a:rPr>
              <a:t>«</a:t>
            </a:r>
            <a:r>
              <a:rPr lang="ru-RU" sz="1200" b="1" dirty="0">
                <a:solidFill>
                  <a:srgbClr val="080808"/>
                </a:solidFill>
                <a:latin typeface="Arial" panose="020B0604020202020204" pitchFamily="34" charset="0"/>
                <a:cs typeface="Arial" panose="020B0604020202020204" pitchFamily="34" charset="0"/>
              </a:rPr>
              <a:t>О применении статьи 126.1 Налогового кодекса Российской </a:t>
            </a:r>
            <a:r>
              <a:rPr lang="ru-RU" sz="1200" b="1" dirty="0" smtClean="0">
                <a:solidFill>
                  <a:srgbClr val="080808"/>
                </a:solidFill>
                <a:latin typeface="Arial" panose="020B0604020202020204" pitchFamily="34" charset="0"/>
                <a:cs typeface="Arial" panose="020B0604020202020204" pitchFamily="34" charset="0"/>
              </a:rPr>
              <a:t>Федерации» </a:t>
            </a:r>
            <a:endParaRPr lang="ru-RU" sz="1200" b="1" dirty="0">
              <a:solidFill>
                <a:srgbClr val="0808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164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lvl="0"/>
            <a:r>
              <a:rPr lang="ru-RU" sz="1600" dirty="0" smtClean="0">
                <a:latin typeface="Arial" panose="020B0604020202020204" pitchFamily="34" charset="0"/>
                <a:cs typeface="Arial" panose="020B0604020202020204" pitchFamily="34" charset="0"/>
              </a:rPr>
              <a:t>5</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p:txBody>
          <a:bodyPr>
            <a:normAutofit/>
          </a:bodyPr>
          <a:lstStyle/>
          <a:p>
            <a:pPr algn="ctr"/>
            <a:r>
              <a:rPr lang="ru-RU" sz="2800" dirty="0" smtClean="0">
                <a:latin typeface="Arial" panose="020B0604020202020204" pitchFamily="34" charset="0"/>
                <a:cs typeface="Arial" panose="020B0604020202020204" pitchFamily="34" charset="0"/>
              </a:rPr>
              <a:t>Расчет по страховым взносам (КНД 1151111)</a:t>
            </a:r>
            <a:endParaRPr lang="ru-RU" sz="2800" dirty="0">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187668"/>
            <a:ext cx="10951029" cy="5381298"/>
          </a:xfrm>
        </p:spPr>
        <p:txBody>
          <a:bodyPr>
            <a:normAutofit fontScale="92500" lnSpcReduction="10000"/>
          </a:bodyPr>
          <a:lstStyle/>
          <a:p>
            <a:r>
              <a:rPr lang="ru-RU" sz="1900" dirty="0" smtClean="0">
                <a:solidFill>
                  <a:srgbClr val="365CFE"/>
                </a:solidFill>
                <a:latin typeface="Arial" panose="020B0604020202020204" pitchFamily="34" charset="0"/>
                <a:cs typeface="Arial" panose="020B0604020202020204" pitchFamily="34" charset="0"/>
              </a:rPr>
              <a:t>Изменения внесены приказом ФНС России от 13.09.2024 №</a:t>
            </a:r>
            <a:r>
              <a:rPr lang="ru-RU" sz="1900" dirty="0">
                <a:solidFill>
                  <a:srgbClr val="365CFE"/>
                </a:solidFill>
                <a:latin typeface="Arial" panose="020B0604020202020204" pitchFamily="34" charset="0"/>
                <a:cs typeface="Arial" panose="020B0604020202020204" pitchFamily="34" charset="0"/>
              </a:rPr>
              <a:t>ЕД-7-11/739 </a:t>
            </a:r>
            <a:endParaRPr lang="ru-RU" sz="1900" dirty="0" smtClean="0">
              <a:solidFill>
                <a:srgbClr val="365CFE"/>
              </a:solidFill>
              <a:latin typeface="Arial" panose="020B0604020202020204" pitchFamily="34" charset="0"/>
              <a:cs typeface="Arial" panose="020B0604020202020204" pitchFamily="34" charset="0"/>
            </a:endParaRPr>
          </a:p>
          <a:p>
            <a:pPr algn="just"/>
            <a:r>
              <a:rPr lang="ru-RU" sz="1900" dirty="0" smtClean="0">
                <a:solidFill>
                  <a:srgbClr val="365CFE"/>
                </a:solidFill>
                <a:latin typeface="Arial" panose="020B0604020202020204" pitchFamily="34" charset="0"/>
                <a:cs typeface="Arial" panose="020B0604020202020204" pitchFamily="34" charset="0"/>
              </a:rPr>
              <a:t>Контрольные соотношения </a:t>
            </a:r>
            <a:r>
              <a:rPr lang="ru-RU" sz="1900" dirty="0">
                <a:solidFill>
                  <a:srgbClr val="365CFE"/>
                </a:solidFill>
                <a:latin typeface="Arial" panose="020B0604020202020204" pitchFamily="34" charset="0"/>
                <a:cs typeface="Arial" panose="020B0604020202020204" pitchFamily="34" charset="0"/>
              </a:rPr>
              <a:t>размещены на сайте налоговой службы, а также в системах Гарант и Консультант </a:t>
            </a:r>
            <a:r>
              <a:rPr lang="ru-RU" sz="1900" dirty="0" smtClean="0">
                <a:solidFill>
                  <a:srgbClr val="365CFE"/>
                </a:solidFill>
                <a:latin typeface="Arial" panose="020B0604020202020204" pitchFamily="34" charset="0"/>
                <a:cs typeface="Arial" panose="020B0604020202020204" pitchFamily="34" charset="0"/>
              </a:rPr>
              <a:t>(</a:t>
            </a:r>
            <a:r>
              <a:rPr lang="ru-RU" sz="1900" dirty="0" smtClean="0">
                <a:solidFill>
                  <a:srgbClr val="365CFE"/>
                </a:solidFill>
                <a:latin typeface="Arial" panose="020B0604020202020204" pitchFamily="34" charset="0"/>
                <a:cs typeface="Arial" panose="020B0604020202020204" pitchFamily="34" charset="0"/>
              </a:rPr>
              <a:t>письмо </a:t>
            </a:r>
            <a:r>
              <a:rPr lang="ru-RU" sz="1900" dirty="0">
                <a:solidFill>
                  <a:srgbClr val="365CFE"/>
                </a:solidFill>
                <a:latin typeface="Arial" panose="020B0604020202020204" pitchFamily="34" charset="0"/>
                <a:cs typeface="Arial" panose="020B0604020202020204" pitchFamily="34" charset="0"/>
              </a:rPr>
              <a:t>ФНС России от 12.02.2025 N БС-4-11/1275@ (ред. от 02.04.2025) &lt;О контрольных </a:t>
            </a:r>
            <a:r>
              <a:rPr lang="ru-RU" sz="1900" dirty="0" smtClean="0">
                <a:solidFill>
                  <a:srgbClr val="365CFE"/>
                </a:solidFill>
                <a:latin typeface="Arial" panose="020B0604020202020204" pitchFamily="34" charset="0"/>
                <a:cs typeface="Arial" panose="020B0604020202020204" pitchFamily="34" charset="0"/>
              </a:rPr>
              <a:t>соотношениях </a:t>
            </a:r>
            <a:r>
              <a:rPr lang="ru-RU" sz="1900" dirty="0">
                <a:solidFill>
                  <a:srgbClr val="365CFE"/>
                </a:solidFill>
                <a:latin typeface="Arial" panose="020B0604020202020204" pitchFamily="34" charset="0"/>
                <a:cs typeface="Arial" panose="020B0604020202020204" pitchFamily="34" charset="0"/>
              </a:rPr>
              <a:t>показателей формы расчета по страховым взносам</a:t>
            </a:r>
            <a:r>
              <a:rPr lang="ru-RU" sz="1900" dirty="0" smtClean="0">
                <a:solidFill>
                  <a:srgbClr val="365CFE"/>
                </a:solidFill>
                <a:latin typeface="Arial" panose="020B0604020202020204" pitchFamily="34" charset="0"/>
                <a:cs typeface="Arial" panose="020B0604020202020204" pitchFamily="34" charset="0"/>
              </a:rPr>
              <a:t>&gt;) </a:t>
            </a:r>
          </a:p>
          <a:p>
            <a:r>
              <a:rPr lang="ru-RU" sz="1900" u="sng" dirty="0" smtClean="0">
                <a:solidFill>
                  <a:srgbClr val="365CFE"/>
                </a:solidFill>
                <a:latin typeface="Arial" panose="020B0604020202020204" pitchFamily="34" charset="0"/>
                <a:cs typeface="Arial" panose="020B0604020202020204" pitchFamily="34" charset="0"/>
              </a:rPr>
              <a:t>С </a:t>
            </a:r>
            <a:r>
              <a:rPr lang="ru-RU" sz="1900" u="sng" dirty="0" smtClean="0">
                <a:solidFill>
                  <a:srgbClr val="365CFE"/>
                </a:solidFill>
                <a:latin typeface="Arial" panose="020B0604020202020204" pitchFamily="34" charset="0"/>
                <a:cs typeface="Arial" panose="020B0604020202020204" pitchFamily="34" charset="0"/>
              </a:rPr>
              <a:t>1 квартала 2025: </a:t>
            </a:r>
          </a:p>
          <a:p>
            <a:r>
              <a:rPr lang="ru-RU" sz="1800" dirty="0" smtClean="0">
                <a:solidFill>
                  <a:srgbClr val="080808"/>
                </a:solidFill>
                <a:latin typeface="Arial" panose="020B0604020202020204" pitchFamily="34" charset="0"/>
                <a:cs typeface="Arial" panose="020B0604020202020204" pitchFamily="34" charset="0"/>
              </a:rPr>
              <a:t>-</a:t>
            </a:r>
            <a:r>
              <a:rPr lang="ru-RU" sz="1800" dirty="0" smtClean="0">
                <a:latin typeface="Arial" panose="020B0604020202020204" pitchFamily="34" charset="0"/>
                <a:cs typeface="Arial" panose="020B0604020202020204" pitchFamily="34" charset="0"/>
              </a:rPr>
              <a:t> В подраздел </a:t>
            </a:r>
            <a:r>
              <a:rPr lang="ru-RU" sz="1800" dirty="0">
                <a:latin typeface="Arial" panose="020B0604020202020204" pitchFamily="34" charset="0"/>
                <a:cs typeface="Arial" panose="020B0604020202020204" pitchFamily="34" charset="0"/>
              </a:rPr>
              <a:t>3.2.1 раздела 3 ввели графу 141 (</a:t>
            </a:r>
            <a:r>
              <a:rPr lang="ru-RU" sz="1800" dirty="0">
                <a:latin typeface="Arial" panose="020B0604020202020204" pitchFamily="34" charset="0"/>
                <a:cs typeface="Arial" panose="020B0604020202020204" pitchFamily="34" charset="0"/>
                <a:hlinkClick r:id="rId2"/>
              </a:rPr>
              <a:t>приложение 6</a:t>
            </a:r>
            <a:r>
              <a:rPr lang="ru-RU" sz="1800" dirty="0">
                <a:latin typeface="Arial" panose="020B0604020202020204" pitchFamily="34" charset="0"/>
                <a:cs typeface="Arial" panose="020B0604020202020204" pitchFamily="34" charset="0"/>
              </a:rPr>
              <a:t> к приказу). В ней нужно отражать выплаты по </a:t>
            </a:r>
            <a:r>
              <a:rPr lang="ru-RU" sz="1800" dirty="0" smtClean="0">
                <a:latin typeface="Arial" panose="020B0604020202020204" pitchFamily="34" charset="0"/>
                <a:cs typeface="Arial" panose="020B0604020202020204" pitchFamily="34" charset="0"/>
              </a:rPr>
              <a:t>ГПД</a:t>
            </a:r>
            <a:r>
              <a:rPr lang="ru-RU" sz="2400" dirty="0" smtClean="0">
                <a:latin typeface="Arial" panose="020B0604020202020204" pitchFamily="34" charset="0"/>
                <a:cs typeface="Arial" panose="020B0604020202020204" pitchFamily="34" charset="0"/>
              </a:rPr>
              <a:t>:</a:t>
            </a:r>
          </a:p>
          <a:p>
            <a:pPr marL="457200" indent="-457200">
              <a:buFontTx/>
              <a:buChar char="-"/>
            </a:pPr>
            <a:endParaRPr lang="ru-RU" sz="2800" dirty="0" smtClean="0">
              <a:latin typeface="Arial" panose="020B0604020202020204" pitchFamily="34" charset="0"/>
              <a:cs typeface="Arial" panose="020B0604020202020204" pitchFamily="34" charset="0"/>
            </a:endParaRPr>
          </a:p>
          <a:p>
            <a:r>
              <a:rPr lang="ru-RU" sz="2800" dirty="0" smtClean="0">
                <a:latin typeface="Arial" panose="020B0604020202020204" pitchFamily="34" charset="0"/>
                <a:cs typeface="Arial" panose="020B0604020202020204" pitchFamily="34" charset="0"/>
              </a:rPr>
              <a:t>-    </a:t>
            </a:r>
          </a:p>
          <a:p>
            <a:endParaRPr lang="ru-RU" sz="2800" dirty="0">
              <a:latin typeface="Arial" panose="020B0604020202020204" pitchFamily="34" charset="0"/>
              <a:cs typeface="Arial" panose="020B0604020202020204" pitchFamily="34" charset="0"/>
            </a:endParaRPr>
          </a:p>
          <a:p>
            <a:endParaRPr lang="ru-RU" sz="1800" dirty="0" smtClean="0">
              <a:solidFill>
                <a:srgbClr val="365CFE"/>
              </a:solidFill>
              <a:latin typeface="Arial" panose="020B0604020202020204" pitchFamily="34" charset="0"/>
              <a:cs typeface="Arial" panose="020B0604020202020204" pitchFamily="34" charset="0"/>
            </a:endParaRPr>
          </a:p>
          <a:p>
            <a:endParaRPr lang="ru-RU" sz="1800" dirty="0">
              <a:solidFill>
                <a:srgbClr val="365CFE"/>
              </a:solidFill>
              <a:latin typeface="Arial" panose="020B0604020202020204" pitchFamily="34" charset="0"/>
              <a:cs typeface="Arial" panose="020B0604020202020204" pitchFamily="34" charset="0"/>
            </a:endParaRPr>
          </a:p>
          <a:p>
            <a:r>
              <a:rPr lang="ru-RU" sz="1800" dirty="0" smtClean="0">
                <a:solidFill>
                  <a:srgbClr val="365CFE"/>
                </a:solidFill>
                <a:latin typeface="Arial" panose="020B0604020202020204" pitchFamily="34" charset="0"/>
                <a:cs typeface="Arial" panose="020B0604020202020204" pitchFamily="34" charset="0"/>
              </a:rPr>
              <a:t>В </a:t>
            </a:r>
            <a:r>
              <a:rPr lang="ru-RU" sz="1800" dirty="0" smtClean="0">
                <a:solidFill>
                  <a:srgbClr val="365CFE"/>
                </a:solidFill>
                <a:latin typeface="Arial" panose="020B0604020202020204" pitchFamily="34" charset="0"/>
                <a:cs typeface="Arial" panose="020B0604020202020204" pitchFamily="34" charset="0"/>
              </a:rPr>
              <a:t>2024 году в 3 разделе РСВ отражалась только база по ГПД в пределах единой предельной величины по строке 160, общая сумма выплат по ГПД отсутствовала.</a:t>
            </a:r>
          </a:p>
          <a:p>
            <a:r>
              <a:rPr lang="ru-RU" sz="1800" dirty="0" smtClean="0">
                <a:latin typeface="Arial" panose="020B0604020202020204" pitchFamily="34" charset="0"/>
                <a:cs typeface="Arial" panose="020B0604020202020204" pitchFamily="34" charset="0"/>
              </a:rPr>
              <a:t>- В </a:t>
            </a:r>
            <a:r>
              <a:rPr lang="ru-RU" sz="1800" dirty="0">
                <a:latin typeface="Arial" panose="020B0604020202020204" pitchFamily="34" charset="0"/>
                <a:cs typeface="Arial" panose="020B0604020202020204" pitchFamily="34" charset="0"/>
              </a:rPr>
              <a:t>целом же для основной массы страхователей изменения больше технические. Например, </a:t>
            </a:r>
            <a:r>
              <a:rPr lang="ru-RU" sz="1800" dirty="0">
                <a:latin typeface="Arial" panose="020B0604020202020204" pitchFamily="34" charset="0"/>
                <a:cs typeface="Arial" panose="020B0604020202020204" pitchFamily="34" charset="0"/>
                <a:hlinkClick r:id="rId3"/>
              </a:rPr>
              <a:t>заменили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штрихкоды</a:t>
            </a:r>
            <a:r>
              <a:rPr lang="ru-RU" sz="1800" dirty="0">
                <a:latin typeface="Arial" panose="020B0604020202020204" pitchFamily="34" charset="0"/>
                <a:cs typeface="Arial" panose="020B0604020202020204" pitchFamily="34" charset="0"/>
              </a:rPr>
              <a:t>.</a:t>
            </a:r>
          </a:p>
          <a:p>
            <a:endParaRPr lang="ru-RU" sz="1800" b="1" dirty="0">
              <a:solidFill>
                <a:srgbClr val="080808"/>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duotone>
              <a:schemeClr val="accent5">
                <a:shade val="45000"/>
                <a:satMod val="135000"/>
              </a:schemeClr>
              <a:prstClr val="white"/>
            </a:duotone>
            <a:lum contrast="40000"/>
            <a:extLst>
              <a:ext uri="{28A0092B-C50C-407E-A947-70E740481C1C}">
                <a14:useLocalDpi xmlns:a14="http://schemas.microsoft.com/office/drawing/2010/main" val="0"/>
              </a:ext>
            </a:extLst>
          </a:blip>
          <a:srcRect/>
          <a:stretch>
            <a:fillRect/>
          </a:stretch>
        </p:blipFill>
        <p:spPr bwMode="auto">
          <a:xfrm>
            <a:off x="872359" y="3289738"/>
            <a:ext cx="9953296" cy="189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983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lvl="0"/>
            <a:r>
              <a:rPr lang="ru-RU" sz="1600" dirty="0" smtClean="0">
                <a:latin typeface="Arial" panose="020B0604020202020204" pitchFamily="34" charset="0"/>
                <a:cs typeface="Arial" panose="020B0604020202020204" pitchFamily="34" charset="0"/>
              </a:rPr>
              <a:t>6</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p:txBody>
          <a:bodyPr>
            <a:normAutofit/>
          </a:bodyPr>
          <a:lstStyle/>
          <a:p>
            <a:pPr algn="ctr"/>
            <a:r>
              <a:rPr lang="ru-RU" sz="2800" dirty="0" smtClean="0">
                <a:solidFill>
                  <a:srgbClr val="002060"/>
                </a:solidFill>
                <a:latin typeface="Arial" panose="020B0604020202020204" pitchFamily="34" charset="0"/>
                <a:cs typeface="Arial" panose="020B0604020202020204" pitchFamily="34" charset="0"/>
              </a:rPr>
              <a:t>Сроки уплаты страховых взносов </a:t>
            </a:r>
            <a:br>
              <a:rPr lang="ru-RU" sz="2800" dirty="0" smtClean="0">
                <a:solidFill>
                  <a:srgbClr val="002060"/>
                </a:solidFill>
                <a:latin typeface="Arial" panose="020B0604020202020204" pitchFamily="34" charset="0"/>
                <a:cs typeface="Arial" panose="020B0604020202020204" pitchFamily="34" charset="0"/>
              </a:rPr>
            </a:br>
            <a:r>
              <a:rPr lang="ru-RU" sz="2800" dirty="0" smtClean="0">
                <a:solidFill>
                  <a:srgbClr val="002060"/>
                </a:solidFill>
                <a:latin typeface="Arial" panose="020B0604020202020204" pitchFamily="34" charset="0"/>
                <a:cs typeface="Arial" panose="020B0604020202020204" pitchFamily="34" charset="0"/>
              </a:rPr>
              <a:t>и представления отчетности</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p:txBody>
          <a:bodyPr>
            <a:normAutofit fontScale="92500" lnSpcReduction="10000"/>
          </a:bodyPr>
          <a:lstStyle/>
          <a:p>
            <a:r>
              <a:rPr lang="ru-RU" sz="2000" dirty="0" smtClean="0">
                <a:solidFill>
                  <a:srgbClr val="C00000"/>
                </a:solidFill>
                <a:latin typeface="Arial" panose="020B0604020202020204" pitchFamily="34" charset="0"/>
                <a:cs typeface="Arial" panose="020B0604020202020204" pitchFamily="34" charset="0"/>
              </a:rPr>
              <a:t>Сроки уплаты взносов – не позднее 28-го числа </a:t>
            </a:r>
            <a:r>
              <a:rPr lang="ru-RU" sz="2000" dirty="0">
                <a:solidFill>
                  <a:srgbClr val="C00000"/>
                </a:solidFill>
                <a:latin typeface="Arial" panose="020B0604020202020204" pitchFamily="34" charset="0"/>
                <a:cs typeface="Arial" panose="020B0604020202020204" pitchFamily="34" charset="0"/>
              </a:rPr>
              <a:t>м</a:t>
            </a:r>
            <a:r>
              <a:rPr lang="ru-RU" sz="2000" dirty="0" smtClean="0">
                <a:solidFill>
                  <a:srgbClr val="C00000"/>
                </a:solidFill>
                <a:latin typeface="Arial" panose="020B0604020202020204" pitchFamily="34" charset="0"/>
                <a:cs typeface="Arial" panose="020B0604020202020204" pitchFamily="34" charset="0"/>
              </a:rPr>
              <a:t>есяца, следующего за месяцем, за который исчислены взносы</a:t>
            </a:r>
          </a:p>
          <a:p>
            <a:endParaRPr lang="ru-RU" sz="2000" dirty="0">
              <a:solidFill>
                <a:srgbClr val="C00000"/>
              </a:solidFill>
              <a:latin typeface="Arial" panose="020B0604020202020204" pitchFamily="34" charset="0"/>
              <a:cs typeface="Arial" panose="020B0604020202020204" pitchFamily="34" charset="0"/>
            </a:endParaRPr>
          </a:p>
          <a:p>
            <a:r>
              <a:rPr lang="ru-RU" sz="2000" dirty="0" smtClean="0">
                <a:solidFill>
                  <a:srgbClr val="C00000"/>
                </a:solidFill>
                <a:latin typeface="Arial" panose="020B0604020202020204" pitchFamily="34" charset="0"/>
                <a:cs typeface="Arial" panose="020B0604020202020204" pitchFamily="34" charset="0"/>
              </a:rPr>
              <a:t>Срок представления в налоговой орган Расчета по взносам – не позднее 25-го числа месяца, следующего за расчетным (отчетным) периодом. Годовой РСВ за 2025 год представляется 26.01.2026 года.</a:t>
            </a:r>
          </a:p>
          <a:p>
            <a:endParaRPr lang="ru-RU" sz="2000" dirty="0" smtClean="0">
              <a:solidFill>
                <a:srgbClr val="C00000"/>
              </a:solidFill>
              <a:latin typeface="Arial" panose="020B0604020202020204" pitchFamily="34" charset="0"/>
              <a:cs typeface="Arial" panose="020B0604020202020204" pitchFamily="34" charset="0"/>
            </a:endParaRPr>
          </a:p>
          <a:p>
            <a:r>
              <a:rPr lang="ru-RU" sz="2000" dirty="0" smtClean="0">
                <a:solidFill>
                  <a:srgbClr val="C00000"/>
                </a:solidFill>
                <a:latin typeface="Arial" panose="020B0604020202020204" pitchFamily="34" charset="0"/>
                <a:cs typeface="Arial" panose="020B0604020202020204" pitchFamily="34" charset="0"/>
              </a:rPr>
              <a:t>Срок представления в налоговый орган Персонифицированных сведений о физических лицах </a:t>
            </a:r>
            <a:r>
              <a:rPr lang="ru-RU" sz="2000" dirty="0">
                <a:solidFill>
                  <a:srgbClr val="C00000"/>
                </a:solidFill>
                <a:latin typeface="Arial" panose="020B0604020202020204" pitchFamily="34" charset="0"/>
                <a:cs typeface="Arial" panose="020B0604020202020204" pitchFamily="34" charset="0"/>
              </a:rPr>
              <a:t> </a:t>
            </a:r>
            <a:r>
              <a:rPr lang="ru-RU" sz="2000" dirty="0" smtClean="0">
                <a:solidFill>
                  <a:srgbClr val="C00000"/>
                </a:solidFill>
                <a:latin typeface="Arial" panose="020B0604020202020204" pitchFamily="34" charset="0"/>
                <a:cs typeface="Arial" panose="020B0604020202020204" pitchFamily="34" charset="0"/>
              </a:rPr>
              <a:t>и </a:t>
            </a:r>
            <a:r>
              <a:rPr lang="ru-RU" sz="2000" dirty="0">
                <a:solidFill>
                  <a:srgbClr val="C00000"/>
                </a:solidFill>
                <a:latin typeface="Arial" panose="020B0604020202020204" pitchFamily="34" charset="0"/>
                <a:cs typeface="Arial" panose="020B0604020202020204" pitchFamily="34" charset="0"/>
              </a:rPr>
              <a:t>суммах выплат и иных вознаграждений в их </a:t>
            </a:r>
            <a:r>
              <a:rPr lang="ru-RU" sz="2000" dirty="0" smtClean="0">
                <a:solidFill>
                  <a:srgbClr val="C00000"/>
                </a:solidFill>
                <a:latin typeface="Arial" panose="020B0604020202020204" pitchFamily="34" charset="0"/>
                <a:cs typeface="Arial" panose="020B0604020202020204" pitchFamily="34" charset="0"/>
              </a:rPr>
              <a:t>пользу</a:t>
            </a:r>
            <a:r>
              <a:rPr lang="ru-RU" sz="2000" dirty="0" smtClean="0">
                <a:solidFill>
                  <a:srgbClr val="C00000"/>
                </a:solidFill>
              </a:rPr>
              <a:t> </a:t>
            </a:r>
            <a:r>
              <a:rPr lang="ru-RU" sz="2000" dirty="0" smtClean="0"/>
              <a:t>- </a:t>
            </a:r>
            <a:r>
              <a:rPr lang="ru-RU" sz="2000" dirty="0" smtClean="0">
                <a:solidFill>
                  <a:srgbClr val="C00000"/>
                </a:solidFill>
                <a:latin typeface="Arial" panose="020B0604020202020204" pitchFamily="34" charset="0"/>
                <a:cs typeface="Arial" panose="020B0604020202020204" pitchFamily="34" charset="0"/>
              </a:rPr>
              <a:t>не позднее 25-го числа каждого месяца, следующего за истекшим.</a:t>
            </a:r>
            <a:r>
              <a:rPr lang="ru-RU" sz="2000" dirty="0"/>
              <a:t> </a:t>
            </a:r>
            <a:r>
              <a:rPr lang="ru-RU" sz="2000" i="1" dirty="0">
                <a:solidFill>
                  <a:srgbClr val="C00000"/>
                </a:solidFill>
              </a:rPr>
              <a:t>Сведения передаются в полном объеме в СФР для целей ведения индивидуального (персонифицированного) учета </a:t>
            </a:r>
            <a:endParaRPr lang="ru-RU" sz="2000" i="1" dirty="0" smtClean="0">
              <a:solidFill>
                <a:srgbClr val="C00000"/>
              </a:solidFill>
            </a:endParaRPr>
          </a:p>
          <a:p>
            <a:r>
              <a:rPr lang="ru-RU" sz="2000" i="1" dirty="0" smtClean="0">
                <a:solidFill>
                  <a:srgbClr val="00B050"/>
                </a:solidFill>
                <a:latin typeface="Arial" panose="020B0604020202020204" pitchFamily="34" charset="0"/>
                <a:cs typeface="Arial" panose="020B0604020202020204" pitchFamily="34" charset="0"/>
              </a:rPr>
              <a:t>Сведения </a:t>
            </a:r>
            <a:r>
              <a:rPr lang="ru-RU" sz="2000" i="1" dirty="0">
                <a:solidFill>
                  <a:srgbClr val="00B050"/>
                </a:solidFill>
                <a:latin typeface="Arial" panose="020B0604020202020204" pitchFamily="34" charset="0"/>
                <a:cs typeface="Arial" panose="020B0604020202020204" pitchFamily="34" charset="0"/>
              </a:rPr>
              <a:t>за март, июнь, сентябрь и декабрь сдавать </a:t>
            </a:r>
            <a:r>
              <a:rPr lang="ru-RU" sz="2000" i="1" dirty="0" smtClean="0">
                <a:solidFill>
                  <a:srgbClr val="00B050"/>
                </a:solidFill>
                <a:latin typeface="Arial" panose="020B0604020202020204" pitchFamily="34" charset="0"/>
                <a:cs typeface="Arial" panose="020B0604020202020204" pitchFamily="34" charset="0"/>
              </a:rPr>
              <a:t>нет необходимости, в случае представления РСВ с заполненным 3 разделом </a:t>
            </a:r>
            <a:r>
              <a:rPr lang="ru-RU" sz="1700" i="1" dirty="0" smtClean="0">
                <a:solidFill>
                  <a:srgbClr val="FF0000"/>
                </a:solidFill>
                <a:latin typeface="Arial" panose="020B0604020202020204" pitchFamily="34" charset="0"/>
                <a:cs typeface="Arial" panose="020B0604020202020204" pitchFamily="34" charset="0"/>
              </a:rPr>
              <a:t>(</a:t>
            </a:r>
            <a:r>
              <a:rPr lang="ru-RU" sz="1700" i="1" dirty="0" smtClean="0">
                <a:solidFill>
                  <a:srgbClr val="00B050"/>
                </a:solidFill>
                <a:latin typeface="Arial" panose="020B0604020202020204" pitchFamily="34" charset="0"/>
                <a:cs typeface="Arial" panose="020B0604020202020204" pitchFamily="34" charset="0"/>
                <a:hlinkClick r:id="rId2"/>
              </a:rPr>
              <a:t>Письмо </a:t>
            </a:r>
            <a:r>
              <a:rPr lang="ru-RU" sz="1700" i="1" dirty="0">
                <a:solidFill>
                  <a:srgbClr val="00B050"/>
                </a:solidFill>
                <a:latin typeface="Arial" panose="020B0604020202020204" pitchFamily="34" charset="0"/>
                <a:cs typeface="Arial" panose="020B0604020202020204" pitchFamily="34" charset="0"/>
                <a:hlinkClick r:id="rId2"/>
              </a:rPr>
              <a:t>ФНС от 28.03.2023 N БС-4-11/3700@).</a:t>
            </a:r>
          </a:p>
          <a:p>
            <a:r>
              <a:rPr lang="ru-RU" sz="2000" i="1" dirty="0" smtClean="0">
                <a:solidFill>
                  <a:srgbClr val="C00000"/>
                </a:solidFill>
              </a:rPr>
              <a:t>.</a:t>
            </a:r>
            <a:endParaRPr lang="ru-RU" sz="2000" i="1" dirty="0">
              <a:solidFill>
                <a:srgbClr val="C00000"/>
              </a:solidFill>
            </a:endParaRPr>
          </a:p>
          <a:p>
            <a:endParaRPr lang="ru-RU" sz="2000" dirty="0" smtClean="0">
              <a:solidFill>
                <a:srgbClr val="C00000"/>
              </a:solidFill>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pPr>
              <a:lnSpc>
                <a:spcPct val="120000"/>
              </a:lnSpc>
            </a:pPr>
            <a:endParaRPr lang="ru-RU" sz="1300" dirty="0">
              <a:latin typeface="Arial" panose="020B0604020202020204" pitchFamily="34" charset="0"/>
              <a:cs typeface="Arial" panose="020B0604020202020204" pitchFamily="34" charset="0"/>
            </a:endParaRPr>
          </a:p>
          <a:p>
            <a:pPr>
              <a:lnSpc>
                <a:spcPct val="120000"/>
              </a:lnSpc>
            </a:pPr>
            <a:endParaRPr lang="ru-RU" dirty="0"/>
          </a:p>
          <a:p>
            <a:endParaRPr lang="ru-RU" dirty="0"/>
          </a:p>
        </p:txBody>
      </p:sp>
    </p:spTree>
    <p:extLst>
      <p:ext uri="{BB962C8B-B14F-4D97-AF65-F5344CB8AC3E}">
        <p14:creationId xmlns:p14="http://schemas.microsoft.com/office/powerpoint/2010/main" val="3883542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7</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p:txBody>
          <a:bodyPr>
            <a:normAutofit/>
          </a:bodyPr>
          <a:lstStyle/>
          <a:p>
            <a:pPr algn="ctr"/>
            <a:r>
              <a:rPr lang="ru-RU" sz="2800" dirty="0" smtClean="0">
                <a:solidFill>
                  <a:srgbClr val="002060"/>
                </a:solidFill>
                <a:latin typeface="Arial" panose="020B0604020202020204" pitchFamily="34" charset="0"/>
                <a:cs typeface="Arial" panose="020B0604020202020204" pitchFamily="34" charset="0"/>
              </a:rPr>
              <a:t>Меры ответственности: РСВ</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a:xfrm>
            <a:off x="631371" y="1502979"/>
            <a:ext cx="10694997" cy="4697796"/>
          </a:xfrm>
        </p:spPr>
        <p:txBody>
          <a:bodyPr>
            <a:normAutofit/>
          </a:bodyPr>
          <a:lstStyle/>
          <a:p>
            <a:r>
              <a:rPr lang="ru-RU" sz="1800" dirty="0" smtClean="0">
                <a:solidFill>
                  <a:srgbClr val="365CFE"/>
                </a:solidFill>
                <a:latin typeface="Arial" panose="020B0604020202020204" pitchFamily="34" charset="0"/>
                <a:cs typeface="Arial" panose="020B0604020202020204" pitchFamily="34" charset="0"/>
              </a:rPr>
              <a:t>За непредставление расчета в установленный срок -  в виде штрафа в размере 5% не уплаченной в срок суммы взносов за каждый полный или неполный месяц со дня, установленного для его представления, но не более 30% и не менее 1 000 рублей (ст.119 НК РФ).</a:t>
            </a:r>
          </a:p>
          <a:p>
            <a:endParaRPr lang="ru-RU" sz="1800" dirty="0" smtClean="0">
              <a:solidFill>
                <a:srgbClr val="365CFE"/>
              </a:solidFill>
              <a:latin typeface="Arial" panose="020B0604020202020204" pitchFamily="34" charset="0"/>
              <a:cs typeface="Arial" panose="020B0604020202020204" pitchFamily="34" charset="0"/>
            </a:endParaRPr>
          </a:p>
          <a:p>
            <a:r>
              <a:rPr lang="ru-RU" sz="1800" dirty="0" smtClean="0">
                <a:solidFill>
                  <a:srgbClr val="6A57D9"/>
                </a:solidFill>
                <a:latin typeface="Arial" panose="020B0604020202020204" pitchFamily="34" charset="0"/>
                <a:cs typeface="Arial" panose="020B0604020202020204" pitchFamily="34" charset="0"/>
              </a:rPr>
              <a:t>За непредставление расчета в налоговый орган в течение 10 дней после окончания установленного срока – в  виде приостановления операций по счетам в банке и переводов электронных денежных средств (ст. 76 НК РФ).</a:t>
            </a:r>
          </a:p>
          <a:p>
            <a:endParaRPr lang="ru-RU" sz="1800" dirty="0">
              <a:solidFill>
                <a:srgbClr val="365CFE"/>
              </a:solidFill>
              <a:latin typeface="Arial" panose="020B0604020202020204" pitchFamily="34" charset="0"/>
              <a:cs typeface="Arial" panose="020B0604020202020204" pitchFamily="34" charset="0"/>
            </a:endParaRPr>
          </a:p>
          <a:p>
            <a:r>
              <a:rPr lang="ru-RU" sz="1800" dirty="0" smtClean="0">
                <a:solidFill>
                  <a:schemeClr val="tx2">
                    <a:lumMod val="75000"/>
                  </a:schemeClr>
                </a:solidFill>
                <a:latin typeface="Arial" panose="020B0604020202020204" pitchFamily="34" charset="0"/>
                <a:cs typeface="Arial" panose="020B0604020202020204" pitchFamily="34" charset="0"/>
              </a:rPr>
              <a:t>За не представление в установленный срок документов и (или) иных сведений – в виде штрафа в размере 200 рублей за каждый непредставленный документ (ст.126 НК РФ).</a:t>
            </a:r>
          </a:p>
          <a:p>
            <a:endParaRPr lang="ru-RU" sz="1800" dirty="0" smtClean="0">
              <a:solidFill>
                <a:srgbClr val="365CFE"/>
              </a:solidFill>
              <a:latin typeface="Arial" panose="020B0604020202020204" pitchFamily="34" charset="0"/>
              <a:cs typeface="Arial" panose="020B0604020202020204" pitchFamily="34" charset="0"/>
            </a:endParaRPr>
          </a:p>
          <a:p>
            <a:r>
              <a:rPr lang="ru-RU" sz="1800" dirty="0" smtClean="0">
                <a:solidFill>
                  <a:srgbClr val="0070C0"/>
                </a:solidFill>
                <a:latin typeface="Arial" panose="020B0604020202020204" pitchFamily="34" charset="0"/>
                <a:cs typeface="Arial" panose="020B0604020202020204" pitchFamily="34" charset="0"/>
              </a:rPr>
              <a:t>За несоблюдение способа представления расчета </a:t>
            </a:r>
            <a:r>
              <a:rPr lang="ru-RU" sz="1800" i="1" dirty="0" smtClean="0">
                <a:solidFill>
                  <a:srgbClr val="0070C0"/>
                </a:solidFill>
                <a:latin typeface="Arial" panose="020B0604020202020204" pitchFamily="34" charset="0"/>
                <a:cs typeface="Arial" panose="020B0604020202020204" pitchFamily="34" charset="0"/>
              </a:rPr>
              <a:t>(при численности работников более 10 чел., расчет представляется в электронной форме) </a:t>
            </a:r>
            <a:r>
              <a:rPr lang="ru-RU" sz="1800" dirty="0" smtClean="0">
                <a:solidFill>
                  <a:srgbClr val="0070C0"/>
                </a:solidFill>
                <a:latin typeface="Arial" panose="020B0604020202020204" pitchFamily="34" charset="0"/>
                <a:cs typeface="Arial" panose="020B0604020202020204" pitchFamily="34" charset="0"/>
              </a:rPr>
              <a:t>– в виде штрафа в размере 200 рублей (ст.119.1 НК РФ).</a:t>
            </a:r>
          </a:p>
          <a:p>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339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8</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620861" y="480954"/>
            <a:ext cx="10162753" cy="1642136"/>
          </a:xfrm>
        </p:spPr>
        <p:txBody>
          <a:bodyPr>
            <a:normAutofit/>
          </a:bodyPr>
          <a:lstStyle/>
          <a:p>
            <a:pPr algn="ctr"/>
            <a:r>
              <a:rPr lang="ru-RU" sz="2800" dirty="0" smtClean="0">
                <a:solidFill>
                  <a:srgbClr val="002060"/>
                </a:solidFill>
                <a:latin typeface="Arial" panose="020B0604020202020204" pitchFamily="34" charset="0"/>
                <a:cs typeface="Arial" panose="020B0604020202020204" pitchFamily="34" charset="0"/>
              </a:rPr>
              <a:t>Размер единой предельной величины базы для исчисления страховых  взносов по пониженной ставке</a:t>
            </a:r>
            <a:endParaRPr lang="ru-RU" sz="2800" dirty="0">
              <a:solidFill>
                <a:srgbClr val="00206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p:txBody>
          <a:bodyPr>
            <a:normAutofit/>
          </a:bodyPr>
          <a:lstStyle/>
          <a:p>
            <a:pPr marL="285750" indent="-285750">
              <a:buFont typeface="Arial" panose="020B0604020202020204" pitchFamily="34" charset="0"/>
              <a:buChar char="•"/>
            </a:pPr>
            <a:endParaRPr lang="ru-RU"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400" dirty="0" smtClean="0">
                <a:solidFill>
                  <a:srgbClr val="FF0000"/>
                </a:solidFill>
                <a:latin typeface="Arial" panose="020B0604020202020204" pitchFamily="34" charset="0"/>
                <a:cs typeface="Arial" panose="020B0604020202020204" pitchFamily="34" charset="0"/>
              </a:rPr>
              <a:t>2025 – 2 759 000 руб.</a:t>
            </a:r>
          </a:p>
          <a:p>
            <a:r>
              <a:rPr lang="ru-RU" sz="2400" dirty="0" smtClean="0">
                <a:latin typeface="Arial" panose="020B0604020202020204" pitchFamily="34" charset="0"/>
                <a:cs typeface="Arial" panose="020B0604020202020204" pitchFamily="34" charset="0"/>
              </a:rPr>
              <a:t>(п.1 Постановления Правительства от 31.10.2024 №1457)</a:t>
            </a:r>
          </a:p>
          <a:p>
            <a:endParaRPr lang="ru-RU" sz="2400" dirty="0" smtClean="0">
              <a:latin typeface="Arial" panose="020B0604020202020204" pitchFamily="34" charset="0"/>
              <a:cs typeface="Arial" panose="020B0604020202020204" pitchFamily="34" charset="0"/>
            </a:endParaRPr>
          </a:p>
          <a:p>
            <a:endParaRPr lang="ru-RU"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400" dirty="0" smtClean="0">
                <a:solidFill>
                  <a:srgbClr val="FF0000"/>
                </a:solidFill>
                <a:latin typeface="Arial" panose="020B0604020202020204" pitchFamily="34" charset="0"/>
                <a:cs typeface="Arial" panose="020B0604020202020204" pitchFamily="34" charset="0"/>
              </a:rPr>
              <a:t>2026 - 2 979 000 руб.</a:t>
            </a:r>
          </a:p>
          <a:p>
            <a:r>
              <a:rPr lang="ru-RU" sz="2400" dirty="0">
                <a:latin typeface="Arial" panose="020B0604020202020204" pitchFamily="34" charset="0"/>
                <a:cs typeface="Arial" panose="020B0604020202020204" pitchFamily="34" charset="0"/>
              </a:rPr>
              <a:t>(п.1 Постановления Правительства от </a:t>
            </a:r>
            <a:r>
              <a:rPr lang="ru-RU" sz="2400" dirty="0" smtClean="0">
                <a:latin typeface="Arial" panose="020B0604020202020204" pitchFamily="34" charset="0"/>
                <a:cs typeface="Arial" panose="020B0604020202020204" pitchFamily="34" charset="0"/>
              </a:rPr>
              <a:t>31.10.2025 </a:t>
            </a:r>
            <a:r>
              <a:rPr lang="ru-RU" sz="2400" dirty="0">
                <a:latin typeface="Arial" panose="020B0604020202020204" pitchFamily="34" charset="0"/>
                <a:cs typeface="Arial" panose="020B0604020202020204" pitchFamily="34" charset="0"/>
              </a:rPr>
              <a:t>№</a:t>
            </a:r>
            <a:r>
              <a:rPr lang="ru-RU" sz="2400" dirty="0" smtClean="0">
                <a:latin typeface="Arial" panose="020B0604020202020204" pitchFamily="34" charset="0"/>
                <a:cs typeface="Arial" panose="020B0604020202020204" pitchFamily="34" charset="0"/>
              </a:rPr>
              <a:t>1705)</a:t>
            </a:r>
            <a:endParaRPr lang="ru-RU" sz="2400" dirty="0">
              <a:latin typeface="Arial" panose="020B0604020202020204" pitchFamily="34" charset="0"/>
              <a:cs typeface="Arial" panose="020B0604020202020204" pitchFamily="34" charset="0"/>
            </a:endParaRPr>
          </a:p>
          <a:p>
            <a:endParaRPr lang="ru-RU" sz="2400" dirty="0">
              <a:latin typeface="Arial" panose="020B0604020202020204" pitchFamily="34" charset="0"/>
              <a:cs typeface="Arial" panose="020B0604020202020204" pitchFamily="34" charset="0"/>
            </a:endParaRPr>
          </a:p>
          <a:p>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128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r>
              <a:rPr lang="ru-RU" sz="1600" dirty="0" smtClean="0">
                <a:latin typeface="Arial" panose="020B0604020202020204" pitchFamily="34" charset="0"/>
                <a:cs typeface="Arial" panose="020B0604020202020204" pitchFamily="34" charset="0"/>
              </a:rPr>
              <a:t>9</a:t>
            </a:r>
            <a:endParaRPr lang="ru-RU" sz="1600" dirty="0">
              <a:latin typeface="Arial" panose="020B0604020202020204" pitchFamily="34" charset="0"/>
              <a:cs typeface="Arial" panose="020B0604020202020204" pitchFamily="34" charset="0"/>
            </a:endParaRPr>
          </a:p>
        </p:txBody>
      </p:sp>
      <p:sp>
        <p:nvSpPr>
          <p:cNvPr id="3" name="Заголовок 2"/>
          <p:cNvSpPr>
            <a:spLocks noGrp="1"/>
          </p:cNvSpPr>
          <p:nvPr>
            <p:ph type="ctrTitle"/>
          </p:nvPr>
        </p:nvSpPr>
        <p:spPr>
          <a:xfrm>
            <a:off x="662902" y="396870"/>
            <a:ext cx="10141732" cy="1274274"/>
          </a:xfrm>
        </p:spPr>
        <p:txBody>
          <a:bodyPr>
            <a:normAutofit/>
          </a:bodyPr>
          <a:lstStyle/>
          <a:p>
            <a:pPr algn="ctr"/>
            <a:r>
              <a:rPr lang="ru-RU" sz="2800" dirty="0" smtClean="0">
                <a:latin typeface="Arial" panose="020B0604020202020204" pitchFamily="34" charset="0"/>
                <a:cs typeface="Arial" panose="020B0604020202020204" pitchFamily="34" charset="0"/>
              </a:rPr>
              <a:t>Пример исчисления страховых взносов  с базы, превышающей единую предельную величину  </a:t>
            </a:r>
            <a:br>
              <a:rPr lang="ru-RU" sz="2800" dirty="0" smtClean="0">
                <a:latin typeface="Arial" panose="020B0604020202020204" pitchFamily="34" charset="0"/>
                <a:cs typeface="Arial" panose="020B0604020202020204" pitchFamily="34" charset="0"/>
              </a:rPr>
            </a:br>
            <a:r>
              <a:rPr lang="ru-RU" sz="2800" dirty="0" smtClean="0">
                <a:latin typeface="Arial" panose="020B0604020202020204" pitchFamily="34" charset="0"/>
                <a:cs typeface="Arial" panose="020B0604020202020204" pitchFamily="34" charset="0"/>
              </a:rPr>
              <a:t>по 01 тарифу в 2025 году  </a:t>
            </a:r>
            <a:r>
              <a:rPr lang="ru-RU" sz="2800" dirty="0" smtClean="0">
                <a:solidFill>
                  <a:srgbClr val="00B050"/>
                </a:solidFill>
                <a:latin typeface="Arial" panose="020B0604020202020204" pitchFamily="34" charset="0"/>
                <a:cs typeface="Arial" panose="020B0604020202020204" pitchFamily="34" charset="0"/>
              </a:rPr>
              <a:t>(2 759 000 руб.)</a:t>
            </a:r>
            <a:endParaRPr lang="ru-RU" sz="2800" dirty="0">
              <a:solidFill>
                <a:srgbClr val="00B050"/>
              </a:solidFill>
              <a:latin typeface="Arial" panose="020B0604020202020204" pitchFamily="34" charset="0"/>
              <a:cs typeface="Arial" panose="020B0604020202020204" pitchFamily="34" charset="0"/>
            </a:endParaRPr>
          </a:p>
        </p:txBody>
      </p:sp>
      <p:sp>
        <p:nvSpPr>
          <p:cNvPr id="4" name="Подзаголовок 3"/>
          <p:cNvSpPr>
            <a:spLocks noGrp="1"/>
          </p:cNvSpPr>
          <p:nvPr>
            <p:ph type="subTitle" idx="1"/>
          </p:nvPr>
        </p:nvSpPr>
        <p:spPr/>
        <p:txBody>
          <a:bodyPr>
            <a:normAutofit lnSpcReduction="10000"/>
          </a:bodyPr>
          <a:lstStyle/>
          <a:p>
            <a:r>
              <a:rPr lang="ru-RU" sz="2400" dirty="0" smtClean="0">
                <a:latin typeface="Arial" panose="020B0604020202020204" pitchFamily="34" charset="0"/>
                <a:cs typeface="Arial" panose="020B0604020202020204" pitchFamily="34" charset="0"/>
              </a:rPr>
              <a:t> </a:t>
            </a:r>
            <a:r>
              <a:rPr lang="ru-RU" sz="2400" dirty="0" smtClean="0">
                <a:solidFill>
                  <a:srgbClr val="00B050"/>
                </a:solidFill>
                <a:latin typeface="Arial" panose="020B0604020202020204" pitchFamily="34" charset="0"/>
                <a:cs typeface="Arial" panose="020B0604020202020204" pitchFamily="34" charset="0"/>
              </a:rPr>
              <a:t>месяц </a:t>
            </a:r>
            <a:r>
              <a:rPr lang="ru-RU" sz="2400" dirty="0" smtClean="0">
                <a:latin typeface="Arial" panose="020B0604020202020204" pitchFamily="34" charset="0"/>
                <a:cs typeface="Arial" panose="020B0604020202020204" pitchFamily="34" charset="0"/>
              </a:rPr>
              <a:t>         </a:t>
            </a:r>
            <a:r>
              <a:rPr lang="ru-RU" sz="2400" dirty="0" smtClean="0">
                <a:solidFill>
                  <a:srgbClr val="00B050"/>
                </a:solidFill>
                <a:latin typeface="Arial" panose="020B0604020202020204" pitchFamily="34" charset="0"/>
                <a:cs typeface="Arial" panose="020B0604020202020204" pitchFamily="34" charset="0"/>
              </a:rPr>
              <a:t>сумма выплаты               ставка </a:t>
            </a:r>
            <a:r>
              <a:rPr lang="ru-RU" sz="2400" dirty="0" smtClean="0">
                <a:latin typeface="Arial" panose="020B0604020202020204" pitchFamily="34" charset="0"/>
                <a:cs typeface="Arial" panose="020B0604020202020204" pitchFamily="34" charset="0"/>
              </a:rPr>
              <a:t>          </a:t>
            </a:r>
            <a:r>
              <a:rPr lang="ru-RU" sz="2400" dirty="0" smtClean="0">
                <a:solidFill>
                  <a:srgbClr val="00B050"/>
                </a:solidFill>
                <a:latin typeface="Arial" panose="020B0604020202020204" pitchFamily="34" charset="0"/>
                <a:cs typeface="Arial" panose="020B0604020202020204" pitchFamily="34" charset="0"/>
              </a:rPr>
              <a:t>сумма исчисленных СВ</a:t>
            </a:r>
          </a:p>
          <a:p>
            <a:r>
              <a:rPr lang="ru-RU" sz="2400" b="1" dirty="0" smtClean="0">
                <a:latin typeface="Arial" panose="020B0604020202020204" pitchFamily="34" charset="0"/>
                <a:cs typeface="Arial" panose="020B0604020202020204" pitchFamily="34" charset="0"/>
              </a:rPr>
              <a:t>Январь              550 000</a:t>
            </a:r>
            <a:r>
              <a:rPr lang="ru-RU" sz="2400"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30%</a:t>
            </a:r>
            <a:r>
              <a:rPr lang="ru-RU" sz="2400" dirty="0" smtClean="0">
                <a:latin typeface="Arial" panose="020B0604020202020204" pitchFamily="34" charset="0"/>
                <a:cs typeface="Arial" panose="020B0604020202020204" pitchFamily="34" charset="0"/>
              </a:rPr>
              <a:t>                       </a:t>
            </a:r>
            <a:r>
              <a:rPr lang="ru-RU" sz="2400" b="1" dirty="0" smtClean="0">
                <a:latin typeface="Arial" panose="020B0604020202020204" pitchFamily="34" charset="0"/>
                <a:cs typeface="Arial" panose="020B0604020202020204" pitchFamily="34" charset="0"/>
              </a:rPr>
              <a:t>165 000</a:t>
            </a:r>
          </a:p>
          <a:p>
            <a:r>
              <a:rPr lang="ru-RU" sz="2400" b="1" dirty="0" smtClean="0">
                <a:latin typeface="Arial" panose="020B0604020202020204" pitchFamily="34" charset="0"/>
                <a:cs typeface="Arial" panose="020B0604020202020204" pitchFamily="34" charset="0"/>
              </a:rPr>
              <a:t>Февраль           550 000                         30%                       165 000</a:t>
            </a:r>
          </a:p>
          <a:p>
            <a:r>
              <a:rPr lang="ru-RU" sz="2400" b="1" dirty="0" smtClean="0">
                <a:latin typeface="Arial" panose="020B0604020202020204" pitchFamily="34" charset="0"/>
                <a:cs typeface="Arial" panose="020B0604020202020204" pitchFamily="34" charset="0"/>
              </a:rPr>
              <a:t>Март                  </a:t>
            </a:r>
            <a:r>
              <a:rPr lang="ru-RU" sz="2400" b="1" dirty="0">
                <a:latin typeface="Arial" panose="020B0604020202020204" pitchFamily="34" charset="0"/>
                <a:cs typeface="Arial" panose="020B0604020202020204" pitchFamily="34" charset="0"/>
              </a:rPr>
              <a:t>550 000 </a:t>
            </a:r>
            <a:r>
              <a:rPr lang="ru-RU" sz="2400" b="1" dirty="0" smtClean="0">
                <a:latin typeface="Arial" panose="020B0604020202020204" pitchFamily="34" charset="0"/>
                <a:cs typeface="Arial" panose="020B0604020202020204" pitchFamily="34" charset="0"/>
              </a:rPr>
              <a:t>     </a:t>
            </a:r>
            <a:r>
              <a:rPr lang="ru-RU" sz="2200" b="1" i="1" dirty="0" smtClean="0">
                <a:latin typeface="Arial" panose="020B0604020202020204" pitchFamily="34" charset="0"/>
                <a:cs typeface="Arial" panose="020B0604020202020204" pitchFamily="34" charset="0"/>
              </a:rPr>
              <a:t>2 750 000     </a:t>
            </a:r>
            <a:r>
              <a:rPr lang="ru-RU" sz="2400" b="1" dirty="0" smtClean="0">
                <a:latin typeface="Arial" panose="020B0604020202020204" pitchFamily="34" charset="0"/>
                <a:cs typeface="Arial" panose="020B0604020202020204" pitchFamily="34" charset="0"/>
              </a:rPr>
              <a:t>30%                       165 </a:t>
            </a:r>
            <a:r>
              <a:rPr lang="ru-RU" sz="2400" b="1" dirty="0">
                <a:latin typeface="Arial" panose="020B0604020202020204" pitchFamily="34" charset="0"/>
                <a:cs typeface="Arial" panose="020B0604020202020204" pitchFamily="34" charset="0"/>
              </a:rPr>
              <a:t>000</a:t>
            </a:r>
          </a:p>
          <a:p>
            <a:r>
              <a:rPr lang="ru-RU" sz="2400" b="1" dirty="0" smtClean="0">
                <a:latin typeface="Arial" panose="020B0604020202020204" pitchFamily="34" charset="0"/>
                <a:cs typeface="Arial" panose="020B0604020202020204" pitchFamily="34" charset="0"/>
              </a:rPr>
              <a:t>Апрель              550 000                         30%                       165 </a:t>
            </a:r>
            <a:r>
              <a:rPr lang="ru-RU" sz="2400" b="1" dirty="0">
                <a:latin typeface="Arial" panose="020B0604020202020204" pitchFamily="34" charset="0"/>
                <a:cs typeface="Arial" panose="020B0604020202020204" pitchFamily="34" charset="0"/>
              </a:rPr>
              <a:t>000</a:t>
            </a:r>
          </a:p>
          <a:p>
            <a:r>
              <a:rPr lang="ru-RU" sz="2400" b="1" dirty="0" smtClean="0">
                <a:latin typeface="Arial" panose="020B0604020202020204" pitchFamily="34" charset="0"/>
                <a:cs typeface="Arial" panose="020B0604020202020204" pitchFamily="34" charset="0"/>
              </a:rPr>
              <a:t>Май                    </a:t>
            </a:r>
            <a:r>
              <a:rPr lang="ru-RU" sz="2400" b="1" dirty="0">
                <a:latin typeface="Arial" panose="020B0604020202020204" pitchFamily="34" charset="0"/>
                <a:cs typeface="Arial" panose="020B0604020202020204" pitchFamily="34" charset="0"/>
              </a:rPr>
              <a:t>550 000 </a:t>
            </a:r>
            <a:r>
              <a:rPr lang="ru-RU" sz="2400" b="1" dirty="0" smtClean="0">
                <a:latin typeface="Arial" panose="020B0604020202020204" pitchFamily="34" charset="0"/>
                <a:cs typeface="Arial" panose="020B0604020202020204" pitchFamily="34" charset="0"/>
              </a:rPr>
              <a:t>                        30%                       165 </a:t>
            </a:r>
            <a:r>
              <a:rPr lang="ru-RU" sz="2400" b="1" dirty="0">
                <a:latin typeface="Arial" panose="020B0604020202020204" pitchFamily="34" charset="0"/>
                <a:cs typeface="Arial" panose="020B0604020202020204" pitchFamily="34" charset="0"/>
              </a:rPr>
              <a:t>000</a:t>
            </a:r>
          </a:p>
          <a:p>
            <a:endParaRPr lang="ru-RU" sz="2400" b="1" dirty="0" smtClean="0">
              <a:latin typeface="Arial" panose="020B0604020202020204" pitchFamily="34" charset="0"/>
              <a:cs typeface="Arial" panose="020B0604020202020204" pitchFamily="34" charset="0"/>
            </a:endParaRPr>
          </a:p>
          <a:p>
            <a:r>
              <a:rPr lang="ru-RU" sz="2400" b="1" dirty="0" smtClean="0">
                <a:latin typeface="Arial" panose="020B0604020202020204" pitchFamily="34" charset="0"/>
                <a:cs typeface="Arial" panose="020B0604020202020204" pitchFamily="34" charset="0"/>
              </a:rPr>
              <a:t>Июнь                  550 000</a:t>
            </a:r>
          </a:p>
          <a:p>
            <a:endParaRPr lang="ru-RU" sz="2400" b="1" dirty="0" smtClean="0">
              <a:latin typeface="Arial" panose="020B0604020202020204" pitchFamily="34" charset="0"/>
              <a:cs typeface="Arial" panose="020B0604020202020204" pitchFamily="34" charset="0"/>
            </a:endParaRPr>
          </a:p>
          <a:p>
            <a:r>
              <a:rPr lang="ru-RU" sz="2400" b="1" dirty="0" smtClean="0">
                <a:latin typeface="Arial" panose="020B0604020202020204" pitchFamily="34" charset="0"/>
                <a:cs typeface="Arial" panose="020B0604020202020204" pitchFamily="34" charset="0"/>
              </a:rPr>
              <a:t>Июль                  550 000                        15,1%                       83 050</a:t>
            </a:r>
            <a:endParaRPr lang="ru-RU" sz="2400" b="1" dirty="0">
              <a:latin typeface="Arial" panose="020B0604020202020204" pitchFamily="34" charset="0"/>
              <a:cs typeface="Arial" panose="020B0604020202020204" pitchFamily="34" charset="0"/>
            </a:endParaRPr>
          </a:p>
        </p:txBody>
      </p:sp>
      <p:cxnSp>
        <p:nvCxnSpPr>
          <p:cNvPr id="6" name="Прямая со стрелкой 5"/>
          <p:cNvCxnSpPr/>
          <p:nvPr/>
        </p:nvCxnSpPr>
        <p:spPr>
          <a:xfrm>
            <a:off x="4288221" y="4981903"/>
            <a:ext cx="367862" cy="210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Прямая со стрелкой 13"/>
          <p:cNvCxnSpPr/>
          <p:nvPr/>
        </p:nvCxnSpPr>
        <p:spPr>
          <a:xfrm flipV="1">
            <a:off x="4288221" y="4736435"/>
            <a:ext cx="367863" cy="245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656084" y="5118537"/>
            <a:ext cx="5738648" cy="461665"/>
          </a:xfrm>
          <a:prstGeom prst="rect">
            <a:avLst/>
          </a:prstGeom>
          <a:noFill/>
        </p:spPr>
        <p:txBody>
          <a:bodyPr wrap="square" rtlCol="0">
            <a:spAutoFit/>
          </a:bodyPr>
          <a:lstStyle/>
          <a:p>
            <a:r>
              <a:rPr lang="ru-RU" sz="2400" b="1" dirty="0" smtClean="0">
                <a:latin typeface="Arial" panose="020B0604020202020204" pitchFamily="34" charset="0"/>
                <a:cs typeface="Arial" panose="020B0604020202020204" pitchFamily="34" charset="0"/>
              </a:rPr>
              <a:t>541000 х  15,1%                       81 691</a:t>
            </a:r>
            <a:endParaRPr lang="ru-RU" sz="2400" b="1" dirty="0">
              <a:latin typeface="Arial" panose="020B0604020202020204" pitchFamily="34" charset="0"/>
              <a:cs typeface="Arial" panose="020B0604020202020204" pitchFamily="34" charset="0"/>
            </a:endParaRPr>
          </a:p>
        </p:txBody>
      </p:sp>
      <p:sp>
        <p:nvSpPr>
          <p:cNvPr id="23" name="TextBox 22"/>
          <p:cNvSpPr txBox="1"/>
          <p:nvPr/>
        </p:nvSpPr>
        <p:spPr>
          <a:xfrm>
            <a:off x="4656083" y="4442935"/>
            <a:ext cx="6011917" cy="461665"/>
          </a:xfrm>
          <a:prstGeom prst="rect">
            <a:avLst/>
          </a:prstGeom>
          <a:noFill/>
        </p:spPr>
        <p:txBody>
          <a:bodyPr wrap="square" rtlCol="0">
            <a:spAutoFit/>
          </a:bodyPr>
          <a:lstStyle/>
          <a:p>
            <a:r>
              <a:rPr lang="ru-RU" sz="2400" b="1" dirty="0" smtClean="0">
                <a:latin typeface="Arial" panose="020B0604020202020204" pitchFamily="34" charset="0"/>
                <a:cs typeface="Arial" panose="020B0604020202020204" pitchFamily="34" charset="0"/>
              </a:rPr>
              <a:t>9 000  х    30%                           2 700     </a:t>
            </a:r>
            <a:endParaRPr lang="ru-RU" sz="2400" b="1" dirty="0">
              <a:latin typeface="Arial" panose="020B0604020202020204" pitchFamily="34" charset="0"/>
              <a:cs typeface="Arial" panose="020B0604020202020204" pitchFamily="34" charset="0"/>
            </a:endParaRPr>
          </a:p>
        </p:txBody>
      </p:sp>
      <p:sp>
        <p:nvSpPr>
          <p:cNvPr id="13" name="Правая фигурная скобка 12"/>
          <p:cNvSpPr/>
          <p:nvPr/>
        </p:nvSpPr>
        <p:spPr>
          <a:xfrm>
            <a:off x="4288221" y="2459421"/>
            <a:ext cx="73572" cy="18708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803624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ФНС 1">
      <a:dk1>
        <a:srgbClr val="2A3A7B"/>
      </a:dk1>
      <a:lt1>
        <a:srgbClr val="EDF1F6"/>
      </a:lt1>
      <a:dk2>
        <a:srgbClr val="2A3A7B"/>
      </a:dk2>
      <a:lt2>
        <a:srgbClr val="D8DFEB"/>
      </a:lt2>
      <a:accent1>
        <a:srgbClr val="005BAD"/>
      </a:accent1>
      <a:accent2>
        <a:srgbClr val="489EDD"/>
      </a:accent2>
      <a:accent3>
        <a:srgbClr val="2A3A7B"/>
      </a:accent3>
      <a:accent4>
        <a:srgbClr val="7F8FA9"/>
      </a:accent4>
      <a:accent5>
        <a:srgbClr val="F6522D"/>
      </a:accent5>
      <a:accent6>
        <a:srgbClr val="D8DFEB"/>
      </a:accent6>
      <a:hlink>
        <a:srgbClr val="FB542E"/>
      </a:hlink>
      <a:folHlink>
        <a:srgbClr val="3EBB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Aspect</Template>
  <TotalTime>2592</TotalTime>
  <Words>2949</Words>
  <Application>Microsoft Office PowerPoint</Application>
  <PresentationFormat>Произвольный</PresentationFormat>
  <Paragraphs>240</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ФЕДЕРАЛЬНАЯ НАЛОГОВАЯ СЛУЖБА</vt:lpstr>
      <vt:lpstr>Расчет 6-НДФЛ (КНД 1151100)</vt:lpstr>
      <vt:lpstr>Сроки уплаты НДФЛ и представления отчетности</vt:lpstr>
      <vt:lpstr>Меры ответственности: 6-НДФЛ</vt:lpstr>
      <vt:lpstr>Расчет по страховым взносам (КНД 1151111)</vt:lpstr>
      <vt:lpstr>Сроки уплаты страховых взносов  и представления отчетности</vt:lpstr>
      <vt:lpstr>Меры ответственности: РСВ</vt:lpstr>
      <vt:lpstr>Размер единой предельной величины базы для исчисления страховых  взносов по пониженной ставке</vt:lpstr>
      <vt:lpstr>Пример исчисления страховых взносов  с базы, превышающей единую предельную величину   по 01 тарифу в 2025 году  (2 759 000 руб.)</vt:lpstr>
      <vt:lpstr>Изменения в статью 421 НК РФ «Налоговая база по страховым взносам» </vt:lpstr>
      <vt:lpstr>Изменения в статью 422 НК РФ «Выплаты, не подлежащие налогообложению»</vt:lpstr>
      <vt:lpstr>Основные изменения в статью 427 НК РФ по пониженным тарифам страховых взносов с 01.01.2026</vt:lpstr>
      <vt:lpstr>Фиксированные платежи страховых взносов для ИП</vt:lpstr>
      <vt:lpstr>Презентация PowerPoint</vt:lpstr>
      <vt:lpstr>Презентация PowerPoint</vt:lpstr>
      <vt:lpstr>Презентация PowerPoint</vt:lpstr>
      <vt:lpstr>Презентация PowerPoint</vt:lpstr>
      <vt:lpstr>Презентация PowerPoint</vt:lpstr>
      <vt:lpstr>Ставки НДФЛ с 2025 года</vt:lpstr>
      <vt:lpstr>Налоговый «кэшбэк» с 2026 года по доходам  прошедшего года</vt:lpstr>
      <vt:lpstr>Презентация PowerPoint</vt:lpstr>
      <vt:lpstr>Досрочные уведомления</vt:lpstr>
      <vt:lpstr>Исправление ошибок в уведомлении</vt:lpstr>
      <vt:lpstr>Исправление ошибок в уведомлении</vt:lpstr>
      <vt:lpstr>Исправление ошибок в уведомлении</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ФЕДЕРАЛЬНАЯ НАЛОГОВАЯ СЛУЖБА</dc:title>
  <dc:creator>Анастасия Гаврикова</dc:creator>
  <cp:lastModifiedBy>Симулина Светлана Баязитовна</cp:lastModifiedBy>
  <cp:revision>229</cp:revision>
  <cp:lastPrinted>2025-12-15T11:57:28Z</cp:lastPrinted>
  <dcterms:created xsi:type="dcterms:W3CDTF">2025-05-13T09:24:29Z</dcterms:created>
  <dcterms:modified xsi:type="dcterms:W3CDTF">2025-12-15T12:07:42Z</dcterms:modified>
</cp:coreProperties>
</file>