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70" r:id="rId4"/>
    <p:sldId id="262" r:id="rId5"/>
    <p:sldId id="258" r:id="rId6"/>
    <p:sldId id="259" r:id="rId7"/>
    <p:sldId id="264" r:id="rId8"/>
    <p:sldId id="260" r:id="rId9"/>
    <p:sldId id="261" r:id="rId10"/>
    <p:sldId id="263" r:id="rId11"/>
    <p:sldId id="268" r:id="rId12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3" d="100"/>
          <a:sy n="83" d="100"/>
        </p:scale>
        <p:origin x="-3828" y="-7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3FE92B-03E5-44D6-BB2B-AF955D4CC81B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B163EB-4EFB-4FB8-92CB-CA0CEA9F17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12013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38E775-DD02-41E5-9175-3864DDECA59C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10D326-75E2-4D0A-8BA1-703E51F601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73123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-0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8" y="0"/>
            <a:ext cx="9142642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63689"/>
            <a:ext cx="7772400" cy="1470025"/>
          </a:xfrm>
        </p:spPr>
        <p:txBody>
          <a:bodyPr>
            <a:normAutofit/>
          </a:bodyPr>
          <a:lstStyle>
            <a:lvl1pPr>
              <a:defRPr sz="50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865834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 b="0">
                <a:solidFill>
                  <a:schemeClr val="bg1"/>
                </a:solidFill>
                <a:latin typeface="+mj-lt"/>
              </a:defRPr>
            </a:lvl1pPr>
            <a:lvl2pPr marL="4571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3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4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5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7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9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8084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19" indent="0">
              <a:buNone/>
              <a:defRPr sz="2800"/>
            </a:lvl2pPr>
            <a:lvl3pPr marL="914239" indent="0">
              <a:buNone/>
              <a:defRPr sz="2400"/>
            </a:lvl3pPr>
            <a:lvl4pPr marL="1371358" indent="0">
              <a:buNone/>
              <a:defRPr sz="2000"/>
            </a:lvl4pPr>
            <a:lvl5pPr marL="1828477" indent="0">
              <a:buNone/>
              <a:defRPr sz="2000"/>
            </a:lvl5pPr>
            <a:lvl6pPr marL="2285596" indent="0">
              <a:buNone/>
              <a:defRPr sz="2000"/>
            </a:lvl6pPr>
            <a:lvl7pPr marL="2742716" indent="0">
              <a:buNone/>
              <a:defRPr sz="2000"/>
            </a:lvl7pPr>
            <a:lvl8pPr marL="3199835" indent="0">
              <a:buNone/>
              <a:defRPr sz="2000"/>
            </a:lvl8pPr>
            <a:lvl9pPr marL="3656954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19" indent="0">
              <a:buNone/>
              <a:defRPr sz="1200"/>
            </a:lvl2pPr>
            <a:lvl3pPr marL="914239" indent="0">
              <a:buNone/>
              <a:defRPr sz="1000"/>
            </a:lvl3pPr>
            <a:lvl4pPr marL="1371358" indent="0">
              <a:buNone/>
              <a:defRPr sz="900"/>
            </a:lvl4pPr>
            <a:lvl5pPr marL="1828477" indent="0">
              <a:buNone/>
              <a:defRPr sz="900"/>
            </a:lvl5pPr>
            <a:lvl6pPr marL="2285596" indent="0">
              <a:buNone/>
              <a:defRPr sz="900"/>
            </a:lvl6pPr>
            <a:lvl7pPr marL="2742716" indent="0">
              <a:buNone/>
              <a:defRPr sz="900"/>
            </a:lvl7pPr>
            <a:lvl8pPr marL="3199835" indent="0">
              <a:buNone/>
              <a:defRPr sz="900"/>
            </a:lvl8pPr>
            <a:lvl9pPr marL="3656954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D42EBA-B3AB-440F-8A8D-CF620031D4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5971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D42EBA-B3AB-440F-8A8D-CF620031D4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55698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53350" y="303213"/>
            <a:ext cx="2405063" cy="64516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4988" y="303213"/>
            <a:ext cx="7065962" cy="64516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D42EBA-B3AB-440F-8A8D-CF620031D4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92659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8" y="1441"/>
            <a:ext cx="9142642" cy="6856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926767" y="5127302"/>
            <a:ext cx="923088" cy="377240"/>
          </a:xfrm>
          <a:prstGeom prst="rect">
            <a:avLst/>
          </a:prstGeom>
          <a:noFill/>
          <a:ln>
            <a:noFill/>
          </a:ln>
          <a:extLst/>
        </p:spPr>
        <p:txBody>
          <a:bodyPr lIns="80147" tIns="40074" rIns="80147" bIns="40074"/>
          <a:lstStyle>
            <a:lvl1pPr>
              <a:defRPr sz="21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1042988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1042988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1042988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1042988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endParaRPr lang="ru-RU" dirty="0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2635" y="1606871"/>
            <a:ext cx="7320689" cy="4829253"/>
          </a:xfrm>
        </p:spPr>
        <p:txBody>
          <a:bodyPr/>
          <a:lstStyle>
            <a:lvl1pPr marL="318641" indent="0">
              <a:buFontTx/>
              <a:buNone/>
              <a:defRPr b="1">
                <a:latin typeface="+mj-lt"/>
              </a:defRPr>
            </a:lvl1pPr>
            <a:lvl2pPr marL="315858" indent="2783">
              <a:defRPr>
                <a:latin typeface="+mj-lt"/>
              </a:defRPr>
            </a:lvl2pPr>
            <a:lvl3pPr marL="551012" indent="-228197">
              <a:tabLst/>
              <a:defRPr>
                <a:latin typeface="+mj-lt"/>
              </a:defRPr>
            </a:lvl3pPr>
            <a:lvl4pPr marL="0" indent="315858">
              <a:lnSpc>
                <a:spcPts val="1578"/>
              </a:lnSpc>
              <a:spcBef>
                <a:spcPts val="351"/>
              </a:spcBef>
              <a:defRPr>
                <a:latin typeface="+mj-lt"/>
              </a:defRPr>
            </a:lvl4pPr>
            <a:lvl5pPr>
              <a:lnSpc>
                <a:spcPts val="1578"/>
              </a:lnSpc>
              <a:spcBef>
                <a:spcPts val="351"/>
              </a:spcBef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822635" y="501069"/>
            <a:ext cx="7337192" cy="1105803"/>
          </a:xfrm>
        </p:spPr>
        <p:txBody>
          <a:bodyPr/>
          <a:lstStyle>
            <a:lvl1pPr marL="0" marR="0" indent="0" defTabSz="91423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700"/>
            </a:lvl1pPr>
          </a:lstStyle>
          <a:p>
            <a:pPr lvl="0"/>
            <a:r>
              <a:rPr lang="ru-RU" noProof="0" smtClean="0"/>
              <a:t>Образец заголовка</a:t>
            </a:r>
            <a:endParaRPr lang="ru-RU" noProof="0" dirty="0" smtClean="0"/>
          </a:p>
        </p:txBody>
      </p:sp>
      <p:sp>
        <p:nvSpPr>
          <p:cNvPr id="6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8D42EBA-B3AB-440F-8A8D-CF620031D4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7718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4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2643" cy="6856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2635" y="1606871"/>
            <a:ext cx="7320689" cy="4829253"/>
          </a:xfrm>
        </p:spPr>
        <p:txBody>
          <a:bodyPr/>
          <a:lstStyle>
            <a:lvl1pPr marL="318641" indent="0">
              <a:buFontTx/>
              <a:buNone/>
              <a:defRPr b="1">
                <a:latin typeface="+mj-lt"/>
              </a:defRPr>
            </a:lvl1pPr>
            <a:lvl2pPr marL="318641" indent="0">
              <a:defRPr>
                <a:latin typeface="+mj-lt"/>
              </a:defRPr>
            </a:lvl2pPr>
            <a:lvl3pPr marL="551012" indent="-228197">
              <a:defRPr>
                <a:latin typeface="+mj-lt"/>
              </a:defRPr>
            </a:lvl3pPr>
            <a:lvl4pPr marL="0" indent="315858">
              <a:defRPr>
                <a:latin typeface="+mj-lt"/>
              </a:defRPr>
            </a:lvl4pPr>
            <a:lvl5pPr marL="1257865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821926" y="501069"/>
            <a:ext cx="7337901" cy="1105803"/>
          </a:xfrm>
        </p:spPr>
        <p:txBody>
          <a:bodyPr/>
          <a:lstStyle>
            <a:lvl1pPr marL="0" marR="0" indent="0" defTabSz="91423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700"/>
            </a:lvl1pPr>
          </a:lstStyle>
          <a:p>
            <a:pPr lvl="0"/>
            <a:r>
              <a:rPr lang="ru-RU" noProof="0" smtClean="0"/>
              <a:t>Образец заголовка</a:t>
            </a:r>
            <a:endParaRPr lang="ru-RU" noProof="0" dirty="0" smtClean="0"/>
          </a:p>
        </p:txBody>
      </p:sp>
      <p:sp>
        <p:nvSpPr>
          <p:cNvPr id="5" name="Номер слайда 1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8D42EBA-B3AB-440F-8A8D-CF620031D4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35776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2643" cy="6855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5" y="1012506"/>
            <a:ext cx="7320689" cy="202463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2635" y="3429720"/>
            <a:ext cx="7320689" cy="3006404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1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35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4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59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71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83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9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8D42EBA-B3AB-440F-8A8D-CF620031D4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95943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8" y="1441"/>
            <a:ext cx="9142642" cy="6856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5" y="501068"/>
            <a:ext cx="7337192" cy="1105804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22635" y="1606871"/>
            <a:ext cx="3620764" cy="469579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14929" y="1606871"/>
            <a:ext cx="3644897" cy="469579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6" name="Номер слайда 1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8D42EBA-B3AB-440F-8A8D-CF620031D4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3035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4" y="501067"/>
            <a:ext cx="7864166" cy="1105804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2634" y="1606871"/>
            <a:ext cx="3674753" cy="56800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19" indent="0">
              <a:buNone/>
              <a:defRPr sz="2000" b="1"/>
            </a:lvl2pPr>
            <a:lvl3pPr marL="914239" indent="0">
              <a:buNone/>
              <a:defRPr sz="1800" b="1"/>
            </a:lvl3pPr>
            <a:lvl4pPr marL="1371358" indent="0">
              <a:buNone/>
              <a:defRPr sz="1600" b="1"/>
            </a:lvl4pPr>
            <a:lvl5pPr marL="1828477" indent="0">
              <a:buNone/>
              <a:defRPr sz="1600" b="1"/>
            </a:lvl5pPr>
            <a:lvl6pPr marL="2285596" indent="0">
              <a:buNone/>
              <a:defRPr sz="1600" b="1"/>
            </a:lvl6pPr>
            <a:lvl7pPr marL="2742716" indent="0">
              <a:buNone/>
              <a:defRPr sz="1600" b="1"/>
            </a:lvl7pPr>
            <a:lvl8pPr marL="3199835" indent="0">
              <a:buNone/>
              <a:defRPr sz="1600" b="1"/>
            </a:lvl8pPr>
            <a:lvl9pPr marL="3656954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822634" y="2174876"/>
            <a:ext cx="3674753" cy="42612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572001" y="1606871"/>
            <a:ext cx="3587825" cy="56800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19" indent="0">
              <a:buNone/>
              <a:defRPr sz="2000" b="1"/>
            </a:lvl2pPr>
            <a:lvl3pPr marL="914239" indent="0">
              <a:buNone/>
              <a:defRPr sz="1800" b="1"/>
            </a:lvl3pPr>
            <a:lvl4pPr marL="1371358" indent="0">
              <a:buNone/>
              <a:defRPr sz="1600" b="1"/>
            </a:lvl4pPr>
            <a:lvl5pPr marL="1828477" indent="0">
              <a:buNone/>
              <a:defRPr sz="1600" b="1"/>
            </a:lvl5pPr>
            <a:lvl6pPr marL="2285596" indent="0">
              <a:buNone/>
              <a:defRPr sz="1600" b="1"/>
            </a:lvl6pPr>
            <a:lvl7pPr marL="2742716" indent="0">
              <a:buNone/>
              <a:defRPr sz="1600" b="1"/>
            </a:lvl7pPr>
            <a:lvl8pPr marL="3199835" indent="0">
              <a:buNone/>
              <a:defRPr sz="1600" b="1"/>
            </a:lvl8pPr>
            <a:lvl9pPr marL="3656954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572001" y="2188098"/>
            <a:ext cx="3587825" cy="424802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D42EBA-B3AB-440F-8A8D-CF620031D4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0608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8" y="1441"/>
            <a:ext cx="9142642" cy="6856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5" y="501068"/>
            <a:ext cx="7864166" cy="1105804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8D42EBA-B3AB-440F-8A8D-CF620031D468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4857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191048" y="5873144"/>
            <a:ext cx="567428" cy="652251"/>
          </a:xfrm>
        </p:spPr>
        <p:txBody>
          <a:bodyPr/>
          <a:lstStyle>
            <a:lvl1pPr algn="ctr">
              <a:defRPr sz="2400" i="0">
                <a:solidFill>
                  <a:schemeClr val="bg1"/>
                </a:solidFill>
                <a:latin typeface="+mj-lt"/>
              </a:defRPr>
            </a:lvl1pPr>
          </a:lstStyle>
          <a:p>
            <a:fld id="{08D42EBA-B3AB-440F-8A8D-CF620031D4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4628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19" indent="0">
              <a:buNone/>
              <a:defRPr sz="1200"/>
            </a:lvl2pPr>
            <a:lvl3pPr marL="914239" indent="0">
              <a:buNone/>
              <a:defRPr sz="1000"/>
            </a:lvl3pPr>
            <a:lvl4pPr marL="1371358" indent="0">
              <a:buNone/>
              <a:defRPr sz="900"/>
            </a:lvl4pPr>
            <a:lvl5pPr marL="1828477" indent="0">
              <a:buNone/>
              <a:defRPr sz="900"/>
            </a:lvl5pPr>
            <a:lvl6pPr marL="2285596" indent="0">
              <a:buNone/>
              <a:defRPr sz="900"/>
            </a:lvl6pPr>
            <a:lvl7pPr marL="2742716" indent="0">
              <a:buNone/>
              <a:defRPr sz="900"/>
            </a:lvl7pPr>
            <a:lvl8pPr marL="3199835" indent="0">
              <a:buNone/>
              <a:defRPr sz="900"/>
            </a:lvl8pPr>
            <a:lvl9pPr marL="3656954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D42EBA-B3AB-440F-8A8D-CF620031D4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25944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815847" y="489549"/>
            <a:ext cx="7343979" cy="11101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4" tIns="45712" rIns="91424" bIns="4571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815847" y="1599673"/>
            <a:ext cx="7343979" cy="4836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4" tIns="45712" rIns="91424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472" y="6356933"/>
            <a:ext cx="2133962" cy="364281"/>
          </a:xfrm>
          <a:prstGeom prst="rect">
            <a:avLst/>
          </a:prstGeom>
        </p:spPr>
        <p:txBody>
          <a:bodyPr vert="horz" lIns="91424" tIns="45712" rIns="91424" bIns="45712" rtlCol="0" anchor="ctr"/>
          <a:lstStyle>
            <a:lvl1pPr algn="l" defTabSz="914239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3567" y="6356933"/>
            <a:ext cx="2896867" cy="364281"/>
          </a:xfrm>
          <a:prstGeom prst="rect">
            <a:avLst/>
          </a:prstGeom>
        </p:spPr>
        <p:txBody>
          <a:bodyPr vert="horz" lIns="91424" tIns="45712" rIns="91424" bIns="45712" rtlCol="0" anchor="ctr"/>
          <a:lstStyle>
            <a:lvl1pPr algn="ctr" defTabSz="914239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324081" y="6041606"/>
            <a:ext cx="620370" cy="632094"/>
          </a:xfrm>
          <a:prstGeom prst="rect">
            <a:avLst/>
          </a:prstGeom>
        </p:spPr>
        <p:txBody>
          <a:bodyPr vert="horz" lIns="91424" tIns="45712" rIns="91424" bIns="45712" rtlCol="0" anchor="ctr">
            <a:normAutofit/>
          </a:bodyPr>
          <a:lstStyle>
            <a:lvl1pPr algn="ctr" defTabSz="914239" fontAlgn="auto">
              <a:lnSpc>
                <a:spcPts val="2104"/>
              </a:lnSpc>
              <a:spcBef>
                <a:spcPts val="0"/>
              </a:spcBef>
              <a:spcAft>
                <a:spcPts val="0"/>
              </a:spcAft>
              <a:defRPr sz="2400">
                <a:solidFill>
                  <a:schemeClr val="bg1"/>
                </a:solidFill>
                <a:latin typeface="+mn-lt"/>
                <a:cs typeface="+mn-cs"/>
              </a:defRPr>
            </a:lvl1pPr>
          </a:lstStyle>
          <a:p>
            <a:fld id="{08D42EBA-B3AB-440F-8A8D-CF620031D468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l" defTabSz="914179" rtl="0" eaLnBrk="1" fontAlgn="base" hangingPunct="1">
        <a:lnSpc>
          <a:spcPts val="4558"/>
        </a:lnSpc>
        <a:spcBef>
          <a:spcPct val="0"/>
        </a:spcBef>
        <a:spcAft>
          <a:spcPct val="0"/>
        </a:spcAft>
        <a:defRPr sz="3700" b="1" kern="1200">
          <a:solidFill>
            <a:srgbClr val="005AA9"/>
          </a:solidFill>
          <a:latin typeface="+mj-lt"/>
          <a:ea typeface="+mj-ea"/>
          <a:cs typeface="+mj-cs"/>
        </a:defRPr>
      </a:lvl1pPr>
      <a:lvl2pPr algn="l" defTabSz="914179" rtl="0" eaLnBrk="1" fontAlgn="base" hangingPunct="1">
        <a:lnSpc>
          <a:spcPts val="4558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Calibri" pitchFamily="34" charset="0"/>
        </a:defRPr>
      </a:lvl2pPr>
      <a:lvl3pPr algn="l" defTabSz="914179" rtl="0" eaLnBrk="1" fontAlgn="base" hangingPunct="1">
        <a:lnSpc>
          <a:spcPts val="4558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Calibri" pitchFamily="34" charset="0"/>
        </a:defRPr>
      </a:lvl3pPr>
      <a:lvl4pPr algn="l" defTabSz="914179" rtl="0" eaLnBrk="1" fontAlgn="base" hangingPunct="1">
        <a:lnSpc>
          <a:spcPts val="4558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Calibri" pitchFamily="34" charset="0"/>
        </a:defRPr>
      </a:lvl4pPr>
      <a:lvl5pPr algn="l" defTabSz="914179" rtl="0" eaLnBrk="1" fontAlgn="base" hangingPunct="1">
        <a:lnSpc>
          <a:spcPts val="4558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Calibri" pitchFamily="34" charset="0"/>
        </a:defRPr>
      </a:lvl5pPr>
      <a:lvl6pPr marL="400736" algn="l" defTabSz="914179" rtl="0" eaLnBrk="1" fontAlgn="base" hangingPunct="1">
        <a:lnSpc>
          <a:spcPts val="4558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Calibri" pitchFamily="34" charset="0"/>
        </a:defRPr>
      </a:lvl6pPr>
      <a:lvl7pPr marL="801472" algn="l" defTabSz="914179" rtl="0" eaLnBrk="1" fontAlgn="base" hangingPunct="1">
        <a:lnSpc>
          <a:spcPts val="4558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Calibri" pitchFamily="34" charset="0"/>
        </a:defRPr>
      </a:lvl7pPr>
      <a:lvl8pPr marL="1202207" algn="l" defTabSz="914179" rtl="0" eaLnBrk="1" fontAlgn="base" hangingPunct="1">
        <a:lnSpc>
          <a:spcPts val="4558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Calibri" pitchFamily="34" charset="0"/>
        </a:defRPr>
      </a:lvl8pPr>
      <a:lvl9pPr marL="1602943" algn="l" defTabSz="914179" rtl="0" eaLnBrk="1" fontAlgn="base" hangingPunct="1">
        <a:lnSpc>
          <a:spcPts val="4558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Calibri" pitchFamily="34" charset="0"/>
        </a:defRPr>
      </a:lvl9pPr>
    </p:titleStyle>
    <p:bodyStyle>
      <a:lvl1pPr marL="318641" indent="-318641" algn="l" defTabSz="914179" rtl="0" eaLnBrk="1" fontAlgn="base" hangingPunct="1">
        <a:spcBef>
          <a:spcPct val="20000"/>
        </a:spcBef>
        <a:spcAft>
          <a:spcPct val="0"/>
        </a:spcAft>
        <a:buFont typeface="Calibri" pitchFamily="34" charset="0"/>
        <a:buChar char="•"/>
        <a:defRPr sz="3200" kern="1200">
          <a:solidFill>
            <a:srgbClr val="005AA9"/>
          </a:solidFill>
          <a:latin typeface="+mj-lt"/>
          <a:ea typeface="+mn-ea"/>
          <a:cs typeface="+mn-cs"/>
        </a:defRPr>
      </a:lvl1pPr>
      <a:lvl2pPr marL="318641" indent="82096" algn="l" defTabSz="914179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100" kern="1200">
          <a:solidFill>
            <a:srgbClr val="504F53"/>
          </a:solidFill>
          <a:latin typeface="+mj-lt"/>
          <a:ea typeface="+mn-ea"/>
          <a:cs typeface="+mn-cs"/>
        </a:defRPr>
      </a:lvl2pPr>
      <a:lvl3pPr marL="624759" indent="-228197" algn="l" defTabSz="914179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100" kern="1200">
          <a:solidFill>
            <a:srgbClr val="504F53"/>
          </a:solidFill>
          <a:latin typeface="+mj-lt"/>
          <a:ea typeface="+mn-ea"/>
          <a:cs typeface="+mn-cs"/>
        </a:defRPr>
      </a:lvl3pPr>
      <a:lvl4pPr marL="1402575" indent="-1086718" algn="just" defTabSz="914179" rtl="0" eaLnBrk="1" fontAlgn="base" hangingPunct="1">
        <a:lnSpc>
          <a:spcPts val="1578"/>
        </a:lnSpc>
        <a:spcBef>
          <a:spcPts val="351"/>
        </a:spcBef>
        <a:spcAft>
          <a:spcPct val="0"/>
        </a:spcAft>
        <a:buFont typeface="Arial" pitchFamily="34" charset="0"/>
        <a:buChar char="–"/>
        <a:defRPr sz="1400" kern="1200">
          <a:solidFill>
            <a:srgbClr val="504F53"/>
          </a:solidFill>
          <a:latin typeface="+mj-lt"/>
          <a:ea typeface="+mn-ea"/>
          <a:cs typeface="+mn-cs"/>
        </a:defRPr>
      </a:lvl4pPr>
      <a:lvl5pPr marL="1257865" indent="345078" algn="l" defTabSz="914179" rtl="0" eaLnBrk="1" fontAlgn="base" hangingPunct="1">
        <a:lnSpc>
          <a:spcPts val="1578"/>
        </a:lnSpc>
        <a:spcBef>
          <a:spcPts val="351"/>
        </a:spcBef>
        <a:spcAft>
          <a:spcPct val="0"/>
        </a:spcAft>
        <a:buFont typeface="Arial" pitchFamily="34" charset="0"/>
        <a:buChar char="»"/>
        <a:defRPr sz="1200" kern="1200">
          <a:solidFill>
            <a:srgbClr val="8D8C90"/>
          </a:solidFill>
          <a:latin typeface="+mj-lt"/>
          <a:ea typeface="+mn-ea"/>
          <a:cs typeface="+mn-cs"/>
        </a:defRPr>
      </a:lvl5pPr>
      <a:lvl6pPr marL="2514156" indent="-228560" algn="l" defTabSz="91423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275" indent="-228560" algn="l" defTabSz="91423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395" indent="-228560" algn="l" defTabSz="91423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514" indent="-228560" algn="l" defTabSz="91423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19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39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58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477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596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716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835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954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140968"/>
            <a:ext cx="7772400" cy="2592288"/>
          </a:xfrm>
        </p:spPr>
        <p:txBody>
          <a:bodyPr anchor="t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4000" b="0" dirty="0"/>
              <a:t>Изменения в порядке применения и регистрации (перерегистрации) контрольно-кассовой техники в 2025 году</a:t>
            </a:r>
            <a:r>
              <a:rPr lang="ru-RU" sz="4000" b="0" dirty="0" smtClean="0"/>
              <a:t/>
            </a:r>
            <a:br>
              <a:rPr lang="ru-RU" sz="4000" b="0" dirty="0" smtClean="0"/>
            </a:br>
            <a:endParaRPr lang="ru-RU" sz="4000" b="0" dirty="0"/>
          </a:p>
        </p:txBody>
      </p:sp>
      <p:sp>
        <p:nvSpPr>
          <p:cNvPr id="3" name="TextBox 2"/>
          <p:cNvSpPr txBox="1"/>
          <p:nvPr/>
        </p:nvSpPr>
        <p:spPr>
          <a:xfrm>
            <a:off x="3419872" y="6237312"/>
            <a:ext cx="4896544" cy="432048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16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95936" y="5877272"/>
            <a:ext cx="5040560" cy="908720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rmAutofit fontScale="32500" lnSpcReduction="20000"/>
          </a:bodyPr>
          <a:lstStyle/>
          <a:p>
            <a:pPr marL="0" marR="0" indent="0" algn="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Заместитель начальника оперативного контроля </a:t>
            </a:r>
            <a: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Управления Федеральной</a:t>
            </a:r>
            <a:r>
              <a:rPr kumimoji="0" lang="ru-RU" sz="4800" b="1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налоговой службы России по </a:t>
            </a:r>
            <a:r>
              <a:rPr kumimoji="0" lang="ru-RU" sz="4800" b="1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Республике Татарстан Гатиков Рамиль Масхутович</a:t>
            </a: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152036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1484784"/>
            <a:ext cx="8352928" cy="1296144"/>
          </a:xfrm>
        </p:spPr>
        <p:txBody>
          <a:bodyPr/>
          <a:lstStyle/>
          <a:p>
            <a:pPr marL="3175" indent="358775" algn="just"/>
            <a:r>
              <a:rPr lang="ru-RU" sz="1900" b="0" dirty="0"/>
              <a:t>Законом N 54-ФЗ определена </a:t>
            </a:r>
            <a:r>
              <a:rPr lang="ru-RU" sz="1900" b="0" dirty="0">
                <a:solidFill>
                  <a:srgbClr val="FF0000"/>
                </a:solidFill>
              </a:rPr>
              <a:t>дата начала применения ККТ </a:t>
            </a:r>
            <a:r>
              <a:rPr lang="ru-RU" sz="1900" b="0" dirty="0"/>
              <a:t>организациями и ИП при расчетах на территориях </a:t>
            </a:r>
            <a:r>
              <a:rPr lang="ru-RU" sz="1900" b="0" u="sng" dirty="0"/>
              <a:t>ДНР, ЛНР, Херсонской и Запорожской областей - </a:t>
            </a:r>
            <a:r>
              <a:rPr lang="ru-RU" sz="1900" u="sng" dirty="0" smtClean="0"/>
              <a:t>01.02.2025 г</a:t>
            </a:r>
            <a:r>
              <a:rPr lang="ru-RU" sz="1900" b="0" dirty="0" smtClean="0"/>
              <a:t>. </a:t>
            </a:r>
            <a:r>
              <a:rPr lang="ru-RU" sz="1900" b="0" dirty="0"/>
              <a:t>Однако Правительство РФ </a:t>
            </a:r>
            <a:r>
              <a:rPr lang="ru-RU" sz="1900" b="0" dirty="0">
                <a:solidFill>
                  <a:srgbClr val="FF0000"/>
                </a:solidFill>
              </a:rPr>
              <a:t>продлило этот срок</a:t>
            </a:r>
            <a:r>
              <a:rPr lang="ru-RU" sz="1900" b="0" dirty="0"/>
              <a:t> для отдельных категорий </a:t>
            </a:r>
            <a:r>
              <a:rPr lang="ru-RU" sz="1900" b="0" dirty="0" smtClean="0"/>
              <a:t>организаций и предпринимателей</a:t>
            </a:r>
            <a:r>
              <a:rPr lang="ru-RU" sz="1900" dirty="0" smtClean="0"/>
              <a:t>.</a:t>
            </a:r>
            <a:endParaRPr lang="ru-RU" sz="1900" b="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11560" y="476672"/>
            <a:ext cx="8208911" cy="1105803"/>
          </a:xfrm>
        </p:spPr>
        <p:txBody>
          <a:bodyPr/>
          <a:lstStyle/>
          <a:p>
            <a:pPr algn="ctr"/>
            <a:r>
              <a:rPr lang="ru-RU" sz="4000" dirty="0" smtClean="0"/>
              <a:t>Применение ККТ в новых Регионах</a:t>
            </a:r>
            <a:endParaRPr lang="ru-RU" sz="40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3906013"/>
              </p:ext>
            </p:extLst>
          </p:nvPr>
        </p:nvGraphicFramePr>
        <p:xfrm>
          <a:off x="827584" y="2852936"/>
          <a:ext cx="7416824" cy="266429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45586"/>
                <a:gridCol w="2914504"/>
                <a:gridCol w="1907905"/>
                <a:gridCol w="1448829"/>
              </a:tblGrid>
              <a:tr h="108154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</a:rPr>
                        <a:t>Продавец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</a:rPr>
                        <a:t>Наличие работников, с которыми </a:t>
                      </a:r>
                      <a:endParaRPr lang="ru-RU" sz="1100" b="1" u="none" strike="noStrike" dirty="0" smtClean="0">
                        <a:effectLst/>
                      </a:endParaRPr>
                    </a:p>
                    <a:p>
                      <a:pPr algn="ctr" fontAlgn="ctr"/>
                      <a:r>
                        <a:rPr lang="ru-RU" sz="1100" b="1" u="none" strike="noStrike" dirty="0" smtClean="0">
                          <a:effectLst/>
                        </a:rPr>
                        <a:t>заключены </a:t>
                      </a:r>
                      <a:r>
                        <a:rPr lang="ru-RU" sz="1100" b="1" u="none" strike="noStrike" dirty="0">
                          <a:effectLst/>
                        </a:rPr>
                        <a:t>трудовые договоры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</a:rPr>
                        <a:t>Применяемый режим налогообложения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</a:rPr>
                        <a:t>Дата начала применения ККТ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63792">
                <a:tc rowSpan="2">
                  <a:txBody>
                    <a:bodyPr/>
                    <a:lstStyle/>
                    <a:p>
                      <a:pPr marL="85725" indent="0" algn="ctr" fontAlgn="ctr"/>
                      <a:r>
                        <a:rPr lang="ru-RU" sz="1100" b="1" u="none" strike="noStrike" dirty="0">
                          <a:effectLst/>
                        </a:rPr>
                        <a:t>Организации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Есть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85725" indent="0" algn="l" fontAlgn="b"/>
                      <a:r>
                        <a:rPr lang="ru-RU" sz="1100" u="none" strike="noStrike" dirty="0">
                          <a:effectLst/>
                        </a:rPr>
                        <a:t>ОСН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01.02.2025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6379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85725" indent="0" algn="l" fontAlgn="b"/>
                      <a:r>
                        <a:rPr lang="ru-RU" sz="1100" u="none" strike="noStrike" dirty="0">
                          <a:effectLst/>
                        </a:rPr>
                        <a:t>УСН и ЕСХН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01.03.2025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63792">
                <a:tc rowSpan="4">
                  <a:txBody>
                    <a:bodyPr/>
                    <a:lstStyle/>
                    <a:p>
                      <a:pPr marL="0" indent="0" algn="ctr" fontAlgn="ctr"/>
                      <a:r>
                        <a:rPr lang="ru-RU" sz="1100" b="1" u="none" strike="noStrike" dirty="0">
                          <a:effectLst/>
                        </a:rPr>
                        <a:t>ИП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Есть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85725" indent="0" algn="l" fontAlgn="b"/>
                      <a:r>
                        <a:rPr lang="ru-RU" sz="1100" u="none" strike="noStrike" dirty="0">
                          <a:effectLst/>
                        </a:rPr>
                        <a:t>Любой режим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01.05.2025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6379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Нет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85725" indent="0" algn="l" fontAlgn="b"/>
                      <a:r>
                        <a:rPr lang="ru-RU" sz="1100" u="none" strike="noStrike" dirty="0">
                          <a:effectLst/>
                        </a:rPr>
                        <a:t>ОСН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01.06.2025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6379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85725" indent="0" algn="l" fontAlgn="b"/>
                      <a:r>
                        <a:rPr lang="ru-RU" sz="1100" u="none" strike="noStrike" dirty="0">
                          <a:effectLst/>
                        </a:rPr>
                        <a:t>УСН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01.07.2025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6379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85725" indent="0" algn="l" fontAlgn="b"/>
                      <a:r>
                        <a:rPr lang="ru-RU" sz="1100" u="none" strike="noStrike" dirty="0">
                          <a:effectLst/>
                        </a:rPr>
                        <a:t>ЕСХН или Патент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01.08.2025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6" name="Номер слайда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D42EBA-B3AB-440F-8A8D-CF620031D468}" type="slidenum">
              <a:rPr lang="ru-RU" smtClean="0"/>
              <a:t>10</a:t>
            </a:fld>
            <a:endParaRPr lang="ru-RU"/>
          </a:p>
        </p:txBody>
      </p:sp>
      <p:pic>
        <p:nvPicPr>
          <p:cNvPr id="7" name="Picture 2" descr="V:\ЧЕПУРИН С.М\Всякое\Картинки ФНС\FNS_gerb_2020 copy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4515" y="44624"/>
            <a:ext cx="683989" cy="7046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835089" y="2852936"/>
            <a:ext cx="7416824" cy="309634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5621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46613" y="2276872"/>
            <a:ext cx="8435394" cy="2327765"/>
          </a:xfrm>
        </p:spPr>
        <p:txBody>
          <a:bodyPr/>
          <a:lstStyle/>
          <a:p>
            <a:pPr marL="153059" algn="just">
              <a:defRPr/>
            </a:pPr>
            <a:r>
              <a:rPr lang="ru-RU" sz="2400" dirty="0" smtClean="0"/>
              <a:t>☎ </a:t>
            </a:r>
            <a:r>
              <a:rPr lang="ru-RU" sz="2400" dirty="0"/>
              <a:t>Доб. </a:t>
            </a:r>
            <a:r>
              <a:rPr lang="ru-RU" sz="2400" dirty="0" smtClean="0">
                <a:solidFill>
                  <a:srgbClr val="FF0000"/>
                </a:solidFill>
              </a:rPr>
              <a:t>1308</a:t>
            </a:r>
            <a:r>
              <a:rPr lang="ru-RU" sz="2400" dirty="0" smtClean="0"/>
              <a:t> </a:t>
            </a:r>
            <a:r>
              <a:rPr lang="ru-RU" sz="2400" dirty="0"/>
              <a:t>– </a:t>
            </a:r>
            <a:r>
              <a:rPr lang="ru-RU" sz="2400" dirty="0" smtClean="0"/>
              <a:t>Начальник </a:t>
            </a:r>
            <a:r>
              <a:rPr lang="ru-RU" sz="2400" dirty="0"/>
              <a:t>отдела оперативного контроля</a:t>
            </a:r>
          </a:p>
          <a:p>
            <a:pPr marL="153059" algn="just">
              <a:defRPr/>
            </a:pPr>
            <a:r>
              <a:rPr lang="ru-RU" sz="2400" dirty="0"/>
              <a:t>☎ Доб. </a:t>
            </a:r>
            <a:r>
              <a:rPr lang="ru-RU" sz="2400" dirty="0" smtClean="0">
                <a:solidFill>
                  <a:srgbClr val="FF0000"/>
                </a:solidFill>
              </a:rPr>
              <a:t>1312</a:t>
            </a:r>
            <a:r>
              <a:rPr lang="ru-RU" sz="2400" dirty="0" smtClean="0"/>
              <a:t> – </a:t>
            </a:r>
            <a:r>
              <a:rPr lang="ru-RU" sz="2400" dirty="0"/>
              <a:t>Зам. нач. отдела оперативного контроля</a:t>
            </a:r>
          </a:p>
          <a:p>
            <a:pPr marL="153059" algn="just">
              <a:defRPr/>
            </a:pPr>
            <a:r>
              <a:rPr lang="ru-RU" sz="2400" dirty="0"/>
              <a:t>☎ Доб. </a:t>
            </a:r>
            <a:r>
              <a:rPr lang="ru-RU" sz="2400" dirty="0" smtClean="0">
                <a:solidFill>
                  <a:srgbClr val="FF0000"/>
                </a:solidFill>
              </a:rPr>
              <a:t>1311</a:t>
            </a:r>
            <a:r>
              <a:rPr lang="ru-RU" sz="2400" dirty="0" smtClean="0"/>
              <a:t> </a:t>
            </a:r>
            <a:r>
              <a:rPr lang="ru-RU" sz="2400" dirty="0"/>
              <a:t>– Консультации по вопросам применения ККТ</a:t>
            </a:r>
          </a:p>
          <a:p>
            <a:pPr marL="153059" algn="just">
              <a:defRPr/>
            </a:pPr>
            <a:r>
              <a:rPr lang="ru-RU" sz="2400" dirty="0"/>
              <a:t>☎ Доб. </a:t>
            </a:r>
            <a:r>
              <a:rPr lang="ru-RU" sz="2400" dirty="0" smtClean="0">
                <a:solidFill>
                  <a:srgbClr val="FF0000"/>
                </a:solidFill>
              </a:rPr>
              <a:t>1421</a:t>
            </a:r>
            <a:r>
              <a:rPr lang="ru-RU" sz="2400" dirty="0" smtClean="0"/>
              <a:t> </a:t>
            </a:r>
            <a:r>
              <a:rPr lang="ru-RU" sz="2400" dirty="0"/>
              <a:t>– Консультации по вопросам применения ККТ</a:t>
            </a:r>
          </a:p>
          <a:p>
            <a:pPr marL="4175" algn="ctr">
              <a:defRPr/>
            </a:pPr>
            <a:endParaRPr lang="ru-RU" sz="2800" dirty="0"/>
          </a:p>
        </p:txBody>
      </p:sp>
      <p:sp>
        <p:nvSpPr>
          <p:cNvPr id="19459" name="Заголовок 2"/>
          <p:cNvSpPr>
            <a:spLocks noGrp="1"/>
          </p:cNvSpPr>
          <p:nvPr>
            <p:ph type="title"/>
          </p:nvPr>
        </p:nvSpPr>
        <p:spPr>
          <a:xfrm>
            <a:off x="446613" y="359962"/>
            <a:ext cx="8435394" cy="1762375"/>
          </a:xfrm>
        </p:spPr>
        <p:txBody>
          <a:bodyPr/>
          <a:lstStyle/>
          <a:p>
            <a:pPr algn="ctr" defTabSz="914179" fontAlgn="base">
              <a:spcAft>
                <a:spcPct val="0"/>
              </a:spcAft>
            </a:pPr>
            <a:r>
              <a:rPr lang="ru-RU" altLang="ru-RU" sz="2800" dirty="0"/>
              <a:t>Единый телефон </a:t>
            </a:r>
            <a:br>
              <a:rPr lang="ru-RU" altLang="ru-RU" sz="2800" dirty="0"/>
            </a:br>
            <a:r>
              <a:rPr lang="ru-RU" altLang="ru-RU" sz="2800" dirty="0"/>
              <a:t>Управления Федеральной налоговой службы </a:t>
            </a:r>
            <a:br>
              <a:rPr lang="ru-RU" altLang="ru-RU" sz="2800" dirty="0"/>
            </a:br>
            <a:r>
              <a:rPr lang="ru-RU" altLang="ru-RU" sz="2800" dirty="0"/>
              <a:t>по </a:t>
            </a:r>
            <a:r>
              <a:rPr lang="ru-RU" altLang="ru-RU" sz="2800" dirty="0" smtClean="0"/>
              <a:t>Республике Татарстан </a:t>
            </a:r>
            <a:r>
              <a:rPr lang="ru-RU" altLang="ru-RU" sz="2800" dirty="0"/>
              <a:t/>
            </a:r>
            <a:br>
              <a:rPr lang="ru-RU" altLang="ru-RU" sz="2800" dirty="0"/>
            </a:br>
            <a:r>
              <a:rPr lang="ru-RU" altLang="ru-RU" sz="2800" dirty="0">
                <a:solidFill>
                  <a:srgbClr val="FF0000"/>
                </a:solidFill>
              </a:rPr>
              <a:t>+7</a:t>
            </a:r>
            <a:r>
              <a:rPr lang="ru-RU" altLang="ru-RU" sz="2800" dirty="0"/>
              <a:t> </a:t>
            </a:r>
            <a:r>
              <a:rPr lang="ru-RU" altLang="ru-RU" sz="2800" dirty="0" smtClean="0">
                <a:solidFill>
                  <a:srgbClr val="FF0000"/>
                </a:solidFill>
              </a:rPr>
              <a:t>(843) 528-09-90</a:t>
            </a:r>
            <a:endParaRPr lang="ru-RU" altLang="ru-RU" sz="2800" dirty="0">
              <a:solidFill>
                <a:srgbClr val="FF000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E103824-5CE7-48FD-9D3E-3F4FD38F7535}" type="slidenum">
              <a:rPr lang="ru-RU" smtClean="0"/>
              <a:pPr>
                <a:defRPr/>
              </a:pPr>
              <a:t>11</a:t>
            </a:fld>
            <a:endParaRPr lang="ru-RU" dirty="0"/>
          </a:p>
        </p:txBody>
      </p:sp>
      <p:sp>
        <p:nvSpPr>
          <p:cNvPr id="19461" name="Объект 1"/>
          <p:cNvSpPr txBox="1">
            <a:spLocks/>
          </p:cNvSpPr>
          <p:nvPr/>
        </p:nvSpPr>
        <p:spPr bwMode="auto">
          <a:xfrm>
            <a:off x="446613" y="5127302"/>
            <a:ext cx="6218625" cy="1501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4" tIns="45712" rIns="91424" bIns="45712"/>
          <a:lstStyle>
            <a:lvl1pPr marL="4763" eaLnBrk="0" hangingPunct="0">
              <a:spcBef>
                <a:spcPct val="20000"/>
              </a:spcBef>
              <a:buFont typeface="Calibri" pitchFamily="34" charset="0"/>
              <a:buChar char="•"/>
              <a:defRPr sz="3600">
                <a:solidFill>
                  <a:srgbClr val="005AA9"/>
                </a:solidFill>
                <a:latin typeface="Calibri" pitchFamily="34" charset="0"/>
              </a:defRPr>
            </a:lvl1pPr>
            <a:lvl2pPr marL="360363" indent="3175" eaLnBrk="0" hangingPunct="0">
              <a:spcBef>
                <a:spcPct val="20000"/>
              </a:spcBef>
              <a:buFont typeface="Arial" pitchFamily="34" charset="0"/>
              <a:buChar char="–"/>
              <a:defRPr sz="2400">
                <a:solidFill>
                  <a:srgbClr val="504F53"/>
                </a:solidFill>
                <a:latin typeface="Calibri" pitchFamily="34" charset="0"/>
              </a:defRPr>
            </a:lvl2pPr>
            <a:lvl3pPr marL="628650" indent="-26035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rgbClr val="504F53"/>
                </a:solidFill>
                <a:latin typeface="Calibri" pitchFamily="34" charset="0"/>
              </a:defRPr>
            </a:lvl3pPr>
            <a:lvl4pPr marL="1600200" indent="360363" algn="just" eaLnBrk="0" hangingPunct="0">
              <a:lnSpc>
                <a:spcPts val="1800"/>
              </a:lnSpc>
              <a:spcBef>
                <a:spcPts val="400"/>
              </a:spcBef>
              <a:buFont typeface="Arial" pitchFamily="34" charset="0"/>
              <a:buChar char="–"/>
              <a:defRPr sz="1600">
                <a:solidFill>
                  <a:srgbClr val="504F53"/>
                </a:solidFill>
                <a:latin typeface="Calibri" pitchFamily="34" charset="0"/>
              </a:defRPr>
            </a:lvl4pPr>
            <a:lvl5pPr marL="1435100" indent="393700" eaLnBrk="0" hangingPunct="0">
              <a:lnSpc>
                <a:spcPts val="1800"/>
              </a:lnSpc>
              <a:spcBef>
                <a:spcPts val="400"/>
              </a:spcBef>
              <a:buFont typeface="Arial" pitchFamily="34" charset="0"/>
              <a:buChar char="»"/>
              <a:defRPr sz="1400">
                <a:solidFill>
                  <a:srgbClr val="8D8C90"/>
                </a:solidFill>
                <a:latin typeface="Calibri" pitchFamily="34" charset="0"/>
              </a:defRPr>
            </a:lvl5pPr>
            <a:lvl6pPr marL="1892300" indent="393700" defTabSz="1042988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pitchFamily="34" charset="0"/>
              <a:buChar char="»"/>
              <a:defRPr sz="1400">
                <a:solidFill>
                  <a:srgbClr val="8D8C90"/>
                </a:solidFill>
                <a:latin typeface="Calibri" pitchFamily="34" charset="0"/>
              </a:defRPr>
            </a:lvl6pPr>
            <a:lvl7pPr marL="2349500" indent="393700" defTabSz="1042988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pitchFamily="34" charset="0"/>
              <a:buChar char="»"/>
              <a:defRPr sz="1400">
                <a:solidFill>
                  <a:srgbClr val="8D8C90"/>
                </a:solidFill>
                <a:latin typeface="Calibri" pitchFamily="34" charset="0"/>
              </a:defRPr>
            </a:lvl7pPr>
            <a:lvl8pPr marL="2806700" indent="393700" defTabSz="1042988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pitchFamily="34" charset="0"/>
              <a:buChar char="»"/>
              <a:defRPr sz="1400">
                <a:solidFill>
                  <a:srgbClr val="8D8C90"/>
                </a:solidFill>
                <a:latin typeface="Calibri" pitchFamily="34" charset="0"/>
              </a:defRPr>
            </a:lvl8pPr>
            <a:lvl9pPr marL="3263900" indent="393700" defTabSz="1042988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pitchFamily="34" charset="0"/>
              <a:buChar char="»"/>
              <a:defRPr sz="1400">
                <a:solidFill>
                  <a:srgbClr val="8D8C90"/>
                </a:solidFill>
                <a:latin typeface="Calibri" pitchFamily="34" charset="0"/>
              </a:defRPr>
            </a:lvl9pPr>
          </a:lstStyle>
          <a:p>
            <a:pPr algn="just">
              <a:buFontTx/>
              <a:buNone/>
            </a:pPr>
            <a:r>
              <a:rPr lang="ru-RU" altLang="ru-RU" sz="2800" b="1" dirty="0"/>
              <a:t>Так же обращение можно направить с помощью сервисов </a:t>
            </a:r>
            <a:r>
              <a:rPr lang="ru-RU" altLang="ru-RU" sz="2800" b="1" dirty="0">
                <a:solidFill>
                  <a:srgbClr val="FF0000"/>
                </a:solidFill>
              </a:rPr>
              <a:t>«Обратиться в ФНС России»</a:t>
            </a:r>
            <a:r>
              <a:rPr lang="ru-RU" altLang="ru-RU" sz="2800" b="1" dirty="0"/>
              <a:t> и </a:t>
            </a:r>
            <a:r>
              <a:rPr lang="ru-RU" altLang="ru-RU" sz="2800" b="1" dirty="0">
                <a:solidFill>
                  <a:srgbClr val="FF0000"/>
                </a:solidFill>
              </a:rPr>
              <a:t>«Личный кабинет»</a:t>
            </a:r>
            <a:endParaRPr lang="ru-RU" altLang="ru-RU" sz="2100" b="1" dirty="0">
              <a:solidFill>
                <a:srgbClr val="FF0000"/>
              </a:solidFill>
            </a:endParaRPr>
          </a:p>
        </p:txBody>
      </p:sp>
      <p:pic>
        <p:nvPicPr>
          <p:cNvPr id="24582" name="Picture 6" descr="E:\LkFl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34473" y="5337520"/>
            <a:ext cx="1081914" cy="114612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8" name="Picture 2" descr="V:\ЧЕПУРИН С.М\Всякое\Картинки ФНС\FNS_gerb_2020 copy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8424" y="44624"/>
            <a:ext cx="720080" cy="7418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42269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D42EBA-B3AB-440F-8A8D-CF620031D468}" type="slidenum">
              <a:rPr lang="ru-RU" smtClean="0"/>
              <a:t>2</a:t>
            </a:fld>
            <a:endParaRPr lang="ru-RU"/>
          </a:p>
        </p:txBody>
      </p:sp>
      <p:pic>
        <p:nvPicPr>
          <p:cNvPr id="8194" name="Picture 2" descr="V:\ЧЕПУРИН С.М\Всякое\Картинки ФНС\FNS_gerb_2020 copy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16632"/>
            <a:ext cx="683989" cy="7046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822635" y="548680"/>
            <a:ext cx="7337192" cy="5472608"/>
          </a:xfrm>
        </p:spPr>
        <p:txBody>
          <a:bodyPr/>
          <a:lstStyle/>
          <a:p>
            <a:pPr algn="just"/>
            <a:r>
              <a:rPr lang="ru-RU" sz="1800" dirty="0" smtClean="0"/>
              <a:t>        </a:t>
            </a:r>
            <a:r>
              <a:rPr lang="ru-RU" sz="2400" dirty="0" smtClean="0"/>
              <a:t>С </a:t>
            </a:r>
            <a:r>
              <a:rPr lang="ru-RU" sz="2400" dirty="0"/>
              <a:t>1 января 2025 года организации и предприниматели, применяющие УСН, у которых в 2024 году доход превысил 60 млн. рублей, </a:t>
            </a:r>
            <a:r>
              <a:rPr lang="ru-RU" sz="2400" dirty="0" smtClean="0"/>
              <a:t>признаются </a:t>
            </a:r>
            <a:r>
              <a:rPr lang="ru-RU" sz="2400" dirty="0"/>
              <a:t>плательщиками НДС</a:t>
            </a:r>
            <a:r>
              <a:rPr lang="ru-RU" sz="2400" dirty="0" smtClean="0"/>
              <a:t>.</a:t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       </a:t>
            </a:r>
            <a:r>
              <a:rPr lang="ru-RU" sz="2400" dirty="0"/>
              <a:t>Плательщики на УСН вправе выбирать ставку по НДС, т.е. общеустановленные ставки 10% и 20% или пониженные ставки - 5% и 7</a:t>
            </a:r>
            <a:r>
              <a:rPr lang="ru-RU" sz="2400" dirty="0" smtClean="0"/>
              <a:t>%.</a:t>
            </a:r>
            <a:br>
              <a:rPr lang="ru-RU" sz="2400" dirty="0" smtClean="0"/>
            </a:b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 smtClean="0"/>
              <a:t>        5</a:t>
            </a:r>
            <a:r>
              <a:rPr lang="ru-RU" sz="2400" dirty="0"/>
              <a:t>% при доходе от 60 млн. рублей до 250 млн. рублей или 7% при доходе свыше 250 млн. рублей до 450 млн. рублей (сумма доходов каждый </a:t>
            </a:r>
            <a:r>
              <a:rPr lang="ru-RU" sz="2400" dirty="0" smtClean="0"/>
              <a:t>год индексируется).    </a:t>
            </a: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18072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1700808"/>
            <a:ext cx="7920880" cy="4608512"/>
          </a:xfrm>
        </p:spPr>
        <p:txBody>
          <a:bodyPr/>
          <a:lstStyle/>
          <a:p>
            <a:pPr marL="3175" indent="396875" algn="just"/>
            <a:r>
              <a:rPr lang="ru-RU" sz="2000" dirty="0" smtClean="0"/>
              <a:t>Для </a:t>
            </a:r>
            <a:r>
              <a:rPr lang="ru-RU" sz="2000" dirty="0"/>
              <a:t>устранения </a:t>
            </a:r>
            <a:r>
              <a:rPr lang="ru-RU" sz="2000" dirty="0" smtClean="0"/>
              <a:t>нарушений, допущенных </a:t>
            </a:r>
            <a:r>
              <a:rPr lang="ru-RU" sz="2000" dirty="0"/>
              <a:t>при применении контрольно-кассовой </a:t>
            </a:r>
            <a:r>
              <a:rPr lang="ru-RU" sz="2000" dirty="0" smtClean="0"/>
              <a:t>техники (</a:t>
            </a:r>
            <a:r>
              <a:rPr lang="ru-RU" sz="2000" u="sng" dirty="0" smtClean="0"/>
              <a:t>ответственность за которые предусмотрена ч. </a:t>
            </a:r>
            <a:r>
              <a:rPr lang="ru-RU" sz="2000" u="sng" dirty="0" smtClean="0"/>
              <a:t>4 </a:t>
            </a:r>
            <a:r>
              <a:rPr lang="ru-RU" sz="2000" u="sng" dirty="0" smtClean="0"/>
              <a:t>ст. 14.5 КоАП РФ</a:t>
            </a:r>
            <a:r>
              <a:rPr lang="ru-RU" sz="2000" dirty="0" smtClean="0"/>
              <a:t>), Вам </a:t>
            </a:r>
            <a:r>
              <a:rPr lang="ru-RU" sz="2000" dirty="0"/>
              <a:t>необходимо </a:t>
            </a:r>
            <a:r>
              <a:rPr lang="ru-RU" sz="2000" dirty="0">
                <a:solidFill>
                  <a:srgbClr val="FF0000"/>
                </a:solidFill>
              </a:rPr>
              <a:t>сформировать чеки коррекции по каждому расчету</a:t>
            </a:r>
            <a:r>
              <a:rPr lang="ru-RU" sz="2000" dirty="0"/>
              <a:t>, произведенному без указания верной ставки </a:t>
            </a:r>
            <a:r>
              <a:rPr lang="ru-RU" sz="2000" dirty="0" smtClean="0"/>
              <a:t>НДС</a:t>
            </a:r>
            <a:r>
              <a:rPr lang="ru-RU" sz="2000" dirty="0" smtClean="0"/>
              <a:t>.</a:t>
            </a:r>
          </a:p>
          <a:p>
            <a:pPr marL="3175" indent="396875" algn="just"/>
            <a:r>
              <a:rPr lang="ru-RU" sz="2000" dirty="0"/>
              <a:t>Методические рекомендации по исправлению ошибок при осуществлении </a:t>
            </a:r>
            <a:r>
              <a:rPr lang="ru-RU" sz="2000" dirty="0" smtClean="0"/>
              <a:t>расчетов р</a:t>
            </a:r>
            <a:r>
              <a:rPr lang="ru-RU" altLang="ru-RU" sz="2000" dirty="0" smtClean="0"/>
              <a:t>азмещены </a:t>
            </a:r>
            <a:r>
              <a:rPr lang="ru-RU" altLang="ru-RU" sz="2000" dirty="0"/>
              <a:t>на </a:t>
            </a:r>
            <a:r>
              <a:rPr lang="ru-RU" altLang="ru-RU" sz="2000" dirty="0" smtClean="0"/>
              <a:t>сайте:</a:t>
            </a:r>
          </a:p>
          <a:p>
            <a:pPr marL="3175" indent="396875" algn="just"/>
            <a:r>
              <a:rPr lang="ru-RU" altLang="ru-RU" sz="2000" dirty="0" smtClean="0"/>
              <a:t>https</a:t>
            </a:r>
            <a:r>
              <a:rPr lang="ru-RU" altLang="ru-RU" sz="2000" dirty="0"/>
              <a:t>://kkt-online.nalog.ru </a:t>
            </a:r>
            <a:r>
              <a:rPr lang="ru-RU" altLang="ru-RU" sz="2000" dirty="0"/>
              <a:t>в </a:t>
            </a:r>
            <a:r>
              <a:rPr lang="ru-RU" altLang="ru-RU" sz="2000" dirty="0"/>
              <a:t>разделе «Материалы»</a:t>
            </a:r>
          </a:p>
          <a:p>
            <a:pPr marL="3175" indent="396875" algn="just"/>
            <a:endParaRPr lang="ru-RU" sz="20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11560" y="620689"/>
            <a:ext cx="8280919" cy="1008111"/>
          </a:xfrm>
        </p:spPr>
        <p:txBody>
          <a:bodyPr/>
          <a:lstStyle/>
          <a:p>
            <a:pPr algn="ctr"/>
            <a:r>
              <a:rPr lang="ru-RU" sz="2000" dirty="0" smtClean="0"/>
              <a:t>Работаю </a:t>
            </a:r>
            <a:r>
              <a:rPr lang="ru-RU" sz="2000" dirty="0" smtClean="0"/>
              <a:t>на НДС 5% или 7% с начала года. Прошивку ККТ обновили только сейчас, что делать с расчетами, произведенными без прошивки?</a:t>
            </a:r>
            <a:endParaRPr lang="ru-RU" sz="2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D42EBA-B3AB-440F-8A8D-CF620031D468}" type="slidenum">
              <a:rPr lang="ru-RU" smtClean="0"/>
              <a:t>3</a:t>
            </a:fld>
            <a:endParaRPr lang="ru-RU"/>
          </a:p>
        </p:txBody>
      </p:sp>
      <p:pic>
        <p:nvPicPr>
          <p:cNvPr id="6" name="Picture 2" descr="V:\ЧЕПУРИН С.М\Всякое\Картинки ФНС\FNS_gerb_2020 copy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8424" y="44624"/>
            <a:ext cx="683989" cy="7046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5" descr="C:\Users\1800-0~1\AppData\Local\Temp\notesAF924C\~4805775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4581128"/>
            <a:ext cx="1762125" cy="176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54456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1484784"/>
            <a:ext cx="7848871" cy="5040560"/>
          </a:xfrm>
        </p:spPr>
        <p:txBody>
          <a:bodyPr/>
          <a:lstStyle/>
          <a:p>
            <a:pPr marL="3175" algn="r"/>
            <a:r>
              <a:rPr lang="ru-RU" sz="2000" dirty="0"/>
              <a:t>С </a:t>
            </a:r>
            <a:r>
              <a:rPr lang="ru-RU" sz="2000" dirty="0">
                <a:solidFill>
                  <a:srgbClr val="FF0000"/>
                </a:solidFill>
              </a:rPr>
              <a:t>01.03.2025</a:t>
            </a:r>
            <a:r>
              <a:rPr lang="ru-RU" sz="2000" dirty="0"/>
              <a:t> вступят в силу следующие </a:t>
            </a:r>
            <a:r>
              <a:rPr lang="ru-RU" sz="2000" dirty="0" smtClean="0"/>
              <a:t>изменения:</a:t>
            </a:r>
          </a:p>
          <a:p>
            <a:pPr marL="3175" algn="just"/>
            <a:endParaRPr lang="ru-RU" sz="1400" b="0" dirty="0"/>
          </a:p>
          <a:p>
            <a:pPr marL="288925" indent="-285750" algn="just">
              <a:buFontTx/>
              <a:buChar char="-"/>
            </a:pPr>
            <a:r>
              <a:rPr lang="ru-RU" sz="1400" dirty="0"/>
              <a:t>Срок оказания государственной услуги по регистрации (перерегистрации) ККТ </a:t>
            </a:r>
            <a:r>
              <a:rPr lang="ru-RU" sz="1400" dirty="0">
                <a:solidFill>
                  <a:srgbClr val="FF0000"/>
                </a:solidFill>
              </a:rPr>
              <a:t>сокращен в два раза - с 10 до 5 рабочих дней</a:t>
            </a:r>
            <a:r>
              <a:rPr lang="ru-RU" sz="1400" dirty="0"/>
              <a:t>;</a:t>
            </a:r>
          </a:p>
          <a:p>
            <a:pPr marL="3175" algn="just"/>
            <a:endParaRPr lang="ru-RU" sz="300" dirty="0"/>
          </a:p>
          <a:p>
            <a:pPr marL="288925" indent="-285750" algn="just">
              <a:buFontTx/>
              <a:buChar char="-"/>
            </a:pPr>
            <a:r>
              <a:rPr lang="ru-RU" sz="1400" dirty="0" smtClean="0"/>
              <a:t>При </a:t>
            </a:r>
            <a:r>
              <a:rPr lang="ru-RU" sz="1400" dirty="0" smtClean="0">
                <a:solidFill>
                  <a:srgbClr val="FF0000"/>
                </a:solidFill>
              </a:rPr>
              <a:t>онлайн регистрации ККТ</a:t>
            </a:r>
            <a:r>
              <a:rPr lang="ru-RU" sz="1400" dirty="0" smtClean="0"/>
              <a:t> </a:t>
            </a:r>
            <a:r>
              <a:rPr lang="ru-RU" sz="1400" dirty="0"/>
              <a:t>в </a:t>
            </a:r>
            <a:r>
              <a:rPr lang="ru-RU" sz="1400" dirty="0" smtClean="0"/>
              <a:t>налоговый орган </a:t>
            </a:r>
            <a:r>
              <a:rPr lang="ru-RU" sz="1400" dirty="0"/>
              <a:t>можно </a:t>
            </a:r>
            <a:r>
              <a:rPr lang="ru-RU" sz="1400" dirty="0">
                <a:solidFill>
                  <a:srgbClr val="FF0000"/>
                </a:solidFill>
              </a:rPr>
              <a:t>не передавать сведения</a:t>
            </a:r>
            <a:r>
              <a:rPr lang="ru-RU" sz="1400" dirty="0"/>
              <a:t>, содержащиеся в сформированном отчете о </a:t>
            </a:r>
            <a:r>
              <a:rPr lang="ru-RU" sz="1400" dirty="0" smtClean="0"/>
              <a:t>регистрации. Достаточно </a:t>
            </a:r>
            <a:r>
              <a:rPr lang="ru-RU" sz="1400" dirty="0">
                <a:solidFill>
                  <a:srgbClr val="FF0000"/>
                </a:solidFill>
              </a:rPr>
              <a:t>направить его в электронной форме через ОФД</a:t>
            </a:r>
            <a:r>
              <a:rPr lang="ru-RU" sz="1400" dirty="0" smtClean="0"/>
              <a:t>;</a:t>
            </a:r>
          </a:p>
          <a:p>
            <a:pPr marL="3175" algn="just"/>
            <a:endParaRPr lang="ru-RU" sz="300" dirty="0"/>
          </a:p>
          <a:p>
            <a:pPr marL="288925" indent="-285750" algn="just">
              <a:buFontTx/>
              <a:buChar char="-"/>
            </a:pPr>
            <a:r>
              <a:rPr lang="ru-RU" sz="1400" dirty="0"/>
              <a:t>В</a:t>
            </a:r>
            <a:r>
              <a:rPr lang="ru-RU" sz="1400" dirty="0" smtClean="0"/>
              <a:t> </a:t>
            </a:r>
            <a:r>
              <a:rPr lang="ru-RU" sz="1400" dirty="0"/>
              <a:t>случае </a:t>
            </a:r>
            <a:r>
              <a:rPr lang="ru-RU" sz="1400" dirty="0">
                <a:solidFill>
                  <a:srgbClr val="FF0000"/>
                </a:solidFill>
              </a:rPr>
              <a:t>перерегистрации </a:t>
            </a:r>
            <a:r>
              <a:rPr lang="ru-RU" sz="1400" dirty="0" smtClean="0">
                <a:solidFill>
                  <a:srgbClr val="FF0000"/>
                </a:solidFill>
              </a:rPr>
              <a:t>ККТ</a:t>
            </a:r>
            <a:r>
              <a:rPr lang="ru-RU" sz="1400" dirty="0" smtClean="0"/>
              <a:t> </a:t>
            </a:r>
            <a:r>
              <a:rPr lang="ru-RU" sz="1400" dirty="0"/>
              <a:t>(например, в связи с заменой фискального накопителя) соответствующее </a:t>
            </a:r>
            <a:r>
              <a:rPr lang="ru-RU" sz="1400" dirty="0">
                <a:solidFill>
                  <a:srgbClr val="FF0000"/>
                </a:solidFill>
              </a:rPr>
              <a:t>заявление в </a:t>
            </a:r>
            <a:r>
              <a:rPr lang="ru-RU" sz="1400" dirty="0" smtClean="0">
                <a:solidFill>
                  <a:srgbClr val="FF0000"/>
                </a:solidFill>
              </a:rPr>
              <a:t>налоговый орган </a:t>
            </a:r>
            <a:r>
              <a:rPr lang="ru-RU" sz="1400" dirty="0">
                <a:solidFill>
                  <a:srgbClr val="FF0000"/>
                </a:solidFill>
              </a:rPr>
              <a:t>можно не подавать</a:t>
            </a:r>
            <a:r>
              <a:rPr lang="ru-RU" sz="1400" dirty="0"/>
              <a:t> при условии направления </a:t>
            </a:r>
            <a:r>
              <a:rPr lang="ru-RU" sz="1400" dirty="0" smtClean="0"/>
              <a:t> </a:t>
            </a:r>
            <a:r>
              <a:rPr lang="ru-RU" sz="1400" dirty="0" smtClean="0">
                <a:solidFill>
                  <a:srgbClr val="FF0000"/>
                </a:solidFill>
              </a:rPr>
              <a:t>отчета </a:t>
            </a:r>
            <a:r>
              <a:rPr lang="ru-RU" sz="1400" dirty="0">
                <a:solidFill>
                  <a:srgbClr val="FF0000"/>
                </a:solidFill>
              </a:rPr>
              <a:t>об изменении параметров </a:t>
            </a:r>
            <a:r>
              <a:rPr lang="ru-RU" sz="1400" dirty="0" smtClean="0">
                <a:solidFill>
                  <a:srgbClr val="FF0000"/>
                </a:solidFill>
              </a:rPr>
              <a:t>регистрации через ОФД</a:t>
            </a:r>
            <a:r>
              <a:rPr lang="ru-RU" sz="1400" dirty="0" smtClean="0"/>
              <a:t>;</a:t>
            </a:r>
          </a:p>
          <a:p>
            <a:pPr marL="3175" algn="just"/>
            <a:endParaRPr lang="ru-RU" sz="300" dirty="0"/>
          </a:p>
          <a:p>
            <a:pPr marL="288925" indent="-285750" algn="just">
              <a:buFontTx/>
              <a:buChar char="-"/>
            </a:pPr>
            <a:r>
              <a:rPr lang="ru-RU" sz="1400" dirty="0" smtClean="0"/>
              <a:t>Расширен </a:t>
            </a:r>
            <a:r>
              <a:rPr lang="ru-RU" sz="1400" dirty="0">
                <a:solidFill>
                  <a:srgbClr val="FF0000"/>
                </a:solidFill>
              </a:rPr>
              <a:t>перечень оснований для снятия ККТ</a:t>
            </a:r>
            <a:r>
              <a:rPr lang="ru-RU" sz="1400" dirty="0"/>
              <a:t> с учета </a:t>
            </a:r>
            <a:r>
              <a:rPr lang="ru-RU" sz="1400" dirty="0" smtClean="0"/>
              <a:t>налоговым органом </a:t>
            </a:r>
            <a:r>
              <a:rPr lang="ru-RU" sz="1400" dirty="0"/>
              <a:t>в одностороннем порядке без заявления пользователя. Так, ККТ </a:t>
            </a:r>
            <a:r>
              <a:rPr lang="ru-RU" sz="1400" dirty="0">
                <a:solidFill>
                  <a:srgbClr val="FF0000"/>
                </a:solidFill>
              </a:rPr>
              <a:t>принудительно снимут с учета</a:t>
            </a:r>
            <a:r>
              <a:rPr lang="ru-RU" sz="1400" dirty="0"/>
              <a:t>, если </a:t>
            </a:r>
            <a:r>
              <a:rPr lang="ru-RU" sz="1400" dirty="0" smtClean="0"/>
              <a:t>в </a:t>
            </a:r>
            <a:r>
              <a:rPr lang="ru-RU" sz="1400" dirty="0"/>
              <a:t>ходе контрольных </a:t>
            </a:r>
            <a:r>
              <a:rPr lang="ru-RU" sz="1400" dirty="0" smtClean="0"/>
              <a:t>мероприятий </a:t>
            </a:r>
            <a:r>
              <a:rPr lang="ru-RU" sz="1400" dirty="0" smtClean="0">
                <a:solidFill>
                  <a:srgbClr val="FF0000"/>
                </a:solidFill>
              </a:rPr>
              <a:t>инспектору </a:t>
            </a:r>
            <a:r>
              <a:rPr lang="ru-RU" sz="1400" dirty="0">
                <a:solidFill>
                  <a:srgbClr val="FF0000"/>
                </a:solidFill>
              </a:rPr>
              <a:t>не предоставлен доступ к кассе</a:t>
            </a:r>
            <a:r>
              <a:rPr lang="ru-RU" sz="1400" dirty="0"/>
              <a:t>, в том числе для считывания данных фискального накопителя. Причем повторно зарегистрировать такую ККТ можно будет только </a:t>
            </a:r>
            <a:r>
              <a:rPr lang="ru-RU" sz="1400" dirty="0">
                <a:solidFill>
                  <a:srgbClr val="FF0000"/>
                </a:solidFill>
              </a:rPr>
              <a:t>после получения </a:t>
            </a:r>
            <a:r>
              <a:rPr lang="ru-RU" sz="1400" dirty="0" smtClean="0">
                <a:solidFill>
                  <a:srgbClr val="FF0000"/>
                </a:solidFill>
              </a:rPr>
              <a:t>инспектором </a:t>
            </a:r>
            <a:r>
              <a:rPr lang="ru-RU" sz="1400" dirty="0">
                <a:solidFill>
                  <a:srgbClr val="FF0000"/>
                </a:solidFill>
              </a:rPr>
              <a:t>доступа к ней</a:t>
            </a:r>
            <a:r>
              <a:rPr lang="ru-RU" sz="1400" dirty="0" smtClean="0"/>
              <a:t>.</a:t>
            </a:r>
          </a:p>
          <a:p>
            <a:pPr marL="3175" algn="just"/>
            <a:endParaRPr lang="ru-RU" sz="1400" dirty="0"/>
          </a:p>
          <a:p>
            <a:pPr marL="3175" algn="just"/>
            <a:r>
              <a:rPr lang="ru-RU" sz="1400" dirty="0"/>
              <a:t>С </a:t>
            </a:r>
            <a:r>
              <a:rPr lang="ru-RU" sz="1400" dirty="0">
                <a:solidFill>
                  <a:srgbClr val="FF0000"/>
                </a:solidFill>
              </a:rPr>
              <a:t>01.09.2025</a:t>
            </a:r>
            <a:r>
              <a:rPr lang="ru-RU" sz="1400" dirty="0"/>
              <a:t> </a:t>
            </a:r>
            <a:r>
              <a:rPr lang="ru-RU" sz="1400" dirty="0" smtClean="0"/>
              <a:t>вводятся </a:t>
            </a:r>
            <a:r>
              <a:rPr lang="ru-RU" sz="1400" dirty="0"/>
              <a:t>новые способы подачи в </a:t>
            </a:r>
            <a:r>
              <a:rPr lang="ru-RU" sz="1400" dirty="0" smtClean="0"/>
              <a:t>налоговый орган </a:t>
            </a:r>
            <a:r>
              <a:rPr lang="ru-RU" sz="1400" dirty="0">
                <a:solidFill>
                  <a:srgbClr val="FF0000"/>
                </a:solidFill>
              </a:rPr>
              <a:t>заявлений о регистрации (перерегистрации) ККТ и о снятии ее с учета</a:t>
            </a:r>
            <a:r>
              <a:rPr lang="ru-RU" sz="1400" dirty="0"/>
              <a:t>, а также других фискальных документов. Сделать это можно будет в том числе через личный кабинет на </a:t>
            </a:r>
            <a:r>
              <a:rPr lang="ru-RU" sz="1400" dirty="0">
                <a:solidFill>
                  <a:srgbClr val="FF0000"/>
                </a:solidFill>
              </a:rPr>
              <a:t>Едином портале </a:t>
            </a:r>
            <a:r>
              <a:rPr lang="ru-RU" sz="1400" dirty="0" smtClean="0">
                <a:solidFill>
                  <a:srgbClr val="FF0000"/>
                </a:solidFill>
              </a:rPr>
              <a:t>государственных услуг, </a:t>
            </a:r>
            <a:r>
              <a:rPr lang="ru-RU" sz="1400" dirty="0">
                <a:solidFill>
                  <a:srgbClr val="FF0000"/>
                </a:solidFill>
              </a:rPr>
              <a:t>через изготовителя </a:t>
            </a:r>
            <a:r>
              <a:rPr lang="ru-RU" sz="1400" dirty="0" smtClean="0">
                <a:solidFill>
                  <a:srgbClr val="FF0000"/>
                </a:solidFill>
              </a:rPr>
              <a:t>ККТ</a:t>
            </a:r>
            <a:r>
              <a:rPr lang="ru-RU" sz="1400" dirty="0" smtClean="0"/>
              <a:t>.</a:t>
            </a:r>
            <a:endParaRPr lang="ru-RU" sz="1400" dirty="0"/>
          </a:p>
          <a:p>
            <a:pPr marL="3175" algn="just"/>
            <a:endParaRPr lang="ru-RU" sz="14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39552" y="450989"/>
            <a:ext cx="8064896" cy="1105803"/>
          </a:xfrm>
        </p:spPr>
        <p:txBody>
          <a:bodyPr/>
          <a:lstStyle/>
          <a:p>
            <a:pPr algn="ctr"/>
            <a:r>
              <a:rPr lang="ru-RU" sz="4400" dirty="0" smtClean="0"/>
              <a:t>Изменения в регистрации ККТ</a:t>
            </a:r>
            <a:endParaRPr lang="ru-RU" sz="4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D42EBA-B3AB-440F-8A8D-CF620031D468}" type="slidenum">
              <a:rPr lang="ru-RU" smtClean="0"/>
              <a:t>4</a:t>
            </a:fld>
            <a:endParaRPr lang="ru-RU"/>
          </a:p>
        </p:txBody>
      </p:sp>
      <p:pic>
        <p:nvPicPr>
          <p:cNvPr id="5" name="Picture 2" descr="V:\ЧЕПУРИН С.М\Всякое\Картинки ФНС\FNS_gerb_2020 copy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2794" y="116632"/>
            <a:ext cx="683989" cy="7046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85648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1696092"/>
            <a:ext cx="7848874" cy="4973268"/>
          </a:xfrm>
        </p:spPr>
        <p:txBody>
          <a:bodyPr numCol="1"/>
          <a:lstStyle/>
          <a:p>
            <a:pPr marL="3175" indent="358775" algn="just"/>
            <a:r>
              <a:rPr lang="ru-RU" sz="2000" dirty="0"/>
              <a:t>С </a:t>
            </a:r>
            <a:r>
              <a:rPr lang="ru-RU" sz="2000" dirty="0"/>
              <a:t>01.03.2025 ИП смогут работать без кассы при оказании услуг населению в сфере образования </a:t>
            </a:r>
            <a:r>
              <a:rPr lang="ru-RU" sz="2000" u="sng" dirty="0">
                <a:solidFill>
                  <a:srgbClr val="FF0000"/>
                </a:solidFill>
              </a:rPr>
              <a:t>(при наличии соответствующей лицензии)</a:t>
            </a:r>
            <a:r>
              <a:rPr lang="ru-RU" sz="2000" dirty="0"/>
              <a:t>, а также в сфере физической культуры и спорта. При этом указанные виды деятельности должны быть для ИП </a:t>
            </a:r>
            <a:r>
              <a:rPr lang="ru-RU" sz="2000" dirty="0"/>
              <a:t>основными (п</a:t>
            </a:r>
            <a:r>
              <a:rPr lang="ru-RU" sz="2000" dirty="0"/>
              <a:t>. 13 ст. 2 Закона от 22.05.2003 N </a:t>
            </a:r>
            <a:r>
              <a:rPr lang="ru-RU" sz="2000" dirty="0"/>
              <a:t>54-ФЗ).</a:t>
            </a:r>
            <a:endParaRPr lang="ru-RU" sz="2000" dirty="0"/>
          </a:p>
          <a:p>
            <a:pPr marL="3175" algn="just"/>
            <a:endParaRPr lang="ru-RU" sz="1600" dirty="0"/>
          </a:p>
          <a:p>
            <a:pPr marL="3175" algn="just"/>
            <a:r>
              <a:rPr lang="ru-RU" sz="2000" dirty="0"/>
              <a:t> </a:t>
            </a:r>
            <a:r>
              <a:rPr lang="ru-RU" sz="2000" dirty="0" smtClean="0"/>
              <a:t>      При </a:t>
            </a:r>
            <a:r>
              <a:rPr lang="ru-RU" sz="2000" dirty="0"/>
              <a:t>осуществлении расчетов </a:t>
            </a:r>
            <a:r>
              <a:rPr lang="ru-RU" sz="2000" dirty="0">
                <a:solidFill>
                  <a:srgbClr val="FF0000"/>
                </a:solidFill>
              </a:rPr>
              <a:t>наличными деньгами </a:t>
            </a:r>
            <a:r>
              <a:rPr lang="ru-RU" sz="2000" dirty="0"/>
              <a:t>или  </a:t>
            </a:r>
            <a:r>
              <a:rPr lang="ru-RU" sz="2000" dirty="0">
                <a:solidFill>
                  <a:srgbClr val="FF0000"/>
                </a:solidFill>
              </a:rPr>
              <a:t>с предъявлением электронного средства платежа (эквайринг)</a:t>
            </a:r>
            <a:r>
              <a:rPr lang="ru-RU" sz="2000" dirty="0"/>
              <a:t> при условии непосредственного взаимодействия клиента с поставщиком услуг </a:t>
            </a:r>
            <a:r>
              <a:rPr lang="ru-RU" sz="2000" dirty="0">
                <a:solidFill>
                  <a:srgbClr val="FF0000"/>
                </a:solidFill>
              </a:rPr>
              <a:t>ККТ применяется в общеустановленном порядке</a:t>
            </a:r>
            <a:r>
              <a:rPr lang="ru-RU" sz="2000" dirty="0"/>
              <a:t>.</a:t>
            </a:r>
          </a:p>
          <a:p>
            <a:pPr marL="3175" algn="just"/>
            <a:endParaRPr lang="ru-RU" sz="1600" dirty="0" smtClean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22635" y="450989"/>
            <a:ext cx="7337192" cy="1105803"/>
          </a:xfrm>
        </p:spPr>
        <p:txBody>
          <a:bodyPr/>
          <a:lstStyle/>
          <a:p>
            <a:pPr algn="ctr"/>
            <a:r>
              <a:rPr lang="ru-RU" sz="3200" dirty="0"/>
              <a:t>ОСВОБОЖДЕНИЕ ОТ ПРИМЕНЕНИЯ ККТ</a:t>
            </a:r>
            <a:endParaRPr lang="ru-RU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755576" y="1916831"/>
            <a:ext cx="3672408" cy="4613229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rm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D42EBA-B3AB-440F-8A8D-CF620031D468}" type="slidenum">
              <a:rPr lang="ru-RU" smtClean="0"/>
              <a:t>5</a:t>
            </a:fld>
            <a:endParaRPr lang="ru-RU"/>
          </a:p>
        </p:txBody>
      </p:sp>
      <p:pic>
        <p:nvPicPr>
          <p:cNvPr id="7170" name="Picture 2" descr="V:\ЧЕПУРИН С.М\Всякое\Картинки ФНС\FNS_gerb_2020 copy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4143" y="116632"/>
            <a:ext cx="684361" cy="7050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0016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1052736"/>
            <a:ext cx="7848871" cy="5256584"/>
          </a:xfrm>
        </p:spPr>
        <p:txBody>
          <a:bodyPr/>
          <a:lstStyle/>
          <a:p>
            <a:r>
              <a:rPr lang="ru-RU" sz="1800" dirty="0"/>
              <a:t>С 1 марта 2025 года право не применять ККТ при торговле на розничных рынках, ярмарках, в выставочных комплексах останется только у следующих продавцов:</a:t>
            </a:r>
          </a:p>
          <a:p>
            <a:r>
              <a:rPr lang="ru-RU" sz="1800" dirty="0"/>
              <a:t>- налогоплательщики на ЕСХН, имеющих не более трех торговых мест при условии, что совокупная площадь торговых мест, не превышает 15 кв.м.;</a:t>
            </a:r>
          </a:p>
          <a:p>
            <a:r>
              <a:rPr lang="ru-RU" sz="1800" dirty="0"/>
              <a:t>- индивидуальные предприниматели, применяющие ПСН по определенным видам деятельности (п. 2.4 ст. 2 Федерального закона № 54-ФЗ (ред. от 08.08.2024)), при торговле на ярмарке выходного дня, общее число торговых мест на которой не превышает пятидесяти;</a:t>
            </a:r>
          </a:p>
          <a:p>
            <a:r>
              <a:rPr lang="ru-RU" sz="1800" dirty="0"/>
              <a:t>- с 1.03.2025 по 1.09.2025 сельскохозяйственные потребительские кооперативы (кроме сельскохозяйственных кредитных потребительских кооперативов</a:t>
            </a:r>
            <a:r>
              <a:rPr lang="ru-RU" sz="1800" dirty="0" smtClean="0"/>
              <a:t>) при торговле товарами в розницу</a:t>
            </a:r>
            <a:endParaRPr lang="ru-RU" sz="1800" dirty="0" smtClean="0"/>
          </a:p>
          <a:p>
            <a:pPr marL="3175" indent="358775" algn="just"/>
            <a:r>
              <a:rPr lang="ru-RU" sz="1800" dirty="0" smtClean="0"/>
              <a:t>В случае, если организации или индивидуальные предприниматели </a:t>
            </a:r>
            <a:r>
              <a:rPr lang="ru-RU" sz="1800" dirty="0" smtClean="0">
                <a:solidFill>
                  <a:srgbClr val="FF0000"/>
                </a:solidFill>
              </a:rPr>
              <a:t>имели право не применять</a:t>
            </a:r>
            <a:r>
              <a:rPr lang="ru-RU" sz="1800" dirty="0" smtClean="0"/>
              <a:t> контрольно-кассовую технику </a:t>
            </a:r>
            <a:r>
              <a:rPr lang="ru-RU" sz="1800" dirty="0" smtClean="0">
                <a:solidFill>
                  <a:srgbClr val="FF0000"/>
                </a:solidFill>
              </a:rPr>
              <a:t>до вступления в силу</a:t>
            </a:r>
            <a:r>
              <a:rPr lang="ru-RU" sz="1800" dirty="0" smtClean="0"/>
              <a:t> изменений Законодательства о ККТ с </a:t>
            </a:r>
            <a:r>
              <a:rPr lang="ru-RU" sz="1800" u="sng" dirty="0" smtClean="0"/>
              <a:t>01.03.2025г.</a:t>
            </a:r>
            <a:r>
              <a:rPr lang="ru-RU" sz="1800" dirty="0" smtClean="0"/>
              <a:t>, вправе </a:t>
            </a:r>
            <a:r>
              <a:rPr lang="ru-RU" sz="1800" dirty="0" smtClean="0">
                <a:solidFill>
                  <a:srgbClr val="FF0000"/>
                </a:solidFill>
              </a:rPr>
              <a:t>не указывать в кассовом чеке наименования товара и его количества</a:t>
            </a:r>
            <a:r>
              <a:rPr lang="ru-RU" sz="1800" dirty="0" smtClean="0"/>
              <a:t> </a:t>
            </a:r>
            <a:r>
              <a:rPr lang="ru-RU" sz="1800" dirty="0" smtClean="0">
                <a:solidFill>
                  <a:srgbClr val="FF0000"/>
                </a:solidFill>
              </a:rPr>
              <a:t>до</a:t>
            </a:r>
            <a:r>
              <a:rPr lang="ru-RU" sz="1800" dirty="0" smtClean="0"/>
              <a:t> </a:t>
            </a:r>
            <a:r>
              <a:rPr lang="ru-RU" sz="1800" u="sng" dirty="0" smtClean="0"/>
              <a:t>1 января 2026 года</a:t>
            </a:r>
            <a:r>
              <a:rPr lang="ru-RU" sz="1800" dirty="0" smtClean="0"/>
              <a:t>. </a:t>
            </a:r>
          </a:p>
          <a:p>
            <a:pPr marL="3175" algn="just"/>
            <a:endParaRPr lang="ru-RU" sz="20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71600" y="522997"/>
            <a:ext cx="7205750" cy="457731"/>
          </a:xfrm>
        </p:spPr>
        <p:txBody>
          <a:bodyPr/>
          <a:lstStyle/>
          <a:p>
            <a:pPr algn="ctr"/>
            <a:r>
              <a:rPr lang="ru-RU" sz="1800" dirty="0"/>
              <a:t>ПРИМЕНЕНИЕ ККТ ПРИ РЕАЛИЗАЦИИ ТОВАРОВ НА РЫНКАХ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D42EBA-B3AB-440F-8A8D-CF620031D468}" type="slidenum">
              <a:rPr lang="ru-RU" smtClean="0"/>
              <a:t>6</a:t>
            </a:fld>
            <a:endParaRPr lang="ru-RU"/>
          </a:p>
        </p:txBody>
      </p:sp>
      <p:pic>
        <p:nvPicPr>
          <p:cNvPr id="6" name="Picture 2" descr="V:\ЧЕПУРИН С.М\Всякое\Картинки ФНС\FNS_gerb_2020 copy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5" y="116632"/>
            <a:ext cx="683989" cy="7046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50865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6" y="1606871"/>
            <a:ext cx="7920879" cy="4918473"/>
          </a:xfrm>
        </p:spPr>
        <p:txBody>
          <a:bodyPr/>
          <a:lstStyle/>
          <a:p>
            <a:pPr marL="3175" indent="358775" algn="just"/>
            <a:r>
              <a:rPr lang="ru-RU" sz="1800" dirty="0"/>
              <a:t>На </a:t>
            </a:r>
            <a:r>
              <a:rPr lang="ru-RU" sz="1800" dirty="0" smtClean="0"/>
              <a:t>организации</a:t>
            </a:r>
            <a:r>
              <a:rPr lang="ru-RU" sz="1800" dirty="0" smtClean="0">
                <a:solidFill>
                  <a:srgbClr val="FF0000"/>
                </a:solidFill>
              </a:rPr>
              <a:t>, </a:t>
            </a:r>
            <a:r>
              <a:rPr lang="ru-RU" sz="1800" dirty="0">
                <a:solidFill>
                  <a:srgbClr val="FF0000"/>
                </a:solidFill>
              </a:rPr>
              <a:t>управляющие рынками</a:t>
            </a:r>
            <a:r>
              <a:rPr lang="ru-RU" sz="1800" dirty="0"/>
              <a:t>, возложены новые </a:t>
            </a:r>
            <a:r>
              <a:rPr lang="ru-RU" sz="1800" dirty="0">
                <a:solidFill>
                  <a:srgbClr val="FF0000"/>
                </a:solidFill>
              </a:rPr>
              <a:t>обязанности и ответственность</a:t>
            </a:r>
            <a:r>
              <a:rPr lang="ru-RU" sz="1800" dirty="0"/>
              <a:t> за их невыполнение. </a:t>
            </a:r>
            <a:r>
              <a:rPr lang="ru-RU" sz="1800" dirty="0" smtClean="0"/>
              <a:t>Организация будет привлечена к ответственности, </a:t>
            </a:r>
            <a:r>
              <a:rPr lang="ru-RU" sz="1800" dirty="0"/>
              <a:t>если она</a:t>
            </a:r>
            <a:r>
              <a:rPr lang="ru-RU" sz="1800" dirty="0" smtClean="0"/>
              <a:t>:</a:t>
            </a:r>
          </a:p>
          <a:p>
            <a:pPr marL="3175" algn="just"/>
            <a:endParaRPr lang="ru-RU" sz="1800" dirty="0"/>
          </a:p>
          <a:p>
            <a:pPr marL="3175" algn="just"/>
            <a:r>
              <a:rPr lang="ru-RU" sz="1800" dirty="0"/>
              <a:t>- </a:t>
            </a:r>
            <a:r>
              <a:rPr lang="ru-RU" sz="1800" dirty="0" smtClean="0"/>
              <a:t>Разрешила </a:t>
            </a:r>
            <a:r>
              <a:rPr lang="ru-RU" sz="1800" dirty="0"/>
              <a:t>торговать </a:t>
            </a:r>
            <a:r>
              <a:rPr lang="ru-RU" sz="1800" dirty="0">
                <a:solidFill>
                  <a:srgbClr val="FF0000"/>
                </a:solidFill>
              </a:rPr>
              <a:t>без представления копии карточки регистрации ККТ</a:t>
            </a:r>
            <a:r>
              <a:rPr lang="ru-RU" sz="1800" dirty="0"/>
              <a:t>;</a:t>
            </a:r>
          </a:p>
          <a:p>
            <a:pPr marL="3175" algn="just"/>
            <a:r>
              <a:rPr lang="ru-RU" sz="1800" dirty="0"/>
              <a:t>- </a:t>
            </a:r>
            <a:r>
              <a:rPr lang="ru-RU" sz="1800" dirty="0" smtClean="0">
                <a:solidFill>
                  <a:srgbClr val="FF0000"/>
                </a:solidFill>
              </a:rPr>
              <a:t>Не </a:t>
            </a:r>
            <a:r>
              <a:rPr lang="ru-RU" sz="1800" dirty="0">
                <a:solidFill>
                  <a:srgbClr val="FF0000"/>
                </a:solidFill>
              </a:rPr>
              <a:t>проверила факт регистрации ККТ </a:t>
            </a:r>
            <a:r>
              <a:rPr lang="ru-RU" sz="1800" dirty="0"/>
              <a:t>на сайте ФНС;</a:t>
            </a:r>
          </a:p>
          <a:p>
            <a:pPr marL="3175" algn="just"/>
            <a:r>
              <a:rPr lang="ru-RU" sz="1800" dirty="0"/>
              <a:t>- </a:t>
            </a:r>
            <a:r>
              <a:rPr lang="ru-RU" sz="1800" dirty="0" smtClean="0">
                <a:solidFill>
                  <a:srgbClr val="FF0000"/>
                </a:solidFill>
              </a:rPr>
              <a:t>Не потребовала </a:t>
            </a:r>
            <a:r>
              <a:rPr lang="ru-RU" sz="1800" dirty="0">
                <a:solidFill>
                  <a:srgbClr val="FF0000"/>
                </a:solidFill>
              </a:rPr>
              <a:t>зарегистрировать </a:t>
            </a:r>
            <a:r>
              <a:rPr lang="ru-RU" sz="1800" dirty="0" smtClean="0">
                <a:solidFill>
                  <a:srgbClr val="FF0000"/>
                </a:solidFill>
              </a:rPr>
              <a:t>ККТ</a:t>
            </a:r>
            <a:r>
              <a:rPr lang="ru-RU" sz="1800" dirty="0" smtClean="0"/>
              <a:t> </a:t>
            </a:r>
            <a:r>
              <a:rPr lang="ru-RU" sz="1800" dirty="0"/>
              <a:t>по адресу рынка;</a:t>
            </a:r>
          </a:p>
          <a:p>
            <a:pPr marL="3175" algn="just"/>
            <a:r>
              <a:rPr lang="ru-RU" sz="1800" dirty="0"/>
              <a:t>- </a:t>
            </a:r>
            <a:r>
              <a:rPr lang="ru-RU" sz="1800" dirty="0" smtClean="0">
                <a:solidFill>
                  <a:srgbClr val="FF0000"/>
                </a:solidFill>
              </a:rPr>
              <a:t>Допустила </a:t>
            </a:r>
            <a:r>
              <a:rPr lang="ru-RU" sz="1800" dirty="0">
                <a:solidFill>
                  <a:srgbClr val="FF0000"/>
                </a:solidFill>
              </a:rPr>
              <a:t>торговлю до регистрации ККТ</a:t>
            </a:r>
            <a:r>
              <a:rPr lang="ru-RU" sz="1800" dirty="0"/>
              <a:t>;</a:t>
            </a:r>
          </a:p>
          <a:p>
            <a:pPr marL="3175" algn="just"/>
            <a:r>
              <a:rPr lang="ru-RU" sz="1800" dirty="0" smtClean="0"/>
              <a:t>- </a:t>
            </a:r>
            <a:r>
              <a:rPr lang="ru-RU" sz="1800" dirty="0" smtClean="0">
                <a:solidFill>
                  <a:srgbClr val="FF0000"/>
                </a:solidFill>
              </a:rPr>
              <a:t>Не </a:t>
            </a:r>
            <a:r>
              <a:rPr lang="ru-RU" sz="1800" dirty="0">
                <a:solidFill>
                  <a:srgbClr val="FF0000"/>
                </a:solidFill>
              </a:rPr>
              <a:t>отказалась от договора</a:t>
            </a:r>
            <a:r>
              <a:rPr lang="ru-RU" sz="1800" dirty="0"/>
              <a:t> о предоставлении торгового места в случаях, предусмотренных законом</a:t>
            </a:r>
            <a:r>
              <a:rPr lang="ru-RU" sz="1800" dirty="0" smtClean="0"/>
              <a:t>.</a:t>
            </a:r>
          </a:p>
          <a:p>
            <a:pPr marL="3175" algn="just"/>
            <a:endParaRPr lang="ru-RU" sz="1600" dirty="0"/>
          </a:p>
          <a:p>
            <a:pPr marL="3175" indent="358775" algn="just"/>
            <a:endParaRPr lang="ru-RU" sz="1400" dirty="0" smtClean="0"/>
          </a:p>
          <a:p>
            <a:pPr marL="3175" indent="358775" algn="just"/>
            <a:r>
              <a:rPr lang="ru-RU" sz="1800" dirty="0" smtClean="0"/>
              <a:t>Штраф на должностных лиц предусмотрен на </a:t>
            </a:r>
            <a:r>
              <a:rPr lang="ru-RU" sz="1800" dirty="0"/>
              <a:t>сумму </a:t>
            </a:r>
            <a:r>
              <a:rPr lang="ru-RU" sz="1800" dirty="0">
                <a:solidFill>
                  <a:srgbClr val="FF0000"/>
                </a:solidFill>
              </a:rPr>
              <a:t>от 40 тыс. до 50 тыс</a:t>
            </a:r>
            <a:r>
              <a:rPr lang="ru-RU" sz="1800" dirty="0"/>
              <a:t>. руб., </a:t>
            </a:r>
            <a:r>
              <a:rPr lang="ru-RU" sz="1800" dirty="0" smtClean="0"/>
              <a:t>Юр. лиц </a:t>
            </a:r>
            <a:r>
              <a:rPr lang="ru-RU" sz="1800" dirty="0"/>
              <a:t>- </a:t>
            </a:r>
            <a:r>
              <a:rPr lang="ru-RU" sz="1800" dirty="0">
                <a:solidFill>
                  <a:srgbClr val="FF0000"/>
                </a:solidFill>
              </a:rPr>
              <a:t>от 100 тыс. до 300 тыс. </a:t>
            </a:r>
            <a:r>
              <a:rPr lang="ru-RU" sz="1800" dirty="0"/>
              <a:t>руб. </a:t>
            </a:r>
          </a:p>
          <a:p>
            <a:pPr marL="3175" indent="358775" algn="just"/>
            <a:r>
              <a:rPr lang="ru-RU" sz="1800" dirty="0" smtClean="0"/>
              <a:t>За </a:t>
            </a:r>
            <a:r>
              <a:rPr lang="ru-RU" sz="1800" dirty="0">
                <a:solidFill>
                  <a:srgbClr val="FF0000"/>
                </a:solidFill>
              </a:rPr>
              <a:t>повторные нарушения </a:t>
            </a:r>
            <a:r>
              <a:rPr lang="ru-RU" sz="1800" dirty="0"/>
              <a:t>должностных лиц оштрафуют на сумму </a:t>
            </a:r>
            <a:r>
              <a:rPr lang="ru-RU" sz="1800" dirty="0">
                <a:solidFill>
                  <a:srgbClr val="FF0000"/>
                </a:solidFill>
              </a:rPr>
              <a:t>от 50 тыс. до 80 тыс</a:t>
            </a:r>
            <a:r>
              <a:rPr lang="ru-RU" sz="1800" dirty="0"/>
              <a:t>. руб., </a:t>
            </a:r>
            <a:r>
              <a:rPr lang="ru-RU" sz="1800" dirty="0" smtClean="0"/>
              <a:t>Юр. лиц </a:t>
            </a:r>
            <a:r>
              <a:rPr lang="ru-RU" sz="1800" dirty="0"/>
              <a:t>- </a:t>
            </a:r>
            <a:r>
              <a:rPr lang="ru-RU" sz="1800" dirty="0">
                <a:solidFill>
                  <a:srgbClr val="FF0000"/>
                </a:solidFill>
              </a:rPr>
              <a:t>от 300 тыс. до 1 млн</a:t>
            </a:r>
            <a:r>
              <a:rPr lang="ru-RU" sz="1800" dirty="0"/>
              <a:t> руб.</a:t>
            </a:r>
          </a:p>
          <a:p>
            <a:pPr marL="3175" algn="just"/>
            <a:endParaRPr lang="ru-RU" sz="18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11560" y="522997"/>
            <a:ext cx="8208912" cy="1105803"/>
          </a:xfrm>
        </p:spPr>
        <p:txBody>
          <a:bodyPr/>
          <a:lstStyle/>
          <a:p>
            <a:pPr algn="ctr"/>
            <a:r>
              <a:rPr lang="ru-RU" sz="3600" dirty="0" smtClean="0"/>
              <a:t>Ответственность управляющих Рынков</a:t>
            </a:r>
            <a:endParaRPr lang="ru-RU" sz="36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D42EBA-B3AB-440F-8A8D-CF620031D468}" type="slidenum">
              <a:rPr lang="ru-RU" smtClean="0"/>
              <a:t>7</a:t>
            </a:fld>
            <a:endParaRPr lang="ru-RU"/>
          </a:p>
        </p:txBody>
      </p:sp>
      <p:pic>
        <p:nvPicPr>
          <p:cNvPr id="9218" name="Picture 2" descr="V:\ЧЕПУРИН С.М\Всякое\Картинки ФНС\FNS_gerb_2020 copy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8424" y="116632"/>
            <a:ext cx="641325" cy="6607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70737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1606871"/>
            <a:ext cx="8352928" cy="2686225"/>
          </a:xfrm>
        </p:spPr>
        <p:txBody>
          <a:bodyPr/>
          <a:lstStyle/>
          <a:p>
            <a:pPr marL="12700" indent="-12700" algn="just">
              <a:buAutoNum type="arabicPeriod"/>
            </a:pPr>
            <a:r>
              <a:rPr lang="ru-RU" sz="2000" dirty="0" smtClean="0"/>
              <a:t> Новый </a:t>
            </a:r>
            <a:r>
              <a:rPr lang="ru-RU" sz="2000" dirty="0"/>
              <a:t>дополнительный способ передачи электронного кассового чека покупателю. </a:t>
            </a:r>
            <a:endParaRPr lang="ru-RU" sz="2000" dirty="0" smtClean="0"/>
          </a:p>
          <a:p>
            <a:pPr marL="0" algn="just"/>
            <a:endParaRPr lang="ru-RU" sz="600" dirty="0" smtClean="0"/>
          </a:p>
          <a:p>
            <a:pPr marL="3175" indent="358775" algn="just"/>
            <a:r>
              <a:rPr lang="ru-RU" sz="2000" b="0" dirty="0" smtClean="0"/>
              <a:t>С </a:t>
            </a:r>
            <a:r>
              <a:rPr lang="ru-RU" sz="2000" dirty="0">
                <a:solidFill>
                  <a:srgbClr val="FF0000"/>
                </a:solidFill>
              </a:rPr>
              <a:t>01.03.2025</a:t>
            </a:r>
            <a:r>
              <a:rPr lang="ru-RU" sz="2000" b="0" dirty="0"/>
              <a:t> это можно будет делать </a:t>
            </a:r>
            <a:r>
              <a:rPr lang="ru-RU" sz="2000" b="0" dirty="0">
                <a:solidFill>
                  <a:srgbClr val="FF0000"/>
                </a:solidFill>
              </a:rPr>
              <a:t>с согласия покупателя</a:t>
            </a:r>
            <a:r>
              <a:rPr lang="ru-RU" sz="2000" b="0" dirty="0"/>
              <a:t> через информационный ресурс ФНС </a:t>
            </a:r>
            <a:r>
              <a:rPr lang="ru-RU" sz="2000" dirty="0">
                <a:solidFill>
                  <a:srgbClr val="FF0000"/>
                </a:solidFill>
              </a:rPr>
              <a:t>"Мои чеки онлайн</a:t>
            </a:r>
            <a:r>
              <a:rPr lang="ru-RU" sz="2000" dirty="0" smtClean="0">
                <a:solidFill>
                  <a:srgbClr val="FF0000"/>
                </a:solidFill>
              </a:rPr>
              <a:t>"</a:t>
            </a:r>
            <a:r>
              <a:rPr lang="ru-RU" sz="2000" b="0" dirty="0" smtClean="0"/>
              <a:t>. </a:t>
            </a:r>
            <a:r>
              <a:rPr lang="ru-RU" sz="2000" b="0" dirty="0"/>
              <a:t>Для этого продавцу </a:t>
            </a:r>
            <a:r>
              <a:rPr lang="ru-RU" sz="2000" b="0" dirty="0">
                <a:solidFill>
                  <a:srgbClr val="FF0000"/>
                </a:solidFill>
              </a:rPr>
              <a:t>до момента расчета</a:t>
            </a:r>
            <a:r>
              <a:rPr lang="ru-RU" sz="2000" b="0" dirty="0"/>
              <a:t> </a:t>
            </a:r>
            <a:r>
              <a:rPr lang="ru-RU" sz="2000" b="0" dirty="0" smtClean="0"/>
              <a:t>должны </a:t>
            </a:r>
            <a:r>
              <a:rPr lang="ru-RU" sz="2000" b="0" dirty="0"/>
              <a:t>быть известны номер телефона или адрес электронной почты покупателя, на основании которых тот получит свой чек на сайте ФНС. Причем предоставленный покупателем номер телефона или </a:t>
            </a:r>
            <a:r>
              <a:rPr lang="ru-RU" sz="2000" b="0" dirty="0" smtClean="0"/>
              <a:t>Е-</a:t>
            </a:r>
            <a:r>
              <a:rPr lang="ru-RU" sz="2000" b="0" dirty="0" err="1" smtClean="0"/>
              <a:t>mail</a:t>
            </a:r>
            <a:r>
              <a:rPr lang="ru-RU" sz="2000" b="0" dirty="0" smtClean="0"/>
              <a:t> </a:t>
            </a:r>
            <a:r>
              <a:rPr lang="ru-RU" sz="2000" b="0" dirty="0">
                <a:solidFill>
                  <a:srgbClr val="FF0000"/>
                </a:solidFill>
              </a:rPr>
              <a:t>следует включить в состав чека</a:t>
            </a:r>
            <a:r>
              <a:rPr lang="ru-RU" sz="2000" b="0" dirty="0"/>
              <a:t>. </a:t>
            </a:r>
            <a:endParaRPr lang="ru-RU" sz="20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07216" y="476672"/>
            <a:ext cx="7337192" cy="1105803"/>
          </a:xfrm>
        </p:spPr>
        <p:txBody>
          <a:bodyPr/>
          <a:lstStyle/>
          <a:p>
            <a:pPr algn="ctr"/>
            <a:r>
              <a:rPr lang="ru-RU" dirty="0" smtClean="0"/>
              <a:t>Выдача кассовых чеков</a:t>
            </a:r>
            <a:endParaRPr lang="ru-RU" dirty="0"/>
          </a:p>
        </p:txBody>
      </p:sp>
      <p:sp>
        <p:nvSpPr>
          <p:cNvPr id="5" name="Объект 1"/>
          <p:cNvSpPr txBox="1">
            <a:spLocks/>
          </p:cNvSpPr>
          <p:nvPr/>
        </p:nvSpPr>
        <p:spPr bwMode="auto">
          <a:xfrm>
            <a:off x="451173" y="4421707"/>
            <a:ext cx="7848871" cy="210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4" tIns="45712" rIns="91424" bIns="45712" numCol="1" anchor="t" anchorCtr="0" compatLnSpc="1">
            <a:prstTxWarp prst="textNoShape">
              <a:avLst/>
            </a:prstTxWarp>
          </a:bodyPr>
          <a:lstStyle>
            <a:lvl1pPr marL="318641" indent="0" algn="l" defTabSz="914179" rtl="0" eaLnBrk="1" fontAlgn="base" hangingPunct="1">
              <a:spcBef>
                <a:spcPct val="20000"/>
              </a:spcBef>
              <a:spcAft>
                <a:spcPct val="0"/>
              </a:spcAft>
              <a:buFontTx/>
              <a:buNone/>
              <a:defRPr sz="3200" b="1" kern="1200">
                <a:solidFill>
                  <a:srgbClr val="005AA9"/>
                </a:solidFill>
                <a:latin typeface="+mj-lt"/>
                <a:ea typeface="+mn-ea"/>
                <a:cs typeface="+mn-cs"/>
              </a:defRPr>
            </a:lvl1pPr>
            <a:lvl2pPr marL="315858" indent="2783" algn="l" defTabSz="914179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100" kern="1200">
                <a:solidFill>
                  <a:srgbClr val="504F53"/>
                </a:solidFill>
                <a:latin typeface="+mj-lt"/>
                <a:ea typeface="+mn-ea"/>
                <a:cs typeface="+mn-cs"/>
              </a:defRPr>
            </a:lvl2pPr>
            <a:lvl3pPr marL="551012" indent="-228197" algn="l" defTabSz="914179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tabLst/>
              <a:defRPr sz="2100" kern="1200">
                <a:solidFill>
                  <a:srgbClr val="504F53"/>
                </a:solidFill>
                <a:latin typeface="+mj-lt"/>
                <a:ea typeface="+mn-ea"/>
                <a:cs typeface="+mn-cs"/>
              </a:defRPr>
            </a:lvl3pPr>
            <a:lvl4pPr marL="0" indent="315858" algn="just" defTabSz="914179" rtl="0" eaLnBrk="1" fontAlgn="base" hangingPunct="1">
              <a:lnSpc>
                <a:spcPts val="1578"/>
              </a:lnSpc>
              <a:spcBef>
                <a:spcPts val="351"/>
              </a:spcBef>
              <a:spcAft>
                <a:spcPct val="0"/>
              </a:spcAft>
              <a:buFont typeface="Arial" pitchFamily="34" charset="0"/>
              <a:buChar char="–"/>
              <a:defRPr sz="1400" kern="1200">
                <a:solidFill>
                  <a:srgbClr val="504F53"/>
                </a:solidFill>
                <a:latin typeface="+mj-lt"/>
                <a:ea typeface="+mn-ea"/>
                <a:cs typeface="+mn-cs"/>
              </a:defRPr>
            </a:lvl4pPr>
            <a:lvl5pPr marL="1257865" indent="345078" algn="l" defTabSz="914179" rtl="0" eaLnBrk="1" fontAlgn="base" hangingPunct="1">
              <a:lnSpc>
                <a:spcPts val="1578"/>
              </a:lnSpc>
              <a:spcBef>
                <a:spcPts val="351"/>
              </a:spcBef>
              <a:spcAft>
                <a:spcPct val="0"/>
              </a:spcAft>
              <a:buFont typeface="Arial" pitchFamily="34" charset="0"/>
              <a:buNone/>
              <a:defRPr sz="1200" kern="1200">
                <a:solidFill>
                  <a:srgbClr val="8D8C90"/>
                </a:solidFill>
                <a:latin typeface="+mj-lt"/>
                <a:ea typeface="+mn-ea"/>
                <a:cs typeface="+mn-cs"/>
              </a:defRPr>
            </a:lvl5pPr>
            <a:lvl6pPr marL="2514156" indent="-228560" algn="l" defTabSz="91423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275" indent="-228560" algn="l" defTabSz="91423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395" indent="-228560" algn="l" defTabSz="91423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514" indent="-228560" algn="l" defTabSz="91423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175" algn="just"/>
            <a:r>
              <a:rPr lang="ru-RU" sz="2000" dirty="0" smtClean="0"/>
              <a:t>2. Новые </a:t>
            </a:r>
            <a:r>
              <a:rPr lang="ru-RU" sz="2000" dirty="0"/>
              <a:t>правила применения ККТ в общепите.</a:t>
            </a:r>
            <a:r>
              <a:rPr lang="ru-RU" sz="2000" b="0" dirty="0"/>
              <a:t> </a:t>
            </a:r>
            <a:endParaRPr lang="ru-RU" sz="2000" b="0" dirty="0" smtClean="0"/>
          </a:p>
          <a:p>
            <a:pPr marL="3175" algn="just"/>
            <a:endParaRPr lang="ru-RU" sz="1000" b="0" dirty="0" smtClean="0"/>
          </a:p>
          <a:p>
            <a:pPr marL="3175" indent="358775" algn="just"/>
            <a:r>
              <a:rPr lang="ru-RU" sz="2000" b="0" dirty="0" smtClean="0"/>
              <a:t>С </a:t>
            </a:r>
            <a:r>
              <a:rPr lang="ru-RU" sz="2000" dirty="0" smtClean="0">
                <a:solidFill>
                  <a:srgbClr val="FF0000"/>
                </a:solidFill>
              </a:rPr>
              <a:t>01.03.2025</a:t>
            </a:r>
            <a:r>
              <a:rPr lang="ru-RU" sz="2000" b="0" dirty="0" smtClean="0"/>
              <a:t> </a:t>
            </a:r>
            <a:r>
              <a:rPr lang="ru-RU" sz="2000" b="0" dirty="0"/>
              <a:t>при расчетах за услуги </a:t>
            </a:r>
            <a:r>
              <a:rPr lang="ru-RU" sz="2000" b="0" dirty="0">
                <a:solidFill>
                  <a:srgbClr val="FF0000"/>
                </a:solidFill>
              </a:rPr>
              <a:t>общепита</a:t>
            </a:r>
            <a:r>
              <a:rPr lang="ru-RU" sz="2000" b="0" dirty="0"/>
              <a:t> следует сформировать бумажный кассовый чек </a:t>
            </a:r>
            <a:r>
              <a:rPr lang="ru-RU" sz="2000" b="0" dirty="0">
                <a:solidFill>
                  <a:srgbClr val="FF0000"/>
                </a:solidFill>
              </a:rPr>
              <a:t>после того, как клиент согласился оплатить счет</a:t>
            </a:r>
            <a:r>
              <a:rPr lang="ru-RU" sz="2000" b="0" dirty="0"/>
              <a:t>, и выдать этот чек клиенту </a:t>
            </a:r>
            <a:r>
              <a:rPr lang="ru-RU" sz="2000" dirty="0">
                <a:solidFill>
                  <a:srgbClr val="FF0000"/>
                </a:solidFill>
              </a:rPr>
              <a:t>до момента оплаты</a:t>
            </a:r>
            <a:r>
              <a:rPr lang="ru-RU" sz="2000" b="0" dirty="0"/>
              <a:t>. При таких расчетах чек подтверждает предстоящий прием денег за оказание </a:t>
            </a:r>
            <a:r>
              <a:rPr lang="ru-RU" sz="2000" b="0" dirty="0" smtClean="0"/>
              <a:t>услуг.</a:t>
            </a:r>
            <a:endParaRPr lang="ru-RU" sz="2000" b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D42EBA-B3AB-440F-8A8D-CF620031D468}" type="slidenum">
              <a:rPr lang="ru-RU" smtClean="0"/>
              <a:t>8</a:t>
            </a:fld>
            <a:endParaRPr lang="ru-RU"/>
          </a:p>
        </p:txBody>
      </p:sp>
      <p:pic>
        <p:nvPicPr>
          <p:cNvPr id="6146" name="Picture 2" descr="V:\ЧЕПУРИН С.М\Всякое\Картинки ФНС\FNS_gerb_2020 copy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8424" y="89862"/>
            <a:ext cx="655042" cy="6748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35663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5" y="1844824"/>
            <a:ext cx="7892440" cy="4392488"/>
          </a:xfrm>
        </p:spPr>
        <p:txBody>
          <a:bodyPr/>
          <a:lstStyle/>
          <a:p>
            <a:pPr marL="0" indent="361950" algn="just"/>
            <a:r>
              <a:rPr lang="ru-RU" sz="2400" dirty="0"/>
              <a:t>Д</a:t>
            </a:r>
            <a:r>
              <a:rPr lang="ru-RU" sz="2400" dirty="0" smtClean="0"/>
              <a:t>енежные </a:t>
            </a:r>
            <a:r>
              <a:rPr lang="ru-RU" sz="2400" dirty="0"/>
              <a:t>переводы через </a:t>
            </a:r>
            <a:r>
              <a:rPr lang="ru-RU" sz="2400" dirty="0">
                <a:solidFill>
                  <a:srgbClr val="FF0000"/>
                </a:solidFill>
              </a:rPr>
              <a:t>сервис быстрых платежей (СБП)</a:t>
            </a:r>
            <a:r>
              <a:rPr lang="ru-RU" sz="2400" dirty="0"/>
              <a:t> официально </a:t>
            </a:r>
            <a:r>
              <a:rPr lang="ru-RU" sz="2400" dirty="0">
                <a:solidFill>
                  <a:srgbClr val="FF0000"/>
                </a:solidFill>
              </a:rPr>
              <a:t>приравняли к безналичным расчетам </a:t>
            </a:r>
            <a:r>
              <a:rPr lang="ru-RU" sz="2400" dirty="0"/>
              <a:t>с предъявлением электронного средства платежа. К ним же отнесли расчеты с применением </a:t>
            </a:r>
            <a:r>
              <a:rPr lang="ru-RU" sz="2400" dirty="0">
                <a:solidFill>
                  <a:srgbClr val="FF0000"/>
                </a:solidFill>
              </a:rPr>
              <a:t>автоматического устройства для </a:t>
            </a:r>
            <a:r>
              <a:rPr lang="ru-RU" sz="2400" dirty="0" smtClean="0">
                <a:solidFill>
                  <a:srgbClr val="FF0000"/>
                </a:solidFill>
              </a:rPr>
              <a:t>расчетов</a:t>
            </a:r>
            <a:r>
              <a:rPr lang="ru-RU" sz="2400" dirty="0" smtClean="0"/>
              <a:t>. </a:t>
            </a:r>
          </a:p>
          <a:p>
            <a:pPr marL="0" indent="361950" algn="just"/>
            <a:endParaRPr lang="ru-RU" sz="2400" dirty="0"/>
          </a:p>
          <a:p>
            <a:pPr marL="0" indent="361950" algn="just"/>
            <a:r>
              <a:rPr lang="ru-RU" sz="2400" dirty="0" smtClean="0"/>
              <a:t>То </a:t>
            </a:r>
            <a:r>
              <a:rPr lang="ru-RU" sz="2400" dirty="0"/>
              <a:t>есть при получении платежа через СБП продавец </a:t>
            </a:r>
            <a:r>
              <a:rPr lang="ru-RU" sz="2400" dirty="0">
                <a:solidFill>
                  <a:srgbClr val="FF0000"/>
                </a:solidFill>
              </a:rPr>
              <a:t>должен пробить чек</a:t>
            </a:r>
            <a:r>
              <a:rPr lang="ru-RU" sz="2400" dirty="0"/>
              <a:t>. Напомним, что </a:t>
            </a:r>
            <a:r>
              <a:rPr lang="ru-RU" sz="2400" dirty="0" smtClean="0"/>
              <a:t>Минфин РФ </a:t>
            </a:r>
            <a:r>
              <a:rPr lang="ru-RU" sz="2400" dirty="0"/>
              <a:t>и раньше говорил о необходимости применения кассы, как при безналичной оплате, в случае платежей через СБП, но </a:t>
            </a:r>
            <a:r>
              <a:rPr lang="ru-RU" sz="2400" dirty="0">
                <a:solidFill>
                  <a:srgbClr val="FF0000"/>
                </a:solidFill>
              </a:rPr>
              <a:t>с </a:t>
            </a:r>
            <a:r>
              <a:rPr lang="ru-RU" sz="2400" dirty="0" smtClean="0">
                <a:solidFill>
                  <a:srgbClr val="FF0000"/>
                </a:solidFill>
              </a:rPr>
              <a:t>01.03.2025 г. </a:t>
            </a:r>
            <a:r>
              <a:rPr lang="ru-RU" sz="2400" dirty="0">
                <a:solidFill>
                  <a:srgbClr val="FF0000"/>
                </a:solidFill>
              </a:rPr>
              <a:t>эта норма появится в Законе о ККТ</a:t>
            </a:r>
            <a:r>
              <a:rPr lang="ru-RU" sz="2400" dirty="0"/>
              <a:t>.</a:t>
            </a:r>
          </a:p>
          <a:p>
            <a:pPr marL="0" algn="just"/>
            <a:endParaRPr lang="ru-RU" sz="24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08360" y="533822"/>
            <a:ext cx="7337192" cy="1105803"/>
          </a:xfrm>
        </p:spPr>
        <p:txBody>
          <a:bodyPr/>
          <a:lstStyle/>
          <a:p>
            <a:pPr algn="ctr"/>
            <a:r>
              <a:rPr lang="ru-RU" dirty="0" smtClean="0"/>
              <a:t>СБП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D42EBA-B3AB-440F-8A8D-CF620031D468}" type="slidenum">
              <a:rPr lang="ru-RU" smtClean="0"/>
              <a:t>9</a:t>
            </a:fld>
            <a:endParaRPr lang="ru-RU"/>
          </a:p>
        </p:txBody>
      </p:sp>
      <p:pic>
        <p:nvPicPr>
          <p:cNvPr id="2050" name="Picture 2" descr="E:\c,g.jpe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44483"/>
            <a:ext cx="2448272" cy="1800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V:\ЧЕПУРИН С.М\Всякое\Картинки ФНС\FNS_gerb_2020 copy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9985" y="66081"/>
            <a:ext cx="648071" cy="6676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27142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ФНС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wrap="square" lIns="104306" tIns="52153" rIns="104306" bIns="52153" rtlCol="0" anchor="ctr">
        <a:noAutofit/>
      </a:bodyPr>
      <a:lstStyle>
        <a:defPPr defTabSz="1043056">
          <a:spcBef>
            <a:spcPct val="0"/>
          </a:spcBef>
          <a:defRPr sz="1200" b="1" dirty="0" err="1">
            <a:solidFill>
              <a:schemeClr val="bg1">
                <a:lumMod val="75000"/>
              </a:schemeClr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ТемаФНС</Template>
  <TotalTime>471</TotalTime>
  <Words>1098</Words>
  <Application>Microsoft Office PowerPoint</Application>
  <PresentationFormat>Экран (4:3)</PresentationFormat>
  <Paragraphs>92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ТемаФНС</vt:lpstr>
      <vt:lpstr>Изменения в порядке применения и регистрации (перерегистрации) контрольно-кассовой техники в 2025 году </vt:lpstr>
      <vt:lpstr>        С 1 января 2025 года организации и предприниматели, применяющие УСН, у которых в 2024 году доход превысил 60 млн. рублей, признаются плательщиками НДС.         Плательщики на УСН вправе выбирать ставку по НДС, т.е. общеустановленные ставки 10% и 20% или пониженные ставки - 5% и 7%.          5% при доходе от 60 млн. рублей до 250 млн. рублей или 7% при доходе свыше 250 млн. рублей до 450 млн. рублей (сумма доходов каждый год индексируется).     </vt:lpstr>
      <vt:lpstr>Работаю на НДС 5% или 7% с начала года. Прошивку ККТ обновили только сейчас, что делать с расчетами, произведенными без прошивки?</vt:lpstr>
      <vt:lpstr>Изменения в регистрации ККТ</vt:lpstr>
      <vt:lpstr>ОСВОБОЖДЕНИЕ ОТ ПРИМЕНЕНИЯ ККТ</vt:lpstr>
      <vt:lpstr>ПРИМЕНЕНИЕ ККТ ПРИ РЕАЛИЗАЦИИ ТОВАРОВ НА РЫНКАХ</vt:lpstr>
      <vt:lpstr>Ответственность управляющих Рынков</vt:lpstr>
      <vt:lpstr>Выдача кассовых чеков</vt:lpstr>
      <vt:lpstr>СБП</vt:lpstr>
      <vt:lpstr>Применение ККТ в новых Регионах</vt:lpstr>
      <vt:lpstr>Единый телефон  Управления Федеральной налоговой службы  по Республике Татарстан  +7 (843) 528-09-90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Нововведения в Законодательстве о применении контрольно-кассовой техники в 2025 году</dc:title>
  <dc:creator>Чепурин Сергей Михайлович</dc:creator>
  <cp:lastModifiedBy>Гатиков Рамиль Масхудович</cp:lastModifiedBy>
  <cp:revision>46</cp:revision>
  <cp:lastPrinted>2025-02-17T12:10:39Z</cp:lastPrinted>
  <dcterms:created xsi:type="dcterms:W3CDTF">2025-02-10T05:35:31Z</dcterms:created>
  <dcterms:modified xsi:type="dcterms:W3CDTF">2025-02-17T14:22:17Z</dcterms:modified>
</cp:coreProperties>
</file>