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91" r:id="rId2"/>
    <p:sldId id="272" r:id="rId3"/>
    <p:sldId id="295" r:id="rId4"/>
    <p:sldId id="267" r:id="rId5"/>
    <p:sldId id="296" r:id="rId6"/>
    <p:sldId id="300" r:id="rId7"/>
    <p:sldId id="268" r:id="rId8"/>
    <p:sldId id="297" r:id="rId9"/>
    <p:sldId id="294" r:id="rId10"/>
    <p:sldId id="281" r:id="rId11"/>
    <p:sldId id="298" r:id="rId12"/>
    <p:sldId id="299" r:id="rId13"/>
    <p:sldId id="275" r:id="rId14"/>
  </p:sldIdLst>
  <p:sldSz cx="12192000" cy="6858000"/>
  <p:notesSz cx="6808788" cy="99409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F1F6"/>
    <a:srgbClr val="EEF1F7"/>
    <a:srgbClr val="9DA6B7"/>
    <a:srgbClr val="F8FAFF"/>
    <a:srgbClr val="B6C2D4"/>
    <a:srgbClr val="A8B3C1"/>
    <a:srgbClr val="9CAFCC"/>
    <a:srgbClr val="AEB9CA"/>
    <a:srgbClr val="A7B1BF"/>
    <a:srgbClr val="E0E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4"/>
    <p:restoredTop sz="94695"/>
  </p:normalViewPr>
  <p:slideViewPr>
    <p:cSldViewPr snapToGrid="0">
      <p:cViewPr>
        <p:scale>
          <a:sx n="114" d="100"/>
          <a:sy n="114" d="100"/>
        </p:scale>
        <p:origin x="-19" y="13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27" d="100"/>
          <a:sy n="127" d="100"/>
        </p:scale>
        <p:origin x="2880" y="184"/>
      </p:cViewPr>
      <p:guideLst>
        <p:guide orient="horz" pos="3131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3D9714-5A63-F14E-A30A-CBBBB38DF606}" type="datetimeFigureOut">
              <a:rPr lang="ru-RU" smtClean="0"/>
              <a:t>21.07.2025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350D2-9FEF-2045-83AC-B6B6057AC9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353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D350D2-9FEF-2045-83AC-B6B6057AC9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2390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0788" y="4740685"/>
            <a:ext cx="7210425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rgbClr val="EEF1F7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40717235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DF41B0-AC7C-2142-79A2-898FF8B9B0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20693074">
            <a:off x="-3485899" y="1181057"/>
            <a:ext cx="13281344" cy="127630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5680816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малой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FD9049B-EFD3-BDD8-9B55-98585966CD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FA7C7B8-E1EB-3BCB-AF3E-FEAA3E473F60}"/>
              </a:ext>
            </a:extLst>
          </p:cNvPr>
          <p:cNvSpPr/>
          <p:nvPr userDrawn="1"/>
        </p:nvSpPr>
        <p:spPr>
          <a:xfrm>
            <a:off x="408432" y="1837372"/>
            <a:ext cx="7406640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одзаголовок 2">
            <a:extLst>
              <a:ext uri="{FF2B5EF4-FFF2-40B4-BE49-F238E27FC236}">
                <a16:creationId xmlns:a16="http://schemas.microsoft.com/office/drawing/2014/main" xmlns="" id="{2B8C9CB1-9E60-3C45-57CC-BA06B93BF2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49"/>
            <a:ext cx="6939202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687180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737817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 плашкой и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98575D-5864-B7AF-0C90-DC88922B85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9338933">
            <a:off x="2688189" y="-485826"/>
            <a:ext cx="13281344" cy="12763011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5585664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03455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7843B41D-00BA-77D5-02CA-E78DD3FA5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173788" cy="68580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3688B8CC-AE6F-5C00-8874-7332222F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39019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96238" y="0"/>
            <a:ext cx="4195762" cy="6858000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265686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сновной слайд для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D7F907F3-693C-2F35-DC5B-6DD11F59A5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99284"/>
            <a:ext cx="12192000" cy="2558716"/>
          </a:xfrm>
          <a:blipFill dpi="0" rotWithShape="0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  <p:sp>
        <p:nvSpPr>
          <p:cNvPr id="2" name="Номер слайда 23">
            <a:extLst>
              <a:ext uri="{FF2B5EF4-FFF2-40B4-BE49-F238E27FC236}">
                <a16:creationId xmlns:a16="http://schemas.microsoft.com/office/drawing/2014/main" xmlns="" id="{067C3548-2938-2E31-FF68-90A109DE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FC6C2C-C3CE-1E0C-B440-00E25D6431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5" name="Подзаголовок 2">
            <a:extLst>
              <a:ext uri="{FF2B5EF4-FFF2-40B4-BE49-F238E27FC236}">
                <a16:creationId xmlns:a16="http://schemas.microsoft.com/office/drawing/2014/main" xmlns="" id="{7D80BEF8-A280-5E9B-AADB-637948F690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50"/>
            <a:ext cx="10694997" cy="2119988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77FF7F7D-6465-9E1D-1C00-EB5F3F489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3571878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197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 с плашк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2F32E6D-CADB-869E-99B0-7C522A81A9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 rot="10643951">
            <a:off x="-4688475" y="1142591"/>
            <a:ext cx="13139479" cy="12635478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925456A0-D79B-4244-D501-1E82EF6645D9}"/>
              </a:ext>
            </a:extLst>
          </p:cNvPr>
          <p:cNvSpPr/>
          <p:nvPr userDrawn="1"/>
        </p:nvSpPr>
        <p:spPr>
          <a:xfrm>
            <a:off x="408432" y="1837372"/>
            <a:ext cx="11375136" cy="4363402"/>
          </a:xfrm>
          <a:prstGeom prst="roundRect">
            <a:avLst>
              <a:gd name="adj" fmla="val 2983"/>
            </a:avLst>
          </a:prstGeom>
          <a:gradFill>
            <a:gsLst>
              <a:gs pos="0">
                <a:srgbClr val="F8FAFF"/>
              </a:gs>
              <a:gs pos="31000">
                <a:srgbClr val="EEF1F7"/>
              </a:gs>
              <a:gs pos="100000">
                <a:srgbClr val="B6C2D4"/>
              </a:gs>
            </a:gsLst>
            <a:lin ang="2700000" scaled="1"/>
          </a:gradFill>
          <a:ln>
            <a:noFill/>
          </a:ln>
          <a:effectLst>
            <a:outerShdw blurRad="525626" dist="205860" dir="3240000" sx="100143" sy="100143" algn="tl" rotWithShape="0">
              <a:srgbClr val="9DA6B7">
                <a:alpha val="5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20A662EC-7E01-A726-9BC3-74258473C8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2" y="1962150"/>
            <a:ext cx="6158811" cy="4096432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Место для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D4A1E32-9434-88EB-1A2E-6C90464302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A57DEAFD-61A5-5688-15D7-45908684D7D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13588" y="2024062"/>
            <a:ext cx="4447040" cy="3951435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66455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вершающ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9272F5-2C8E-479F-D2EC-5E1CEFD9C9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4151375"/>
            <a:ext cx="7208874" cy="589309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85769874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95600" y="3640215"/>
            <a:ext cx="6400800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FDF8C9DF-3558-95EF-38EC-73B741C8FE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3243" y="4740685"/>
            <a:ext cx="6425514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17261954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5282" y="3647658"/>
            <a:ext cx="8697191" cy="442829"/>
          </a:xfrm>
        </p:spPr>
        <p:txBody>
          <a:bodyPr anchor="t">
            <a:normAutofit/>
          </a:bodyPr>
          <a:lstStyle>
            <a:lvl1pPr algn="ctr">
              <a:defRPr sz="2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EA058BB9-6520-1CD9-404B-DA4BF243EE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35282" y="4090488"/>
            <a:ext cx="8697191" cy="54537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  <p:sp>
        <p:nvSpPr>
          <p:cNvPr id="3" name="Текст 15">
            <a:extLst>
              <a:ext uri="{FF2B5EF4-FFF2-40B4-BE49-F238E27FC236}">
                <a16:creationId xmlns:a16="http://schemas.microsoft.com/office/drawing/2014/main" xmlns="" id="{E4BFCDE1-ADDD-AF20-0BB3-A92BE61537B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6718" y="5170174"/>
            <a:ext cx="5049982" cy="36512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1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4" name="Текст 15">
            <a:extLst>
              <a:ext uri="{FF2B5EF4-FFF2-40B4-BE49-F238E27FC236}">
                <a16:creationId xmlns:a16="http://schemas.microsoft.com/office/drawing/2014/main" xmlns="" id="{1A1284CB-F6EA-3C51-3AF8-02B6B88B34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36717" y="5535300"/>
            <a:ext cx="5049983" cy="740428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 sz="1800"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Должность</a:t>
            </a:r>
          </a:p>
        </p:txBody>
      </p:sp>
    </p:spTree>
    <p:extLst>
      <p:ext uri="{BB962C8B-B14F-4D97-AF65-F5344CB8AC3E}">
        <p14:creationId xmlns:p14="http://schemas.microsoft.com/office/powerpoint/2010/main" val="31507819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 светлый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640215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chemeClr val="tx1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ФЕДЕРАЛЬНАЯ</a:t>
            </a:r>
            <a:br>
              <a:rPr lang="ru-RU" dirty="0"/>
            </a:br>
            <a:r>
              <a:rPr lang="ru-RU" dirty="0"/>
              <a:t>НАЛОГОВАЯ СЛУЖБА</a:t>
            </a:r>
          </a:p>
        </p:txBody>
      </p:sp>
      <p:sp>
        <p:nvSpPr>
          <p:cNvPr id="2" name="Текст 15">
            <a:extLst>
              <a:ext uri="{FF2B5EF4-FFF2-40B4-BE49-F238E27FC236}">
                <a16:creationId xmlns:a16="http://schemas.microsoft.com/office/drawing/2014/main" xmlns="" id="{4013B92A-B096-2595-177C-C804C83D80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491562" y="4740685"/>
            <a:ext cx="7208873" cy="545371"/>
          </a:xfrm>
        </p:spPr>
        <p:txBody>
          <a:bodyPr/>
          <a:lstStyle>
            <a:lvl1pPr marL="0" indent="0" algn="ctr">
              <a:buFontTx/>
              <a:buNone/>
              <a:defRPr b="0" i="0" baseline="0">
                <a:solidFill>
                  <a:schemeClr val="tx1"/>
                </a:solidFill>
                <a:latin typeface="Montserrat" pitchFamily="2" charset="0"/>
              </a:defRPr>
            </a:lvl1pPr>
          </a:lstStyle>
          <a:p>
            <a:pPr lvl="0"/>
            <a:r>
              <a:rPr lang="ru-RU" dirty="0"/>
              <a:t>РАСТЁМ ВМЕСТЕ!</a:t>
            </a:r>
          </a:p>
        </p:txBody>
      </p:sp>
    </p:spTree>
    <p:extLst>
      <p:ext uri="{BB962C8B-B14F-4D97-AF65-F5344CB8AC3E}">
        <p14:creationId xmlns:p14="http://schemas.microsoft.com/office/powerpoint/2010/main" val="13705483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757D8DA-9628-5616-A0AA-C4228B79E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EEF1F7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5D45CEC1-2C54-EEF0-2DFC-07A902B941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91563" y="3003457"/>
            <a:ext cx="7208874" cy="1100470"/>
          </a:xfrm>
        </p:spPr>
        <p:txBody>
          <a:bodyPr anchor="t">
            <a:normAutofit/>
          </a:bodyPr>
          <a:lstStyle>
            <a:lvl1pPr algn="ctr">
              <a:defRPr sz="3500" b="0" i="0" baseline="0">
                <a:solidFill>
                  <a:srgbClr val="EEF1F7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РАЗДЕЛИТЕЛЬНЫЙ</a:t>
            </a:r>
            <a:br>
              <a:rPr lang="ru-RU" dirty="0"/>
            </a:br>
            <a:r>
              <a:rPr lang="ru-RU" dirty="0"/>
              <a:t>СЛАЙД</a:t>
            </a:r>
          </a:p>
        </p:txBody>
      </p:sp>
    </p:spTree>
    <p:extLst>
      <p:ext uri="{BB962C8B-B14F-4D97-AF65-F5344CB8AC3E}">
        <p14:creationId xmlns:p14="http://schemas.microsoft.com/office/powerpoint/2010/main" val="25552654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">
    <p:bg>
      <p:bgPr>
        <a:solidFill>
          <a:srgbClr val="EDF1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99676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сновн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xmlns="" id="{B6C6FB25-5D92-B3A6-5B73-DA0E24CF9B4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761814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для график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BBA0498A-0913-CDF5-597E-786D70179B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иаграмма 2">
            <a:extLst>
              <a:ext uri="{FF2B5EF4-FFF2-40B4-BE49-F238E27FC236}">
                <a16:creationId xmlns:a16="http://schemas.microsoft.com/office/drawing/2014/main" xmlns="" id="{097CFDB5-2AF3-444B-2201-7026FA80E6CD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731838" y="1620838"/>
            <a:ext cx="10728326" cy="4437743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25085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  <p15:guide id="3" orient="horz" pos="618">
          <p15:clr>
            <a:srgbClr val="FBAE40"/>
          </p15:clr>
        </p15:guide>
        <p15:guide id="4" orient="horz" pos="390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 слайд со спил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DC1554A1-FC54-FA5E-C094-9C0BADB482B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EF1F7"/>
              </a:gs>
              <a:gs pos="100000">
                <a:srgbClr val="B6C2D4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5EFA9E4-D0C4-5EE3-D8FD-EB8BB5E2E0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12193" y="389027"/>
            <a:ext cx="732107" cy="836694"/>
          </a:xfrm>
          <a:prstGeom prst="rect">
            <a:avLst/>
          </a:prstGeom>
        </p:spPr>
      </p:pic>
      <p:sp>
        <p:nvSpPr>
          <p:cNvPr id="25" name="Номер слайда 23">
            <a:extLst>
              <a:ext uri="{FF2B5EF4-FFF2-40B4-BE49-F238E27FC236}">
                <a16:creationId xmlns:a16="http://schemas.microsoft.com/office/drawing/2014/main" xmlns="" id="{64F8A91C-E27D-D054-B5F6-659688351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76114" y="6275728"/>
            <a:ext cx="1268186" cy="365125"/>
          </a:xfrm>
        </p:spPr>
        <p:txBody>
          <a:bodyPr/>
          <a:lstStyle>
            <a:lvl1pPr>
              <a:defRPr baseline="0">
                <a:solidFill>
                  <a:srgbClr val="20336C"/>
                </a:solidFill>
                <a:latin typeface="Montserrat Medium" pitchFamily="2" charset="0"/>
              </a:defRPr>
            </a:lvl1pPr>
          </a:lstStyle>
          <a:p>
            <a:fld id="{4C6B8470-55A6-CF4B-ABEF-5E5F70F4E2F5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CC1ED6B-86D3-7317-A434-C79B44EAC3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3523488" y="1306053"/>
            <a:ext cx="11102915" cy="10669600"/>
          </a:xfrm>
          <a:prstGeom prst="rect">
            <a:avLst/>
          </a:prstGeom>
        </p:spPr>
      </p:pic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75D1E865-0299-0CD2-E90F-A8923669D2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055189"/>
          </a:xfrm>
        </p:spPr>
        <p:txBody>
          <a:bodyPr anchor="t">
            <a:normAutofit/>
          </a:bodyPr>
          <a:lstStyle>
            <a:lvl1pPr algn="l">
              <a:defRPr sz="3500" baseline="0">
                <a:solidFill>
                  <a:srgbClr val="253775"/>
                </a:solidFill>
                <a:latin typeface="Montserrat SemiBold" pitchFamily="2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2" name="Подзаголовок 2">
            <a:extLst>
              <a:ext uri="{FF2B5EF4-FFF2-40B4-BE49-F238E27FC236}">
                <a16:creationId xmlns:a16="http://schemas.microsoft.com/office/drawing/2014/main" xmlns="" id="{577853A8-E490-9E4E-957F-6AB1BC75CC4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1371" y="1962149"/>
            <a:ext cx="10694997" cy="4238625"/>
          </a:xfrm>
        </p:spPr>
        <p:txBody>
          <a:bodyPr>
            <a:normAutofit/>
          </a:bodyPr>
          <a:lstStyle>
            <a:lvl1pPr marL="0" indent="0" algn="l">
              <a:buNone/>
              <a:defRPr sz="1500" baseline="0">
                <a:solidFill>
                  <a:srgbClr val="223570"/>
                </a:solidFill>
                <a:latin typeface="Montserrat Medium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Место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1162152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461" userDrawn="1">
          <p15:clr>
            <a:srgbClr val="FBAE40"/>
          </p15:clr>
        </p15:guide>
        <p15:guide id="2" pos="7219" userDrawn="1">
          <p15:clr>
            <a:srgbClr val="FBAE40"/>
          </p15:clr>
        </p15:guide>
        <p15:guide id="3" orient="horz" pos="618" userDrawn="1">
          <p15:clr>
            <a:srgbClr val="FBAE40"/>
          </p15:clr>
        </p15:guide>
        <p15:guide id="4" orient="horz" pos="390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AE1530-6043-40A2-2C7D-4EA44E315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D64530A-5128-1D65-45B2-2EA7261EA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EC81C21-82D1-44B1-9D00-98E52E553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E1D6F7A-B1F6-168D-2269-37A7913B50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75281D-FBB7-0EEE-0483-042F786B0A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B8470-55A6-CF4B-ABEF-5E5F70F4E2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145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6" r:id="rId2"/>
    <p:sldLayoutId id="2147483677" r:id="rId3"/>
    <p:sldLayoutId id="2147483678" r:id="rId4"/>
    <p:sldLayoutId id="2147483672" r:id="rId5"/>
    <p:sldLayoutId id="2147483670" r:id="rId6"/>
    <p:sldLayoutId id="2147483675" r:id="rId7"/>
    <p:sldLayoutId id="2147483669" r:id="rId8"/>
    <p:sldLayoutId id="2147483649" r:id="rId9"/>
    <p:sldLayoutId id="2147483664" r:id="rId10"/>
    <p:sldLayoutId id="2147483661" r:id="rId11"/>
    <p:sldLayoutId id="2147483663" r:id="rId12"/>
    <p:sldLayoutId id="2147483673" r:id="rId13"/>
    <p:sldLayoutId id="2147483666" r:id="rId14"/>
    <p:sldLayoutId id="2147483667" r:id="rId15"/>
    <p:sldLayoutId id="2147483674" r:id="rId16"/>
    <p:sldLayoutId id="2147483668" r:id="rId17"/>
    <p:sldLayoutId id="2147483671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EFB35767-270B-8BEF-D65E-25F2B158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DDC76119-8D5E-CFE9-B4C9-DBA622E9BB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403" y="3627635"/>
            <a:ext cx="8697191" cy="442829"/>
          </a:xfrm>
        </p:spPr>
        <p:txBody>
          <a:bodyPr>
            <a:normAutofit/>
          </a:bodyPr>
          <a:lstStyle/>
          <a:p>
            <a:r>
              <a:rPr lang="ru-RU" dirty="0"/>
              <a:t>ФЕДЕРАЛЬНАЯ</a:t>
            </a:r>
            <a:r>
              <a:rPr lang="en-US" dirty="0"/>
              <a:t> </a:t>
            </a:r>
            <a:r>
              <a:rPr lang="ru-RU" dirty="0"/>
              <a:t>НАЛОГОВАЯ СЛУЖБА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B4423E-5ED2-3369-8EBD-01328D66D1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02102" y="4478558"/>
            <a:ext cx="8530253" cy="53685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89A19BA4-DDD9-0A4A-2791-7E08B88A4C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6718" y="5170174"/>
            <a:ext cx="5610996" cy="365125"/>
          </a:xfrm>
        </p:spPr>
        <p:txBody>
          <a:bodyPr/>
          <a:lstStyle/>
          <a:p>
            <a:pPr algn="ctr"/>
            <a:r>
              <a:rPr lang="ru-RU" dirty="0" err="1" smtClean="0"/>
              <a:t>Хамидуллина</a:t>
            </a:r>
            <a:r>
              <a:rPr lang="ru-RU" dirty="0" smtClean="0"/>
              <a:t> Эльмира </a:t>
            </a:r>
            <a:r>
              <a:rPr lang="ru-RU" dirty="0" err="1" smtClean="0"/>
              <a:t>Тафкильевна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FF8F61FE-5744-27B7-BF0D-4B956C9F0D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36717" y="5535300"/>
            <a:ext cx="5795555" cy="74042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Начальник отдела налогообложения юридических лиц  УФНС России по Республике Татарстан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08E6246-152C-5E46-74F4-868F5AC52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902" y="1868397"/>
            <a:ext cx="1368195" cy="1563652"/>
          </a:xfrm>
          <a:prstGeom prst="rect">
            <a:avLst/>
          </a:prstGeom>
          <a:ln>
            <a:noFill/>
          </a:ln>
        </p:spPr>
      </p:pic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B7DF8136-247D-5CCA-C356-C79924654FC9}"/>
              </a:ext>
            </a:extLst>
          </p:cNvPr>
          <p:cNvCxnSpPr>
            <a:cxnSpLocks/>
          </p:cNvCxnSpPr>
          <p:nvPr/>
        </p:nvCxnSpPr>
        <p:spPr>
          <a:xfrm>
            <a:off x="2055744" y="4532244"/>
            <a:ext cx="80805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35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A4350C6E-A6C6-8BCF-C515-0A7D0D8FD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98F0F47-E020-FEC3-AFA2-35F2B8FC68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861CCAD0-E6BB-2EAD-60B3-824D46C73E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5952" y="1886648"/>
            <a:ext cx="10628851" cy="4238625"/>
          </a:xfrm>
        </p:spPr>
        <p:txBody>
          <a:bodyPr>
            <a:normAutofit/>
          </a:bodyPr>
          <a:lstStyle/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ФНС от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14.02.2025г</a:t>
            </a:r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 - 4 - 3/1489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09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9A9839C-0F94-4E84-0A6F-DDCC43B1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6E87E92-531E-107F-7526-9306593DB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ФНС от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18.03.2025г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СД -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4 - 3/2927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87A181E-DC0B-AB78-7D5A-F3C9A288C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230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79A9839C-0F94-4E84-0A6F-DDCC43B11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Слайд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6E87E92-531E-107F-7526-9306593DB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ФНС от 12.03.2025г.</a:t>
            </a: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СД - 4 - 3/2733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787A181E-DC0B-AB78-7D5A-F3C9A288CB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301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C2940097-1F21-22E6-8D5B-6198A89A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B8470-55A6-CF4B-ABEF-5E5F70F4E2F5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A5A5122-8317-6070-1815-D0DAEF415F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СПАСИБО ЗА ВНИМАНИЕ!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F83003-4ECB-79C1-6075-A9E5F38DD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816" y="2049506"/>
            <a:ext cx="1566367" cy="17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282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4BDA1FE-36EF-5023-7E79-C8CA8AA14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 smtClean="0"/>
              <a:t>Слайд 1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77479357-362B-98D1-32DC-0DCF85FF07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2982" y="581814"/>
            <a:ext cx="9949543" cy="1055189"/>
          </a:xfrm>
        </p:spPr>
        <p:txBody>
          <a:bodyPr/>
          <a:lstStyle/>
          <a:p>
            <a:pPr algn="ctr"/>
            <a:r>
              <a:rPr lang="ru-RU" dirty="0"/>
              <a:t>Муниципальные образования, </a:t>
            </a:r>
            <a:br>
              <a:rPr lang="ru-RU" dirty="0"/>
            </a:br>
            <a:r>
              <a:rPr lang="ru-RU" dirty="0"/>
              <a:t>в которых установлен туристический налог.</a:t>
            </a: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98093BA3-2100-F04A-E3ED-0B4FD01D0D8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32500" lnSpcReduction="20000"/>
          </a:bodyPr>
          <a:lstStyle/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7400" dirty="0" smtClean="0"/>
              <a:t>1. </a:t>
            </a:r>
            <a:r>
              <a:rPr lang="ru-RU" sz="7400" u="sng" dirty="0" smtClean="0"/>
              <a:t>Город </a:t>
            </a:r>
            <a:r>
              <a:rPr lang="ru-RU" sz="7400" u="sng" dirty="0"/>
              <a:t>Казань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400" dirty="0"/>
              <a:t> </a:t>
            </a:r>
            <a:r>
              <a:rPr lang="ru-RU" sz="7400" dirty="0" smtClean="0"/>
              <a:t>2. </a:t>
            </a:r>
            <a:r>
              <a:rPr lang="ru-RU" sz="7400" u="sng" dirty="0" smtClean="0"/>
              <a:t>В </a:t>
            </a:r>
            <a:r>
              <a:rPr lang="ru-RU" sz="7400" u="sng" dirty="0" err="1"/>
              <a:t>Верхеуслонском</a:t>
            </a:r>
            <a:r>
              <a:rPr lang="ru-RU" sz="7400" u="sng" dirty="0"/>
              <a:t> районе</a:t>
            </a:r>
            <a:r>
              <a:rPr lang="ru-RU" sz="7400" dirty="0" smtClean="0"/>
              <a:t>: </a:t>
            </a:r>
            <a:r>
              <a:rPr lang="ru-RU" sz="7400" dirty="0" err="1" smtClean="0"/>
              <a:t>Бурнашевское</a:t>
            </a:r>
            <a:r>
              <a:rPr lang="ru-RU" sz="7400" dirty="0" smtClean="0"/>
              <a:t>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</a:t>
            </a:r>
            <a:r>
              <a:rPr lang="ru-RU" sz="7400" dirty="0" err="1" smtClean="0"/>
              <a:t>Вахитовское</a:t>
            </a:r>
            <a:r>
              <a:rPr lang="ru-RU" sz="7400" dirty="0" smtClean="0"/>
              <a:t>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</a:t>
            </a:r>
            <a:r>
              <a:rPr lang="ru-RU" sz="7400" dirty="0" err="1" smtClean="0"/>
              <a:t>Введенско</a:t>
            </a:r>
            <a:r>
              <a:rPr lang="ru-RU" sz="7400" dirty="0" smtClean="0"/>
              <a:t>-Слободское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</a:t>
            </a:r>
            <a:r>
              <a:rPr lang="ru-RU" sz="7400" dirty="0" err="1" smtClean="0"/>
              <a:t>Кураловское</a:t>
            </a:r>
            <a:r>
              <a:rPr lang="ru-RU" sz="7400" dirty="0" smtClean="0"/>
              <a:t>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Набережно-</a:t>
            </a:r>
            <a:r>
              <a:rPr lang="ru-RU" sz="7400" dirty="0" err="1" smtClean="0"/>
              <a:t>Морквашское</a:t>
            </a:r>
            <a:r>
              <a:rPr lang="ru-RU" sz="7400" dirty="0" smtClean="0"/>
              <a:t>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</a:t>
            </a:r>
            <a:r>
              <a:rPr lang="ru-RU" sz="7400" dirty="0" err="1" smtClean="0"/>
              <a:t>Нижнеуслонское</a:t>
            </a:r>
            <a:r>
              <a:rPr lang="ru-RU" sz="7400" dirty="0" smtClean="0"/>
              <a:t>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</a:t>
            </a:r>
            <a:r>
              <a:rPr lang="ru-RU" sz="7400" dirty="0" err="1" smtClean="0"/>
              <a:t>Шеланговское</a:t>
            </a:r>
            <a:r>
              <a:rPr lang="ru-RU" sz="7400" dirty="0" smtClean="0"/>
              <a:t> </a:t>
            </a:r>
            <a:r>
              <a:rPr lang="ru-RU" sz="7400" dirty="0"/>
              <a:t>сельское поселение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400" dirty="0"/>
              <a:t> </a:t>
            </a:r>
          </a:p>
          <a:p>
            <a:pPr lvl="0">
              <a:lnSpc>
                <a:spcPct val="120000"/>
              </a:lnSpc>
              <a:spcBef>
                <a:spcPts val="0"/>
              </a:spcBef>
            </a:pPr>
            <a:r>
              <a:rPr lang="ru-RU" sz="7400" dirty="0" smtClean="0"/>
              <a:t>3. </a:t>
            </a:r>
            <a:r>
              <a:rPr lang="ru-RU" sz="7400" u="sng" dirty="0" smtClean="0"/>
              <a:t>В </a:t>
            </a:r>
            <a:r>
              <a:rPr lang="ru-RU" sz="7400" u="sng" dirty="0"/>
              <a:t>Зеленодольском районе</a:t>
            </a:r>
            <a:r>
              <a:rPr lang="ru-RU" sz="7400" dirty="0" smtClean="0"/>
              <a:t>: Город Зеленодольск, </a:t>
            </a:r>
            <a:r>
              <a:rPr lang="ru-RU" sz="7400" dirty="0" err="1" smtClean="0"/>
              <a:t>пгт</a:t>
            </a:r>
            <a:r>
              <a:rPr lang="ru-RU" sz="7400" dirty="0"/>
              <a:t>. </a:t>
            </a:r>
            <a:r>
              <a:rPr lang="ru-RU" sz="7400" dirty="0" smtClean="0"/>
              <a:t>Васильево, </a:t>
            </a:r>
            <a:r>
              <a:rPr lang="ru-RU" sz="7400" dirty="0" err="1" smtClean="0"/>
              <a:t>пгт</a:t>
            </a:r>
            <a:r>
              <a:rPr lang="ru-RU" sz="7400" dirty="0"/>
              <a:t>. Нижние </a:t>
            </a:r>
            <a:r>
              <a:rPr lang="ru-RU" sz="7400" dirty="0" smtClean="0"/>
              <a:t>Вязовые, Октябрьское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</a:t>
            </a:r>
            <a:r>
              <a:rPr lang="ru-RU" sz="7400" dirty="0" err="1" smtClean="0"/>
              <a:t>Осиновское</a:t>
            </a:r>
            <a:r>
              <a:rPr lang="ru-RU" sz="7400" dirty="0" smtClean="0"/>
              <a:t> </a:t>
            </a:r>
            <a:r>
              <a:rPr lang="ru-RU" sz="7400" dirty="0"/>
              <a:t>сельское поселение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7400" dirty="0"/>
              <a:t> </a:t>
            </a:r>
          </a:p>
          <a:p>
            <a:pPr lvl="0" algn="just">
              <a:lnSpc>
                <a:spcPct val="120000"/>
              </a:lnSpc>
              <a:spcBef>
                <a:spcPts val="0"/>
              </a:spcBef>
            </a:pPr>
            <a:r>
              <a:rPr lang="ru-RU" sz="7400" dirty="0" smtClean="0"/>
              <a:t>4. </a:t>
            </a:r>
            <a:r>
              <a:rPr lang="ru-RU" sz="7400" u="sng" dirty="0" smtClean="0"/>
              <a:t>В </a:t>
            </a:r>
            <a:r>
              <a:rPr lang="ru-RU" sz="7400" u="sng" dirty="0"/>
              <a:t>Спасском районе</a:t>
            </a:r>
            <a:r>
              <a:rPr lang="ru-RU" sz="7400" dirty="0" smtClean="0"/>
              <a:t>: Город Болгар, </a:t>
            </a:r>
            <a:r>
              <a:rPr lang="ru-RU" sz="7400" dirty="0" err="1" smtClean="0"/>
              <a:t>Полянское</a:t>
            </a:r>
            <a:r>
              <a:rPr lang="ru-RU" sz="7400" dirty="0" smtClean="0"/>
              <a:t>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Приволжское </a:t>
            </a:r>
            <a:r>
              <a:rPr lang="ru-RU" sz="7400" dirty="0"/>
              <a:t>сельское </a:t>
            </a:r>
            <a:r>
              <a:rPr lang="ru-RU" sz="7400" dirty="0" smtClean="0"/>
              <a:t>поселение, </a:t>
            </a:r>
            <a:r>
              <a:rPr lang="ru-RU" sz="7400" dirty="0" err="1" smtClean="0"/>
              <a:t>Трехозерское</a:t>
            </a:r>
            <a:r>
              <a:rPr lang="ru-RU" sz="7400" dirty="0" smtClean="0"/>
              <a:t> </a:t>
            </a:r>
            <a:r>
              <a:rPr lang="ru-RU" sz="7400" dirty="0"/>
              <a:t>сельское поселение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812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/>
              <a:t>Слайд </a:t>
            </a:r>
            <a:r>
              <a:rPr lang="ru-RU" sz="1600" dirty="0" smtClean="0"/>
              <a:t>2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dirty="0"/>
              <a:t>Определение налоговой базы</a:t>
            </a: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 проживания в сутки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4800 (в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НДС 800 руб.)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Ставка туристического налога 1 %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(4800-800) * 1 %/101% = 39,6 руб. – сумма туристического налога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База для исчисления туристического налога: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4800-800-39,6 = 3960,40 руб.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Сумма минимального налога в сутки 100 руб.</a:t>
            </a:r>
          </a:p>
        </p:txBody>
      </p:sp>
    </p:spTree>
    <p:extLst>
      <p:ext uri="{BB962C8B-B14F-4D97-AF65-F5344CB8AC3E}">
        <p14:creationId xmlns:p14="http://schemas.microsoft.com/office/powerpoint/2010/main" val="143628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/>
              <a:t>Слайд </a:t>
            </a:r>
            <a:r>
              <a:rPr lang="ru-RU" sz="1600" dirty="0" smtClean="0"/>
              <a:t>3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пункту 2 статьи 418.4 Кодекса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3B923E7B-D47D-1E8A-5E94-A190158EF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 </a:t>
            </a:r>
            <a:r>
              <a:rPr lang="ru-RU" dirty="0"/>
              <a:t>При условии предоставления налогоплательщику документов, подтверждающих соответствующий статус физического лица, в налоговую базу не включается стоимость услуги по временному проживанию, оказываемой следующим категориям физических лиц:</a:t>
            </a:r>
          </a:p>
          <a:p>
            <a:r>
              <a:rPr lang="ru-RU" dirty="0"/>
              <a:t>1) лица, удостоенные званий Героя Советского Союза, Героя Российской Федерации или являющиеся полными кавалерами ордена Славы;</a:t>
            </a:r>
          </a:p>
          <a:p>
            <a:r>
              <a:rPr lang="ru-RU" dirty="0"/>
              <a:t>2) лица, удостоенные званий Героя Социалистического Труда, Героя Труда Российской Федерации или награжденные орденом Трудовой Славы трех степеней;</a:t>
            </a:r>
          </a:p>
          <a:p>
            <a:r>
              <a:rPr lang="ru-RU" dirty="0"/>
              <a:t>3) участники и инвалиды Великой Отечественной войны;</a:t>
            </a:r>
          </a:p>
          <a:p>
            <a:r>
              <a:rPr lang="ru-RU" dirty="0"/>
              <a:t>4) лица, принимающие (принимавшие) участие в специальной военной операции, лица, выполняющие (выполнявшие) возложенные на них задачи на территориях Украины, Донецкой Народной Республики, Луганской Народной Республики, Запорожской области и Херсонской области в период проведения специальной военной операции, указанные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ru-RU" dirty="0" smtClean="0">
                <a:solidFill>
                  <a:schemeClr val="tx1"/>
                </a:solidFill>
              </a:rPr>
              <a:t>пункте 6.1 статьи 210</a:t>
            </a:r>
            <a:r>
              <a:rPr lang="ru-RU" dirty="0" smtClean="0"/>
              <a:t> </a:t>
            </a:r>
            <a:r>
              <a:rPr lang="ru-RU" dirty="0"/>
              <a:t>Кодекса;</a:t>
            </a:r>
          </a:p>
          <a:p>
            <a:r>
              <a:rPr lang="ru-RU" dirty="0"/>
              <a:t>5) ветераны и инвалиды боевых действий;</a:t>
            </a:r>
          </a:p>
          <a:p>
            <a:r>
              <a:rPr lang="ru-RU" dirty="0"/>
              <a:t>6) лица, награжденные знаком "Жителю блокадного Ленинграда", лица, награжденные знаком "Житель осажденного Севастополя", лица, награжденные знаком "Житель осажденного Сталинграда";</a:t>
            </a:r>
          </a:p>
          <a:p>
            <a:r>
              <a:rPr lang="ru-RU" dirty="0"/>
              <a:t>7) лица, работавшие в период Великой Отечественной войны на объектах противовоздушной обороны, местной противовоздушной обороны, на строительстве оборонительных сооружений, военно-морских баз, аэродромов и других военных объектов в пределах тыловых границ действующих фронтов, операционных зон действующих флотов, на прифронтовых участках железных и автомобильных дорог, а также члены экипажей судов транспортного флота, интернированных в начале Великой Отечественной войны в портах других государств;</a:t>
            </a:r>
          </a:p>
          <a:p>
            <a:r>
              <a:rPr lang="ru-RU" dirty="0"/>
              <a:t>8) инвалиды I и II групп, инвалиды с детства, дети-инвалиды.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60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B003EE3-9E30-8D49-B07B-3B5CBDE8C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/>
              <a:t>Слайд </a:t>
            </a:r>
            <a:r>
              <a:rPr lang="ru-RU" sz="1600" dirty="0" smtClean="0"/>
              <a:t>4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3BE006A3-5AB9-F7FE-317A-ABF24D24AB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371" y="565036"/>
            <a:ext cx="9949543" cy="1272153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/>
              <a:t>Во </a:t>
            </a:r>
            <a:r>
              <a:rPr lang="ru-RU" sz="2800" dirty="0"/>
              <a:t>всех муниципальных образованиях Республики </a:t>
            </a:r>
            <a:r>
              <a:rPr lang="ru-RU" sz="2800" dirty="0" smtClean="0"/>
              <a:t>Татарстан</a:t>
            </a:r>
            <a:r>
              <a:rPr lang="ru-RU" sz="2800" dirty="0"/>
              <a:t>, в которых введен туристический налог к льготной категории отнесены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3B923E7B-D47D-1E8A-5E94-A190158EF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лица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достигшие возраста 18 лет;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студенты очной и заочной формы обучения, проживающие в средствах размещения образовательной организации;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лица, вынужденно покинувшие территории Украины, Донецкой Народной Республики, Луганской Народной Республики, Запорожской области и Херсонской области, а также постоянно проживающие на территориях субъектов Российской Федерации, в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 числе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Республике Татарстан,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вынужденно покинувшие жилые помещения и находящиеся в пунктах временного размещения.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24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/>
              <a:t>Слайд </a:t>
            </a:r>
            <a:r>
              <a:rPr lang="ru-RU" sz="1600" dirty="0" smtClean="0"/>
              <a:t>5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В </a:t>
            </a:r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городе Казани освобождены от уплаты туристического налога налогоплательщики в отношении услуг по предоставлению мест для временного проживания физических лиц в средствах размещения с категорией «без звезд».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36516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88DA4F8-80ED-AA89-2744-295EDC15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 smtClean="0"/>
              <a:t>Слайд 6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42A58FB7-9119-2076-0320-1BD4CE2BB5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xmlns="" id="{0CD28B81-34E5-F33B-7F54-8A83A13D94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6204" y="1970538"/>
            <a:ext cx="10694997" cy="4238625"/>
          </a:xfrm>
        </p:spPr>
        <p:txBody>
          <a:bodyPr/>
          <a:lstStyle/>
          <a:p>
            <a:pPr algn="ctr"/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ФНС от 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.0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.2025г.</a:t>
            </a: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СД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4 - 3/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04@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354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/>
              <a:t>Слайд 7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endParaRPr lang="ru-RU" sz="6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ФНС от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14.02.2025г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ЕА -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4 -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3/1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3365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ru-RU" sz="1600" dirty="0"/>
              <a:t>Слайд </a:t>
            </a:r>
            <a:r>
              <a:rPr lang="ru-RU" sz="1600" dirty="0" smtClean="0"/>
              <a:t>8</a:t>
            </a:r>
            <a:endParaRPr lang="ru-RU" sz="1600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Минфина России</a:t>
            </a:r>
          </a:p>
          <a:p>
            <a:pPr algn="ctr"/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24.04.2025г</a:t>
            </a:r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03-05-04-06/41340</a:t>
            </a:r>
            <a:r>
              <a:rPr lang="en-US" sz="6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endParaRPr lang="ru-RU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333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ФНС 1">
      <a:dk1>
        <a:srgbClr val="2A3A7B"/>
      </a:dk1>
      <a:lt1>
        <a:srgbClr val="EDF1F6"/>
      </a:lt1>
      <a:dk2>
        <a:srgbClr val="2A3A7B"/>
      </a:dk2>
      <a:lt2>
        <a:srgbClr val="D8DFEB"/>
      </a:lt2>
      <a:accent1>
        <a:srgbClr val="005BAD"/>
      </a:accent1>
      <a:accent2>
        <a:srgbClr val="489EDD"/>
      </a:accent2>
      <a:accent3>
        <a:srgbClr val="2A3A7B"/>
      </a:accent3>
      <a:accent4>
        <a:srgbClr val="7F8FA9"/>
      </a:accent4>
      <a:accent5>
        <a:srgbClr val="F6522D"/>
      </a:accent5>
      <a:accent6>
        <a:srgbClr val="D8DFEB"/>
      </a:accent6>
      <a:hlink>
        <a:srgbClr val="FB542E"/>
      </a:hlink>
      <a:folHlink>
        <a:srgbClr val="3EBBF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</TotalTime>
  <Words>573</Words>
  <Application>Microsoft Office PowerPoint</Application>
  <PresentationFormat>Произвольный</PresentationFormat>
  <Paragraphs>65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ФЕДЕРАЛЬНАЯ НАЛОГОВАЯ СЛУЖБА</vt:lpstr>
      <vt:lpstr>Муниципальные образования,  в которых установлен туристический налог.</vt:lpstr>
      <vt:lpstr>Определение налоговой базы</vt:lpstr>
      <vt:lpstr>Согласно пункту 2 статьи 418.4 Кодекса</vt:lpstr>
      <vt:lpstr>Во всех муниципальных образованиях Республики Татарстан, в которых введен туристический налог к льготной категории отнесены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ФЕДЕРАЛЬНАЯ НАЛОГОВАЯ СЛУЖБА</dc:title>
  <dc:creator>Анастасия Гаврикова</dc:creator>
  <cp:lastModifiedBy>Хамидуллина Эльмира Тафкильевна</cp:lastModifiedBy>
  <cp:revision>32</cp:revision>
  <cp:lastPrinted>2025-07-21T12:41:54Z</cp:lastPrinted>
  <dcterms:created xsi:type="dcterms:W3CDTF">2025-05-13T09:24:29Z</dcterms:created>
  <dcterms:modified xsi:type="dcterms:W3CDTF">2025-07-21T13:37:26Z</dcterms:modified>
</cp:coreProperties>
</file>