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notesMasterIdLst>
    <p:notesMasterId r:id="rId10"/>
  </p:notesMasterIdLst>
  <p:handoutMasterIdLst>
    <p:handoutMasterId r:id="rId11"/>
  </p:handoutMasterIdLst>
  <p:sldIdLst>
    <p:sldId id="277" r:id="rId2"/>
    <p:sldId id="303" r:id="rId3"/>
    <p:sldId id="295" r:id="rId4"/>
    <p:sldId id="304" r:id="rId5"/>
    <p:sldId id="297" r:id="rId6"/>
    <p:sldId id="298" r:id="rId7"/>
    <p:sldId id="305" r:id="rId8"/>
    <p:sldId id="306" r:id="rId9"/>
  </p:sldIdLst>
  <p:sldSz cx="9144000" cy="6858000" type="screen4x3"/>
  <p:notesSz cx="6858000" cy="9926638"/>
  <p:defaultTextStyle>
    <a:defPPr>
      <a:defRPr lang="ru-RU"/>
    </a:defPPr>
    <a:lvl1pPr marL="0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6B2"/>
    <a:srgbClr val="6666FF"/>
    <a:srgbClr val="0066FF"/>
    <a:srgbClr val="0033CC"/>
    <a:srgbClr val="F4D6AA"/>
    <a:srgbClr val="9BE5FF"/>
    <a:srgbClr val="64EAF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076" autoAdjust="0"/>
  </p:normalViewPr>
  <p:slideViewPr>
    <p:cSldViewPr>
      <p:cViewPr varScale="1">
        <p:scale>
          <a:sx n="79" d="100"/>
          <a:sy n="79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909" cy="496652"/>
          </a:xfrm>
          <a:prstGeom prst="rect">
            <a:avLst/>
          </a:prstGeom>
        </p:spPr>
        <p:txBody>
          <a:bodyPr vert="horz" lIns="92674" tIns="46337" rIns="92674" bIns="4633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465" y="0"/>
            <a:ext cx="2971909" cy="496652"/>
          </a:xfrm>
          <a:prstGeom prst="rect">
            <a:avLst/>
          </a:prstGeom>
        </p:spPr>
        <p:txBody>
          <a:bodyPr vert="horz" lIns="92674" tIns="46337" rIns="92674" bIns="46337" rtlCol="0"/>
          <a:lstStyle>
            <a:lvl1pPr algn="r">
              <a:defRPr sz="1200"/>
            </a:lvl1pPr>
          </a:lstStyle>
          <a:p>
            <a:fld id="{0F4F13C9-DFB3-423B-8CF9-AA0A5E1AADF0}" type="datetimeFigureOut">
              <a:rPr lang="ru-RU" smtClean="0"/>
              <a:t>11.12.2019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390"/>
            <a:ext cx="2971909" cy="496652"/>
          </a:xfrm>
          <a:prstGeom prst="rect">
            <a:avLst/>
          </a:prstGeom>
        </p:spPr>
        <p:txBody>
          <a:bodyPr vert="horz" lIns="92674" tIns="46337" rIns="92674" bIns="4633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465" y="9428390"/>
            <a:ext cx="2971909" cy="496652"/>
          </a:xfrm>
          <a:prstGeom prst="rect">
            <a:avLst/>
          </a:prstGeom>
        </p:spPr>
        <p:txBody>
          <a:bodyPr vert="horz" lIns="92674" tIns="46337" rIns="92674" bIns="46337" rtlCol="0" anchor="b"/>
          <a:lstStyle>
            <a:lvl1pPr algn="r">
              <a:defRPr sz="1200"/>
            </a:lvl1pPr>
          </a:lstStyle>
          <a:p>
            <a:fld id="{C50C8063-28C0-4832-B2F2-08D25DB175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99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2"/>
            <a:ext cx="2971800" cy="498056"/>
          </a:xfrm>
          <a:prstGeom prst="rect">
            <a:avLst/>
          </a:prstGeom>
        </p:spPr>
        <p:txBody>
          <a:bodyPr vert="horz" lIns="92641" tIns="46319" rIns="92641" bIns="4631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7" y="12"/>
            <a:ext cx="2971800" cy="498056"/>
          </a:xfrm>
          <a:prstGeom prst="rect">
            <a:avLst/>
          </a:prstGeom>
        </p:spPr>
        <p:txBody>
          <a:bodyPr vert="horz" lIns="92641" tIns="46319" rIns="92641" bIns="46319" rtlCol="0"/>
          <a:lstStyle>
            <a:lvl1pPr algn="r">
              <a:defRPr sz="1200"/>
            </a:lvl1pPr>
          </a:lstStyle>
          <a:p>
            <a:fld id="{C931D343-E24F-442F-9E32-D065A5EBFC4B}" type="datetimeFigureOut">
              <a:rPr lang="ru-RU" smtClean="0"/>
              <a:t>11.12.2019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41" tIns="46319" rIns="92641" bIns="4631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5"/>
            <a:ext cx="5486400" cy="3908614"/>
          </a:xfrm>
          <a:prstGeom prst="rect">
            <a:avLst/>
          </a:prstGeom>
        </p:spPr>
        <p:txBody>
          <a:bodyPr vert="horz" lIns="92641" tIns="46319" rIns="92641" bIns="4631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71800" cy="498055"/>
          </a:xfrm>
          <a:prstGeom prst="rect">
            <a:avLst/>
          </a:prstGeom>
        </p:spPr>
        <p:txBody>
          <a:bodyPr vert="horz" lIns="92641" tIns="46319" rIns="92641" bIns="4631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7" y="9428584"/>
            <a:ext cx="2971800" cy="498055"/>
          </a:xfrm>
          <a:prstGeom prst="rect">
            <a:avLst/>
          </a:prstGeom>
        </p:spPr>
        <p:txBody>
          <a:bodyPr vert="horz" lIns="92641" tIns="46319" rIns="92641" bIns="46319" rtlCol="0" anchor="b"/>
          <a:lstStyle>
            <a:lvl1pPr algn="r">
              <a:defRPr sz="1200"/>
            </a:lvl1pPr>
          </a:lstStyle>
          <a:p>
            <a:fld id="{9682C83A-9D3B-497B-A1B9-C50737D7C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705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50718" indent="-288739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54952" indent="-23099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16936" indent="-23099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78915" indent="-23099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40895" indent="-230990" defTabSz="1052292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3002877" indent="-230990" defTabSz="1052292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64859" indent="-230990" defTabSz="1052292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926841" indent="-230990" defTabSz="1052292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1052292" eaLnBrk="1" fontAlgn="base" hangingPunct="1">
              <a:spcBef>
                <a:spcPct val="0"/>
              </a:spcBef>
              <a:spcAft>
                <a:spcPct val="0"/>
              </a:spcAft>
            </a:pPr>
            <a:fld id="{6D8468D7-8F8A-451D-AD5C-6143CF953C14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defTabSz="1052292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046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475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295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2C83A-9D3B-497B-A1B9-C50737D7CC5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475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1428"/>
            <a:ext cx="9142642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3363691"/>
            <a:ext cx="7772400" cy="1470025"/>
          </a:xfrm>
        </p:spPr>
        <p:txBody>
          <a:bodyPr>
            <a:normAutofit/>
          </a:bodyPr>
          <a:lstStyle>
            <a:lvl1pPr>
              <a:defRPr sz="4874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736" b="0">
                <a:solidFill>
                  <a:schemeClr val="bg1"/>
                </a:solidFill>
                <a:latin typeface="+mj-lt"/>
              </a:defRPr>
            </a:lvl1pPr>
            <a:lvl2pPr marL="445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1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7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3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29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4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0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66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7438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9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64"/>
            </a:lvl1pPr>
            <a:lvl2pPr marL="445801" indent="0">
              <a:buNone/>
              <a:defRPr sz="2736"/>
            </a:lvl2pPr>
            <a:lvl3pPr marL="891603" indent="0">
              <a:buNone/>
              <a:defRPr sz="2309"/>
            </a:lvl3pPr>
            <a:lvl4pPr marL="1337404" indent="0">
              <a:buNone/>
              <a:defRPr sz="1967"/>
            </a:lvl4pPr>
            <a:lvl5pPr marL="1783205" indent="0">
              <a:buNone/>
              <a:defRPr sz="1967"/>
            </a:lvl5pPr>
            <a:lvl6pPr marL="2229005" indent="0">
              <a:buNone/>
              <a:defRPr sz="1967"/>
            </a:lvl6pPr>
            <a:lvl7pPr marL="2674808" indent="0">
              <a:buNone/>
              <a:defRPr sz="1967"/>
            </a:lvl7pPr>
            <a:lvl8pPr marL="3120609" indent="0">
              <a:buNone/>
              <a:defRPr sz="1967"/>
            </a:lvl8pPr>
            <a:lvl9pPr marL="3566409" indent="0">
              <a:buNone/>
              <a:defRPr sz="1967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368"/>
            </a:lvl1pPr>
            <a:lvl2pPr marL="445801" indent="0">
              <a:buNone/>
              <a:defRPr sz="1197"/>
            </a:lvl2pPr>
            <a:lvl3pPr marL="891603" indent="0">
              <a:buNone/>
              <a:defRPr sz="941"/>
            </a:lvl3pPr>
            <a:lvl4pPr marL="1337404" indent="0">
              <a:buNone/>
              <a:defRPr sz="855"/>
            </a:lvl4pPr>
            <a:lvl5pPr marL="1783205" indent="0">
              <a:buNone/>
              <a:defRPr sz="855"/>
            </a:lvl5pPr>
            <a:lvl6pPr marL="2229005" indent="0">
              <a:buNone/>
              <a:defRPr sz="855"/>
            </a:lvl6pPr>
            <a:lvl7pPr marL="2674808" indent="0">
              <a:buNone/>
              <a:defRPr sz="855"/>
            </a:lvl7pPr>
            <a:lvl8pPr marL="3120609" indent="0">
              <a:buNone/>
              <a:defRPr sz="855"/>
            </a:lvl8pPr>
            <a:lvl9pPr marL="3566409" indent="0">
              <a:buNone/>
              <a:defRPr sz="85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369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20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113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67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606873"/>
            <a:ext cx="7320689" cy="4829253"/>
          </a:xfrm>
        </p:spPr>
        <p:txBody>
          <a:bodyPr/>
          <a:lstStyle>
            <a:lvl1pPr marL="310752" indent="0">
              <a:buFontTx/>
              <a:buNone/>
              <a:defRPr b="1">
                <a:latin typeface="+mj-lt"/>
              </a:defRPr>
            </a:lvl1pPr>
            <a:lvl2pPr marL="308037" indent="2715">
              <a:defRPr>
                <a:latin typeface="+mj-lt"/>
              </a:defRPr>
            </a:lvl2pPr>
            <a:lvl3pPr marL="537369" indent="-222547">
              <a:tabLst/>
              <a:defRPr>
                <a:latin typeface="+mj-lt"/>
              </a:defRPr>
            </a:lvl3pPr>
            <a:lvl4pPr marL="0" indent="308037">
              <a:lnSpc>
                <a:spcPts val="1539"/>
              </a:lnSpc>
              <a:spcBef>
                <a:spcPts val="342"/>
              </a:spcBef>
              <a:defRPr>
                <a:latin typeface="+mj-lt"/>
              </a:defRPr>
            </a:lvl4pPr>
            <a:lvl5pPr>
              <a:lnSpc>
                <a:spcPts val="1539"/>
              </a:lnSpc>
              <a:spcBef>
                <a:spcPts val="342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5127078"/>
            <a:ext cx="923618" cy="376853"/>
          </a:xfrm>
          <a:prstGeom prst="rect">
            <a:avLst/>
          </a:prstGeom>
          <a:noFill/>
        </p:spPr>
        <p:txBody>
          <a:bodyPr wrap="square" lIns="78164" tIns="39082" rIns="78164" bIns="39082" rtlCol="0">
            <a:noAutofit/>
          </a:bodyPr>
          <a:lstStyle/>
          <a:p>
            <a:pPr defTabSz="891603"/>
            <a:endParaRPr lang="ru-RU" sz="1796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501071"/>
            <a:ext cx="7337192" cy="1105803"/>
          </a:xfrm>
        </p:spPr>
        <p:txBody>
          <a:bodyPr/>
          <a:lstStyle>
            <a:lvl1pPr marL="0" marR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618"/>
            </a:lvl1pPr>
          </a:lstStyle>
          <a:p>
            <a:pPr marL="0" marR="0" lvl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104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1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472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606873"/>
            <a:ext cx="7320689" cy="4829253"/>
          </a:xfrm>
        </p:spPr>
        <p:txBody>
          <a:bodyPr/>
          <a:lstStyle>
            <a:lvl1pPr marL="310752" indent="0">
              <a:buFontTx/>
              <a:buNone/>
              <a:defRPr b="1">
                <a:latin typeface="+mj-lt"/>
              </a:defRPr>
            </a:lvl1pPr>
            <a:lvl2pPr marL="310752" indent="0">
              <a:defRPr>
                <a:latin typeface="+mj-lt"/>
              </a:defRPr>
            </a:lvl2pPr>
            <a:lvl3pPr marL="537369" indent="-222547">
              <a:defRPr>
                <a:latin typeface="+mj-lt"/>
              </a:defRPr>
            </a:lvl3pPr>
            <a:lvl4pPr marL="0" indent="308037">
              <a:defRPr>
                <a:latin typeface="+mj-lt"/>
              </a:defRPr>
            </a:lvl4pPr>
            <a:lvl5pPr marL="122672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6" y="501071"/>
            <a:ext cx="7337901" cy="1105803"/>
          </a:xfrm>
        </p:spPr>
        <p:txBody>
          <a:bodyPr/>
          <a:lstStyle>
            <a:lvl1pPr marL="0" marR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618"/>
            </a:lvl1pPr>
          </a:lstStyle>
          <a:p>
            <a:pPr marL="0" marR="0" lvl="0" indent="0" defTabSz="891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104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662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1012506"/>
            <a:ext cx="7320689" cy="2024630"/>
          </a:xfrm>
        </p:spPr>
        <p:txBody>
          <a:bodyPr anchor="t"/>
          <a:lstStyle>
            <a:lvl1pPr algn="l">
              <a:defRPr sz="3933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3429720"/>
            <a:ext cx="7320689" cy="3006404"/>
          </a:xfrm>
        </p:spPr>
        <p:txBody>
          <a:bodyPr anchor="t"/>
          <a:lstStyle>
            <a:lvl1pPr marL="0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1pPr>
            <a:lvl2pPr marL="445801" indent="0">
              <a:buNone/>
              <a:defRPr sz="1796">
                <a:solidFill>
                  <a:schemeClr val="tx1">
                    <a:tint val="75000"/>
                  </a:schemeClr>
                </a:solidFill>
              </a:defRPr>
            </a:lvl2pPr>
            <a:lvl3pPr marL="891603" indent="0">
              <a:buNone/>
              <a:defRPr sz="1539">
                <a:solidFill>
                  <a:schemeClr val="tx1">
                    <a:tint val="75000"/>
                  </a:schemeClr>
                </a:solidFill>
              </a:defRPr>
            </a:lvl3pPr>
            <a:lvl4pPr marL="1337404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4pPr>
            <a:lvl5pPr marL="1783205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5pPr>
            <a:lvl6pPr marL="2229005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6pPr>
            <a:lvl7pPr marL="2674808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7pPr>
            <a:lvl8pPr marL="3120609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8pPr>
            <a:lvl9pPr marL="3566409" indent="0">
              <a:buNone/>
              <a:defRPr sz="13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55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606871"/>
            <a:ext cx="3620764" cy="4695797"/>
          </a:xfrm>
        </p:spPr>
        <p:txBody>
          <a:bodyPr/>
          <a:lstStyle>
            <a:lvl1pPr>
              <a:defRPr sz="2736"/>
            </a:lvl1pPr>
            <a:lvl2pPr>
              <a:defRPr sz="2309"/>
            </a:lvl2pPr>
            <a:lvl3pPr>
              <a:defRPr sz="1967"/>
            </a:lvl3pPr>
            <a:lvl4pPr>
              <a:defRPr sz="1796"/>
            </a:lvl4pPr>
            <a:lvl5pPr>
              <a:defRPr sz="1796"/>
            </a:lvl5pPr>
            <a:lvl6pPr>
              <a:defRPr sz="1796"/>
            </a:lvl6pPr>
            <a:lvl7pPr>
              <a:defRPr sz="1796"/>
            </a:lvl7pPr>
            <a:lvl8pPr>
              <a:defRPr sz="1796"/>
            </a:lvl8pPr>
            <a:lvl9pPr>
              <a:defRPr sz="179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1" y="1606871"/>
            <a:ext cx="3644897" cy="4695797"/>
          </a:xfrm>
        </p:spPr>
        <p:txBody>
          <a:bodyPr/>
          <a:lstStyle>
            <a:lvl1pPr>
              <a:defRPr sz="2736"/>
            </a:lvl1pPr>
            <a:lvl2pPr>
              <a:defRPr sz="2309"/>
            </a:lvl2pPr>
            <a:lvl3pPr>
              <a:defRPr sz="1967"/>
            </a:lvl3pPr>
            <a:lvl4pPr>
              <a:defRPr sz="1796"/>
            </a:lvl4pPr>
            <a:lvl5pPr>
              <a:defRPr sz="1796"/>
            </a:lvl5pPr>
            <a:lvl6pPr>
              <a:defRPr sz="1796"/>
            </a:lvl6pPr>
            <a:lvl7pPr>
              <a:defRPr sz="1796"/>
            </a:lvl7pPr>
            <a:lvl8pPr>
              <a:defRPr sz="1796"/>
            </a:lvl8pPr>
            <a:lvl9pPr>
              <a:defRPr sz="179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47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6" y="1606871"/>
            <a:ext cx="3674753" cy="568003"/>
          </a:xfrm>
        </p:spPr>
        <p:txBody>
          <a:bodyPr anchor="b"/>
          <a:lstStyle>
            <a:lvl1pPr marL="0" indent="0">
              <a:buNone/>
              <a:defRPr sz="2309" b="1"/>
            </a:lvl1pPr>
            <a:lvl2pPr marL="445801" indent="0">
              <a:buNone/>
              <a:defRPr sz="1967" b="1"/>
            </a:lvl2pPr>
            <a:lvl3pPr marL="891603" indent="0">
              <a:buNone/>
              <a:defRPr sz="1796" b="1"/>
            </a:lvl3pPr>
            <a:lvl4pPr marL="1337404" indent="0">
              <a:buNone/>
              <a:defRPr sz="1539" b="1"/>
            </a:lvl4pPr>
            <a:lvl5pPr marL="1783205" indent="0">
              <a:buNone/>
              <a:defRPr sz="1539" b="1"/>
            </a:lvl5pPr>
            <a:lvl6pPr marL="2229005" indent="0">
              <a:buNone/>
              <a:defRPr sz="1539" b="1"/>
            </a:lvl6pPr>
            <a:lvl7pPr marL="2674808" indent="0">
              <a:buNone/>
              <a:defRPr sz="1539" b="1"/>
            </a:lvl7pPr>
            <a:lvl8pPr marL="3120609" indent="0">
              <a:buNone/>
              <a:defRPr sz="1539" b="1"/>
            </a:lvl8pPr>
            <a:lvl9pPr marL="3566409" indent="0">
              <a:buNone/>
              <a:defRPr sz="153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6" y="2174876"/>
            <a:ext cx="3674753" cy="4261248"/>
          </a:xfrm>
        </p:spPr>
        <p:txBody>
          <a:bodyPr/>
          <a:lstStyle>
            <a:lvl1pPr>
              <a:defRPr sz="2309"/>
            </a:lvl1pPr>
            <a:lvl2pPr>
              <a:defRPr sz="1967"/>
            </a:lvl2pPr>
            <a:lvl3pPr>
              <a:defRPr sz="1796"/>
            </a:lvl3pPr>
            <a:lvl4pPr>
              <a:defRPr sz="1539"/>
            </a:lvl4pPr>
            <a:lvl5pPr>
              <a:defRPr sz="1539"/>
            </a:lvl5pPr>
            <a:lvl6pPr>
              <a:defRPr sz="1539"/>
            </a:lvl6pPr>
            <a:lvl7pPr>
              <a:defRPr sz="1539"/>
            </a:lvl7pPr>
            <a:lvl8pPr>
              <a:defRPr sz="1539"/>
            </a:lvl8pPr>
            <a:lvl9pPr>
              <a:defRPr sz="153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3" y="1606871"/>
            <a:ext cx="3587825" cy="568003"/>
          </a:xfrm>
        </p:spPr>
        <p:txBody>
          <a:bodyPr anchor="b"/>
          <a:lstStyle>
            <a:lvl1pPr marL="0" indent="0">
              <a:buNone/>
              <a:defRPr sz="2309" b="1"/>
            </a:lvl1pPr>
            <a:lvl2pPr marL="445801" indent="0">
              <a:buNone/>
              <a:defRPr sz="1967" b="1"/>
            </a:lvl2pPr>
            <a:lvl3pPr marL="891603" indent="0">
              <a:buNone/>
              <a:defRPr sz="1796" b="1"/>
            </a:lvl3pPr>
            <a:lvl4pPr marL="1337404" indent="0">
              <a:buNone/>
              <a:defRPr sz="1539" b="1"/>
            </a:lvl4pPr>
            <a:lvl5pPr marL="1783205" indent="0">
              <a:buNone/>
              <a:defRPr sz="1539" b="1"/>
            </a:lvl5pPr>
            <a:lvl6pPr marL="2229005" indent="0">
              <a:buNone/>
              <a:defRPr sz="1539" b="1"/>
            </a:lvl6pPr>
            <a:lvl7pPr marL="2674808" indent="0">
              <a:buNone/>
              <a:defRPr sz="1539" b="1"/>
            </a:lvl7pPr>
            <a:lvl8pPr marL="3120609" indent="0">
              <a:buNone/>
              <a:defRPr sz="1539" b="1"/>
            </a:lvl8pPr>
            <a:lvl9pPr marL="3566409" indent="0">
              <a:buNone/>
              <a:defRPr sz="153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3" y="2188098"/>
            <a:ext cx="3587825" cy="4248026"/>
          </a:xfrm>
        </p:spPr>
        <p:txBody>
          <a:bodyPr/>
          <a:lstStyle>
            <a:lvl1pPr>
              <a:defRPr sz="2309"/>
            </a:lvl1pPr>
            <a:lvl2pPr>
              <a:defRPr sz="1967"/>
            </a:lvl2pPr>
            <a:lvl3pPr>
              <a:defRPr sz="1796"/>
            </a:lvl3pPr>
            <a:lvl4pPr>
              <a:defRPr sz="1539"/>
            </a:lvl4pPr>
            <a:lvl5pPr>
              <a:defRPr sz="1539"/>
            </a:lvl5pPr>
            <a:lvl6pPr>
              <a:defRPr sz="1539"/>
            </a:lvl6pPr>
            <a:lvl7pPr>
              <a:defRPr sz="1539"/>
            </a:lvl7pPr>
            <a:lvl8pPr>
              <a:defRPr sz="1539"/>
            </a:lvl8pPr>
            <a:lvl9pPr>
              <a:defRPr sz="153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274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9" y="1914"/>
            <a:ext cx="9142643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1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5872591"/>
            <a:ext cx="567428" cy="65310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309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95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19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164"/>
            </a:lvl1pPr>
            <a:lvl2pPr>
              <a:defRPr sz="2736"/>
            </a:lvl2pPr>
            <a:lvl3pPr>
              <a:defRPr sz="2309"/>
            </a:lvl3pPr>
            <a:lvl4pPr>
              <a:defRPr sz="1967"/>
            </a:lvl4pPr>
            <a:lvl5pPr>
              <a:defRPr sz="1967"/>
            </a:lvl5pPr>
            <a:lvl6pPr>
              <a:defRPr sz="1967"/>
            </a:lvl6pPr>
            <a:lvl7pPr>
              <a:defRPr sz="1967"/>
            </a:lvl7pPr>
            <a:lvl8pPr>
              <a:defRPr sz="1967"/>
            </a:lvl8pPr>
            <a:lvl9pPr>
              <a:defRPr sz="19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435100"/>
            <a:ext cx="3008313" cy="4691063"/>
          </a:xfrm>
        </p:spPr>
        <p:txBody>
          <a:bodyPr/>
          <a:lstStyle>
            <a:lvl1pPr marL="0" indent="0">
              <a:buNone/>
              <a:defRPr sz="1368"/>
            </a:lvl1pPr>
            <a:lvl2pPr marL="445801" indent="0">
              <a:buNone/>
              <a:defRPr sz="1197"/>
            </a:lvl2pPr>
            <a:lvl3pPr marL="891603" indent="0">
              <a:buNone/>
              <a:defRPr sz="941"/>
            </a:lvl3pPr>
            <a:lvl4pPr marL="1337404" indent="0">
              <a:buNone/>
              <a:defRPr sz="855"/>
            </a:lvl4pPr>
            <a:lvl5pPr marL="1783205" indent="0">
              <a:buNone/>
              <a:defRPr sz="855"/>
            </a:lvl5pPr>
            <a:lvl6pPr marL="2229005" indent="0">
              <a:buNone/>
              <a:defRPr sz="855"/>
            </a:lvl6pPr>
            <a:lvl7pPr marL="2674808" indent="0">
              <a:buNone/>
              <a:defRPr sz="855"/>
            </a:lvl7pPr>
            <a:lvl8pPr marL="3120609" indent="0">
              <a:buNone/>
              <a:defRPr sz="855"/>
            </a:lvl8pPr>
            <a:lvl9pPr marL="3566409" indent="0">
              <a:buNone/>
              <a:defRPr sz="85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58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5" y="490023"/>
            <a:ext cx="7343873" cy="1110281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5" y="1600200"/>
            <a:ext cx="7343873" cy="4835924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6356353"/>
            <a:ext cx="2133600" cy="365125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1603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6356353"/>
            <a:ext cx="2895600" cy="365125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91603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3" y="6041425"/>
            <a:ext cx="619711" cy="631834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052"/>
              </a:lnSpc>
              <a:defRPr sz="2309">
                <a:solidFill>
                  <a:schemeClr val="bg1"/>
                </a:solidFill>
              </a:defRPr>
            </a:lvl1pPr>
          </a:lstStyle>
          <a:p>
            <a:pPr defTabSz="891603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891603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82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</p:sldLayoutIdLst>
  <p:hf hdr="0" ftr="0" dt="0"/>
  <p:txStyles>
    <p:titleStyle>
      <a:lvl1pPr algn="l" defTabSz="891603" rtl="0" eaLnBrk="1" latinLnBrk="0" hangingPunct="1">
        <a:lnSpc>
          <a:spcPts val="4445"/>
        </a:lnSpc>
        <a:spcBef>
          <a:spcPct val="0"/>
        </a:spcBef>
        <a:buNone/>
        <a:defRPr sz="3591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10752" indent="0" algn="l" defTabSz="891603" rtl="0" eaLnBrk="1" latinLnBrk="0" hangingPunct="1">
        <a:spcBef>
          <a:spcPct val="20000"/>
        </a:spcBef>
        <a:buFont typeface="+mj-lt"/>
        <a:buNone/>
        <a:defRPr sz="3164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10752" indent="0" algn="l" defTabSz="891603" rtl="0" eaLnBrk="1" latinLnBrk="0" hangingPunct="1">
        <a:spcBef>
          <a:spcPct val="20000"/>
        </a:spcBef>
        <a:buFont typeface="Arial" pitchFamily="34" charset="0"/>
        <a:buNone/>
        <a:defRPr sz="2052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09290" indent="-222547" algn="l" defTabSz="891603" rtl="0" eaLnBrk="1" latinLnBrk="0" hangingPunct="1">
        <a:spcBef>
          <a:spcPct val="20000"/>
        </a:spcBef>
        <a:buFont typeface="Arial" pitchFamily="34" charset="0"/>
        <a:buChar char="•"/>
        <a:defRPr sz="2052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08037" algn="just" defTabSz="891603" rtl="0" eaLnBrk="1" latinLnBrk="0" hangingPunct="1">
        <a:lnSpc>
          <a:spcPts val="1539"/>
        </a:lnSpc>
        <a:spcBef>
          <a:spcPts val="342"/>
        </a:spcBef>
        <a:buFont typeface="Arial" pitchFamily="34" charset="0"/>
        <a:buNone/>
        <a:tabLst/>
        <a:defRPr sz="1368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226720" indent="0" algn="l" defTabSz="891603" rtl="0" eaLnBrk="1" latinLnBrk="0" hangingPunct="1">
        <a:lnSpc>
          <a:spcPts val="1539"/>
        </a:lnSpc>
        <a:spcBef>
          <a:spcPts val="342"/>
        </a:spcBef>
        <a:buFont typeface="Arial" pitchFamily="34" charset="0"/>
        <a:buNone/>
        <a:defRPr sz="1197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451907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6pPr>
      <a:lvl7pPr marL="2897707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7pPr>
      <a:lvl8pPr marL="3343509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8pPr>
      <a:lvl9pPr marL="3789311" indent="-222901" algn="l" defTabSz="891603" rtl="0" eaLnBrk="1" latinLnBrk="0" hangingPunct="1">
        <a:spcBef>
          <a:spcPct val="20000"/>
        </a:spcBef>
        <a:buFont typeface="Arial" pitchFamily="34" charset="0"/>
        <a:buChar char="•"/>
        <a:defRPr sz="19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1pPr>
      <a:lvl2pPr marL="445801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2pPr>
      <a:lvl3pPr marL="891603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3pPr>
      <a:lvl4pPr marL="1337404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4pPr>
      <a:lvl5pPr marL="1783205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5pPr>
      <a:lvl6pPr marL="2229005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6pPr>
      <a:lvl7pPr marL="2674808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7pPr>
      <a:lvl8pPr marL="3120609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8pPr>
      <a:lvl9pPr marL="3566409" algn="l" defTabSz="891603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24F93719857BDDD1AFD87C24156ED5860939F9D2A0B1DE2B151C0C4FA90DAA002F355F18408B78BA0DA49BF672E712C15827B250DCDFDFZ4T9G" TargetMode="External"/><Relationship Id="rId7" Type="http://schemas.openxmlformats.org/officeDocument/2006/relationships/hyperlink" Target="consultantplus://offline/ref=24F93719857BDDD1AFD87C24156ED5860939F9D2A0B1DE2B151C0C4FA90DAA002F355F1F40807AB252A18EE72AEA16DB4724AE4CDEDEZDT7G" TargetMode="External"/><Relationship Id="rId2" Type="http://schemas.openxmlformats.org/officeDocument/2006/relationships/hyperlink" Target="consultantplus://offline/ref=24F93719857BDDD1AFD87C24156ED5860939F9D2A0B1DE2B151C0C4FA90DAA002F355F1840817BBD0DA49BF672E712C15827B250DCDFDFZ4T9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24F93719857BDDD1AFD87C24156ED5860939F9D2A0B1DE2B151C0C4FA90DAA002F355F1843867BB800FB9EE363BF1FC54238B14CC0DDDE41Z8T1G" TargetMode="External"/><Relationship Id="rId5" Type="http://schemas.openxmlformats.org/officeDocument/2006/relationships/hyperlink" Target="consultantplus://offline/ref=24F93719857BDDD1AFD87C24156ED5860939F9D2A0B1DE2B151C0C4FA90DAA002F355F1843817BB000FB9EE363BF1FC54238B14CC0DDDE41Z8T1G" TargetMode="External"/><Relationship Id="rId4" Type="http://schemas.openxmlformats.org/officeDocument/2006/relationships/hyperlink" Target="consultantplus://offline/ref=24F93719857BDDD1AFD87C24156ED5860939F9D2A0B1DE2B151C0C4FA90DAA002F355F18428A7ABE0DA49BF672E712C15827B250DCDFDFZ4T9G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334BB123D08F4D02D6E745DFEA2E1255693C85EE3FDEAEC6AC85B034BE70B4B193CED404F471CABABA7549A1ACz8G" TargetMode="External"/><Relationship Id="rId3" Type="http://schemas.openxmlformats.org/officeDocument/2006/relationships/hyperlink" Target="consultantplus://offline/ref=334BB123D08F4D02D6E745DFEA2E1255653F87E93CDEAEC6AC85B034BE70B4B193CED404F471CABABA7549A1ACz8G" TargetMode="External"/><Relationship Id="rId7" Type="http://schemas.openxmlformats.org/officeDocument/2006/relationships/hyperlink" Target="consultantplus://offline/ref=334BB123D08F4D02D6E745DFEA2E12556A3981EA3BDEAEC6AC85B034BE70B4B193CED404F471CABABA7549A1ACz8G" TargetMode="External"/><Relationship Id="rId2" Type="http://schemas.openxmlformats.org/officeDocument/2006/relationships/hyperlink" Target="consultantplus://offline/ref=334BB123D08F4D02D6E745DFEA2E12556D3A85E73BDCF3CCA4DCBC36B97FEBB486DF8C09F06BD5B9A6694BA0C0A7zE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6AA6C94354117BB88F62E4B1A58547ECE4550A7E669B208D0D9C91C4893F86BCBC564E7B23BB827B3F65CD57iB6BG" TargetMode="External"/><Relationship Id="rId5" Type="http://schemas.openxmlformats.org/officeDocument/2006/relationships/hyperlink" Target="consultantplus://offline/ref=334BB123D08F4D02D6E745DFEA2E1255643C86E63DDEAEC6AC85B034BE70B4B193CED404F471CABABA7549A1ACz8G" TargetMode="External"/><Relationship Id="rId4" Type="http://schemas.openxmlformats.org/officeDocument/2006/relationships/hyperlink" Target="consultantplus://offline/ref=334BB123D08F4D02D6E745DFEA2E1255653885EA3CDEAEC6AC85B034BE70B4B193CED404F471CABABA7549A1ACz8G" TargetMode="External"/><Relationship Id="rId9" Type="http://schemas.openxmlformats.org/officeDocument/2006/relationships/hyperlink" Target="consultantplus://offline/ref=3331356A20A7DB504083D2FB8356DE744162E177BFB77A3BFDFC7C17660D257E0325E4B28D8B450F971658C5c927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1980633" y="2420888"/>
            <a:ext cx="5240956" cy="44827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8177" tIns="39089" rIns="78177" bIns="39089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891603" eaLnBrk="1" hangingPunct="1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Федеральная налоговая служба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11" name="TextBox 42"/>
          <p:cNvSpPr txBox="1">
            <a:spLocks noChangeArrowheads="1"/>
          </p:cNvSpPr>
          <p:nvPr/>
        </p:nvSpPr>
        <p:spPr bwMode="auto">
          <a:xfrm>
            <a:off x="1518332" y="3741555"/>
            <a:ext cx="6264696" cy="278737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8177" tIns="39089" rIns="78177" bIns="39089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382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891603" eaLnBrk="1" hangingPunct="1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«Основные нововведения по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ЕНВД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ПСН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01.01.2020»</a:t>
            </a:r>
          </a:p>
          <a:p>
            <a:pPr algn="ctr" defTabSz="891603" eaLnBrk="1" hangingPunct="1"/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 defTabSz="891603" eaLnBrk="1" hangingPunct="1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 defTabSz="891603" eaLnBrk="1" hangingPunct="1"/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 defTabSz="891603" eaLnBrk="1" hangingPunct="1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r" defTabSz="891603" eaLnBrk="1" hangingPunct="1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Старший государственный налоговый инспектор отдела налогообложения юридических лиц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И.Л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Шиляева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0243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3" y="320884"/>
            <a:ext cx="1786415" cy="1770877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9332" y="4704356"/>
            <a:ext cx="485979" cy="183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120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196752"/>
            <a:ext cx="7627171" cy="4320480"/>
          </a:xfrm>
          <a:solidFill>
            <a:schemeClr val="bg1"/>
          </a:solidFill>
          <a:ln w="158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algn="just" fontAlgn="auto">
              <a:spcAft>
                <a:spcPts val="0"/>
              </a:spcAft>
              <a:defRPr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 fontAlgn="auto">
              <a:spcAft>
                <a:spcPts val="0"/>
              </a:spcAft>
              <a:defRPr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 fontAlgn="auto">
              <a:spcAft>
                <a:spcPts val="0"/>
              </a:spcAft>
              <a:defRPr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01.01.2020г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fontAlgn="auto">
              <a:spcAft>
                <a:spcPts val="0"/>
              </a:spcAft>
              <a:defRPr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ctr" fontAlgn="auto">
              <a:spcAft>
                <a:spcPts val="0"/>
              </a:spcAft>
              <a:defRPr/>
            </a:pPr>
            <a:r>
              <a:rPr lang="ru-RU" sz="2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К1</a:t>
            </a:r>
            <a:r>
              <a:rPr lang="ru-RU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=2,009 </a:t>
            </a:r>
            <a:endParaRPr lang="ru-RU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defRPr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Минэкономразвития России от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21.10.2019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684).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algn="just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300"/>
              </a:spcBef>
            </a:pPr>
            <a:endParaRPr lang="ru-RU" sz="2000" b="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4" y="501071"/>
            <a:ext cx="7853821" cy="6956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chemeClr val="dk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> </a:t>
            </a: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Коэффициент-дефлятор по </a:t>
            </a:r>
            <a:r>
              <a:rPr lang="ru-RU" sz="24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ЕНВД</a:t>
            </a: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57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404664"/>
            <a:ext cx="8136903" cy="5976664"/>
          </a:xfrm>
        </p:spPr>
        <p:txBody>
          <a:bodyPr>
            <a:noAutofit/>
          </a:bodyPr>
          <a:lstStyle/>
          <a:p>
            <a:pPr marL="180000" algn="ctr"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>С 1 января 2020 года для целей применения ЕНВД и ПСН </a:t>
            </a:r>
            <a:r>
              <a:rPr lang="ru-RU" sz="1600" dirty="0" smtClean="0">
                <a:solidFill>
                  <a:srgbClr val="FF0000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>не признается розничной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>торговлей реализация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>товаров,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</a:rPr>
              <a:t>подлежащих обязательной маркировке средствами идентификации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>:</a:t>
            </a:r>
          </a:p>
          <a:p>
            <a:pPr marL="596502" indent="-285750">
              <a:spcBef>
                <a:spcPts val="0"/>
              </a:spcBef>
              <a:buFontTx/>
              <a:buChar char="-"/>
            </a:pPr>
            <a:r>
              <a:rPr lang="ru-RU" sz="1600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лекарственных препаратов:</a:t>
            </a:r>
          </a:p>
          <a:p>
            <a:pPr marL="596502" indent="-28575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250" b="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Постановление </a:t>
            </a:r>
            <a:r>
              <a:rPr lang="ru-RU" sz="1250" b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Правительства РФ от 24.01.2017 № 62 </a:t>
            </a:r>
            <a:r>
              <a:rPr lang="ru-RU" sz="1250" b="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«О </a:t>
            </a:r>
            <a:r>
              <a:rPr lang="ru-RU" sz="1250" b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проведении эксперимента по маркировке контрольными (идентификационными) знаками и мониторингу за оборотом отдельных видов лекарственных препаратов для медицинского </a:t>
            </a:r>
            <a:r>
              <a:rPr lang="ru-RU" sz="1250" b="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применения»;</a:t>
            </a:r>
          </a:p>
          <a:p>
            <a:pPr>
              <a:spcBef>
                <a:spcPts val="0"/>
              </a:spcBef>
            </a:pPr>
            <a:endParaRPr lang="ru-RU" sz="1400" b="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596502" indent="-285750" algn="just">
              <a:spcBef>
                <a:spcPts val="0"/>
              </a:spcBef>
              <a:buFontTx/>
              <a:buChar char="-"/>
            </a:pPr>
            <a:r>
              <a:rPr lang="ru-RU" sz="1600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обувных товаров:  </a:t>
            </a:r>
          </a:p>
          <a:p>
            <a:pPr marL="596502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250" b="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Распоряжение </a:t>
            </a:r>
            <a:r>
              <a:rPr lang="ru-RU" sz="1250" b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Правительства РФ от 28.04.2018 № 792-р «Об утверждении перечня отдельных товаров, подлежащих обязательной маркировке средствами идентификации</a:t>
            </a:r>
            <a:r>
              <a:rPr lang="ru-RU" sz="1250" b="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»;</a:t>
            </a:r>
          </a:p>
          <a:p>
            <a:pPr marL="596502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250" b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Постановление Правительства РФ от 05.07.2019 № 860  "Об утверждении Правил маркировки обувных товаров средствами идентификации и особенностях внедрения государственной информационной системы мониторинга за оборотом товаров, подлежащих обязательной маркировке средствами идентификации, в отношении обувных </a:t>
            </a:r>
            <a:r>
              <a:rPr lang="ru-RU" sz="1250" b="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товаров»</a:t>
            </a:r>
          </a:p>
          <a:p>
            <a:pPr algn="just">
              <a:spcBef>
                <a:spcPts val="0"/>
              </a:spcBef>
            </a:pPr>
            <a:endParaRPr lang="ru-RU" sz="1400" b="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596502" indent="-285750">
              <a:spcBef>
                <a:spcPts val="0"/>
              </a:spcBef>
              <a:buFontTx/>
              <a:buChar char="-"/>
            </a:pPr>
            <a:r>
              <a:rPr lang="ru-RU" sz="1600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изделий </a:t>
            </a:r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из натурального </a:t>
            </a:r>
            <a:r>
              <a:rPr lang="ru-RU" sz="1600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меха:</a:t>
            </a:r>
          </a:p>
          <a:p>
            <a:pPr marL="596502" indent="-28575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250" b="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Постановление </a:t>
            </a:r>
            <a:r>
              <a:rPr lang="ru-RU" sz="1250" b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Правительства РФ от 11.08.2016 № 787 "О реализации пилотного проекта по введению маркировки товаров контрольными (идентификационными) знаками по товарной позиции "Предметы одежды, принадлежности к одежде и прочие изделия</a:t>
            </a:r>
            <a:r>
              <a:rPr lang="ru-RU" sz="1250" b="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,………».   </a:t>
            </a:r>
          </a:p>
          <a:p>
            <a:pPr marL="596502" indent="-285750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1250" b="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596502" indent="-28575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250" dirty="0">
                <a:solidFill>
                  <a:srgbClr val="002060"/>
                </a:solidFill>
              </a:rPr>
              <a:t>("ОК 034-2014 (</a:t>
            </a:r>
            <a:r>
              <a:rPr lang="ru-RU" sz="1250" dirty="0" err="1">
                <a:solidFill>
                  <a:srgbClr val="002060"/>
                </a:solidFill>
              </a:rPr>
              <a:t>КПЕС</a:t>
            </a:r>
            <a:r>
              <a:rPr lang="ru-RU" sz="1250" dirty="0">
                <a:solidFill>
                  <a:srgbClr val="002060"/>
                </a:solidFill>
              </a:rPr>
              <a:t> 2008). Общероссийский классификатор продукции по видам экономической деятельности" (утв. Приказом </a:t>
            </a:r>
            <a:r>
              <a:rPr lang="ru-RU" sz="1250" dirty="0" err="1">
                <a:solidFill>
                  <a:srgbClr val="002060"/>
                </a:solidFill>
              </a:rPr>
              <a:t>Росстандарта</a:t>
            </a:r>
            <a:r>
              <a:rPr lang="ru-RU" sz="1250" dirty="0">
                <a:solidFill>
                  <a:srgbClr val="002060"/>
                </a:solidFill>
              </a:rPr>
              <a:t> от 31.01.2014 N 14-</a:t>
            </a:r>
            <a:r>
              <a:rPr lang="ru-RU" sz="1250" dirty="0" err="1">
                <a:solidFill>
                  <a:srgbClr val="002060"/>
                </a:solidFill>
              </a:rPr>
              <a:t>ст</a:t>
            </a:r>
            <a:r>
              <a:rPr lang="ru-RU" sz="1250" dirty="0">
                <a:solidFill>
                  <a:srgbClr val="002060"/>
                </a:solidFill>
              </a:rPr>
              <a:t>)(ред. от 17.07.2019)</a:t>
            </a:r>
            <a:r>
              <a:rPr lang="en-US" sz="1250" dirty="0">
                <a:solidFill>
                  <a:srgbClr val="002060"/>
                </a:solidFill>
              </a:rPr>
              <a:t>)</a:t>
            </a:r>
            <a:endParaRPr lang="ru-RU" sz="1250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endParaRPr lang="ru-RU" sz="1250" dirty="0">
              <a:solidFill>
                <a:srgbClr val="002060"/>
              </a:solidFill>
            </a:endParaRPr>
          </a:p>
          <a:p>
            <a:pPr marL="596502" indent="-28575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250" dirty="0" smtClean="0">
                <a:solidFill>
                  <a:srgbClr val="002060"/>
                </a:solidFill>
              </a:rPr>
              <a:t>Решение </a:t>
            </a:r>
            <a:r>
              <a:rPr lang="ru-RU" sz="1250" dirty="0">
                <a:solidFill>
                  <a:srgbClr val="002060"/>
                </a:solidFill>
              </a:rPr>
              <a:t>Совета Евразийской экономической комиссии от 16.07.2012 N 54 (ред. от 30.09.2019) "Об утверждении единой Товарной номенклатуры внешнеэкономической деятельности Евразийского экономического союза и Единого таможенного тарифа Евразийского экономического союза"(с изм. и доп., вступ. в силу с 02.11.2019</a:t>
            </a:r>
            <a:r>
              <a:rPr lang="ru-RU" sz="1250" dirty="0" smtClean="0">
                <a:solidFill>
                  <a:srgbClr val="002060"/>
                </a:solidFill>
              </a:rPr>
              <a:t>)</a:t>
            </a:r>
            <a:endParaRPr lang="ru-RU" sz="1250" b="0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4" y="501071"/>
            <a:ext cx="7853821" cy="695681"/>
          </a:xfrm>
        </p:spPr>
        <p:txBody>
          <a:bodyPr>
            <a:normAutofit/>
          </a:bodyPr>
          <a:lstStyle/>
          <a:p>
            <a:pPr lvl="0" algn="ctr"/>
            <a:r>
              <a:rPr lang="ru-RU" sz="2400" dirty="0" smtClean="0">
                <a:solidFill>
                  <a:schemeClr val="dk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> 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68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6912" y="1700808"/>
            <a:ext cx="7627171" cy="4104455"/>
          </a:xfrm>
          <a:solidFill>
            <a:schemeClr val="bg1"/>
          </a:solidFill>
          <a:ln w="15875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algn="ctr">
              <a:lnSpc>
                <a:spcPct val="200000"/>
              </a:lnSpc>
              <a:spcBef>
                <a:spcPts val="0"/>
              </a:spcBef>
            </a:pPr>
            <a:r>
              <a:rPr lang="ru-RU" sz="1400" dirty="0" smtClean="0">
                <a:solidFill>
                  <a:srgbClr val="FF0000"/>
                </a:solidFill>
              </a:rPr>
              <a:t>!!!</a:t>
            </a:r>
            <a:r>
              <a:rPr lang="ru-RU" sz="1400" dirty="0" smtClean="0"/>
              <a:t> реализация маркированных товаров, </a:t>
            </a:r>
          </a:p>
          <a:p>
            <a:pPr marL="0" algn="ctr">
              <a:lnSpc>
                <a:spcPct val="200000"/>
              </a:lnSpc>
              <a:spcBef>
                <a:spcPts val="0"/>
              </a:spcBef>
            </a:pPr>
            <a:r>
              <a:rPr lang="ru-RU" sz="1400" dirty="0" smtClean="0">
                <a:solidFill>
                  <a:srgbClr val="FF0000"/>
                </a:solidFill>
              </a:rPr>
              <a:t>не относящаяся к розничной торговле </a:t>
            </a:r>
          </a:p>
          <a:p>
            <a:pPr marL="0" algn="ctr">
              <a:lnSpc>
                <a:spcPct val="200000"/>
              </a:lnSpc>
              <a:spcBef>
                <a:spcPts val="0"/>
              </a:spcBef>
            </a:pPr>
            <a:r>
              <a:rPr lang="ru-RU" sz="1400" dirty="0" smtClean="0"/>
              <a:t>в соответствии:</a:t>
            </a:r>
          </a:p>
          <a:p>
            <a:pPr marL="0" algn="ctr">
              <a:spcBef>
                <a:spcPts val="0"/>
              </a:spcBef>
            </a:pPr>
            <a:endParaRPr lang="ru-RU" sz="1400" dirty="0" smtClean="0"/>
          </a:p>
          <a:p>
            <a:pPr marL="0" algn="ctr">
              <a:spcBef>
                <a:spcPts val="0"/>
              </a:spcBef>
            </a:pPr>
            <a:endParaRPr lang="ru-RU" sz="1400" dirty="0" smtClean="0"/>
          </a:p>
          <a:p>
            <a:pPr marL="0" algn="just">
              <a:spcBef>
                <a:spcPts val="0"/>
              </a:spcBef>
            </a:pPr>
            <a:r>
              <a:rPr lang="ru-RU" sz="1400" dirty="0" smtClean="0"/>
              <a:t>-</a:t>
            </a:r>
            <a:r>
              <a:rPr lang="ru-RU" sz="1400" dirty="0" smtClean="0"/>
              <a:t> </a:t>
            </a:r>
            <a:r>
              <a:rPr lang="ru-RU" sz="1400" u="sng" dirty="0" smtClean="0"/>
              <a:t>с </a:t>
            </a:r>
            <a:r>
              <a:rPr lang="ru-RU" sz="1400" u="sng" dirty="0" err="1"/>
              <a:t>абз</a:t>
            </a:r>
            <a:r>
              <a:rPr lang="ru-RU" sz="1400" u="sng" dirty="0" smtClean="0"/>
              <a:t>. </a:t>
            </a:r>
            <a:r>
              <a:rPr lang="ru-RU" sz="1400" u="sng" dirty="0"/>
              <a:t>12 ст. 346.27 </a:t>
            </a:r>
            <a:r>
              <a:rPr lang="ru-RU" sz="1400" u="sng" dirty="0" err="1"/>
              <a:t>НК</a:t>
            </a:r>
            <a:r>
              <a:rPr lang="ru-RU" sz="1400" u="sng" dirty="0"/>
              <a:t> </a:t>
            </a:r>
            <a:r>
              <a:rPr lang="ru-RU" sz="1400" u="sng" dirty="0" smtClean="0"/>
              <a:t>РФ </a:t>
            </a:r>
            <a:r>
              <a:rPr lang="ru-RU" sz="1400" dirty="0" smtClean="0">
                <a:solidFill>
                  <a:schemeClr val="tx1"/>
                </a:solidFill>
              </a:rPr>
              <a:t>( </a:t>
            </a:r>
            <a:r>
              <a:rPr lang="ru-RU" sz="1400" dirty="0">
                <a:solidFill>
                  <a:schemeClr val="tx1"/>
                </a:solidFill>
              </a:rPr>
              <a:t>налогоплательщик, считается утратившим право на применение </a:t>
            </a:r>
            <a:r>
              <a:rPr lang="ru-RU" sz="1400" dirty="0" err="1">
                <a:solidFill>
                  <a:schemeClr val="tx1"/>
                </a:solidFill>
              </a:rPr>
              <a:t>ЕНВД</a:t>
            </a:r>
            <a:r>
              <a:rPr lang="ru-RU" sz="1400" dirty="0">
                <a:solidFill>
                  <a:schemeClr val="tx1"/>
                </a:solidFill>
              </a:rPr>
              <a:t> и перешедшим на </a:t>
            </a:r>
            <a:r>
              <a:rPr lang="ru-RU" sz="1400" dirty="0" err="1">
                <a:solidFill>
                  <a:schemeClr val="tx1"/>
                </a:solidFill>
              </a:rPr>
              <a:t>ОСНО</a:t>
            </a:r>
            <a:r>
              <a:rPr lang="ru-RU" sz="1400" dirty="0">
                <a:solidFill>
                  <a:schemeClr val="tx1"/>
                </a:solidFill>
              </a:rPr>
              <a:t> (либо </a:t>
            </a:r>
            <a:r>
              <a:rPr lang="ru-RU" sz="1400" dirty="0" err="1">
                <a:solidFill>
                  <a:schemeClr val="tx1"/>
                </a:solidFill>
              </a:rPr>
              <a:t>УСН</a:t>
            </a:r>
            <a:r>
              <a:rPr lang="ru-RU" sz="1400" dirty="0">
                <a:solidFill>
                  <a:schemeClr val="tx1"/>
                </a:solidFill>
              </a:rPr>
              <a:t>, при наличии заявления на применение) </a:t>
            </a:r>
            <a:r>
              <a:rPr lang="ru-RU" sz="1400" dirty="0" smtClean="0">
                <a:solidFill>
                  <a:srgbClr val="0070C0"/>
                </a:solidFill>
              </a:rPr>
              <a:t>с </a:t>
            </a:r>
            <a:r>
              <a:rPr lang="ru-RU" sz="1400" dirty="0">
                <a:solidFill>
                  <a:srgbClr val="0070C0"/>
                </a:solidFill>
              </a:rPr>
              <a:t>начала налогового периода, в котором были допущены нарушения указанных требований</a:t>
            </a:r>
            <a:r>
              <a:rPr lang="ru-RU" sz="1400" dirty="0">
                <a:solidFill>
                  <a:schemeClr val="tx1"/>
                </a:solidFill>
              </a:rPr>
              <a:t>)</a:t>
            </a:r>
            <a:r>
              <a:rPr lang="ru-RU" sz="1400" dirty="0" smtClean="0"/>
              <a:t>, </a:t>
            </a:r>
          </a:p>
          <a:p>
            <a:pPr marL="0" algn="ctr">
              <a:spcBef>
                <a:spcPts val="0"/>
              </a:spcBef>
            </a:pPr>
            <a:endParaRPr lang="ru-RU" sz="1400" dirty="0" smtClean="0"/>
          </a:p>
          <a:p>
            <a:pPr marL="0" algn="ctr">
              <a:spcBef>
                <a:spcPts val="0"/>
              </a:spcBef>
            </a:pPr>
            <a:endParaRPr lang="ru-RU" sz="1400" dirty="0" smtClean="0"/>
          </a:p>
          <a:p>
            <a:pPr marL="0" algn="just">
              <a:lnSpc>
                <a:spcPct val="120000"/>
              </a:lnSpc>
              <a:spcBef>
                <a:spcPts val="300"/>
              </a:spcBef>
              <a:spcAft>
                <a:spcPts val="1200"/>
              </a:spcAft>
            </a:pPr>
            <a:r>
              <a:rPr lang="ru-RU" sz="1400" dirty="0" smtClean="0"/>
              <a:t>- </a:t>
            </a:r>
            <a:r>
              <a:rPr lang="ru-RU" sz="1400" u="sng" dirty="0" smtClean="0"/>
              <a:t>с </a:t>
            </a:r>
            <a:r>
              <a:rPr lang="ru-RU" sz="1400" u="sng" dirty="0" err="1"/>
              <a:t>пп</a:t>
            </a:r>
            <a:r>
              <a:rPr lang="ru-RU" sz="1400" u="sng" dirty="0"/>
              <a:t>. 1 п. 3 ст. 346.43 </a:t>
            </a:r>
            <a:r>
              <a:rPr lang="ru-RU" sz="1400" u="sng" dirty="0" err="1"/>
              <a:t>НК</a:t>
            </a:r>
            <a:r>
              <a:rPr lang="ru-RU" sz="1400" u="sng" dirty="0"/>
              <a:t> </a:t>
            </a:r>
            <a:r>
              <a:rPr lang="ru-RU" sz="1400" u="sng" dirty="0" smtClean="0"/>
              <a:t>РФ </a:t>
            </a:r>
            <a:r>
              <a:rPr lang="ru-RU" sz="1400" dirty="0" smtClean="0">
                <a:solidFill>
                  <a:schemeClr val="tx1"/>
                </a:solidFill>
              </a:rPr>
              <a:t>(</a:t>
            </a:r>
            <a:r>
              <a:rPr lang="ru-RU" sz="1400" dirty="0">
                <a:solidFill>
                  <a:schemeClr val="tx1"/>
                </a:solidFill>
              </a:rPr>
              <a:t>налогоплательщик считается утратившим право на применение </a:t>
            </a:r>
            <a:r>
              <a:rPr lang="ru-RU" sz="1400" dirty="0" err="1">
                <a:solidFill>
                  <a:schemeClr val="tx1"/>
                </a:solidFill>
              </a:rPr>
              <a:t>ПСН</a:t>
            </a:r>
            <a:r>
              <a:rPr lang="ru-RU" sz="1400" dirty="0">
                <a:solidFill>
                  <a:schemeClr val="tx1"/>
                </a:solidFill>
              </a:rPr>
              <a:t> и перешедшим на </a:t>
            </a:r>
            <a:r>
              <a:rPr lang="ru-RU" sz="1400" dirty="0" err="1">
                <a:solidFill>
                  <a:schemeClr val="tx1"/>
                </a:solidFill>
              </a:rPr>
              <a:t>ОСНО</a:t>
            </a:r>
            <a:r>
              <a:rPr lang="ru-RU" sz="1400" dirty="0">
                <a:solidFill>
                  <a:schemeClr val="tx1"/>
                </a:solidFill>
              </a:rPr>
              <a:t> (на </a:t>
            </a:r>
            <a:r>
              <a:rPr lang="ru-RU" sz="1400" dirty="0" err="1">
                <a:solidFill>
                  <a:schemeClr val="tx1"/>
                </a:solidFill>
              </a:rPr>
              <a:t>УСН</a:t>
            </a:r>
            <a:r>
              <a:rPr lang="ru-RU" sz="1400" dirty="0">
                <a:solidFill>
                  <a:schemeClr val="tx1"/>
                </a:solidFill>
              </a:rPr>
              <a:t>, на </a:t>
            </a:r>
            <a:r>
              <a:rPr lang="ru-RU" sz="1400" dirty="0" err="1">
                <a:solidFill>
                  <a:schemeClr val="tx1"/>
                </a:solidFill>
              </a:rPr>
              <a:t>ЕСХН</a:t>
            </a:r>
            <a:r>
              <a:rPr lang="ru-RU" sz="1400" dirty="0">
                <a:solidFill>
                  <a:schemeClr val="tx1"/>
                </a:solidFill>
              </a:rPr>
              <a:t> (при наличии </a:t>
            </a:r>
            <a:r>
              <a:rPr lang="ru-RU" sz="1400" dirty="0" smtClean="0">
                <a:solidFill>
                  <a:schemeClr val="tx1"/>
                </a:solidFill>
              </a:rPr>
              <a:t>соответствующих заявлений</a:t>
            </a:r>
            <a:r>
              <a:rPr lang="ru-RU" sz="1400" dirty="0">
                <a:solidFill>
                  <a:schemeClr val="tx1"/>
                </a:solidFill>
              </a:rPr>
              <a:t>)</a:t>
            </a:r>
            <a:r>
              <a:rPr lang="ru-RU" sz="1400" dirty="0"/>
              <a:t> с начала налогового периода, на который ему был выдан патент</a:t>
            </a:r>
          </a:p>
          <a:p>
            <a:pPr marL="0" algn="just">
              <a:lnSpc>
                <a:spcPct val="120000"/>
              </a:lnSpc>
              <a:spcBef>
                <a:spcPts val="300"/>
              </a:spcBef>
              <a:spcAft>
                <a:spcPts val="1200"/>
              </a:spcAft>
            </a:pPr>
            <a:endParaRPr lang="ru-RU" sz="1400" dirty="0"/>
          </a:p>
          <a:p>
            <a:pPr marL="0" algn="ctr">
              <a:spcBef>
                <a:spcPts val="0"/>
              </a:spcBef>
            </a:pPr>
            <a:r>
              <a:rPr lang="ru-RU" sz="1400" dirty="0" smtClean="0"/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96912" y="476672"/>
            <a:ext cx="7853821" cy="6956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chemeClr val="dk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1338" y="595536"/>
            <a:ext cx="7627171" cy="914400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vert="horz" wrap="none" lIns="104306" tIns="52153" rIns="104306" bIns="52153" rtlCol="0" anchor="ctr">
            <a:noAutofit/>
          </a:bodyPr>
          <a:lstStyle/>
          <a:p>
            <a:pPr algn="ctr" defTabSz="891603">
              <a:spcBef>
                <a:spcPts val="300"/>
              </a:spcBef>
            </a:pPr>
            <a:r>
              <a:rPr lang="ru-RU" sz="2400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Новое основание для утраты права </a:t>
            </a:r>
            <a:r>
              <a:rPr lang="ru-RU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на применение </a:t>
            </a:r>
          </a:p>
          <a:p>
            <a:pPr algn="ctr" defTabSz="891603">
              <a:spcBef>
                <a:spcPts val="300"/>
              </a:spcBef>
            </a:pPr>
            <a:r>
              <a:rPr lang="ru-RU" sz="24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спецрежима</a:t>
            </a:r>
            <a:r>
              <a:rPr lang="ru-RU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в виде </a:t>
            </a:r>
            <a:r>
              <a:rPr lang="ru-RU" sz="24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ЕНВД</a:t>
            </a:r>
            <a:r>
              <a:rPr lang="ru-RU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и </a:t>
            </a:r>
            <a:r>
              <a:rPr lang="ru-RU" sz="24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ПСН</a:t>
            </a:r>
            <a:r>
              <a:rPr lang="ru-RU" sz="2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!</a:t>
            </a:r>
            <a:endParaRPr lang="ru-RU" sz="2400" dirty="0">
              <a:solidFill>
                <a:srgbClr val="FF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24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196753"/>
            <a:ext cx="7640515" cy="5184576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400" u="sng" dirty="0"/>
              <a:t>ограничения по применению </a:t>
            </a:r>
            <a:r>
              <a:rPr lang="ru-RU" sz="2400" u="sng" dirty="0" err="1" smtClean="0"/>
              <a:t>УСН</a:t>
            </a:r>
            <a:r>
              <a:rPr lang="ru-RU" sz="2400" u="sng" dirty="0" smtClean="0"/>
              <a:t>:</a:t>
            </a:r>
          </a:p>
          <a:p>
            <a:r>
              <a:rPr lang="ru-RU" sz="2400" dirty="0" smtClean="0"/>
              <a:t>- </a:t>
            </a:r>
            <a:r>
              <a:rPr lang="ru-RU" sz="2400" dirty="0" smtClean="0">
                <a:solidFill>
                  <a:schemeClr val="tx1"/>
                </a:solidFill>
              </a:rPr>
              <a:t>стоимость </a:t>
            </a:r>
            <a:r>
              <a:rPr lang="ru-RU" sz="2400" dirty="0">
                <a:solidFill>
                  <a:schemeClr val="tx1"/>
                </a:solidFill>
              </a:rPr>
              <a:t>основных средств </a:t>
            </a:r>
            <a:r>
              <a:rPr lang="ru-RU" sz="2400" dirty="0">
                <a:hlinkClick r:id="rId2"/>
              </a:rPr>
              <a:t>не более 150 млн руб</a:t>
            </a:r>
            <a:r>
              <a:rPr lang="ru-RU" sz="2400" dirty="0"/>
              <a:t>.;</a:t>
            </a:r>
          </a:p>
          <a:p>
            <a:r>
              <a:rPr lang="ru-RU" sz="2400" dirty="0"/>
              <a:t>- </a:t>
            </a:r>
            <a:r>
              <a:rPr lang="ru-RU" sz="2400" dirty="0">
                <a:solidFill>
                  <a:schemeClr val="tx1"/>
                </a:solidFill>
              </a:rPr>
              <a:t>выручка в год </a:t>
            </a:r>
            <a:r>
              <a:rPr lang="ru-RU" sz="2400" dirty="0">
                <a:hlinkClick r:id="rId3"/>
              </a:rPr>
              <a:t>не больше 150 млн руб</a:t>
            </a:r>
            <a:r>
              <a:rPr lang="ru-RU" sz="2400" dirty="0">
                <a:solidFill>
                  <a:schemeClr val="tx1"/>
                </a:solidFill>
              </a:rPr>
              <a:t>.;</a:t>
            </a:r>
          </a:p>
          <a:p>
            <a:r>
              <a:rPr lang="ru-RU" sz="2400" dirty="0"/>
              <a:t>- </a:t>
            </a:r>
            <a:r>
              <a:rPr lang="ru-RU" sz="2400" dirty="0">
                <a:solidFill>
                  <a:schemeClr val="tx1"/>
                </a:solidFill>
              </a:rPr>
              <a:t>только головной офис, т.е. </a:t>
            </a:r>
            <a:r>
              <a:rPr lang="ru-RU" sz="2400" dirty="0">
                <a:hlinkClick r:id="rId4"/>
              </a:rPr>
              <a:t>не должно быть </a:t>
            </a:r>
            <a:r>
              <a:rPr lang="ru-RU" sz="2400" dirty="0" smtClean="0">
                <a:hlinkClick r:id="rId4"/>
              </a:rPr>
              <a:t>филиалов</a:t>
            </a:r>
            <a:r>
              <a:rPr lang="ru-RU" sz="2400" dirty="0" smtClean="0">
                <a:solidFill>
                  <a:schemeClr val="tx1"/>
                </a:solidFill>
              </a:rPr>
              <a:t>;</a:t>
            </a:r>
            <a:endParaRPr lang="ru-RU" sz="2400" dirty="0">
              <a:solidFill>
                <a:schemeClr val="tx1"/>
              </a:solidFill>
            </a:endParaRPr>
          </a:p>
          <a:p>
            <a:r>
              <a:rPr lang="ru-RU" sz="2400" dirty="0"/>
              <a:t>- </a:t>
            </a:r>
            <a:r>
              <a:rPr lang="ru-RU" sz="2400" dirty="0">
                <a:solidFill>
                  <a:schemeClr val="tx1"/>
                </a:solidFill>
              </a:rPr>
              <a:t>налогоплательщик</a:t>
            </a:r>
            <a:r>
              <a:rPr lang="ru-RU" sz="2400" dirty="0"/>
              <a:t> </a:t>
            </a:r>
            <a:r>
              <a:rPr lang="ru-RU" sz="2400" dirty="0">
                <a:hlinkClick r:id="rId5"/>
              </a:rPr>
              <a:t>не производит подакцизных товаров</a:t>
            </a:r>
            <a:r>
              <a:rPr lang="ru-RU" sz="2400" dirty="0">
                <a:solidFill>
                  <a:schemeClr val="tx1"/>
                </a:solidFill>
              </a:rPr>
              <a:t>;</a:t>
            </a:r>
          </a:p>
          <a:p>
            <a:r>
              <a:rPr lang="ru-RU" sz="2400" dirty="0"/>
              <a:t>- </a:t>
            </a:r>
            <a:r>
              <a:rPr lang="ru-RU" sz="2400" dirty="0">
                <a:hlinkClick r:id="rId6"/>
              </a:rPr>
              <a:t>не более 100 работников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tx1"/>
                </a:solidFill>
              </a:rPr>
              <a:t>и</a:t>
            </a:r>
            <a:r>
              <a:rPr lang="ru-RU" sz="2400" dirty="0"/>
              <a:t> </a:t>
            </a:r>
            <a:r>
              <a:rPr lang="ru-RU" sz="2400" dirty="0">
                <a:hlinkClick r:id="rId7"/>
              </a:rPr>
              <a:t>не больше 25%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tx1"/>
                </a:solidFill>
              </a:rPr>
              <a:t>участия других организаций</a:t>
            </a:r>
          </a:p>
          <a:p>
            <a:pPr>
              <a:lnSpc>
                <a:spcPct val="170000"/>
              </a:lnSpc>
              <a:spcBef>
                <a:spcPts val="0"/>
              </a:spcBef>
              <a:spcAft>
                <a:spcPts val="1200"/>
              </a:spcAft>
            </a:pPr>
            <a:endParaRPr lang="ru-RU" sz="2400" b="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4" y="501071"/>
            <a:ext cx="7853821" cy="695681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400" dirty="0" smtClean="0">
                <a:solidFill>
                  <a:schemeClr val="dk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Совмещение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ЕНВД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ПСН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общим режимом налогообложения или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</a:t>
            </a:r>
            <a:r>
              <a:rPr lang="ru-RU" sz="2400" dirty="0">
                <a:solidFill>
                  <a:schemeClr val="dk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/>
            </a:r>
            <a:br>
              <a:rPr lang="ru-RU" sz="2400" dirty="0">
                <a:solidFill>
                  <a:schemeClr val="dk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</a:b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47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276872"/>
            <a:ext cx="7848872" cy="3600400"/>
          </a:xfrm>
        </p:spPr>
        <p:txBody>
          <a:bodyPr>
            <a:normAutofit/>
          </a:bodyPr>
          <a:lstStyle/>
          <a:p>
            <a:pPr indent="342900" algn="just">
              <a:lnSpc>
                <a:spcPct val="107000"/>
              </a:lnSpc>
              <a:spcAft>
                <a:spcPts val="0"/>
              </a:spcAft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0" dirty="0" smtClean="0">
                <a:solidFill>
                  <a:schemeClr val="tx1"/>
                </a:solidFill>
              </a:rPr>
              <a:t>           Если </a:t>
            </a:r>
            <a:r>
              <a:rPr lang="ru-RU" sz="1600" b="0" dirty="0">
                <a:solidFill>
                  <a:schemeClr val="tx1"/>
                </a:solidFill>
              </a:rPr>
              <a:t>вы ведете несколько видов деятельности на одной общей площади (</a:t>
            </a:r>
            <a:r>
              <a:rPr lang="ru-RU" sz="1600" b="0" dirty="0" smtClean="0">
                <a:solidFill>
                  <a:schemeClr val="tx1"/>
                </a:solidFill>
              </a:rPr>
              <a:t>например, применяете </a:t>
            </a:r>
            <a:r>
              <a:rPr lang="ru-RU" sz="1600" b="0" dirty="0" err="1" smtClean="0">
                <a:solidFill>
                  <a:schemeClr val="tx1"/>
                </a:solidFill>
              </a:rPr>
              <a:t>УСН</a:t>
            </a:r>
            <a:r>
              <a:rPr lang="ru-RU" sz="1600" b="0" dirty="0" smtClean="0">
                <a:solidFill>
                  <a:schemeClr val="tx1"/>
                </a:solidFill>
              </a:rPr>
              <a:t> по реализации товаров, подлежащих маркировке и </a:t>
            </a:r>
            <a:r>
              <a:rPr lang="ru-RU" sz="1600" b="0" dirty="0">
                <a:solidFill>
                  <a:schemeClr val="tx1"/>
                </a:solidFill>
              </a:rPr>
              <a:t>осуществляете розничную торговлю </a:t>
            </a:r>
            <a:r>
              <a:rPr lang="ru-RU" sz="1600" b="0" dirty="0" smtClean="0">
                <a:solidFill>
                  <a:schemeClr val="tx1"/>
                </a:solidFill>
              </a:rPr>
              <a:t>иных товаров на </a:t>
            </a:r>
            <a:r>
              <a:rPr lang="ru-RU" sz="1600" b="0" dirty="0" err="1" smtClean="0">
                <a:solidFill>
                  <a:schemeClr val="tx1"/>
                </a:solidFill>
              </a:rPr>
              <a:t>ЕНВД</a:t>
            </a:r>
            <a:r>
              <a:rPr lang="ru-RU" sz="1600" b="0" dirty="0" smtClean="0">
                <a:solidFill>
                  <a:schemeClr val="tx1"/>
                </a:solidFill>
              </a:rPr>
              <a:t> в </a:t>
            </a:r>
            <a:r>
              <a:rPr lang="ru-RU" sz="1600" b="0" dirty="0">
                <a:solidFill>
                  <a:schemeClr val="tx1"/>
                </a:solidFill>
              </a:rPr>
              <a:t>одном </a:t>
            </a:r>
            <a:r>
              <a:rPr lang="ru-RU" sz="1600" b="0" dirty="0" smtClean="0">
                <a:solidFill>
                  <a:schemeClr val="tx1"/>
                </a:solidFill>
              </a:rPr>
              <a:t>помещении), </a:t>
            </a:r>
            <a:r>
              <a:rPr lang="ru-RU" sz="1600" b="0" dirty="0">
                <a:solidFill>
                  <a:schemeClr val="tx1"/>
                </a:solidFill>
              </a:rPr>
              <a:t>при </a:t>
            </a:r>
            <a:r>
              <a:rPr lang="ru-RU" sz="1600" dirty="0">
                <a:solidFill>
                  <a:schemeClr val="tx1"/>
                </a:solidFill>
              </a:rPr>
              <a:t>исчислении суммы </a:t>
            </a:r>
            <a:r>
              <a:rPr lang="ru-RU" sz="1600" dirty="0" err="1" smtClean="0">
                <a:solidFill>
                  <a:schemeClr val="tx1"/>
                </a:solidFill>
              </a:rPr>
              <a:t>ЕНВД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b="0" dirty="0">
                <a:solidFill>
                  <a:schemeClr val="tx1"/>
                </a:solidFill>
              </a:rPr>
              <a:t>в отношении деятельности в сфере розничной торговли, налогоплательщику </a:t>
            </a:r>
            <a:r>
              <a:rPr lang="ru-RU" sz="1600" dirty="0">
                <a:solidFill>
                  <a:schemeClr val="tx1"/>
                </a:solidFill>
              </a:rPr>
              <a:t>следует учитывать общую площадь</a:t>
            </a:r>
            <a:r>
              <a:rPr lang="ru-RU" sz="1600" b="0" dirty="0">
                <a:solidFill>
                  <a:schemeClr val="tx1"/>
                </a:solidFill>
              </a:rPr>
              <a:t> торгового зала магазина (его части) или </a:t>
            </a:r>
            <a:r>
              <a:rPr lang="ru-RU" sz="1600" dirty="0">
                <a:solidFill>
                  <a:schemeClr val="tx1"/>
                </a:solidFill>
              </a:rPr>
              <a:t>общую площадь </a:t>
            </a:r>
            <a:r>
              <a:rPr lang="ru-RU" sz="1600" b="0" dirty="0">
                <a:solidFill>
                  <a:schemeClr val="tx1"/>
                </a:solidFill>
              </a:rPr>
              <a:t>торгового места.</a:t>
            </a:r>
          </a:p>
          <a:p>
            <a:pPr algn="just"/>
            <a:r>
              <a:rPr lang="ru-RU" sz="1600" b="0" dirty="0">
                <a:solidFill>
                  <a:schemeClr val="tx1"/>
                </a:solidFill>
              </a:rPr>
              <a:t>         Аналогичная позиция содержится в Письмах Минфина России от 11.09.2012 </a:t>
            </a:r>
            <a:r>
              <a:rPr lang="ru-RU" sz="1600" b="0" dirty="0">
                <a:solidFill>
                  <a:schemeClr val="tx1"/>
                </a:solidFill>
                <a:hlinkClick r:id="rId2"/>
              </a:rPr>
              <a:t>N 03-11-11/276</a:t>
            </a:r>
            <a:r>
              <a:rPr lang="ru-RU" sz="1600" b="0" dirty="0">
                <a:solidFill>
                  <a:schemeClr val="tx1"/>
                </a:solidFill>
              </a:rPr>
              <a:t>, от 29.03.2011 </a:t>
            </a:r>
            <a:r>
              <a:rPr lang="ru-RU" sz="1600" b="0" dirty="0">
                <a:solidFill>
                  <a:schemeClr val="tx1"/>
                </a:solidFill>
                <a:hlinkClick r:id="rId3"/>
              </a:rPr>
              <a:t>N 03-11-11/74</a:t>
            </a:r>
            <a:r>
              <a:rPr lang="ru-RU" sz="1600" b="0" dirty="0">
                <a:solidFill>
                  <a:schemeClr val="tx1"/>
                </a:solidFill>
              </a:rPr>
              <a:t>, от 24.02.2011 </a:t>
            </a:r>
            <a:r>
              <a:rPr lang="ru-RU" sz="1600" b="0" dirty="0">
                <a:solidFill>
                  <a:schemeClr val="tx1"/>
                </a:solidFill>
                <a:hlinkClick r:id="rId4"/>
              </a:rPr>
              <a:t>N 03-11-11/43</a:t>
            </a:r>
            <a:r>
              <a:rPr lang="ru-RU" sz="1600" b="0" dirty="0">
                <a:solidFill>
                  <a:schemeClr val="tx1"/>
                </a:solidFill>
              </a:rPr>
              <a:t>, от 17.09.2010 </a:t>
            </a:r>
            <a:r>
              <a:rPr lang="ru-RU" sz="1600" b="0" dirty="0">
                <a:solidFill>
                  <a:schemeClr val="tx1"/>
                </a:solidFill>
                <a:hlinkClick r:id="rId5"/>
              </a:rPr>
              <a:t>N 03-11-11/246</a:t>
            </a:r>
            <a:r>
              <a:rPr lang="ru-RU" sz="1600" b="0" dirty="0">
                <a:solidFill>
                  <a:schemeClr val="tx1"/>
                </a:solidFill>
              </a:rPr>
              <a:t>, от 06.09.2010 </a:t>
            </a:r>
            <a:r>
              <a:rPr lang="ru-RU" sz="1600" b="0" dirty="0">
                <a:solidFill>
                  <a:schemeClr val="tx1"/>
                </a:solidFill>
                <a:hlinkClick r:id="rId6"/>
              </a:rPr>
              <a:t>N 03-11-06/3/123</a:t>
            </a:r>
            <a:r>
              <a:rPr lang="ru-RU" sz="1600" b="0" dirty="0">
                <a:solidFill>
                  <a:schemeClr val="tx1"/>
                </a:solidFill>
              </a:rPr>
              <a:t>, от 26.09.2008 </a:t>
            </a:r>
            <a:r>
              <a:rPr lang="ru-RU" sz="1600" b="0" dirty="0">
                <a:solidFill>
                  <a:schemeClr val="tx1"/>
                </a:solidFill>
                <a:hlinkClick r:id="rId7"/>
              </a:rPr>
              <a:t>N 03-11-05/221</a:t>
            </a:r>
            <a:r>
              <a:rPr lang="ru-RU" sz="1600" b="0" dirty="0">
                <a:solidFill>
                  <a:schemeClr val="tx1"/>
                </a:solidFill>
              </a:rPr>
              <a:t>, от 21.02.2008 </a:t>
            </a:r>
            <a:r>
              <a:rPr lang="ru-RU" sz="1600" b="0" dirty="0">
                <a:solidFill>
                  <a:schemeClr val="tx1"/>
                </a:solidFill>
                <a:hlinkClick r:id="rId8"/>
              </a:rPr>
              <a:t>N 03-11-04/3/85</a:t>
            </a:r>
            <a:r>
              <a:rPr lang="ru-RU" sz="1600" b="0" dirty="0">
                <a:solidFill>
                  <a:schemeClr val="tx1"/>
                </a:solidFill>
              </a:rPr>
              <a:t>, от 13.04.2007 </a:t>
            </a:r>
            <a:r>
              <a:rPr lang="ru-RU" sz="1600" b="0" dirty="0">
                <a:solidFill>
                  <a:schemeClr val="tx1"/>
                </a:solidFill>
                <a:hlinkClick r:id="rId9"/>
              </a:rPr>
              <a:t>N 03-11-04/3/115</a:t>
            </a:r>
            <a:r>
              <a:rPr lang="ru-RU" sz="1600" b="0" dirty="0">
                <a:solidFill>
                  <a:schemeClr val="tx1"/>
                </a:solidFill>
              </a:rPr>
              <a:t>. </a:t>
            </a:r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200" dirty="0" smtClean="0"/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4" y="501071"/>
            <a:ext cx="7853821" cy="1703793"/>
          </a:xfrm>
        </p:spPr>
        <p:txBody>
          <a:bodyPr>
            <a:normAutofit/>
          </a:bodyPr>
          <a:lstStyle/>
          <a:p>
            <a:pPr lvl="0" algn="ctr"/>
            <a:r>
              <a:rPr lang="ru-RU" sz="2400" dirty="0"/>
              <a:t> </a:t>
            </a:r>
            <a:r>
              <a:rPr lang="ru-RU" sz="2400" dirty="0" smtClean="0"/>
              <a:t>Расчет </a:t>
            </a:r>
            <a:r>
              <a:rPr lang="ru-RU" sz="2400" dirty="0"/>
              <a:t>физического показателя </a:t>
            </a:r>
            <a:r>
              <a:rPr lang="ru-RU" sz="2400" dirty="0" smtClean="0"/>
              <a:t>(площадь торгового зала (места)) для целей </a:t>
            </a:r>
            <a:r>
              <a:rPr lang="ru-RU" sz="2400" dirty="0" err="1" smtClean="0"/>
              <a:t>ЕНВД</a:t>
            </a:r>
            <a:r>
              <a:rPr lang="ru-RU" sz="2400" dirty="0" smtClean="0"/>
              <a:t>, если </a:t>
            </a:r>
            <a:r>
              <a:rPr lang="ru-RU" sz="2400" u="sng" dirty="0" smtClean="0"/>
              <a:t>в одном помещении </a:t>
            </a:r>
            <a:r>
              <a:rPr lang="ru-RU" sz="2400" dirty="0" smtClean="0"/>
              <a:t>ведется несколько видов деятельности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051978"/>
            <a:ext cx="7848872" cy="518457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400" u="sng" dirty="0" smtClean="0">
                <a:solidFill>
                  <a:schemeClr val="tx1"/>
                </a:solidFill>
              </a:rPr>
              <a:t>1. </a:t>
            </a:r>
            <a:r>
              <a:rPr lang="ru-RU" sz="1400" u="sng" dirty="0" smtClean="0"/>
              <a:t>Вопрос</a:t>
            </a:r>
            <a:r>
              <a:rPr lang="ru-RU" sz="1400" u="sng" dirty="0" smtClean="0"/>
              <a:t>: </a:t>
            </a:r>
            <a:r>
              <a:rPr lang="ru-RU" sz="1400" b="0" dirty="0"/>
              <a:t>ООО (ИП), применяющее(</a:t>
            </a:r>
            <a:r>
              <a:rPr lang="ru-RU" sz="1400" b="0" dirty="0" err="1"/>
              <a:t>ий</a:t>
            </a:r>
            <a:r>
              <a:rPr lang="ru-RU" sz="1400" b="0" dirty="0"/>
              <a:t>) </a:t>
            </a:r>
            <a:r>
              <a:rPr lang="ru-RU" sz="1400" b="0" dirty="0" err="1"/>
              <a:t>ЕНВД</a:t>
            </a:r>
            <a:r>
              <a:rPr lang="ru-RU" sz="1400" b="0" dirty="0"/>
              <a:t>, реализует в розницу в магазине с площадью торгового зала </a:t>
            </a:r>
            <a:r>
              <a:rPr lang="ru-RU" sz="1400" b="0" dirty="0" smtClean="0"/>
              <a:t> не </a:t>
            </a:r>
            <a:r>
              <a:rPr lang="ru-RU" sz="1400" b="0" dirty="0" smtClean="0"/>
              <a:t>более </a:t>
            </a:r>
            <a:r>
              <a:rPr lang="ru-RU" sz="1400" b="0" dirty="0" smtClean="0"/>
              <a:t>150 </a:t>
            </a:r>
            <a:r>
              <a:rPr lang="ru-RU" sz="1400" b="0" dirty="0"/>
              <a:t>кв. м товары, подлежащие маркировке (которые не признаются розничной торговлей для целей </a:t>
            </a:r>
            <a:r>
              <a:rPr lang="ru-RU" sz="1400" b="0" dirty="0" err="1"/>
              <a:t>ЕНВД</a:t>
            </a:r>
            <a:r>
              <a:rPr lang="ru-RU" sz="1400" b="0" dirty="0"/>
              <a:t> с 01.01.2020) и иные товары. </a:t>
            </a:r>
            <a:endParaRPr lang="ru-RU" sz="1400" b="0" dirty="0" smtClean="0"/>
          </a:p>
          <a:p>
            <a:pPr algn="just"/>
            <a:endParaRPr lang="ru-RU" sz="1400" b="0" dirty="0"/>
          </a:p>
          <a:p>
            <a:pPr algn="just"/>
            <a:r>
              <a:rPr lang="ru-RU" sz="1400" dirty="0"/>
              <a:t>Ответ: </a:t>
            </a:r>
            <a:r>
              <a:rPr lang="ru-RU" sz="1400" b="0" dirty="0"/>
              <a:t>В этом случае ООО (</a:t>
            </a:r>
            <a:r>
              <a:rPr lang="ru-RU" sz="1400" b="0" dirty="0" smtClean="0"/>
              <a:t>ИП) </a:t>
            </a:r>
            <a:r>
              <a:rPr lang="ru-RU" sz="1400" b="0" dirty="0" smtClean="0"/>
              <a:t>уплачивает </a:t>
            </a:r>
            <a:r>
              <a:rPr lang="ru-RU" sz="1400" b="0" dirty="0"/>
              <a:t>при реализации иных товаров </a:t>
            </a:r>
            <a:r>
              <a:rPr lang="ru-RU" sz="1400" b="0" dirty="0" err="1"/>
              <a:t>ЕНВД</a:t>
            </a:r>
            <a:r>
              <a:rPr lang="ru-RU" sz="1400" b="0" dirty="0"/>
              <a:t>, а при реализации товаров, подлежащих маркировке (которые не признаются розничной торговлей для целей </a:t>
            </a:r>
            <a:r>
              <a:rPr lang="ru-RU" sz="1400" b="0" dirty="0" err="1"/>
              <a:t>ЕНВД</a:t>
            </a:r>
            <a:r>
              <a:rPr lang="ru-RU" sz="1400" b="0" dirty="0"/>
              <a:t>) - налоги по общей системе налогообложения либо </a:t>
            </a:r>
            <a:r>
              <a:rPr lang="ru-RU" sz="1400" b="0" dirty="0" err="1"/>
              <a:t>УСН</a:t>
            </a:r>
            <a:r>
              <a:rPr lang="ru-RU" sz="1400" b="0" dirty="0"/>
              <a:t> (при наличии заявления на применение</a:t>
            </a:r>
            <a:r>
              <a:rPr lang="ru-RU" sz="1400" b="0" dirty="0" smtClean="0"/>
              <a:t>).</a:t>
            </a:r>
          </a:p>
          <a:p>
            <a:pPr algn="just"/>
            <a:endParaRPr lang="ru-RU" sz="1400" b="0" dirty="0" smtClean="0"/>
          </a:p>
          <a:p>
            <a:pPr algn="just"/>
            <a:r>
              <a:rPr lang="ru-RU" sz="1400" u="sng" dirty="0" smtClean="0">
                <a:solidFill>
                  <a:schemeClr val="tx1"/>
                </a:solidFill>
              </a:rPr>
              <a:t>2. </a:t>
            </a:r>
            <a:r>
              <a:rPr lang="ru-RU" sz="1400" u="sng" dirty="0" smtClean="0"/>
              <a:t>Вопрос:  </a:t>
            </a:r>
            <a:r>
              <a:rPr lang="ru-RU" sz="1400" b="0" dirty="0" smtClean="0"/>
              <a:t>Можно ли разделить торговые площади, выделить в торговом зале площадь под маркированный товар  и </a:t>
            </a:r>
            <a:r>
              <a:rPr lang="ru-RU" sz="1400" b="0" dirty="0" err="1" smtClean="0"/>
              <a:t>ЕНВД</a:t>
            </a:r>
            <a:r>
              <a:rPr lang="ru-RU" sz="1400" b="0" dirty="0" smtClean="0"/>
              <a:t> платить только с площади при реализации иного товара?</a:t>
            </a:r>
          </a:p>
          <a:p>
            <a:pPr algn="just"/>
            <a:endParaRPr lang="ru-RU" sz="1400" b="0" dirty="0" smtClean="0"/>
          </a:p>
          <a:p>
            <a:pPr algn="just"/>
            <a:r>
              <a:rPr lang="ru-RU" sz="1400" dirty="0" smtClean="0"/>
              <a:t>Ответ: </a:t>
            </a:r>
            <a:r>
              <a:rPr lang="ru-RU" sz="1400" b="0" dirty="0" smtClean="0"/>
              <a:t>Для того, чтобы </a:t>
            </a:r>
            <a:r>
              <a:rPr lang="ru-RU" sz="1400" b="0" dirty="0" err="1" smtClean="0"/>
              <a:t>ЕНВД</a:t>
            </a:r>
            <a:r>
              <a:rPr lang="ru-RU" sz="1400" b="0" dirty="0" smtClean="0"/>
              <a:t>  платить с меньшей площади необходимо провести </a:t>
            </a:r>
            <a:r>
              <a:rPr lang="ru-RU" sz="1400" b="0" dirty="0"/>
              <a:t>техническую инвентаризацию помещения и внести изменения в </a:t>
            </a:r>
            <a:r>
              <a:rPr lang="ru-RU" sz="1400" b="0" dirty="0" smtClean="0"/>
              <a:t>документы. (По данному вопросу подробно представлена  информация на 6 слайде).</a:t>
            </a:r>
          </a:p>
          <a:p>
            <a:pPr algn="just"/>
            <a:endParaRPr lang="ru-RU" sz="1400" b="0" dirty="0" smtClean="0"/>
          </a:p>
          <a:p>
            <a:pPr algn="just"/>
            <a:r>
              <a:rPr lang="ru-RU" sz="1400" u="sng" dirty="0">
                <a:solidFill>
                  <a:schemeClr val="tx1"/>
                </a:solidFill>
              </a:rPr>
              <a:t>3. </a:t>
            </a:r>
            <a:r>
              <a:rPr lang="ru-RU" sz="1400" u="sng" dirty="0"/>
              <a:t>Вопрос: </a:t>
            </a:r>
            <a:r>
              <a:rPr lang="ru-RU" sz="1400" b="0" dirty="0" smtClean="0"/>
              <a:t>Можно </a:t>
            </a:r>
            <a:r>
              <a:rPr lang="ru-RU" sz="1400" b="0" dirty="0"/>
              <a:t>ли учесть в расходах после перехода на </a:t>
            </a:r>
            <a:r>
              <a:rPr lang="ru-RU" sz="1400" b="0" dirty="0" err="1"/>
              <a:t>УСН</a:t>
            </a:r>
            <a:r>
              <a:rPr lang="ru-RU" sz="1400" b="0" dirty="0"/>
              <a:t> </a:t>
            </a:r>
            <a:r>
              <a:rPr lang="ru-RU" sz="1400" b="0" dirty="0" smtClean="0"/>
              <a:t>стоимость </a:t>
            </a:r>
            <a:r>
              <a:rPr lang="ru-RU" sz="1400" b="0" dirty="0"/>
              <a:t>товаров,  приобретенных или оплаченных на </a:t>
            </a:r>
            <a:r>
              <a:rPr lang="ru-RU" sz="1400" b="0" dirty="0" err="1" smtClean="0"/>
              <a:t>ЕНВД</a:t>
            </a:r>
            <a:r>
              <a:rPr lang="ru-RU" sz="1400" b="0" dirty="0" smtClean="0"/>
              <a:t>. </a:t>
            </a:r>
          </a:p>
          <a:p>
            <a:pPr algn="just"/>
            <a:endParaRPr lang="ru-RU" sz="1400" b="0" dirty="0"/>
          </a:p>
          <a:p>
            <a:pPr algn="just"/>
            <a:r>
              <a:rPr lang="ru-RU" sz="1400" dirty="0"/>
              <a:t>Ответ: </a:t>
            </a:r>
            <a:r>
              <a:rPr lang="ru-RU" sz="1400" b="0" dirty="0"/>
              <a:t>Расходы, которые относятся к деятельности на </a:t>
            </a:r>
            <a:r>
              <a:rPr lang="ru-RU" sz="1400" b="0" dirty="0" err="1"/>
              <a:t>ЕНВД</a:t>
            </a:r>
            <a:r>
              <a:rPr lang="ru-RU" sz="1400" b="0" dirty="0"/>
              <a:t>, не учитываются при расчете налога при применении </a:t>
            </a:r>
            <a:r>
              <a:rPr lang="ru-RU" sz="1400" b="0" dirty="0" err="1"/>
              <a:t>УСН</a:t>
            </a:r>
            <a:r>
              <a:rPr lang="ru-RU" sz="1400" b="0" dirty="0"/>
              <a:t>, даже если вы купили товары для перепродажи будучи на </a:t>
            </a:r>
            <a:r>
              <a:rPr lang="ru-RU" sz="1400" b="0" dirty="0" err="1"/>
              <a:t>ЕНВД</a:t>
            </a:r>
            <a:r>
              <a:rPr lang="ru-RU" sz="1400" b="0" dirty="0"/>
              <a:t>, а реализовали их уже на </a:t>
            </a:r>
            <a:r>
              <a:rPr lang="ru-RU" sz="1400" b="0" dirty="0" err="1" smtClean="0"/>
              <a:t>УСН</a:t>
            </a:r>
            <a:r>
              <a:rPr lang="ru-RU" sz="1400" b="0" dirty="0" smtClean="0"/>
              <a:t>.</a:t>
            </a:r>
            <a:endParaRPr lang="ru-RU" sz="1600" b="0" dirty="0" smtClean="0"/>
          </a:p>
          <a:p>
            <a:endParaRPr lang="ru-RU" sz="1200" dirty="0"/>
          </a:p>
          <a:p>
            <a:endParaRPr lang="ru-RU" sz="1200" dirty="0" smtClean="0"/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332656"/>
            <a:ext cx="7853821" cy="767689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400" dirty="0" smtClean="0">
                <a:solidFill>
                  <a:schemeClr val="dk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по применению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ЕНВД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соответствии с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12 ст. 346.27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7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14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052736"/>
            <a:ext cx="7848872" cy="5183818"/>
          </a:xfrm>
        </p:spPr>
        <p:txBody>
          <a:bodyPr>
            <a:normAutofit/>
          </a:bodyPr>
          <a:lstStyle/>
          <a:p>
            <a:endParaRPr lang="ru-RU" sz="1400" u="sng" dirty="0" smtClean="0"/>
          </a:p>
          <a:p>
            <a:pPr algn="just"/>
            <a:r>
              <a:rPr lang="ru-RU" sz="1400" u="sng" dirty="0" smtClean="0"/>
              <a:t>4</a:t>
            </a:r>
            <a:r>
              <a:rPr lang="ru-RU" sz="1400" u="sng" dirty="0"/>
              <a:t>. Вопрос: </a:t>
            </a:r>
            <a:r>
              <a:rPr lang="ru-RU" sz="1400" b="0" dirty="0"/>
              <a:t>Можно ли применять </a:t>
            </a:r>
            <a:r>
              <a:rPr lang="ru-RU" sz="1400" b="0" dirty="0" err="1"/>
              <a:t>ЕНВД</a:t>
            </a:r>
            <a:r>
              <a:rPr lang="ru-RU" sz="1400" b="0" dirty="0"/>
              <a:t> по розничной </a:t>
            </a:r>
            <a:r>
              <a:rPr lang="ru-RU" sz="1400" b="0" dirty="0" smtClean="0"/>
              <a:t>торговле, </a:t>
            </a:r>
            <a:r>
              <a:rPr lang="ru-RU" sz="1400" dirty="0"/>
              <a:t>иными товарами</a:t>
            </a:r>
            <a:r>
              <a:rPr lang="ru-RU" sz="1400" b="0" dirty="0"/>
              <a:t>, подлежащими обязательной маркировке средствами идентификации, в том числе контрольными (идентификационными) знаками не указанными в </a:t>
            </a:r>
            <a:r>
              <a:rPr lang="ru-RU" sz="1400" b="0" dirty="0" err="1"/>
              <a:t>абз</a:t>
            </a:r>
            <a:r>
              <a:rPr lang="ru-RU" sz="1400" b="0" dirty="0"/>
              <a:t>. 12 ст. 346.27 </a:t>
            </a:r>
            <a:r>
              <a:rPr lang="ru-RU" sz="1400" b="0" dirty="0" err="1"/>
              <a:t>НК</a:t>
            </a:r>
            <a:r>
              <a:rPr lang="ru-RU" sz="1400" b="0" dirty="0"/>
              <a:t> РФ</a:t>
            </a:r>
            <a:r>
              <a:rPr lang="ru-RU" sz="1400" b="0" dirty="0" smtClean="0"/>
              <a:t>?</a:t>
            </a:r>
          </a:p>
          <a:p>
            <a:endParaRPr lang="ru-RU" sz="1400" b="0" dirty="0" smtClean="0"/>
          </a:p>
          <a:p>
            <a:r>
              <a:rPr lang="ru-RU" sz="1400" dirty="0" smtClean="0"/>
              <a:t>Ответ</a:t>
            </a:r>
            <a:r>
              <a:rPr lang="ru-RU" sz="1400" dirty="0"/>
              <a:t>: Да можно, </a:t>
            </a:r>
            <a:r>
              <a:rPr lang="ru-RU" sz="1400" b="0" dirty="0"/>
              <a:t>для целей применения главы 26.3 </a:t>
            </a:r>
            <a:r>
              <a:rPr lang="ru-RU" sz="1400" b="0" dirty="0" err="1"/>
              <a:t>НК</a:t>
            </a:r>
            <a:r>
              <a:rPr lang="ru-RU" sz="1400" b="0" dirty="0"/>
              <a:t> РФ «</a:t>
            </a:r>
            <a:r>
              <a:rPr lang="ru-RU" sz="1400" b="0" dirty="0" err="1"/>
              <a:t>ЕНВД</a:t>
            </a:r>
            <a:r>
              <a:rPr lang="ru-RU" sz="1400" b="0" dirty="0"/>
              <a:t>» не признается розничной торговлей реализация товаров, </a:t>
            </a:r>
            <a:r>
              <a:rPr lang="ru-RU" sz="1400" b="0" dirty="0" smtClean="0"/>
              <a:t>подлежащих </a:t>
            </a:r>
            <a:r>
              <a:rPr lang="ru-RU" sz="1400" b="0" dirty="0"/>
              <a:t>обязательной маркировке, перечисленные в </a:t>
            </a:r>
            <a:r>
              <a:rPr lang="ru-RU" sz="1400" b="0" dirty="0" err="1"/>
              <a:t>абз</a:t>
            </a:r>
            <a:r>
              <a:rPr lang="ru-RU" sz="1400" b="0" dirty="0"/>
              <a:t>. 12 </a:t>
            </a:r>
            <a:r>
              <a:rPr lang="ru-RU" sz="1400" b="0" dirty="0" err="1"/>
              <a:t>ст</a:t>
            </a:r>
            <a:r>
              <a:rPr lang="ru-RU" sz="1400" b="0" dirty="0"/>
              <a:t> .346.27 </a:t>
            </a:r>
            <a:r>
              <a:rPr lang="ru-RU" sz="1400" b="0" dirty="0" err="1"/>
              <a:t>НК</a:t>
            </a:r>
            <a:r>
              <a:rPr lang="ru-RU" sz="1400" b="0" dirty="0"/>
              <a:t> РФ, это:</a:t>
            </a:r>
          </a:p>
          <a:p>
            <a:r>
              <a:rPr lang="ru-RU" sz="1400" b="0" dirty="0"/>
              <a:t>- лекарственные препараты;</a:t>
            </a:r>
          </a:p>
          <a:p>
            <a:r>
              <a:rPr lang="ru-RU" sz="1400" b="0" dirty="0"/>
              <a:t>- обувь;</a:t>
            </a:r>
          </a:p>
          <a:p>
            <a:r>
              <a:rPr lang="ru-RU" sz="1400" b="0" dirty="0"/>
              <a:t>- изделия из натурального меха.</a:t>
            </a:r>
          </a:p>
          <a:p>
            <a:endParaRPr lang="ru-RU" sz="1200" dirty="0"/>
          </a:p>
          <a:p>
            <a:pPr algn="just"/>
            <a:r>
              <a:rPr lang="ru-RU" sz="1400" u="sng" dirty="0"/>
              <a:t>5. Вопрос: </a:t>
            </a:r>
            <a:r>
              <a:rPr lang="ru-RU" sz="1400" b="0" dirty="0"/>
              <a:t>Можно ли применять </a:t>
            </a:r>
            <a:r>
              <a:rPr lang="ru-RU" sz="1400" b="0" dirty="0" err="1"/>
              <a:t>ЕНВД</a:t>
            </a:r>
            <a:r>
              <a:rPr lang="ru-RU" sz="1400" b="0" dirty="0"/>
              <a:t> по реализации маркируемых обувных товаров до 01.03.2020</a:t>
            </a:r>
            <a:r>
              <a:rPr lang="ru-RU" sz="1400" b="0" dirty="0" smtClean="0"/>
              <a:t>?</a:t>
            </a:r>
          </a:p>
          <a:p>
            <a:pPr algn="just"/>
            <a:endParaRPr lang="ru-RU" sz="1400" b="0" dirty="0"/>
          </a:p>
          <a:p>
            <a:pPr algn="just"/>
            <a:r>
              <a:rPr lang="ru-RU" sz="1400" dirty="0"/>
              <a:t>Ответ: </a:t>
            </a:r>
            <a:r>
              <a:rPr lang="ru-RU" sz="1400" b="0" dirty="0"/>
              <a:t>В отношении предпринимательской деятельности по розничной реализации обувных товаров </a:t>
            </a:r>
            <a:r>
              <a:rPr lang="ru-RU" sz="1400" dirty="0"/>
              <a:t>налогоплательщики вправе применять </a:t>
            </a:r>
            <a:r>
              <a:rPr lang="ru-RU" sz="1400" dirty="0" err="1"/>
              <a:t>ЕНВД</a:t>
            </a:r>
            <a:r>
              <a:rPr lang="ru-RU" sz="1400" dirty="0"/>
              <a:t> до 01.03.2020 </a:t>
            </a:r>
            <a:r>
              <a:rPr lang="ru-RU" sz="1400" b="0" dirty="0"/>
              <a:t>(в соответствии с разъяснениями Минфина России от 28.11.2019 №03-11-09/92662, направленными письмом </a:t>
            </a:r>
            <a:r>
              <a:rPr lang="ru-RU" sz="1400" b="0" dirty="0" err="1"/>
              <a:t>ФНС</a:t>
            </a:r>
            <a:r>
              <a:rPr lang="ru-RU" sz="1400" b="0" dirty="0"/>
              <a:t> России от 09.12.2019 №</a:t>
            </a:r>
            <a:r>
              <a:rPr lang="ru-RU" sz="1400" b="0" dirty="0" err="1"/>
              <a:t>СД</a:t>
            </a:r>
            <a:r>
              <a:rPr lang="ru-RU" sz="1400" b="0" dirty="0"/>
              <a:t>-4-3/25144). </a:t>
            </a:r>
          </a:p>
          <a:p>
            <a:pPr algn="just"/>
            <a:endParaRPr lang="ru-RU" sz="1400" b="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332656"/>
            <a:ext cx="7853821" cy="767689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400" dirty="0" smtClean="0">
                <a:solidFill>
                  <a:schemeClr val="dk1"/>
                </a:solidFill>
                <a:latin typeface="Arial Narrow" panose="020B0606020202030204" pitchFamily="34" charset="0"/>
                <a:ea typeface="Trebuchet MS"/>
                <a:cs typeface="Times New Roman" panose="02020603050405020304" pitchFamily="18" charset="0"/>
                <a:sym typeface="Trebuchet MS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по применению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ЕНВД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соответствии с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12 ст. 346.27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НК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82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9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12029</TotalTime>
  <Words>1014</Words>
  <Application>Microsoft Office PowerPoint</Application>
  <PresentationFormat>Экран (4:3)</PresentationFormat>
  <Paragraphs>97</Paragraphs>
  <Slides>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9_Present_FNS2012_A4</vt:lpstr>
      <vt:lpstr>Презентация PowerPoint</vt:lpstr>
      <vt:lpstr> Коэффициент-дефлятор по ЕНВД. </vt:lpstr>
      <vt:lpstr> </vt:lpstr>
      <vt:lpstr>  </vt:lpstr>
      <vt:lpstr> Совмещение ЕНВД и ПСН с общим режимом налогообложения или УСН </vt:lpstr>
      <vt:lpstr> Расчет физического показателя (площадь торгового зала (места)) для целей ЕНВД, если в одном помещении ведется несколько видов деятельности</vt:lpstr>
      <vt:lpstr> Основные вопросы по применению ЕНВД в соответствии с абз. 12 ст. 346.27 НК РФ</vt:lpstr>
      <vt:lpstr> Основные вопросы по применению ЕНВД в соответствии с абз. 12 ст. 346.27 НК РФ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налогового консультирования</dc:title>
  <dc:creator>Коньков Андрей Юрьевич</dc:creator>
  <cp:lastModifiedBy>Шиляева Ирина Леонидовна</cp:lastModifiedBy>
  <cp:revision>327</cp:revision>
  <cp:lastPrinted>2019-12-09T12:18:03Z</cp:lastPrinted>
  <dcterms:created xsi:type="dcterms:W3CDTF">2015-03-27T13:19:33Z</dcterms:created>
  <dcterms:modified xsi:type="dcterms:W3CDTF">2019-12-12T04:23:40Z</dcterms:modified>
</cp:coreProperties>
</file>