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ommentAuthors.xml" ContentType="application/vnd.openxmlformats-officedocument.presentationml.commentAuthor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5" r:id="rId2"/>
    <p:sldMasterId id="2147483697" r:id="rId3"/>
    <p:sldMasterId id="2147483734" r:id="rId4"/>
  </p:sldMasterIdLst>
  <p:notesMasterIdLst>
    <p:notesMasterId r:id="rId15"/>
  </p:notesMasterIdLst>
  <p:handoutMasterIdLst>
    <p:handoutMasterId r:id="rId16"/>
  </p:handoutMasterIdLst>
  <p:sldIdLst>
    <p:sldId id="531" r:id="rId5"/>
    <p:sldId id="598" r:id="rId6"/>
    <p:sldId id="592" r:id="rId7"/>
    <p:sldId id="599" r:id="rId8"/>
    <p:sldId id="604" r:id="rId9"/>
    <p:sldId id="608" r:id="rId10"/>
    <p:sldId id="606" r:id="rId11"/>
    <p:sldId id="605" r:id="rId12"/>
    <p:sldId id="607" r:id="rId13"/>
    <p:sldId id="593" r:id="rId14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30">
          <p15:clr>
            <a:srgbClr val="A4A3A4"/>
          </p15:clr>
        </p15:guide>
        <p15:guide id="2" orient="horz" pos="2159">
          <p15:clr>
            <a:srgbClr val="A4A3A4"/>
          </p15:clr>
        </p15:guide>
        <p15:guide id="3" orient="horz" pos="894">
          <p15:clr>
            <a:srgbClr val="A4A3A4"/>
          </p15:clr>
        </p15:guide>
        <p15:guide id="4" orient="horz" pos="2942">
          <p15:clr>
            <a:srgbClr val="A4A3A4"/>
          </p15:clr>
        </p15:guide>
        <p15:guide id="5" orient="horz" pos="401">
          <p15:clr>
            <a:srgbClr val="A4A3A4"/>
          </p15:clr>
        </p15:guide>
        <p15:guide id="6" pos="2880">
          <p15:clr>
            <a:srgbClr val="A4A3A4"/>
          </p15:clr>
        </p15:guide>
        <p15:guide id="7" pos="72">
          <p15:clr>
            <a:srgbClr val="A4A3A4"/>
          </p15:clr>
        </p15:guide>
        <p15:guide id="8" pos="5687">
          <p15:clr>
            <a:srgbClr val="A4A3A4"/>
          </p15:clr>
        </p15:guide>
        <p15:guide id="9" pos="4150">
          <p15:clr>
            <a:srgbClr val="A4A3A4"/>
          </p15:clr>
        </p15:guide>
        <p15:guide id="10" pos="161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асилий Павлович Кулешов" initials="ВПК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46C0A"/>
    <a:srgbClr val="FF6600"/>
    <a:srgbClr val="F15A22"/>
    <a:srgbClr val="0066B3"/>
    <a:srgbClr val="ECF1F8"/>
    <a:srgbClr val="EDF2F9"/>
    <a:srgbClr val="E6E7E8"/>
    <a:srgbClr val="385D8A"/>
    <a:srgbClr val="006EB9"/>
    <a:srgbClr val="D7192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220" autoAdjust="0"/>
    <p:restoredTop sz="95105" autoAdjust="0"/>
  </p:normalViewPr>
  <p:slideViewPr>
    <p:cSldViewPr showGuides="1">
      <p:cViewPr varScale="1">
        <p:scale>
          <a:sx n="142" d="100"/>
          <a:sy n="142" d="100"/>
        </p:scale>
        <p:origin x="-660" y="-102"/>
      </p:cViewPr>
      <p:guideLst>
        <p:guide orient="horz" pos="1030"/>
        <p:guide orient="horz" pos="2159"/>
        <p:guide orient="horz" pos="894"/>
        <p:guide orient="horz" pos="2942"/>
        <p:guide orient="horz" pos="401"/>
        <p:guide pos="2880"/>
        <p:guide pos="72"/>
        <p:guide pos="5687"/>
        <p:guide pos="4150"/>
        <p:guide pos="16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>
        <p:scale>
          <a:sx n="66" d="100"/>
          <a:sy n="66" d="100"/>
        </p:scale>
        <p:origin x="3288" y="4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5661" cy="496411"/>
          </a:xfrm>
          <a:prstGeom prst="rect">
            <a:avLst/>
          </a:prstGeom>
        </p:spPr>
        <p:txBody>
          <a:bodyPr vert="horz" lIns="93064" tIns="46534" rIns="93064" bIns="4653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4"/>
            <a:ext cx="2945661" cy="496411"/>
          </a:xfrm>
          <a:prstGeom prst="rect">
            <a:avLst/>
          </a:prstGeom>
        </p:spPr>
        <p:txBody>
          <a:bodyPr vert="horz" lIns="93064" tIns="46534" rIns="93064" bIns="46534" rtlCol="0"/>
          <a:lstStyle>
            <a:lvl1pPr algn="r">
              <a:defRPr sz="1200"/>
            </a:lvl1pPr>
          </a:lstStyle>
          <a:p>
            <a:fld id="{630E27A2-0322-4601-9F2F-5DF904209CC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30095"/>
            <a:ext cx="2945661" cy="496411"/>
          </a:xfrm>
          <a:prstGeom prst="rect">
            <a:avLst/>
          </a:prstGeom>
        </p:spPr>
        <p:txBody>
          <a:bodyPr vert="horz" lIns="93064" tIns="46534" rIns="93064" bIns="4653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5"/>
            <a:ext cx="2945661" cy="496411"/>
          </a:xfrm>
          <a:prstGeom prst="rect">
            <a:avLst/>
          </a:prstGeom>
        </p:spPr>
        <p:txBody>
          <a:bodyPr vert="horz" lIns="93064" tIns="46534" rIns="93064" bIns="46534" rtlCol="0" anchor="b"/>
          <a:lstStyle>
            <a:lvl1pPr algn="r">
              <a:defRPr sz="1200"/>
            </a:lvl1pPr>
          </a:lstStyle>
          <a:p>
            <a:fld id="{8C792B10-F11D-4622-BAAB-7E5B5FFAC6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4593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5661" cy="496411"/>
          </a:xfrm>
          <a:prstGeom prst="rect">
            <a:avLst/>
          </a:prstGeom>
        </p:spPr>
        <p:txBody>
          <a:bodyPr vert="horz" lIns="93064" tIns="46534" rIns="93064" bIns="4653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4"/>
            <a:ext cx="2945661" cy="496411"/>
          </a:xfrm>
          <a:prstGeom prst="rect">
            <a:avLst/>
          </a:prstGeom>
        </p:spPr>
        <p:txBody>
          <a:bodyPr vert="horz" lIns="93064" tIns="46534" rIns="93064" bIns="46534" rtlCol="0"/>
          <a:lstStyle>
            <a:lvl1pPr algn="r">
              <a:defRPr sz="1200"/>
            </a:lvl1pPr>
          </a:lstStyle>
          <a:p>
            <a:fld id="{A8EB2075-555B-4148-9B83-4C2D3BBF493C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64" tIns="46534" rIns="93064" bIns="4653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70" y="4715912"/>
            <a:ext cx="5438140" cy="4467701"/>
          </a:xfrm>
          <a:prstGeom prst="rect">
            <a:avLst/>
          </a:prstGeom>
        </p:spPr>
        <p:txBody>
          <a:bodyPr vert="horz" lIns="93064" tIns="46534" rIns="93064" bIns="4653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095"/>
            <a:ext cx="2945661" cy="496411"/>
          </a:xfrm>
          <a:prstGeom prst="rect">
            <a:avLst/>
          </a:prstGeom>
        </p:spPr>
        <p:txBody>
          <a:bodyPr vert="horz" lIns="93064" tIns="46534" rIns="93064" bIns="4653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5"/>
            <a:ext cx="2945661" cy="496411"/>
          </a:xfrm>
          <a:prstGeom prst="rect">
            <a:avLst/>
          </a:prstGeom>
        </p:spPr>
        <p:txBody>
          <a:bodyPr vert="horz" lIns="93064" tIns="46534" rIns="93064" bIns="46534" rtlCol="0" anchor="b"/>
          <a:lstStyle>
            <a:lvl1pPr algn="r">
              <a:defRPr sz="1200"/>
            </a:lvl1pPr>
          </a:lstStyle>
          <a:p>
            <a:fld id="{CD9C3206-A649-46D3-B57B-2B98E79BDB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143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 ЧЕМ ВЫ РАССКАЖЕТЕ СЕГОДНЯ?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283074" y="1851670"/>
            <a:ext cx="4176464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ФЕДЕРАЛЬНАЯ НАЛОГОВАЯ </a:t>
            </a:r>
            <a:b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СЛУЖБА</a:t>
            </a:r>
          </a:p>
        </p:txBody>
      </p:sp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2283074" y="1851670"/>
            <a:ext cx="4176464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ФЕДЕРАЛЬНАЯ НАЛОГОВАЯ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xmlns="" val="2849127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Основной (серый фон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88" b="1164"/>
          <a:stretch/>
        </p:blipFill>
        <p:spPr bwMode="auto">
          <a:xfrm>
            <a:off x="2269" y="724297"/>
            <a:ext cx="9141731" cy="4419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Группа 2"/>
          <p:cNvGrpSpPr/>
          <p:nvPr userDrawn="1"/>
        </p:nvGrpSpPr>
        <p:grpSpPr>
          <a:xfrm>
            <a:off x="0" y="0"/>
            <a:ext cx="9144000" cy="843558"/>
            <a:chOff x="0" y="6856"/>
            <a:chExt cx="9144000" cy="843558"/>
          </a:xfrm>
        </p:grpSpPr>
        <p:sp>
          <p:nvSpPr>
            <p:cNvPr id="12" name="Прямоугольник 11"/>
            <p:cNvSpPr/>
            <p:nvPr userDrawn="1"/>
          </p:nvSpPr>
          <p:spPr>
            <a:xfrm rot="5400000">
              <a:off x="4150221" y="-4143365"/>
              <a:ext cx="843558" cy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15A22"/>
                </a:solidFill>
              </a:endParaRPr>
            </a:p>
          </p:txBody>
        </p:sp>
        <p:pic>
          <p:nvPicPr>
            <p:cNvPr id="13" name="Рисунок 12" descr="C:\Users\panova_ea\Desktop\ФНС\Новая папка\word\jpg\1_razdel.jpg"/>
            <p:cNvPicPr/>
            <p:nvPr userDrawn="1"/>
          </p:nvPicPr>
          <p:blipFill rotWithShape="1">
            <a:blip r:embed="rId3" cstate="print"/>
            <a:srcRect l="54277" t="8458"/>
            <a:stretch/>
          </p:blipFill>
          <p:spPr bwMode="auto">
            <a:xfrm>
              <a:off x="8314348" y="61127"/>
              <a:ext cx="811579" cy="779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Прямоугольник 13"/>
          <p:cNvSpPr/>
          <p:nvPr/>
        </p:nvSpPr>
        <p:spPr>
          <a:xfrm rot="5400000">
            <a:off x="8681113" y="4594533"/>
            <a:ext cx="287951" cy="6378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/>
        </p:nvSpPr>
        <p:spPr>
          <a:xfrm>
            <a:off x="8603756" y="4779973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0" y="34319"/>
            <a:ext cx="8055114" cy="774917"/>
          </a:xfrm>
        </p:spPr>
        <p:txBody>
          <a:bodyPr anchor="ctr">
            <a:noAutofit/>
          </a:bodyPr>
          <a:lstStyle>
            <a:lvl1pPr marL="0" indent="0">
              <a:buNone/>
              <a:defRPr sz="26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 smtClean="0"/>
              <a:t>В ЗАГОЛОВКЕ УКАЖИТЕ ОСНОВНУЮ МЫСЛЬ СЛАЙДА</a:t>
            </a:r>
            <a:endParaRPr lang="ru-RU" dirty="0"/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701491"/>
          </a:xfrm>
          <a:noFill/>
        </p:spPr>
        <p:txBody>
          <a:bodyPr wrap="square" rtlCol="0">
            <a:spAutoFit/>
          </a:bodyPr>
          <a:lstStyle>
            <a:lvl1pPr>
              <a:def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</a:defRPr>
            </a:lvl1pPr>
            <a:lvl2pPr>
              <a:defRPr lang="ru-RU" sz="1800" dirty="0" smtClean="0"/>
            </a:lvl2pPr>
            <a:lvl3pPr>
              <a:defRPr lang="ru-RU" sz="1800" dirty="0" smtClean="0"/>
            </a:lvl3pPr>
            <a:lvl4pPr>
              <a:defRPr lang="ru-RU" sz="1800" dirty="0" smtClean="0"/>
            </a:lvl4pPr>
            <a:lvl5pPr>
              <a:defRPr lang="ru-RU" sz="1800" dirty="0"/>
            </a:lvl5pPr>
          </a:lstStyle>
          <a:p>
            <a:pPr marL="361950" lvl="0" indent="-276225" algn="just" fontAlgn="base">
              <a:spcBef>
                <a:spcPct val="0"/>
              </a:spcBef>
              <a:spcAft>
                <a:spcPts val="500"/>
              </a:spcAft>
              <a:buFontTx/>
              <a:buBlip>
                <a:blip r:embed="rId4"/>
              </a:buBlip>
            </a:pPr>
            <a:r>
              <a:rPr lang="ru-RU" dirty="0" smtClean="0"/>
              <a:t>Образец текста</a:t>
            </a:r>
          </a:p>
          <a:p>
            <a:pPr marL="457200" lvl="1"/>
            <a:r>
              <a:rPr lang="ru-RU" dirty="0" smtClean="0"/>
              <a:t>Второй уровень</a:t>
            </a:r>
          </a:p>
          <a:p>
            <a:pPr marL="914400" lvl="2"/>
            <a:r>
              <a:rPr lang="ru-RU" dirty="0" smtClean="0"/>
              <a:t>Третий уровень</a:t>
            </a:r>
          </a:p>
          <a:p>
            <a:pPr marL="1371600" lvl="3"/>
            <a:r>
              <a:rPr lang="ru-RU" dirty="0" smtClean="0"/>
              <a:t>Четвертый уровень</a:t>
            </a:r>
          </a:p>
          <a:p>
            <a:pPr marL="1828800"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59951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+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88" b="1164"/>
          <a:stretch/>
        </p:blipFill>
        <p:spPr bwMode="auto">
          <a:xfrm>
            <a:off x="2271" y="724299"/>
            <a:ext cx="9141731" cy="4419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Группа 2"/>
          <p:cNvGrpSpPr/>
          <p:nvPr userDrawn="1"/>
        </p:nvGrpSpPr>
        <p:grpSpPr>
          <a:xfrm>
            <a:off x="0" y="0"/>
            <a:ext cx="9144000" cy="843558"/>
            <a:chOff x="0" y="6856"/>
            <a:chExt cx="9144000" cy="843558"/>
          </a:xfrm>
        </p:grpSpPr>
        <p:sp>
          <p:nvSpPr>
            <p:cNvPr id="12" name="Прямоугольник 11"/>
            <p:cNvSpPr/>
            <p:nvPr userDrawn="1"/>
          </p:nvSpPr>
          <p:spPr>
            <a:xfrm rot="5400000">
              <a:off x="4150221" y="-4143365"/>
              <a:ext cx="843558" cy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>
                <a:solidFill>
                  <a:srgbClr val="F15A22"/>
                </a:solidFill>
              </a:endParaRPr>
            </a:p>
          </p:txBody>
        </p:sp>
        <p:pic>
          <p:nvPicPr>
            <p:cNvPr id="13" name="Рисунок 12" descr="C:\Users\panova_ea\Desktop\ФНС\Новая папка\word\jpg\1_razdel.jpg"/>
            <p:cNvPicPr/>
            <p:nvPr userDrawn="1"/>
          </p:nvPicPr>
          <p:blipFill rotWithShape="1">
            <a:blip r:embed="rId3" cstate="print"/>
            <a:srcRect l="54277" t="8458"/>
            <a:stretch/>
          </p:blipFill>
          <p:spPr bwMode="auto">
            <a:xfrm>
              <a:off x="8314348" y="61127"/>
              <a:ext cx="811579" cy="779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Прямоугольник 13"/>
          <p:cNvSpPr/>
          <p:nvPr/>
        </p:nvSpPr>
        <p:spPr>
          <a:xfrm rot="5400000">
            <a:off x="8681115" y="4594535"/>
            <a:ext cx="287951" cy="6378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chemeClr val="accent1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/>
        </p:nvSpPr>
        <p:spPr>
          <a:xfrm>
            <a:off x="8603757" y="4779975"/>
            <a:ext cx="442664" cy="26060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sz="900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sz="900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0" y="34321"/>
            <a:ext cx="8055114" cy="774917"/>
          </a:xfrm>
        </p:spPr>
        <p:txBody>
          <a:bodyPr anchor="ctr">
            <a:noAutofit/>
          </a:bodyPr>
          <a:lstStyle>
            <a:lvl1pPr marL="0" indent="0">
              <a:buNone/>
              <a:defRPr sz="195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 smtClean="0"/>
              <a:t>В ЗАГОЛОВКЕ УКАЖИТЕ ОСНОВНУЮ МЫСЛЬ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75771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3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7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0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2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5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8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0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D3B24-17C6-4A27-98CA-E0E92DC055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7643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8619007" y="3710530"/>
            <a:ext cx="433387" cy="946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 defTabSz="91424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8619007" y="4670968"/>
            <a:ext cx="433387" cy="32385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 defTabSz="91424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8" y="83134"/>
            <a:ext cx="7203506" cy="684462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088" y="1022948"/>
            <a:ext cx="8482012" cy="3614071"/>
          </a:xfrm>
        </p:spPr>
        <p:txBody>
          <a:bodyPr lIns="0" tIns="0" rIns="0" bIns="0"/>
          <a:lstStyle>
            <a:lvl1pPr marL="132044" indent="-132044">
              <a:buClr>
                <a:srgbClr val="C00000"/>
              </a:buClr>
              <a:buFont typeface="Arial" pitchFamily="34" charset="0"/>
              <a:buChar char="•"/>
              <a:defRPr sz="21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270032" indent="-13799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402077" indent="-13204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540068" indent="-13799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672110" indent="-13204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01406" y="4681716"/>
            <a:ext cx="472736" cy="273844"/>
          </a:xfrm>
        </p:spPr>
        <p:txBody>
          <a:bodyPr lIns="0" rIns="0"/>
          <a:lstStyle>
            <a:lvl1pPr algn="ctr">
              <a:defRPr sz="16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0"/>
            <a:ext cx="288925" cy="80962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 defTabSz="91424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1257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59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1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779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039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298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558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39818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07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F8021-ED8C-4BDF-B535-680A6D8767B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1669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65D7-EF62-48DF-8BE3-AABB744AD3D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8077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598" indent="0">
              <a:buNone/>
              <a:defRPr sz="1500" b="1"/>
            </a:lvl2pPr>
            <a:lvl3pPr marL="685195" indent="0">
              <a:buNone/>
              <a:defRPr sz="1350" b="1"/>
            </a:lvl3pPr>
            <a:lvl4pPr marL="1027793" indent="0">
              <a:buNone/>
              <a:defRPr sz="1200" b="1"/>
            </a:lvl4pPr>
            <a:lvl5pPr marL="1370391" indent="0">
              <a:buNone/>
              <a:defRPr sz="1200" b="1"/>
            </a:lvl5pPr>
            <a:lvl6pPr marL="1712987" indent="0">
              <a:buNone/>
              <a:defRPr sz="1200" b="1"/>
            </a:lvl6pPr>
            <a:lvl7pPr marL="2055585" indent="0">
              <a:buNone/>
              <a:defRPr sz="1200" b="1"/>
            </a:lvl7pPr>
            <a:lvl8pPr marL="2398184" indent="0">
              <a:buNone/>
              <a:defRPr sz="1200" b="1"/>
            </a:lvl8pPr>
            <a:lvl9pPr marL="274078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598" indent="0">
              <a:buNone/>
              <a:defRPr sz="1500" b="1"/>
            </a:lvl2pPr>
            <a:lvl3pPr marL="685195" indent="0">
              <a:buNone/>
              <a:defRPr sz="1350" b="1"/>
            </a:lvl3pPr>
            <a:lvl4pPr marL="1027793" indent="0">
              <a:buNone/>
              <a:defRPr sz="1200" b="1"/>
            </a:lvl4pPr>
            <a:lvl5pPr marL="1370391" indent="0">
              <a:buNone/>
              <a:defRPr sz="1200" b="1"/>
            </a:lvl5pPr>
            <a:lvl6pPr marL="1712987" indent="0">
              <a:buNone/>
              <a:defRPr sz="1200" b="1"/>
            </a:lvl6pPr>
            <a:lvl7pPr marL="2055585" indent="0">
              <a:buNone/>
              <a:defRPr sz="1200" b="1"/>
            </a:lvl7pPr>
            <a:lvl8pPr marL="2398184" indent="0">
              <a:buNone/>
              <a:defRPr sz="1200" b="1"/>
            </a:lvl8pPr>
            <a:lvl9pPr marL="274078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3F9DB-885A-4D81-8D62-6BEB8B6A1F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82020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9FE5-6402-411A-AFD6-F5FDF53EA1D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65904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D679-B1CE-4B80-B6F9-CAA5757C64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66021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598" indent="0">
              <a:buNone/>
              <a:defRPr sz="900"/>
            </a:lvl2pPr>
            <a:lvl3pPr marL="685195" indent="0">
              <a:buNone/>
              <a:defRPr sz="750"/>
            </a:lvl3pPr>
            <a:lvl4pPr marL="1027793" indent="0">
              <a:buNone/>
              <a:defRPr sz="675"/>
            </a:lvl4pPr>
            <a:lvl5pPr marL="1370391" indent="0">
              <a:buNone/>
              <a:defRPr sz="675"/>
            </a:lvl5pPr>
            <a:lvl6pPr marL="1712987" indent="0">
              <a:buNone/>
              <a:defRPr sz="675"/>
            </a:lvl6pPr>
            <a:lvl7pPr marL="2055585" indent="0">
              <a:buNone/>
              <a:defRPr sz="675"/>
            </a:lvl7pPr>
            <a:lvl8pPr marL="2398184" indent="0">
              <a:buNone/>
              <a:defRPr sz="675"/>
            </a:lvl8pPr>
            <a:lvl9pPr marL="274078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78974-F02E-439E-80F3-43EB670DBF8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061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сновной (серый фон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88" b="1164"/>
          <a:stretch/>
        </p:blipFill>
        <p:spPr bwMode="auto">
          <a:xfrm>
            <a:off x="2269" y="724297"/>
            <a:ext cx="9141731" cy="4419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Группа 2"/>
          <p:cNvGrpSpPr/>
          <p:nvPr userDrawn="1"/>
        </p:nvGrpSpPr>
        <p:grpSpPr>
          <a:xfrm>
            <a:off x="0" y="0"/>
            <a:ext cx="9144000" cy="843558"/>
            <a:chOff x="0" y="6856"/>
            <a:chExt cx="9144000" cy="843558"/>
          </a:xfrm>
        </p:grpSpPr>
        <p:sp>
          <p:nvSpPr>
            <p:cNvPr id="12" name="Прямоугольник 11"/>
            <p:cNvSpPr/>
            <p:nvPr userDrawn="1"/>
          </p:nvSpPr>
          <p:spPr>
            <a:xfrm rot="5400000">
              <a:off x="4150221" y="-4143365"/>
              <a:ext cx="843558" cy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15A22"/>
                </a:solidFill>
              </a:endParaRPr>
            </a:p>
          </p:txBody>
        </p:sp>
        <p:pic>
          <p:nvPicPr>
            <p:cNvPr id="13" name="Рисунок 12" descr="C:\Users\panova_ea\Desktop\ФНС\Новая папка\word\jpg\1_razdel.jpg"/>
            <p:cNvPicPr/>
            <p:nvPr userDrawn="1"/>
          </p:nvPicPr>
          <p:blipFill rotWithShape="1">
            <a:blip r:embed="rId3" cstate="print"/>
            <a:srcRect l="54277" t="8458"/>
            <a:stretch/>
          </p:blipFill>
          <p:spPr bwMode="auto">
            <a:xfrm>
              <a:off x="8314348" y="61127"/>
              <a:ext cx="811579" cy="779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Прямоугольник 13"/>
          <p:cNvSpPr/>
          <p:nvPr/>
        </p:nvSpPr>
        <p:spPr>
          <a:xfrm rot="5400000">
            <a:off x="8681113" y="4594533"/>
            <a:ext cx="287951" cy="6378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/>
        </p:nvSpPr>
        <p:spPr>
          <a:xfrm>
            <a:off x="8603756" y="4779973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0" y="34319"/>
            <a:ext cx="8055114" cy="774917"/>
          </a:xfrm>
        </p:spPr>
        <p:txBody>
          <a:bodyPr anchor="ctr">
            <a:noAutofit/>
          </a:bodyPr>
          <a:lstStyle>
            <a:lvl1pPr marL="0" indent="0">
              <a:buNone/>
              <a:defRPr sz="26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 smtClean="0"/>
              <a:t>В ЗАГОЛОВКЕ УКАЖИТЕ ОСНОВНУЮ МЫСЛЬ СЛАЙДА</a:t>
            </a:r>
            <a:endParaRPr lang="ru-RU" dirty="0"/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701491"/>
          </a:xfrm>
          <a:noFill/>
        </p:spPr>
        <p:txBody>
          <a:bodyPr wrap="square" rtlCol="0">
            <a:spAutoFit/>
          </a:bodyPr>
          <a:lstStyle>
            <a:lvl1pPr>
              <a:def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</a:defRPr>
            </a:lvl1pPr>
            <a:lvl2pPr>
              <a:defRPr lang="ru-RU" sz="1800" dirty="0" smtClean="0"/>
            </a:lvl2pPr>
            <a:lvl3pPr>
              <a:defRPr lang="ru-RU" sz="1800" dirty="0" smtClean="0"/>
            </a:lvl3pPr>
            <a:lvl4pPr>
              <a:defRPr lang="ru-RU" sz="1800" dirty="0" smtClean="0"/>
            </a:lvl4pPr>
            <a:lvl5pPr>
              <a:defRPr lang="ru-RU" sz="1800" dirty="0"/>
            </a:lvl5pPr>
          </a:lstStyle>
          <a:p>
            <a:pPr marL="361950" lvl="0" indent="-276225" algn="just" fontAlgn="base">
              <a:spcBef>
                <a:spcPct val="0"/>
              </a:spcBef>
              <a:spcAft>
                <a:spcPts val="500"/>
              </a:spcAft>
              <a:buFontTx/>
              <a:buBlip>
                <a:blip r:embed="rId4"/>
              </a:buBlip>
            </a:pPr>
            <a:r>
              <a:rPr lang="ru-RU" dirty="0" smtClean="0"/>
              <a:t>Образец текста</a:t>
            </a:r>
          </a:p>
          <a:p>
            <a:pPr marL="457200" lvl="1"/>
            <a:r>
              <a:rPr lang="ru-RU" dirty="0" smtClean="0"/>
              <a:t>Второй уровень</a:t>
            </a:r>
          </a:p>
          <a:p>
            <a:pPr marL="914400" lvl="2"/>
            <a:r>
              <a:rPr lang="ru-RU" dirty="0" smtClean="0"/>
              <a:t>Третий уровень</a:t>
            </a:r>
          </a:p>
          <a:p>
            <a:pPr marL="1371600" lvl="3"/>
            <a:r>
              <a:rPr lang="ru-RU" dirty="0" smtClean="0"/>
              <a:t>Четвертый уровень</a:t>
            </a:r>
          </a:p>
          <a:p>
            <a:pPr marL="1828800"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59951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598" indent="0">
              <a:buNone/>
              <a:defRPr sz="2100"/>
            </a:lvl2pPr>
            <a:lvl3pPr marL="685195" indent="0">
              <a:buNone/>
              <a:defRPr sz="1800"/>
            </a:lvl3pPr>
            <a:lvl4pPr marL="1027793" indent="0">
              <a:buNone/>
              <a:defRPr sz="1500"/>
            </a:lvl4pPr>
            <a:lvl5pPr marL="1370391" indent="0">
              <a:buNone/>
              <a:defRPr sz="1500"/>
            </a:lvl5pPr>
            <a:lvl6pPr marL="1712987" indent="0">
              <a:buNone/>
              <a:defRPr sz="1500"/>
            </a:lvl6pPr>
            <a:lvl7pPr marL="2055585" indent="0">
              <a:buNone/>
              <a:defRPr sz="1500"/>
            </a:lvl7pPr>
            <a:lvl8pPr marL="2398184" indent="0">
              <a:buNone/>
              <a:defRPr sz="1500"/>
            </a:lvl8pPr>
            <a:lvl9pPr marL="2740780" indent="0">
              <a:buNone/>
              <a:defRPr sz="15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598" indent="0">
              <a:buNone/>
              <a:defRPr sz="900"/>
            </a:lvl2pPr>
            <a:lvl3pPr marL="685195" indent="0">
              <a:buNone/>
              <a:defRPr sz="750"/>
            </a:lvl3pPr>
            <a:lvl4pPr marL="1027793" indent="0">
              <a:buNone/>
              <a:defRPr sz="675"/>
            </a:lvl4pPr>
            <a:lvl5pPr marL="1370391" indent="0">
              <a:buNone/>
              <a:defRPr sz="675"/>
            </a:lvl5pPr>
            <a:lvl6pPr marL="1712987" indent="0">
              <a:buNone/>
              <a:defRPr sz="675"/>
            </a:lvl6pPr>
            <a:lvl7pPr marL="2055585" indent="0">
              <a:buNone/>
              <a:defRPr sz="675"/>
            </a:lvl7pPr>
            <a:lvl8pPr marL="2398184" indent="0">
              <a:buNone/>
              <a:defRPr sz="675"/>
            </a:lvl8pPr>
            <a:lvl9pPr marL="274078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A0A1B-D7B0-4C6E-90BC-42E0241C57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09465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C856-7421-485F-B27B-F1912165AC0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9347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9668C-78C1-4B50-A238-56637A7CF5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76444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 ЧЕМ ВЫ РАССКАЖЕТЕ СЕГОДНЯ? </a:t>
            </a:r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2283074" y="1851670"/>
            <a:ext cx="4176464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ФЕДЕРАЛЬНАЯ НАЛОГОВАЯ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xmlns="" val="2849127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3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7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0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2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5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8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0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D3B24-17C6-4A27-98CA-E0E92DC055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74677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8" y="83134"/>
            <a:ext cx="7203506" cy="684462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088" y="1022948"/>
            <a:ext cx="8482012" cy="3614071"/>
          </a:xfrm>
        </p:spPr>
        <p:txBody>
          <a:bodyPr lIns="0" tIns="0" rIns="0" bIns="0"/>
          <a:lstStyle>
            <a:lvl1pPr marL="132044" indent="-132044">
              <a:buClr>
                <a:srgbClr val="C00000"/>
              </a:buClr>
              <a:buFont typeface="Arial" pitchFamily="34" charset="0"/>
              <a:buChar char="•"/>
              <a:defRPr sz="21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270032" indent="-13799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402077" indent="-13204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540068" indent="-13799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672110" indent="-13204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21503" y="4742264"/>
            <a:ext cx="2133600" cy="273844"/>
          </a:xfrm>
        </p:spPr>
        <p:txBody>
          <a:bodyPr rIns="0"/>
          <a:lstStyle>
            <a:lvl1pPr>
              <a:defRPr sz="1200" i="0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302A372-EB85-4A14-9B9E-6F2305329C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0527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59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1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779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039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298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558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39818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07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F8021-ED8C-4BDF-B535-680A6D8767B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16974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65D7-EF62-48DF-8BE3-AABB744AD3D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25153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598" indent="0">
              <a:buNone/>
              <a:defRPr sz="1500" b="1"/>
            </a:lvl2pPr>
            <a:lvl3pPr marL="685195" indent="0">
              <a:buNone/>
              <a:defRPr sz="1350" b="1"/>
            </a:lvl3pPr>
            <a:lvl4pPr marL="1027793" indent="0">
              <a:buNone/>
              <a:defRPr sz="1200" b="1"/>
            </a:lvl4pPr>
            <a:lvl5pPr marL="1370391" indent="0">
              <a:buNone/>
              <a:defRPr sz="1200" b="1"/>
            </a:lvl5pPr>
            <a:lvl6pPr marL="1712987" indent="0">
              <a:buNone/>
              <a:defRPr sz="1200" b="1"/>
            </a:lvl6pPr>
            <a:lvl7pPr marL="2055585" indent="0">
              <a:buNone/>
              <a:defRPr sz="1200" b="1"/>
            </a:lvl7pPr>
            <a:lvl8pPr marL="2398184" indent="0">
              <a:buNone/>
              <a:defRPr sz="1200" b="1"/>
            </a:lvl8pPr>
            <a:lvl9pPr marL="274078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598" indent="0">
              <a:buNone/>
              <a:defRPr sz="1500" b="1"/>
            </a:lvl2pPr>
            <a:lvl3pPr marL="685195" indent="0">
              <a:buNone/>
              <a:defRPr sz="1350" b="1"/>
            </a:lvl3pPr>
            <a:lvl4pPr marL="1027793" indent="0">
              <a:buNone/>
              <a:defRPr sz="1200" b="1"/>
            </a:lvl4pPr>
            <a:lvl5pPr marL="1370391" indent="0">
              <a:buNone/>
              <a:defRPr sz="1200" b="1"/>
            </a:lvl5pPr>
            <a:lvl6pPr marL="1712987" indent="0">
              <a:buNone/>
              <a:defRPr sz="1200" b="1"/>
            </a:lvl6pPr>
            <a:lvl7pPr marL="2055585" indent="0">
              <a:buNone/>
              <a:defRPr sz="1200" b="1"/>
            </a:lvl7pPr>
            <a:lvl8pPr marL="2398184" indent="0">
              <a:buNone/>
              <a:defRPr sz="1200" b="1"/>
            </a:lvl8pPr>
            <a:lvl9pPr marL="274078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3F9DB-885A-4D81-8D62-6BEB8B6A1F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71608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9FE5-6402-411A-AFD6-F5FDF53EA1D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09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сновной (белый фон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 userDrawn="1"/>
        </p:nvGrpSpPr>
        <p:grpSpPr>
          <a:xfrm>
            <a:off x="0" y="0"/>
            <a:ext cx="9144000" cy="843558"/>
            <a:chOff x="0" y="6856"/>
            <a:chExt cx="9144000" cy="843558"/>
          </a:xfrm>
        </p:grpSpPr>
        <p:sp>
          <p:nvSpPr>
            <p:cNvPr id="12" name="Прямоугольник 11"/>
            <p:cNvSpPr/>
            <p:nvPr userDrawn="1"/>
          </p:nvSpPr>
          <p:spPr>
            <a:xfrm rot="5400000">
              <a:off x="4150221" y="-4143365"/>
              <a:ext cx="843558" cy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15A22"/>
                </a:solidFill>
              </a:endParaRPr>
            </a:p>
          </p:txBody>
        </p:sp>
        <p:pic>
          <p:nvPicPr>
            <p:cNvPr id="13" name="Рисунок 12" descr="C:\Users\panova_ea\Desktop\ФНС\Новая папка\word\jpg\1_razdel.jpg"/>
            <p:cNvPicPr/>
            <p:nvPr userDrawn="1"/>
          </p:nvPicPr>
          <p:blipFill rotWithShape="1">
            <a:blip r:embed="rId2" cstate="print"/>
            <a:srcRect l="54277" t="8458"/>
            <a:stretch/>
          </p:blipFill>
          <p:spPr bwMode="auto">
            <a:xfrm>
              <a:off x="8314348" y="61127"/>
              <a:ext cx="811579" cy="779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Прямоугольник 13"/>
          <p:cNvSpPr/>
          <p:nvPr/>
        </p:nvSpPr>
        <p:spPr>
          <a:xfrm rot="5400000">
            <a:off x="8681113" y="4594533"/>
            <a:ext cx="287951" cy="6378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/>
        </p:nvSpPr>
        <p:spPr>
          <a:xfrm>
            <a:off x="8603756" y="4779973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0" y="34319"/>
            <a:ext cx="8055114" cy="774917"/>
          </a:xfrm>
        </p:spPr>
        <p:txBody>
          <a:bodyPr anchor="ctr">
            <a:noAutofit/>
          </a:bodyPr>
          <a:lstStyle>
            <a:lvl1pPr marL="0" indent="0">
              <a:buNone/>
              <a:defRPr sz="26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 smtClean="0"/>
              <a:t>В ЗАГОЛОВКЕ УКАЖИТЕ ОСНОВНУЮ МЫСЛЬ СЛАЙДА</a:t>
            </a:r>
            <a:endParaRPr lang="ru-RU" dirty="0"/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701491"/>
          </a:xfrm>
          <a:noFill/>
        </p:spPr>
        <p:txBody>
          <a:bodyPr wrap="square" rtlCol="0">
            <a:spAutoFit/>
          </a:bodyPr>
          <a:lstStyle>
            <a:lvl1pPr>
              <a:def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</a:defRPr>
            </a:lvl1pPr>
            <a:lvl2pPr>
              <a:defRPr lang="ru-RU" sz="1800" dirty="0" smtClean="0"/>
            </a:lvl2pPr>
            <a:lvl3pPr>
              <a:defRPr lang="ru-RU" sz="1800" dirty="0" smtClean="0"/>
            </a:lvl3pPr>
            <a:lvl4pPr>
              <a:defRPr lang="ru-RU" sz="1800" dirty="0" smtClean="0"/>
            </a:lvl4pPr>
            <a:lvl5pPr>
              <a:defRPr lang="ru-RU" sz="1800" dirty="0"/>
            </a:lvl5pPr>
          </a:lstStyle>
          <a:p>
            <a:pPr marL="361950" lvl="0" indent="-276225" algn="just" fontAlgn="base">
              <a:spcBef>
                <a:spcPct val="0"/>
              </a:spcBef>
              <a:spcAft>
                <a:spcPts val="500"/>
              </a:spcAft>
              <a:buFontTx/>
              <a:buBlip>
                <a:blip r:embed="rId3"/>
              </a:buBlip>
            </a:pPr>
            <a:r>
              <a:rPr lang="ru-RU" dirty="0" smtClean="0"/>
              <a:t>Образец текста</a:t>
            </a:r>
          </a:p>
          <a:p>
            <a:pPr marL="457200" lvl="1"/>
            <a:r>
              <a:rPr lang="ru-RU" dirty="0" smtClean="0"/>
              <a:t>Второй уровень</a:t>
            </a:r>
          </a:p>
          <a:p>
            <a:pPr marL="914400" lvl="2"/>
            <a:r>
              <a:rPr lang="ru-RU" dirty="0" smtClean="0"/>
              <a:t>Третий уровень</a:t>
            </a:r>
          </a:p>
          <a:p>
            <a:pPr marL="1371600" lvl="3"/>
            <a:r>
              <a:rPr lang="ru-RU" dirty="0" smtClean="0"/>
              <a:t>Четвертый уровень</a:t>
            </a:r>
          </a:p>
          <a:p>
            <a:pPr marL="1828800"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52157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D679-B1CE-4B80-B6F9-CAA5757C64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80055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598" indent="0">
              <a:buNone/>
              <a:defRPr sz="900"/>
            </a:lvl2pPr>
            <a:lvl3pPr marL="685195" indent="0">
              <a:buNone/>
              <a:defRPr sz="750"/>
            </a:lvl3pPr>
            <a:lvl4pPr marL="1027793" indent="0">
              <a:buNone/>
              <a:defRPr sz="675"/>
            </a:lvl4pPr>
            <a:lvl5pPr marL="1370391" indent="0">
              <a:buNone/>
              <a:defRPr sz="675"/>
            </a:lvl5pPr>
            <a:lvl6pPr marL="1712987" indent="0">
              <a:buNone/>
              <a:defRPr sz="675"/>
            </a:lvl6pPr>
            <a:lvl7pPr marL="2055585" indent="0">
              <a:buNone/>
              <a:defRPr sz="675"/>
            </a:lvl7pPr>
            <a:lvl8pPr marL="2398184" indent="0">
              <a:buNone/>
              <a:defRPr sz="675"/>
            </a:lvl8pPr>
            <a:lvl9pPr marL="274078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78974-F02E-439E-80F3-43EB670DBF8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8904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598" indent="0">
              <a:buNone/>
              <a:defRPr sz="2100"/>
            </a:lvl2pPr>
            <a:lvl3pPr marL="685195" indent="0">
              <a:buNone/>
              <a:defRPr sz="1800"/>
            </a:lvl3pPr>
            <a:lvl4pPr marL="1027793" indent="0">
              <a:buNone/>
              <a:defRPr sz="1500"/>
            </a:lvl4pPr>
            <a:lvl5pPr marL="1370391" indent="0">
              <a:buNone/>
              <a:defRPr sz="1500"/>
            </a:lvl5pPr>
            <a:lvl6pPr marL="1712987" indent="0">
              <a:buNone/>
              <a:defRPr sz="1500"/>
            </a:lvl6pPr>
            <a:lvl7pPr marL="2055585" indent="0">
              <a:buNone/>
              <a:defRPr sz="1500"/>
            </a:lvl7pPr>
            <a:lvl8pPr marL="2398184" indent="0">
              <a:buNone/>
              <a:defRPr sz="1500"/>
            </a:lvl8pPr>
            <a:lvl9pPr marL="2740780" indent="0">
              <a:buNone/>
              <a:defRPr sz="15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598" indent="0">
              <a:buNone/>
              <a:defRPr sz="900"/>
            </a:lvl2pPr>
            <a:lvl3pPr marL="685195" indent="0">
              <a:buNone/>
              <a:defRPr sz="750"/>
            </a:lvl3pPr>
            <a:lvl4pPr marL="1027793" indent="0">
              <a:buNone/>
              <a:defRPr sz="675"/>
            </a:lvl4pPr>
            <a:lvl5pPr marL="1370391" indent="0">
              <a:buNone/>
              <a:defRPr sz="675"/>
            </a:lvl5pPr>
            <a:lvl6pPr marL="1712987" indent="0">
              <a:buNone/>
              <a:defRPr sz="675"/>
            </a:lvl6pPr>
            <a:lvl7pPr marL="2055585" indent="0">
              <a:buNone/>
              <a:defRPr sz="675"/>
            </a:lvl7pPr>
            <a:lvl8pPr marL="2398184" indent="0">
              <a:buNone/>
              <a:defRPr sz="675"/>
            </a:lvl8pPr>
            <a:lvl9pPr marL="274078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A0A1B-D7B0-4C6E-90BC-42E0241C57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76870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C856-7421-485F-B27B-F1912165AC0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10464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9668C-78C1-4B50-A238-56637A7CF5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70571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 ЧЕМ ВЫ РАССКАЖЕТЕ СЕГОДНЯ? </a:t>
            </a:r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2283074" y="1851670"/>
            <a:ext cx="4176464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ФЕДЕРАЛЬНАЯ НАЛОГОВАЯ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xmlns="" val="2849127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Основной (серый фон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88" b="1164"/>
          <a:stretch/>
        </p:blipFill>
        <p:spPr bwMode="auto">
          <a:xfrm>
            <a:off x="2269" y="724297"/>
            <a:ext cx="9141731" cy="4419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Группа 2"/>
          <p:cNvGrpSpPr/>
          <p:nvPr userDrawn="1"/>
        </p:nvGrpSpPr>
        <p:grpSpPr>
          <a:xfrm>
            <a:off x="0" y="0"/>
            <a:ext cx="9144000" cy="843558"/>
            <a:chOff x="0" y="6856"/>
            <a:chExt cx="9144000" cy="843558"/>
          </a:xfrm>
        </p:grpSpPr>
        <p:sp>
          <p:nvSpPr>
            <p:cNvPr id="12" name="Прямоугольник 11"/>
            <p:cNvSpPr/>
            <p:nvPr userDrawn="1"/>
          </p:nvSpPr>
          <p:spPr>
            <a:xfrm rot="5400000">
              <a:off x="4150221" y="-4143365"/>
              <a:ext cx="843558" cy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15A22"/>
                </a:solidFill>
              </a:endParaRPr>
            </a:p>
          </p:txBody>
        </p:sp>
        <p:pic>
          <p:nvPicPr>
            <p:cNvPr id="13" name="Рисунок 12" descr="C:\Users\panova_ea\Desktop\ФНС\Новая папка\word\jpg\1_razdel.jpg"/>
            <p:cNvPicPr/>
            <p:nvPr userDrawn="1"/>
          </p:nvPicPr>
          <p:blipFill rotWithShape="1">
            <a:blip r:embed="rId3" cstate="print"/>
            <a:srcRect l="54277" t="8458"/>
            <a:stretch/>
          </p:blipFill>
          <p:spPr bwMode="auto">
            <a:xfrm>
              <a:off x="8314348" y="61127"/>
              <a:ext cx="811579" cy="779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Прямоугольник 13"/>
          <p:cNvSpPr/>
          <p:nvPr/>
        </p:nvSpPr>
        <p:spPr>
          <a:xfrm rot="5400000">
            <a:off x="8681113" y="4594533"/>
            <a:ext cx="287951" cy="6378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/>
        </p:nvSpPr>
        <p:spPr>
          <a:xfrm>
            <a:off x="8603756" y="4779973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0" y="34319"/>
            <a:ext cx="8055114" cy="774917"/>
          </a:xfrm>
        </p:spPr>
        <p:txBody>
          <a:bodyPr anchor="ctr">
            <a:noAutofit/>
          </a:bodyPr>
          <a:lstStyle>
            <a:lvl1pPr marL="0" indent="0">
              <a:buNone/>
              <a:defRPr sz="26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 smtClean="0"/>
              <a:t>В ЗАГОЛОВКЕ УКАЖИТЕ ОСНОВНУЮ МЫСЛЬ СЛАЙДА</a:t>
            </a:r>
            <a:endParaRPr lang="ru-RU" dirty="0"/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701491"/>
          </a:xfrm>
          <a:noFill/>
        </p:spPr>
        <p:txBody>
          <a:bodyPr wrap="square" rtlCol="0">
            <a:spAutoFit/>
          </a:bodyPr>
          <a:lstStyle>
            <a:lvl1pPr>
              <a:def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</a:defRPr>
            </a:lvl1pPr>
            <a:lvl2pPr>
              <a:defRPr lang="ru-RU" sz="1800" dirty="0" smtClean="0"/>
            </a:lvl2pPr>
            <a:lvl3pPr>
              <a:defRPr lang="ru-RU" sz="1800" dirty="0" smtClean="0"/>
            </a:lvl3pPr>
            <a:lvl4pPr>
              <a:defRPr lang="ru-RU" sz="1800" dirty="0" smtClean="0"/>
            </a:lvl4pPr>
            <a:lvl5pPr>
              <a:defRPr lang="ru-RU" sz="1800" dirty="0"/>
            </a:lvl5pPr>
          </a:lstStyle>
          <a:p>
            <a:pPr marL="361950" lvl="0" indent="-276225" algn="just" fontAlgn="base">
              <a:spcBef>
                <a:spcPct val="0"/>
              </a:spcBef>
              <a:spcAft>
                <a:spcPts val="500"/>
              </a:spcAft>
              <a:buFontTx/>
              <a:buBlip>
                <a:blip r:embed="rId4"/>
              </a:buBlip>
            </a:pPr>
            <a:r>
              <a:rPr lang="ru-RU" dirty="0" smtClean="0"/>
              <a:t>Образец текста</a:t>
            </a:r>
          </a:p>
          <a:p>
            <a:pPr marL="457200" lvl="1"/>
            <a:r>
              <a:rPr lang="ru-RU" dirty="0" smtClean="0"/>
              <a:t>Второй уровень</a:t>
            </a:r>
          </a:p>
          <a:p>
            <a:pPr marL="914400" lvl="2"/>
            <a:r>
              <a:rPr lang="ru-RU" dirty="0" smtClean="0"/>
              <a:t>Третий уровень</a:t>
            </a:r>
          </a:p>
          <a:p>
            <a:pPr marL="1371600" lvl="3"/>
            <a:r>
              <a:rPr lang="ru-RU" dirty="0" smtClean="0"/>
              <a:t>Четвертый уровень</a:t>
            </a:r>
          </a:p>
          <a:p>
            <a:pPr marL="1828800"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59951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Заголовок +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88" b="1164"/>
          <a:stretch/>
        </p:blipFill>
        <p:spPr bwMode="auto">
          <a:xfrm>
            <a:off x="2271" y="724299"/>
            <a:ext cx="9141731" cy="4419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Группа 2"/>
          <p:cNvGrpSpPr/>
          <p:nvPr userDrawn="1"/>
        </p:nvGrpSpPr>
        <p:grpSpPr>
          <a:xfrm>
            <a:off x="0" y="0"/>
            <a:ext cx="9144000" cy="843558"/>
            <a:chOff x="0" y="6856"/>
            <a:chExt cx="9144000" cy="843558"/>
          </a:xfrm>
        </p:grpSpPr>
        <p:sp>
          <p:nvSpPr>
            <p:cNvPr id="12" name="Прямоугольник 11"/>
            <p:cNvSpPr/>
            <p:nvPr userDrawn="1"/>
          </p:nvSpPr>
          <p:spPr>
            <a:xfrm rot="5400000">
              <a:off x="4150221" y="-4143365"/>
              <a:ext cx="843558" cy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>
                <a:solidFill>
                  <a:srgbClr val="F15A22"/>
                </a:solidFill>
              </a:endParaRPr>
            </a:p>
          </p:txBody>
        </p:sp>
        <p:pic>
          <p:nvPicPr>
            <p:cNvPr id="13" name="Рисунок 12" descr="C:\Users\panova_ea\Desktop\ФНС\Новая папка\word\jpg\1_razdel.jpg"/>
            <p:cNvPicPr/>
            <p:nvPr userDrawn="1"/>
          </p:nvPicPr>
          <p:blipFill rotWithShape="1">
            <a:blip r:embed="rId3" cstate="print"/>
            <a:srcRect l="54277" t="8458"/>
            <a:stretch/>
          </p:blipFill>
          <p:spPr bwMode="auto">
            <a:xfrm>
              <a:off x="8314348" y="61127"/>
              <a:ext cx="811579" cy="779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Прямоугольник 13"/>
          <p:cNvSpPr/>
          <p:nvPr/>
        </p:nvSpPr>
        <p:spPr>
          <a:xfrm rot="5400000">
            <a:off x="8681115" y="4594535"/>
            <a:ext cx="287951" cy="6378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chemeClr val="accent1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/>
        </p:nvSpPr>
        <p:spPr>
          <a:xfrm>
            <a:off x="8603757" y="4779975"/>
            <a:ext cx="442664" cy="26060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sz="900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sz="900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0" y="34321"/>
            <a:ext cx="8055114" cy="774917"/>
          </a:xfrm>
        </p:spPr>
        <p:txBody>
          <a:bodyPr anchor="ctr">
            <a:noAutofit/>
          </a:bodyPr>
          <a:lstStyle>
            <a:lvl1pPr marL="0" indent="0">
              <a:buNone/>
              <a:defRPr sz="195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 smtClean="0"/>
              <a:t>В ЗАГОЛОВКЕ УКАЖИТЕ ОСНОВНУЮ МЫСЛЬ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75771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3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7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0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2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5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8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0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D3B24-17C6-4A27-98CA-E0E92DC055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40134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8" y="83134"/>
            <a:ext cx="7203506" cy="684462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088" y="1022948"/>
            <a:ext cx="8482012" cy="3614071"/>
          </a:xfrm>
        </p:spPr>
        <p:txBody>
          <a:bodyPr lIns="0" tIns="0" rIns="0" bIns="0"/>
          <a:lstStyle>
            <a:lvl1pPr marL="132044" indent="-132044">
              <a:buClr>
                <a:srgbClr val="C00000"/>
              </a:buClr>
              <a:buFont typeface="Arial" pitchFamily="34" charset="0"/>
              <a:buChar char="•"/>
              <a:defRPr sz="21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270032" indent="-13799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402077" indent="-13204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540068" indent="-13799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672110" indent="-13204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21503" y="4742264"/>
            <a:ext cx="2133600" cy="273844"/>
          </a:xfrm>
        </p:spPr>
        <p:txBody>
          <a:bodyPr rIns="0"/>
          <a:lstStyle>
            <a:lvl1pPr>
              <a:defRPr sz="1200" i="0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302A372-EB85-4A14-9B9E-6F2305329C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805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ключ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 ЧЕМ ВЫ РАССКАЖЕТЕ СЕГОДНЯ? </a:t>
            </a:r>
            <a:endParaRPr lang="ru-RU" dirty="0"/>
          </a:p>
        </p:txBody>
      </p:sp>
      <p:pic>
        <p:nvPicPr>
          <p:cNvPr id="5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17892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59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1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779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039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298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558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39818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07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F8021-ED8C-4BDF-B535-680A6D8767B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42528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65D7-EF62-48DF-8BE3-AABB744AD3D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24839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598" indent="0">
              <a:buNone/>
              <a:defRPr sz="1500" b="1"/>
            </a:lvl2pPr>
            <a:lvl3pPr marL="685195" indent="0">
              <a:buNone/>
              <a:defRPr sz="1350" b="1"/>
            </a:lvl3pPr>
            <a:lvl4pPr marL="1027793" indent="0">
              <a:buNone/>
              <a:defRPr sz="1200" b="1"/>
            </a:lvl4pPr>
            <a:lvl5pPr marL="1370391" indent="0">
              <a:buNone/>
              <a:defRPr sz="1200" b="1"/>
            </a:lvl5pPr>
            <a:lvl6pPr marL="1712987" indent="0">
              <a:buNone/>
              <a:defRPr sz="1200" b="1"/>
            </a:lvl6pPr>
            <a:lvl7pPr marL="2055585" indent="0">
              <a:buNone/>
              <a:defRPr sz="1200" b="1"/>
            </a:lvl7pPr>
            <a:lvl8pPr marL="2398184" indent="0">
              <a:buNone/>
              <a:defRPr sz="1200" b="1"/>
            </a:lvl8pPr>
            <a:lvl9pPr marL="274078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598" indent="0">
              <a:buNone/>
              <a:defRPr sz="1500" b="1"/>
            </a:lvl2pPr>
            <a:lvl3pPr marL="685195" indent="0">
              <a:buNone/>
              <a:defRPr sz="1350" b="1"/>
            </a:lvl3pPr>
            <a:lvl4pPr marL="1027793" indent="0">
              <a:buNone/>
              <a:defRPr sz="1200" b="1"/>
            </a:lvl4pPr>
            <a:lvl5pPr marL="1370391" indent="0">
              <a:buNone/>
              <a:defRPr sz="1200" b="1"/>
            </a:lvl5pPr>
            <a:lvl6pPr marL="1712987" indent="0">
              <a:buNone/>
              <a:defRPr sz="1200" b="1"/>
            </a:lvl6pPr>
            <a:lvl7pPr marL="2055585" indent="0">
              <a:buNone/>
              <a:defRPr sz="1200" b="1"/>
            </a:lvl7pPr>
            <a:lvl8pPr marL="2398184" indent="0">
              <a:buNone/>
              <a:defRPr sz="1200" b="1"/>
            </a:lvl8pPr>
            <a:lvl9pPr marL="274078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3F9DB-885A-4D81-8D62-6BEB8B6A1F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26476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9FE5-6402-411A-AFD6-F5FDF53EA1D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77637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D679-B1CE-4B80-B6F9-CAA5757C64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832421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598" indent="0">
              <a:buNone/>
              <a:defRPr sz="900"/>
            </a:lvl2pPr>
            <a:lvl3pPr marL="685195" indent="0">
              <a:buNone/>
              <a:defRPr sz="750"/>
            </a:lvl3pPr>
            <a:lvl4pPr marL="1027793" indent="0">
              <a:buNone/>
              <a:defRPr sz="675"/>
            </a:lvl4pPr>
            <a:lvl5pPr marL="1370391" indent="0">
              <a:buNone/>
              <a:defRPr sz="675"/>
            </a:lvl5pPr>
            <a:lvl6pPr marL="1712987" indent="0">
              <a:buNone/>
              <a:defRPr sz="675"/>
            </a:lvl6pPr>
            <a:lvl7pPr marL="2055585" indent="0">
              <a:buNone/>
              <a:defRPr sz="675"/>
            </a:lvl7pPr>
            <a:lvl8pPr marL="2398184" indent="0">
              <a:buNone/>
              <a:defRPr sz="675"/>
            </a:lvl8pPr>
            <a:lvl9pPr marL="274078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78974-F02E-439E-80F3-43EB670DBF8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43957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598" indent="0">
              <a:buNone/>
              <a:defRPr sz="2100"/>
            </a:lvl2pPr>
            <a:lvl3pPr marL="685195" indent="0">
              <a:buNone/>
              <a:defRPr sz="1800"/>
            </a:lvl3pPr>
            <a:lvl4pPr marL="1027793" indent="0">
              <a:buNone/>
              <a:defRPr sz="1500"/>
            </a:lvl4pPr>
            <a:lvl5pPr marL="1370391" indent="0">
              <a:buNone/>
              <a:defRPr sz="1500"/>
            </a:lvl5pPr>
            <a:lvl6pPr marL="1712987" indent="0">
              <a:buNone/>
              <a:defRPr sz="1500"/>
            </a:lvl6pPr>
            <a:lvl7pPr marL="2055585" indent="0">
              <a:buNone/>
              <a:defRPr sz="1500"/>
            </a:lvl7pPr>
            <a:lvl8pPr marL="2398184" indent="0">
              <a:buNone/>
              <a:defRPr sz="1500"/>
            </a:lvl8pPr>
            <a:lvl9pPr marL="2740780" indent="0">
              <a:buNone/>
              <a:defRPr sz="15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598" indent="0">
              <a:buNone/>
              <a:defRPr sz="900"/>
            </a:lvl2pPr>
            <a:lvl3pPr marL="685195" indent="0">
              <a:buNone/>
              <a:defRPr sz="750"/>
            </a:lvl3pPr>
            <a:lvl4pPr marL="1027793" indent="0">
              <a:buNone/>
              <a:defRPr sz="675"/>
            </a:lvl4pPr>
            <a:lvl5pPr marL="1370391" indent="0">
              <a:buNone/>
              <a:defRPr sz="675"/>
            </a:lvl5pPr>
            <a:lvl6pPr marL="1712987" indent="0">
              <a:buNone/>
              <a:defRPr sz="675"/>
            </a:lvl6pPr>
            <a:lvl7pPr marL="2055585" indent="0">
              <a:buNone/>
              <a:defRPr sz="675"/>
            </a:lvl7pPr>
            <a:lvl8pPr marL="2398184" indent="0">
              <a:buNone/>
              <a:defRPr sz="675"/>
            </a:lvl8pPr>
            <a:lvl9pPr marL="274078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A0A1B-D7B0-4C6E-90BC-42E0241C57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85616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C856-7421-485F-B27B-F1912165AC0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04630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4767267"/>
            <a:ext cx="2133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3" y="4767267"/>
            <a:ext cx="2895600" cy="273844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9668C-78C1-4B50-A238-56637A7CF5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16991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 ЧЕМ ВЫ РАССКАЖЕТЕ СЕГОДНЯ? </a:t>
            </a:r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2283074" y="1851670"/>
            <a:ext cx="4176464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>
              <a:spcBef>
                <a:spcPct val="0"/>
              </a:spcBef>
            </a:pPr>
            <a:r>
              <a:rPr lang="ru-RU" b="1" dirty="0">
                <a:solidFill>
                  <a:prstClr val="white"/>
                </a:solidFill>
              </a:rPr>
              <a:t>ФЕДЕРАЛЬНАЯ НАЛОГОВАЯ </a:t>
            </a:r>
            <a:br>
              <a:rPr lang="ru-RU" b="1" dirty="0">
                <a:solidFill>
                  <a:prstClr val="white"/>
                </a:solidFill>
              </a:rPr>
            </a:br>
            <a:r>
              <a:rPr lang="ru-RU" b="1" dirty="0">
                <a:solidFill>
                  <a:prstClr val="white"/>
                </a:solidFill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xmlns="" val="932923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Заголовок +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88" b="1164"/>
          <a:stretch/>
        </p:blipFill>
        <p:spPr bwMode="auto">
          <a:xfrm>
            <a:off x="2271" y="724299"/>
            <a:ext cx="9141731" cy="4419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Группа 2"/>
          <p:cNvGrpSpPr/>
          <p:nvPr userDrawn="1"/>
        </p:nvGrpSpPr>
        <p:grpSpPr>
          <a:xfrm>
            <a:off x="0" y="0"/>
            <a:ext cx="9144000" cy="843558"/>
            <a:chOff x="0" y="6856"/>
            <a:chExt cx="9144000" cy="843558"/>
          </a:xfrm>
        </p:grpSpPr>
        <p:sp>
          <p:nvSpPr>
            <p:cNvPr id="12" name="Прямоугольник 11"/>
            <p:cNvSpPr/>
            <p:nvPr userDrawn="1"/>
          </p:nvSpPr>
          <p:spPr>
            <a:xfrm rot="5400000">
              <a:off x="4150221" y="-4143365"/>
              <a:ext cx="843558" cy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>
                <a:solidFill>
                  <a:srgbClr val="F15A22"/>
                </a:solidFill>
              </a:endParaRPr>
            </a:p>
          </p:txBody>
        </p:sp>
        <p:pic>
          <p:nvPicPr>
            <p:cNvPr id="13" name="Рисунок 12" descr="C:\Users\panova_ea\Desktop\ФНС\Новая папка\word\jpg\1_razdel.jpg"/>
            <p:cNvPicPr/>
            <p:nvPr userDrawn="1"/>
          </p:nvPicPr>
          <p:blipFill rotWithShape="1">
            <a:blip r:embed="rId3" cstate="print"/>
            <a:srcRect l="54277" t="8458"/>
            <a:stretch/>
          </p:blipFill>
          <p:spPr bwMode="auto">
            <a:xfrm>
              <a:off x="8314348" y="61127"/>
              <a:ext cx="811579" cy="779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Прямоугольник 13"/>
          <p:cNvSpPr/>
          <p:nvPr/>
        </p:nvSpPr>
        <p:spPr>
          <a:xfrm rot="5400000">
            <a:off x="8681115" y="4594535"/>
            <a:ext cx="287951" cy="6378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chemeClr val="accent1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/>
        </p:nvSpPr>
        <p:spPr>
          <a:xfrm>
            <a:off x="8603757" y="4779975"/>
            <a:ext cx="442664" cy="26060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sz="900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sz="900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0" y="34321"/>
            <a:ext cx="8055114" cy="774917"/>
          </a:xfrm>
        </p:spPr>
        <p:txBody>
          <a:bodyPr anchor="ctr">
            <a:noAutofit/>
          </a:bodyPr>
          <a:lstStyle>
            <a:lvl1pPr marL="0" indent="0">
              <a:buNone/>
              <a:defRPr sz="195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 smtClean="0"/>
              <a:t>В ЗАГОЛОВКЕ УКАЖИТЕ ОСНОВНУЮ МЫСЛЬ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75771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Заголовок +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88" b="1164"/>
          <a:stretch/>
        </p:blipFill>
        <p:spPr bwMode="auto">
          <a:xfrm>
            <a:off x="2271" y="724299"/>
            <a:ext cx="9141731" cy="4419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Группа 2"/>
          <p:cNvGrpSpPr/>
          <p:nvPr userDrawn="1"/>
        </p:nvGrpSpPr>
        <p:grpSpPr>
          <a:xfrm>
            <a:off x="0" y="0"/>
            <a:ext cx="9144000" cy="843558"/>
            <a:chOff x="0" y="6856"/>
            <a:chExt cx="9144000" cy="843558"/>
          </a:xfrm>
        </p:grpSpPr>
        <p:sp>
          <p:nvSpPr>
            <p:cNvPr id="12" name="Прямоугольник 11"/>
            <p:cNvSpPr/>
            <p:nvPr userDrawn="1"/>
          </p:nvSpPr>
          <p:spPr>
            <a:xfrm rot="5400000">
              <a:off x="4150221" y="-4143365"/>
              <a:ext cx="843558" cy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>
                <a:solidFill>
                  <a:srgbClr val="F15A22"/>
                </a:solidFill>
              </a:endParaRPr>
            </a:p>
          </p:txBody>
        </p:sp>
        <p:pic>
          <p:nvPicPr>
            <p:cNvPr id="13" name="Рисунок 12" descr="C:\Users\panova_ea\Desktop\ФНС\Новая папка\word\jpg\1_razdel.jpg"/>
            <p:cNvPicPr/>
            <p:nvPr userDrawn="1"/>
          </p:nvPicPr>
          <p:blipFill rotWithShape="1">
            <a:blip r:embed="rId3" cstate="print"/>
            <a:srcRect l="54277" t="8458"/>
            <a:stretch/>
          </p:blipFill>
          <p:spPr bwMode="auto">
            <a:xfrm>
              <a:off x="8314348" y="61127"/>
              <a:ext cx="811579" cy="779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Прямоугольник 13"/>
          <p:cNvSpPr/>
          <p:nvPr/>
        </p:nvSpPr>
        <p:spPr>
          <a:xfrm rot="5400000">
            <a:off x="8681115" y="4594535"/>
            <a:ext cx="287951" cy="6378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rgbClr val="4F81BD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/>
        </p:nvSpPr>
        <p:spPr>
          <a:xfrm>
            <a:off x="8603757" y="4779975"/>
            <a:ext cx="442664" cy="26060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20E89E6-FE54-4E13-859C-1FA908D70D39}" type="slidenum">
              <a:rPr lang="ru-RU" sz="900" smtClean="0">
                <a:solidFill>
                  <a:prstClr val="white"/>
                </a:solidFill>
              </a:rPr>
              <a:pPr algn="ctr"/>
              <a:t>‹#›</a:t>
            </a:fld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1520" y="34321"/>
            <a:ext cx="8055114" cy="774917"/>
          </a:xfrm>
        </p:spPr>
        <p:txBody>
          <a:bodyPr anchor="ctr">
            <a:noAutofit/>
          </a:bodyPr>
          <a:lstStyle>
            <a:lvl1pPr marL="0" indent="0">
              <a:buNone/>
              <a:defRPr sz="195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 smtClean="0"/>
              <a:t>В ЗАГОЛОВКЕ УКАЖИТЕ ОСНОВНУЮ МЫСЛЬ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6786316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6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11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7375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E0500-7184-4FBC-AF2C-0CBE95C16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4283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01399" y="0"/>
            <a:ext cx="6417096" cy="4838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24B42E-1E9F-4BA5-BBB9-A7324BBC8C9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3547567"/>
      </p:ext>
    </p:extLst>
  </p:cSld>
  <p:clrMapOvr>
    <a:masterClrMapping/>
  </p:clrMapOvr>
  <p:transition spd="med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 ЧЕМ ВЫ РАССКАЖЕТЕ СЕГОДНЯ? </a:t>
            </a:r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2283074" y="1851670"/>
            <a:ext cx="4176464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ФЕДЕРАЛЬНАЯ НАЛОГОВАЯ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xmlns="" val="2849127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7.gi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6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image" Target="../media/image7.gif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6" Type="http://schemas.openxmlformats.org/officeDocument/2006/relationships/image" Target="../media/image7.gif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A65C3-A094-4EBA-ACB1-40E972773B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78108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1" r:id="rId3"/>
    <p:sldLayoutId id="2147483676" r:id="rId4"/>
    <p:sldLayoutId id="2147483683" r:id="rId5"/>
    <p:sldLayoutId id="2147483709" r:id="rId6"/>
    <p:sldLayoutId id="2147483710" r:id="rId7"/>
    <p:sldLayoutId id="2147483711" r:id="rId8"/>
    <p:sldLayoutId id="2147483733" r:id="rId9"/>
    <p:sldLayoutId id="2147483731" r:id="rId10"/>
    <p:sldLayoutId id="214748373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/>
          </p:nvPr>
        </p:nvSpPr>
        <p:spPr bwMode="auto">
          <a:xfrm>
            <a:off x="573089" y="83348"/>
            <a:ext cx="8113712" cy="684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80" rIns="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6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022749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7"/>
            <a:ext cx="2133600" cy="273844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C75FB-29DB-479D-90FD-07DD74D6740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2469" name="Рисунок 6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991481" y="83344"/>
            <a:ext cx="1052513" cy="78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73094" y="831061"/>
            <a:ext cx="7418387" cy="41672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20" tIns="34260" rIns="68520" bIns="3426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</a:endParaRPr>
          </a:p>
        </p:txBody>
      </p:sp>
      <p:pic>
        <p:nvPicPr>
          <p:cNvPr id="62471" name="Объект 3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5017298"/>
            <a:ext cx="9144000" cy="126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579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71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5pPr>
      <a:lvl6pPr marL="342598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6pPr>
      <a:lvl7pPr marL="685195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7pPr>
      <a:lvl8pPr marL="1027793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8pPr>
      <a:lvl9pPr marL="1370391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56948" indent="-2569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6721" indent="-2141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6494" indent="-1712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092" indent="-1712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689" indent="-1712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287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6884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69482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080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598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195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7793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0391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2987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5585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8184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0780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/>
          </p:nvPr>
        </p:nvSpPr>
        <p:spPr bwMode="auto">
          <a:xfrm>
            <a:off x="573089" y="83348"/>
            <a:ext cx="8113712" cy="684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80" rIns="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6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022749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7"/>
            <a:ext cx="2133600" cy="273844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C75FB-29DB-479D-90FD-07DD74D6740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2469" name="Рисунок 6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991481" y="83344"/>
            <a:ext cx="1052513" cy="78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73094" y="831061"/>
            <a:ext cx="7418387" cy="41672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20" tIns="34260" rIns="68520" bIns="3426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</a:endParaRPr>
          </a:p>
        </p:txBody>
      </p:sp>
      <p:pic>
        <p:nvPicPr>
          <p:cNvPr id="62471" name="Объект 3"/>
          <p:cNvPicPr>
            <a:picLocks noChangeAspect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5017298"/>
            <a:ext cx="9144000" cy="126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9528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15" r:id="rId12"/>
    <p:sldLayoutId id="2147483716" r:id="rId13"/>
    <p:sldLayoutId id="2147483717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5pPr>
      <a:lvl6pPr marL="342598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6pPr>
      <a:lvl7pPr marL="685195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7pPr>
      <a:lvl8pPr marL="1027793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8pPr>
      <a:lvl9pPr marL="1370391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56948" indent="-2569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6721" indent="-2141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6494" indent="-1712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092" indent="-1712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689" indent="-1712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287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6884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69482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080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598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195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7793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0391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2987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5585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8184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0780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/>
          </p:nvPr>
        </p:nvSpPr>
        <p:spPr bwMode="auto">
          <a:xfrm>
            <a:off x="573089" y="83348"/>
            <a:ext cx="8113712" cy="684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80" rIns="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6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022749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7"/>
            <a:ext cx="2133600" cy="273844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C75FB-29DB-479D-90FD-07DD74D6740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2469" name="Рисунок 6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91481" y="83344"/>
            <a:ext cx="1052513" cy="78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73094" y="831061"/>
            <a:ext cx="7418387" cy="41672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20" tIns="34260" rIns="68520" bIns="3426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</a:endParaRPr>
          </a:p>
        </p:txBody>
      </p:sp>
      <p:pic>
        <p:nvPicPr>
          <p:cNvPr id="62471" name="Объект 3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5017298"/>
            <a:ext cx="9144000" cy="126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5409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8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5pPr>
      <a:lvl6pPr marL="342598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6pPr>
      <a:lvl7pPr marL="685195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7pPr>
      <a:lvl8pPr marL="1027793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8pPr>
      <a:lvl9pPr marL="1370391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56948" indent="-2569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6721" indent="-2141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6494" indent="-1712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092" indent="-1712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689" indent="-1712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287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6884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69482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080" indent="-171299" algn="l" defTabSz="68519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598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195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7793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0391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2987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5585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8184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0780" algn="l" defTabSz="68519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4"/>
          <p:cNvSpPr>
            <a:spLocks noGrp="1"/>
          </p:cNvSpPr>
          <p:nvPr>
            <p:ph type="body" sz="quarter" idx="10"/>
          </p:nvPr>
        </p:nvSpPr>
        <p:spPr>
          <a:xfrm>
            <a:off x="325576" y="3075806"/>
            <a:ext cx="8211636" cy="111624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altLang="ru-RU" sz="2400" b="1" dirty="0" smtClean="0"/>
              <a:t>Основные изменения в законодательстве </a:t>
            </a:r>
          </a:p>
          <a:p>
            <a:pPr marL="0" indent="0" algn="ctr">
              <a:buNone/>
            </a:pPr>
            <a:r>
              <a:rPr lang="ru-RU" altLang="ru-RU" sz="2400" b="1" dirty="0" smtClean="0"/>
              <a:t>по страховым взносам и налогу на доходы физических лиц</a:t>
            </a:r>
            <a:endParaRPr lang="ru-RU" alt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5"/>
          <p:cNvSpPr txBox="1">
            <a:spLocks noChangeArrowheads="1"/>
          </p:cNvSpPr>
          <p:nvPr/>
        </p:nvSpPr>
        <p:spPr bwMode="auto">
          <a:xfrm>
            <a:off x="2627784" y="4443958"/>
            <a:ext cx="6182832" cy="559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0953" tIns="35477" rIns="70953" bIns="35477" anchor="ctr"/>
          <a:lstStyle/>
          <a:p>
            <a:pPr algn="r"/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571750"/>
            <a:ext cx="8640204" cy="432048"/>
          </a:xfrm>
          <a:prstGeom prst="rect">
            <a:avLst/>
          </a:prstGeom>
        </p:spPr>
        <p:txBody>
          <a:bodyPr lIns="91392" tIns="45696" rIns="91392" bIns="45696" anchor="ctr"/>
          <a:lstStyle/>
          <a:p>
            <a:pPr algn="ctr">
              <a:lnSpc>
                <a:spcPct val="130000"/>
              </a:lnSpc>
            </a:pPr>
            <a:r>
              <a:rPr lang="ru-RU" b="1" dirty="0">
                <a:solidFill>
                  <a:schemeClr val="bg1"/>
                </a:solidFill>
              </a:rPr>
              <a:t>УПРАВЛЕНИЕ ФЕДЕРАЛЬНОЙ НАЛОГОВОЙ </a:t>
            </a:r>
            <a:r>
              <a:rPr lang="ru-RU" b="1" dirty="0" smtClean="0">
                <a:solidFill>
                  <a:schemeClr val="bg1"/>
                </a:solidFill>
              </a:rPr>
              <a:t>СЛУЖБЫ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ПО УДМУРТСКОЙ РЕСПУБИЛКЕ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619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670925" y="4681538"/>
            <a:ext cx="473075" cy="274637"/>
          </a:xfrm>
        </p:spPr>
        <p:txBody>
          <a:bodyPr/>
          <a:lstStyle/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1835696" y="2499742"/>
            <a:ext cx="504056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ru-RU" dirty="0" smtClean="0"/>
              <a:t>Спасибо</a:t>
            </a:r>
            <a:r>
              <a:rPr lang="en-US" dirty="0" smtClean="0"/>
              <a:t> </a:t>
            </a:r>
            <a:r>
              <a:rPr lang="ru-RU" dirty="0" smtClean="0"/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307433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27984" y="1345841"/>
            <a:ext cx="3960440" cy="3530166"/>
          </a:xfrm>
          <a:prstGeom prst="roundRect">
            <a:avLst>
              <a:gd name="adj" fmla="val 7148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626245" y="166197"/>
            <a:ext cx="7489203" cy="360041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70C0"/>
                </a:solidFill>
              </a:rPr>
              <a:t>Основные изменения в законодательстве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19872" y="483518"/>
            <a:ext cx="1584176" cy="36004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НДФЛ</a:t>
            </a:r>
            <a:endParaRPr lang="ru-RU" dirty="0"/>
          </a:p>
        </p:txBody>
      </p:sp>
      <p:cxnSp>
        <p:nvCxnSpPr>
          <p:cNvPr id="12" name="Соединительная линия уступом 11"/>
          <p:cNvCxnSpPr>
            <a:stCxn id="9" idx="1"/>
            <a:endCxn id="17" idx="0"/>
          </p:cNvCxnSpPr>
          <p:nvPr/>
        </p:nvCxnSpPr>
        <p:spPr>
          <a:xfrm rot="10800000" flipV="1">
            <a:off x="2297706" y="663538"/>
            <a:ext cx="1122167" cy="68407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Соединительная линия уступом 12"/>
          <p:cNvCxnSpPr>
            <a:stCxn id="9" idx="3"/>
            <a:endCxn id="7" idx="0"/>
          </p:cNvCxnSpPr>
          <p:nvPr/>
        </p:nvCxnSpPr>
        <p:spPr>
          <a:xfrm>
            <a:off x="5004048" y="663538"/>
            <a:ext cx="1404156" cy="682303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4499992" y="1563638"/>
            <a:ext cx="3816424" cy="10801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Отмена справок 2-НДФЛ, сведения будут представляться в составе </a:t>
            </a:r>
          </a:p>
          <a:p>
            <a:pPr algn="ctr"/>
            <a:r>
              <a:rPr lang="ru-RU" dirty="0" smtClean="0"/>
              <a:t>6-НДФЛ за год (до 1 марта 2022 г.)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1441" y="1347614"/>
            <a:ext cx="3972528" cy="3528392"/>
          </a:xfrm>
          <a:prstGeom prst="roundRect">
            <a:avLst>
              <a:gd name="adj" fmla="val 7148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691680" y="843558"/>
            <a:ext cx="1224136" cy="28803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2020 г.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95536" y="1563638"/>
            <a:ext cx="3816424" cy="6480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Отчетность 2, 6-НДФЛ необходимо представлять не позднее 1 марта 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95536" y="3291830"/>
            <a:ext cx="3816424" cy="53851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6-НДФЛ по ОП можно сдавать централизованно (КНД 1150097)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868144" y="843558"/>
            <a:ext cx="1080120" cy="28803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 2021 г.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95536" y="3939902"/>
            <a:ext cx="3816424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Если НДФЛ доначислен по проверке, необходимо погасить его за свой счет</a:t>
            </a:r>
            <a:endParaRPr lang="ru-RU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95536" y="2355726"/>
            <a:ext cx="3816424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Начиная с отчета за 12 мес. 19 г. при численности от 11 человек, расчеты сдаются только в электронном виде</a:t>
            </a:r>
            <a:endParaRPr lang="ru-RU" dirty="0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499992" y="2787774"/>
            <a:ext cx="3816424" cy="93610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Изменение и упрощение</a:t>
            </a:r>
          </a:p>
          <a:p>
            <a:pPr algn="ctr"/>
            <a:r>
              <a:rPr lang="ru-RU" dirty="0" smtClean="0"/>
              <a:t> формы 6-НДФЛ с 2021 г.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4499992" y="3867894"/>
            <a:ext cx="3816424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Планируется принятие законопроекта о снижении НДФЛ для нерезидентов с 30% до 13%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9653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>
          <a:xfrm>
            <a:off x="4860032" y="1491630"/>
            <a:ext cx="648072" cy="25922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3347864" y="1491630"/>
            <a:ext cx="648072" cy="25922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8" name="Заголовок 6"/>
          <p:cNvSpPr txBox="1">
            <a:spLocks/>
          </p:cNvSpPr>
          <p:nvPr/>
        </p:nvSpPr>
        <p:spPr bwMode="auto">
          <a:xfrm>
            <a:off x="899592" y="123478"/>
            <a:ext cx="7056784" cy="606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2" tIns="45696" rIns="91392" bIns="4569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39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rgbClr val="005AA9"/>
                </a:solidFill>
                <a:latin typeface="Arial" pitchFamily="34" charset="0"/>
                <a:ea typeface="+mj-ea"/>
                <a:cs typeface="Arial" pitchFamily="34" charset="0"/>
              </a:rPr>
              <a:t>Новые</a:t>
            </a:r>
            <a:r>
              <a:rPr lang="ru-RU" sz="20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000" b="1" dirty="0" smtClean="0">
                <a:solidFill>
                  <a:srgbClr val="005AA9"/>
                </a:solidFill>
                <a:latin typeface="Arial" pitchFamily="34" charset="0"/>
                <a:ea typeface="+mj-ea"/>
                <a:cs typeface="Arial" pitchFamily="34" charset="0"/>
              </a:rPr>
              <a:t>контрольные</a:t>
            </a:r>
            <a:r>
              <a:rPr lang="ru-RU" sz="20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000" b="1" dirty="0" smtClean="0">
                <a:solidFill>
                  <a:srgbClr val="005AA9"/>
                </a:solidFill>
                <a:latin typeface="Arial" pitchFamily="34" charset="0"/>
                <a:ea typeface="+mj-ea"/>
                <a:cs typeface="Arial" pitchFamily="34" charset="0"/>
              </a:rPr>
              <a:t>соотношения в 6-НДФЛ и РСВ </a:t>
            </a:r>
            <a:endParaRPr lang="ru-RU" sz="2000" b="1" dirty="0">
              <a:solidFill>
                <a:srgbClr val="005AA9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39752" y="627534"/>
            <a:ext cx="4176464" cy="8640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Если средняя заработная плата в целом по плательщику меньше МРОТ </a:t>
            </a:r>
          </a:p>
          <a:p>
            <a:pPr algn="ctr"/>
            <a:r>
              <a:rPr lang="ru-RU" dirty="0" smtClean="0"/>
              <a:t>12 130 руб. * 1,15 = 13 950 руб.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47664" y="1563638"/>
            <a:ext cx="5688632" cy="100811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Если средняя заработная плата в целом по плательщику меньше, средней заработной платы в УР по виду экономической деятельности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83568" y="2715766"/>
            <a:ext cx="3456384" cy="115212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В 2,6 – НДФЛ учитываются</a:t>
            </a:r>
          </a:p>
          <a:p>
            <a:pPr algn="ctr"/>
            <a:r>
              <a:rPr lang="ru-RU" dirty="0" smtClean="0"/>
              <a:t>доходы по «зарплатным» кодам без учета ГПД, аренды, дивидендов и т.д. </a:t>
            </a:r>
          </a:p>
          <a:p>
            <a:pPr algn="ctr"/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7544" y="4155926"/>
            <a:ext cx="7920880" cy="72008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Направляется требование по п.3. ст. 88 о предоставлении пояснений,</a:t>
            </a:r>
          </a:p>
          <a:p>
            <a:pPr algn="ctr"/>
            <a:r>
              <a:rPr lang="ru-RU" sz="2000" dirty="0" smtClean="0"/>
              <a:t>Вызов на комиссию по легализации налоговой базы</a:t>
            </a:r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716016" y="2715766"/>
            <a:ext cx="3456384" cy="115212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В РСВ из 3 раздела учитывается</a:t>
            </a:r>
          </a:p>
          <a:p>
            <a:pPr algn="ctr"/>
            <a:r>
              <a:rPr lang="ru-RU" dirty="0" smtClean="0"/>
              <a:t>сумма выплат помесячно</a:t>
            </a:r>
          </a:p>
          <a:p>
            <a:pPr algn="ctr"/>
            <a:r>
              <a:rPr lang="ru-RU" dirty="0" smtClean="0"/>
              <a:t>с доходом не равном нулю</a:t>
            </a:r>
          </a:p>
          <a:p>
            <a:pPr algn="ctr"/>
            <a:r>
              <a:rPr lang="ru-RU" dirty="0" smtClean="0"/>
              <a:t>за вычетом ГПД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9022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5004048" y="555526"/>
            <a:ext cx="1800200" cy="0"/>
          </a:xfrm>
          <a:prstGeom prst="line">
            <a:avLst/>
          </a:prstGeom>
          <a:ln w="22225">
            <a:solidFill>
              <a:srgbClr val="E46C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539552" y="195486"/>
            <a:ext cx="7920880" cy="360041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70C0"/>
                </a:solidFill>
              </a:rPr>
              <a:t>Прочие изменения по НДФЛ в 2020 г.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7544" y="648745"/>
            <a:ext cx="7920880" cy="4227261"/>
          </a:xfrm>
          <a:prstGeom prst="roundRect">
            <a:avLst>
              <a:gd name="adj" fmla="val 7148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1560" y="771550"/>
            <a:ext cx="7632848" cy="396044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Расширен перечень необлагаемых доходов:</a:t>
            </a:r>
          </a:p>
          <a:p>
            <a:pPr algn="ctr"/>
            <a:r>
              <a:rPr lang="ru-RU" sz="2000" dirty="0" smtClean="0"/>
              <a:t>(изменения в статью 217 Налогового Кодекса РФ)</a:t>
            </a:r>
          </a:p>
          <a:p>
            <a:pPr algn="just"/>
            <a:r>
              <a:rPr lang="ru-RU" sz="2000" dirty="0" smtClean="0"/>
              <a:t>-  Оплата дополнительных выходных для ухода за ребенком-инвалидом;</a:t>
            </a:r>
          </a:p>
          <a:p>
            <a:pPr algn="just"/>
            <a:r>
              <a:rPr lang="ru-RU" sz="2000" dirty="0" smtClean="0">
                <a:solidFill>
                  <a:srgbClr val="FFFFFF"/>
                </a:solidFill>
              </a:rPr>
              <a:t>- Оплата проезда к месту отпуска и обратно работникам, проживающим в районах Крайнего Севера и приравненных к ним местностях; </a:t>
            </a:r>
            <a:endParaRPr lang="ru-RU" sz="2000" dirty="0" smtClean="0"/>
          </a:p>
          <a:p>
            <a:pPr algn="just">
              <a:buFontTx/>
              <a:buChar char="-"/>
            </a:pPr>
            <a:r>
              <a:rPr lang="ru-RU" sz="2000" dirty="0" smtClean="0"/>
              <a:t> Компенсационные выплаты медработникам до 1 млн. руб.;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 Доходы полученные в связи с рождением ребенка;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 Доходы полученные в рамках социальной государственной    поддержки.</a:t>
            </a:r>
          </a:p>
          <a:p>
            <a:pPr>
              <a:buFontTx/>
              <a:buChar char="-"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410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Соединительная линия уступом 12"/>
          <p:cNvCxnSpPr/>
          <p:nvPr/>
        </p:nvCxnSpPr>
        <p:spPr>
          <a:xfrm>
            <a:off x="5292080" y="627534"/>
            <a:ext cx="1296144" cy="71830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96136" y="1345840"/>
            <a:ext cx="2592288" cy="3546059"/>
          </a:xfrm>
          <a:prstGeom prst="roundRect">
            <a:avLst>
              <a:gd name="adj" fmla="val 7148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626245" y="166197"/>
            <a:ext cx="7489203" cy="360041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70C0"/>
                </a:solidFill>
              </a:rPr>
              <a:t>Основные изменения в законодательстве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43808" y="483518"/>
            <a:ext cx="2952328" cy="28803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Страховые взносы</a:t>
            </a:r>
            <a:endParaRPr lang="ru-RU" dirty="0"/>
          </a:p>
        </p:txBody>
      </p:sp>
      <p:cxnSp>
        <p:nvCxnSpPr>
          <p:cNvPr id="12" name="Соединительная линия уступом 11"/>
          <p:cNvCxnSpPr>
            <a:stCxn id="9" idx="1"/>
          </p:cNvCxnSpPr>
          <p:nvPr/>
        </p:nvCxnSpPr>
        <p:spPr>
          <a:xfrm rot="10800000" flipV="1">
            <a:off x="2123728" y="627534"/>
            <a:ext cx="720080" cy="72008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5940152" y="1491630"/>
            <a:ext cx="2304256" cy="324036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По итогам 2020 г. отчет со сведениями о среднесписочной численности отменят. В январе 2021 г. он будет представляться в составе РСВ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1440" y="1347614"/>
            <a:ext cx="5268672" cy="3530728"/>
          </a:xfrm>
          <a:prstGeom prst="roundRect">
            <a:avLst>
              <a:gd name="adj" fmla="val 7148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475656" y="843558"/>
            <a:ext cx="1224136" cy="28803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2020 г.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7544" y="2427734"/>
            <a:ext cx="4968552" cy="57606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Выросли предельные базы:</a:t>
            </a:r>
          </a:p>
          <a:p>
            <a:pPr algn="ctr"/>
            <a:r>
              <a:rPr lang="ru-RU" dirty="0" smtClean="0"/>
              <a:t>ОПС – 1 292 тыс. руб.    ВНиМ – 912 тыс. руб.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012160" y="843558"/>
            <a:ext cx="1080120" cy="28803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 2021 г.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7544" y="3651870"/>
            <a:ext cx="4968552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Удмуртия вошла в пилотный проект </a:t>
            </a:r>
          </a:p>
          <a:p>
            <a:pPr algn="ctr"/>
            <a:r>
              <a:rPr lang="ru-RU" dirty="0" smtClean="0"/>
              <a:t>ФСС «Прямые выплаты»</a:t>
            </a:r>
            <a:endParaRPr lang="ru-RU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67544" y="1491630"/>
            <a:ext cx="4968552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Начиная с отчета за 12 мес. 19 г. при численности от 11 человек, РСВ представляется только в электронном виде</a:t>
            </a:r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67544" y="4227934"/>
            <a:ext cx="4968552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РСВ представляется по новой форме </a:t>
            </a:r>
          </a:p>
          <a:p>
            <a:pPr algn="ctr"/>
            <a:r>
              <a:rPr lang="ru-RU" dirty="0" smtClean="0"/>
              <a:t>начиная с периода 3 месяца 2020 г.</a:t>
            </a:r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67544" y="3075806"/>
            <a:ext cx="4968552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Выросли фиксированные взносы ИП</a:t>
            </a:r>
          </a:p>
          <a:p>
            <a:pPr algn="ctr"/>
            <a:r>
              <a:rPr lang="ru-RU" dirty="0" smtClean="0"/>
              <a:t>ОПС - 32 448 руб.    ОМС - 8 426 руб.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9653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8" name="Заголовок 6"/>
          <p:cNvSpPr txBox="1">
            <a:spLocks/>
          </p:cNvSpPr>
          <p:nvPr/>
        </p:nvSpPr>
        <p:spPr bwMode="auto">
          <a:xfrm>
            <a:off x="971600" y="0"/>
            <a:ext cx="7056784" cy="606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2" tIns="45696" rIns="91392" bIns="4569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39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rgbClr val="005AA9"/>
                </a:solidFill>
                <a:latin typeface="Arial" pitchFamily="34" charset="0"/>
                <a:ea typeface="+mj-ea"/>
                <a:cs typeface="Arial" pitchFamily="34" charset="0"/>
              </a:rPr>
              <a:t>Изменения в новой форме РСВ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544" y="754782"/>
            <a:ext cx="7992888" cy="73684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Сократилось количество граф во всех разделах, </a:t>
            </a:r>
          </a:p>
          <a:p>
            <a:pPr algn="ctr"/>
            <a:r>
              <a:rPr lang="ru-RU" sz="2000" dirty="0" smtClean="0"/>
              <a:t>теперь не нужно указывать сумму за последние 3 месяца</a:t>
            </a:r>
          </a:p>
          <a:p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7544" y="1563638"/>
            <a:ext cx="7992888" cy="720079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На титульном листе введен код лишения полномочий (закрытия) обособленного подразделения страхователя - «9»</a:t>
            </a:r>
            <a:endParaRPr lang="ru-RU" sz="20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7544" y="2355726"/>
            <a:ext cx="7992888" cy="720079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В разделе 1 появилась строка 001 «Тип плательщика». </a:t>
            </a:r>
          </a:p>
          <a:p>
            <a:pPr algn="ctr"/>
            <a:r>
              <a:rPr lang="ru-RU" sz="2000" dirty="0" smtClean="0"/>
              <a:t>1 – в последние три месяца были выплаты ФЛ      2 – не было выплат</a:t>
            </a:r>
            <a:endParaRPr lang="ru-RU" sz="20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67544" y="3147814"/>
            <a:ext cx="7992888" cy="720079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В подразделе 1.3.2 о взносах по доп. тарифу не надо будет указывать код основания для заполнения подраздела (отмена аттестации)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7544" y="3939902"/>
            <a:ext cx="7992888" cy="720079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В приложение 2 (ВНиМ) к разделу 1 добавили показатели, которые есть в приложении 1 к данному разделу.</a:t>
            </a:r>
          </a:p>
        </p:txBody>
      </p:sp>
    </p:spTree>
    <p:extLst>
      <p:ext uri="{BB962C8B-B14F-4D97-AF65-F5344CB8AC3E}">
        <p14:creationId xmlns:p14="http://schemas.microsoft.com/office/powerpoint/2010/main" xmlns="" val="429022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611560" y="123478"/>
            <a:ext cx="7920880" cy="504056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70C0"/>
                </a:solidFill>
              </a:rPr>
              <a:t>Раздел 3 РСВ (старый)                             Раздел 3 РСВ (новый)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3" y="555526"/>
            <a:ext cx="3927991" cy="446449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55526"/>
            <a:ext cx="2837052" cy="338437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1203598"/>
            <a:ext cx="3042298" cy="38238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cxnSp>
        <p:nvCxnSpPr>
          <p:cNvPr id="15" name="Прямая соединительная линия 14"/>
          <p:cNvCxnSpPr/>
          <p:nvPr/>
        </p:nvCxnSpPr>
        <p:spPr>
          <a:xfrm>
            <a:off x="755576" y="843558"/>
            <a:ext cx="720080" cy="648072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755576" y="843558"/>
            <a:ext cx="720080" cy="648072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899592" y="3507854"/>
            <a:ext cx="360040" cy="36004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899592" y="3507854"/>
            <a:ext cx="360040" cy="36004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691680" y="1923678"/>
            <a:ext cx="144016" cy="144016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1923678"/>
            <a:ext cx="144016" cy="144016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691680" y="2427734"/>
            <a:ext cx="144016" cy="144016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691680" y="2859782"/>
            <a:ext cx="144016" cy="144016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691680" y="2427734"/>
            <a:ext cx="144016" cy="144016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1691680" y="2859782"/>
            <a:ext cx="144016" cy="144016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203848" y="3435846"/>
            <a:ext cx="360040" cy="36004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3203848" y="3435846"/>
            <a:ext cx="360040" cy="36004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195736" y="4803998"/>
            <a:ext cx="144016" cy="144016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195736" y="4803998"/>
            <a:ext cx="144016" cy="144016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Кольцо 31"/>
          <p:cNvSpPr/>
          <p:nvPr/>
        </p:nvSpPr>
        <p:spPr>
          <a:xfrm>
            <a:off x="6516216" y="699542"/>
            <a:ext cx="288032" cy="216024"/>
          </a:xfrm>
          <a:prstGeom prst="donut">
            <a:avLst/>
          </a:prstGeom>
        </p:spPr>
        <p:txBody>
          <a:bodyPr wrap="square" rtlCol="0" anchor="ctr">
            <a:spAutoFit/>
          </a:bodyPr>
          <a:lstStyle/>
          <a:p>
            <a:pPr algn="ctr" eaLnBrk="1" hangingPunct="1">
              <a:spcBef>
                <a:spcPts val="0"/>
              </a:spcBef>
            </a:pPr>
            <a:endParaRPr lang="ru-RU" b="1" dirty="0" smtClean="0">
              <a:solidFill>
                <a:srgbClr val="009900"/>
              </a:solidFill>
              <a:latin typeface="Arial Narrow" pitchFamily="34" charset="0"/>
            </a:endParaRPr>
          </a:p>
        </p:txBody>
      </p:sp>
      <p:sp>
        <p:nvSpPr>
          <p:cNvPr id="33" name="Кольцо 32"/>
          <p:cNvSpPr/>
          <p:nvPr/>
        </p:nvSpPr>
        <p:spPr>
          <a:xfrm rot="5400000">
            <a:off x="6595872" y="547879"/>
            <a:ext cx="216024" cy="519351"/>
          </a:xfrm>
          <a:prstGeom prst="donut">
            <a:avLst>
              <a:gd name="adj" fmla="val 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 eaLnBrk="1" hangingPunct="1">
              <a:spcBef>
                <a:spcPts val="0"/>
              </a:spcBef>
            </a:pPr>
            <a:endParaRPr lang="ru-RU" b="1" dirty="0" smtClean="0">
              <a:solidFill>
                <a:srgbClr val="0099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41034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8" y="83134"/>
            <a:ext cx="8391400" cy="684462"/>
          </a:xfrm>
        </p:spPr>
        <p:txBody>
          <a:bodyPr/>
          <a:lstStyle/>
          <a:p>
            <a:pPr algn="ctr"/>
            <a:r>
              <a:rPr lang="ru-RU" dirty="0" smtClean="0"/>
              <a:t>Пример расчета пенсионных коэффициентов в 2020 г.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91680" y="699542"/>
            <a:ext cx="5112568" cy="72008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СВ</a:t>
            </a:r>
            <a:r>
              <a:rPr lang="en-US" sz="2000" dirty="0" smtClean="0"/>
              <a:t> </a:t>
            </a:r>
            <a:r>
              <a:rPr lang="ru-RU" sz="2000" dirty="0" smtClean="0"/>
              <a:t>за год / СВ </a:t>
            </a:r>
            <a:r>
              <a:rPr lang="en-US" sz="2000" dirty="0" smtClean="0"/>
              <a:t>max * 10</a:t>
            </a:r>
            <a:endParaRPr lang="ru-RU" sz="2000" dirty="0" smtClean="0"/>
          </a:p>
          <a:p>
            <a:pPr algn="ctr"/>
            <a:r>
              <a:rPr lang="ru-RU" sz="2000" dirty="0" smtClean="0"/>
              <a:t>взносы учитываются по ставке 16%</a:t>
            </a:r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60032" y="1563638"/>
            <a:ext cx="3528392" cy="100811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ИП доход менее 300 тыс. руб.</a:t>
            </a:r>
          </a:p>
          <a:p>
            <a:pPr algn="ctr"/>
            <a:r>
              <a:rPr lang="ru-RU" sz="2000" dirty="0" smtClean="0"/>
              <a:t>23 600 / 206 720 * 10 </a:t>
            </a:r>
          </a:p>
          <a:p>
            <a:pPr algn="ctr"/>
            <a:r>
              <a:rPr lang="ru-RU" sz="2000" dirty="0" smtClean="0"/>
              <a:t>= 1.2 балла   </a:t>
            </a:r>
          </a:p>
          <a:p>
            <a:pPr algn="ctr"/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60032" y="2715766"/>
            <a:ext cx="3528392" cy="100811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ИП с доходом 10 млн. руб. </a:t>
            </a:r>
          </a:p>
          <a:p>
            <a:pPr algn="ctr"/>
            <a:r>
              <a:rPr lang="ru-RU" sz="2000" dirty="0" smtClean="0"/>
              <a:t>23 600 + 70 545 / 206 720 * 10 </a:t>
            </a:r>
          </a:p>
          <a:p>
            <a:pPr algn="ctr"/>
            <a:r>
              <a:rPr lang="ru-RU" sz="2000" dirty="0" smtClean="0"/>
              <a:t>= 4.55 балла   </a:t>
            </a:r>
          </a:p>
          <a:p>
            <a:pPr algn="ctr"/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60032" y="3867894"/>
            <a:ext cx="3528392" cy="100811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ИП с доходом 26 млн. руб.</a:t>
            </a:r>
          </a:p>
          <a:p>
            <a:pPr algn="ctr"/>
            <a:r>
              <a:rPr lang="ru-RU" sz="2000" dirty="0" smtClean="0"/>
              <a:t>23 600 + 183 120/206 720 * 10 </a:t>
            </a:r>
          </a:p>
          <a:p>
            <a:pPr algn="ctr"/>
            <a:r>
              <a:rPr lang="ru-RU" sz="2000" dirty="0" smtClean="0"/>
              <a:t>= 10 баллов    </a:t>
            </a:r>
          </a:p>
          <a:p>
            <a:pPr algn="ctr"/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1563638"/>
            <a:ext cx="3528392" cy="10081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Зарплата 6 тыс. руб. в месяц</a:t>
            </a:r>
          </a:p>
          <a:p>
            <a:pPr algn="ctr"/>
            <a:r>
              <a:rPr lang="ru-RU" sz="2000" dirty="0" smtClean="0"/>
              <a:t>11 520 / 206 720 * 10 </a:t>
            </a:r>
          </a:p>
          <a:p>
            <a:pPr algn="ctr"/>
            <a:r>
              <a:rPr lang="ru-RU" sz="2000" dirty="0" smtClean="0"/>
              <a:t>= 0.56 балла   </a:t>
            </a:r>
          </a:p>
          <a:p>
            <a:pPr algn="ctr"/>
            <a:endParaRPr lang="ru-RU" sz="2000" dirty="0" smtClean="0"/>
          </a:p>
          <a:p>
            <a:pPr algn="ctr"/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3528" y="2715766"/>
            <a:ext cx="3528392" cy="10081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Зарплата 14 тыс. руб. в месяц</a:t>
            </a:r>
          </a:p>
          <a:p>
            <a:pPr algn="ctr"/>
            <a:r>
              <a:rPr lang="ru-RU" sz="2000" dirty="0" smtClean="0"/>
              <a:t>26 880 / 206 720 * 10</a:t>
            </a:r>
          </a:p>
          <a:p>
            <a:pPr algn="ctr"/>
            <a:r>
              <a:rPr lang="ru-RU" sz="2000" dirty="0" smtClean="0"/>
              <a:t>= 1.3 балла</a:t>
            </a:r>
          </a:p>
          <a:p>
            <a:pPr algn="ctr"/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3528" y="3867894"/>
            <a:ext cx="3528392" cy="10081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Зарплата 60 тыс. руб. в месяц</a:t>
            </a:r>
          </a:p>
          <a:p>
            <a:pPr algn="ctr"/>
            <a:r>
              <a:rPr lang="ru-RU" sz="2000" dirty="0" smtClean="0"/>
              <a:t>115 200 / 206 720 * 10</a:t>
            </a:r>
          </a:p>
          <a:p>
            <a:pPr algn="ctr"/>
            <a:r>
              <a:rPr lang="ru-RU" sz="2000" dirty="0" smtClean="0"/>
              <a:t>= 5.6 балла</a:t>
            </a:r>
          </a:p>
          <a:p>
            <a:pPr algn="ctr"/>
            <a:endParaRPr lang="en-US" sz="2000" dirty="0" smtClean="0"/>
          </a:p>
          <a:p>
            <a:pPr algn="ctr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8" y="83134"/>
            <a:ext cx="8031360" cy="684462"/>
          </a:xfrm>
        </p:spPr>
        <p:txBody>
          <a:bodyPr/>
          <a:lstStyle/>
          <a:p>
            <a:pPr algn="ctr"/>
            <a:r>
              <a:rPr lang="ru-RU" dirty="0" smtClean="0"/>
              <a:t>Пример расчета пенсии назначенной в 2024 г.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15616" y="627534"/>
            <a:ext cx="6840760" cy="136815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Для назначения страховой пенсии по старости </a:t>
            </a:r>
          </a:p>
          <a:p>
            <a:pPr algn="ctr"/>
            <a:r>
              <a:rPr lang="ru-RU" sz="2000" dirty="0" smtClean="0"/>
              <a:t>Необходимо 15 лет стажа и 30 баллов</a:t>
            </a:r>
          </a:p>
          <a:p>
            <a:pPr algn="ctr"/>
            <a:r>
              <a:rPr lang="ru-RU" sz="2000" dirty="0" smtClean="0"/>
              <a:t>Баллы * Стоимость балла + Фиксированная выплата</a:t>
            </a:r>
          </a:p>
          <a:p>
            <a:r>
              <a:rPr lang="ru-RU" sz="2000" dirty="0" smtClean="0"/>
              <a:t>   в 2024 г.:       116.63 руб.                       7 131,34 руб.</a:t>
            </a:r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59832" y="2067694"/>
            <a:ext cx="5112568" cy="504056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 smtClean="0"/>
              <a:t>32 балла * 116.63 + 7 131,34 = 10 980 руб.</a:t>
            </a:r>
            <a:endParaRPr lang="en-US" sz="2000" dirty="0" smtClean="0"/>
          </a:p>
          <a:p>
            <a:endParaRPr lang="ru-RU" sz="2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59832" y="2571750"/>
            <a:ext cx="5112568" cy="504056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 smtClean="0"/>
              <a:t>95 баллов * 116.63 + 7 131,34 = 18 211 руб.</a:t>
            </a:r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59832" y="3075806"/>
            <a:ext cx="5112568" cy="504056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 smtClean="0"/>
              <a:t>180 баллов * 116.63 + 7 131,34 = 28 125 руб.</a:t>
            </a:r>
            <a:endParaRPr lang="en-US" sz="2000" dirty="0" smtClean="0"/>
          </a:p>
          <a:p>
            <a:pPr algn="ctr"/>
            <a:endParaRPr lang="ru-RU" sz="20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27584" y="2139702"/>
            <a:ext cx="1584176" cy="13681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dirty="0" smtClean="0"/>
              <a:t>Женщина 1966 г.р.</a:t>
            </a:r>
          </a:p>
          <a:p>
            <a:pPr algn="ctr"/>
            <a:r>
              <a:rPr lang="ru-RU" dirty="0" smtClean="0"/>
              <a:t>Год выхода на пенсию - </a:t>
            </a:r>
          </a:p>
          <a:p>
            <a:pPr algn="ctr"/>
            <a:r>
              <a:rPr lang="ru-RU" dirty="0" smtClean="0"/>
              <a:t>2024 </a:t>
            </a:r>
            <a:endParaRPr lang="ru-RU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2483768" y="2211710"/>
            <a:ext cx="50405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483768" y="2859782"/>
            <a:ext cx="50405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483768" y="278777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1115616" y="3795886"/>
            <a:ext cx="6840760" cy="10081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/>
              <a:t>Если стаж либо ИПК меньше необходимого </a:t>
            </a:r>
          </a:p>
          <a:p>
            <a:pPr algn="ctr"/>
            <a:r>
              <a:rPr lang="ru-RU" sz="2000" dirty="0" smtClean="0"/>
              <a:t>назначается социальная пенсия по старости </a:t>
            </a:r>
          </a:p>
          <a:p>
            <a:pPr algn="ctr"/>
            <a:r>
              <a:rPr lang="ru-RU" sz="2000" dirty="0" smtClean="0"/>
              <a:t>женщинам в 65 лет, мужчинам в 70 лет (в 2019 г. 5 180 руб.)</a:t>
            </a:r>
            <a:endParaRPr lang="en-US" sz="2000" dirty="0" smtClean="0"/>
          </a:p>
          <a:p>
            <a:pPr algn="ctr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сновной">
  <a:themeElements>
    <a:clrScheme name="ФНС">
      <a:dk1>
        <a:srgbClr val="FFFFFF"/>
      </a:dk1>
      <a:lt1>
        <a:srgbClr val="000000"/>
      </a:lt1>
      <a:dk2>
        <a:srgbClr val="E6E7E8"/>
      </a:dk2>
      <a:lt2>
        <a:srgbClr val="DCDDDE"/>
      </a:lt2>
      <a:accent1>
        <a:srgbClr val="0066B3"/>
      </a:accent1>
      <a:accent2>
        <a:srgbClr val="1F497D"/>
      </a:accent2>
      <a:accent3>
        <a:srgbClr val="D71920"/>
      </a:accent3>
      <a:accent4>
        <a:srgbClr val="0072CE"/>
      </a:accent4>
      <a:accent5>
        <a:srgbClr val="4FC6E0"/>
      </a:accent5>
      <a:accent6>
        <a:srgbClr val="2DBDB6"/>
      </a:accent6>
      <a:hlink>
        <a:srgbClr val="0066B3"/>
      </a:hlink>
      <a:folHlink>
        <a:srgbClr val="1F497D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Презентация BigData для МКК 3-5.potx" id="{914365FD-36CF-45CD-B2F5-70D4818F9417}" vid="{16033C3E-5BA5-4001-B9C8-481E83409344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4.xml><?xml version="1.0" encoding="utf-8"?>
<a:theme xmlns:a="http://schemas.openxmlformats.org/drawingml/2006/main" name="3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11794</TotalTime>
  <Words>811</Words>
  <Application>Microsoft Office PowerPoint</Application>
  <PresentationFormat>Экран (16:9)</PresentationFormat>
  <Paragraphs>107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Основной</vt:lpstr>
      <vt:lpstr>Специальное оформление</vt:lpstr>
      <vt:lpstr>1_Специальное оформление</vt:lpstr>
      <vt:lpstr>3_Специальное оформление</vt:lpstr>
      <vt:lpstr>Слайд 1</vt:lpstr>
      <vt:lpstr>Основные изменения в законодательстве</vt:lpstr>
      <vt:lpstr>Слайд 3</vt:lpstr>
      <vt:lpstr>Прочие изменения по НДФЛ в 2020 г.</vt:lpstr>
      <vt:lpstr>Основные изменения в законодательстве</vt:lpstr>
      <vt:lpstr>Слайд 6</vt:lpstr>
      <vt:lpstr>Раздел 3 РСВ (старый)                             Раздел 3 РСВ (новый)</vt:lpstr>
      <vt:lpstr>Пример расчета пенсионных коэффициентов в 2020 г.</vt:lpstr>
      <vt:lpstr>Пример расчета пенсии назначенной в 2024 г.</vt:lpstr>
      <vt:lpstr>Слайд 10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Ковалева Татьяна Евгеньевна</dc:creator>
  <cp:lastModifiedBy>1831-00-878</cp:lastModifiedBy>
  <cp:revision>1094</cp:revision>
  <cp:lastPrinted>2019-09-02T13:43:53Z</cp:lastPrinted>
  <dcterms:created xsi:type="dcterms:W3CDTF">2016-05-21T10:24:40Z</dcterms:created>
  <dcterms:modified xsi:type="dcterms:W3CDTF">2020-03-23T05:18:23Z</dcterms:modified>
</cp:coreProperties>
</file>