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97" r:id="rId2"/>
    <p:sldId id="593" r:id="rId3"/>
    <p:sldId id="590" r:id="rId4"/>
    <p:sldId id="585" r:id="rId5"/>
    <p:sldId id="595" r:id="rId6"/>
    <p:sldId id="592" r:id="rId7"/>
    <p:sldId id="596" r:id="rId8"/>
    <p:sldId id="594" r:id="rId9"/>
    <p:sldId id="598" r:id="rId10"/>
  </p:sldIdLst>
  <p:sldSz cx="9144000" cy="5143500" type="screen16x9"/>
  <p:notesSz cx="6797675" cy="9926638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3838" autoAdjust="0"/>
  </p:normalViewPr>
  <p:slideViewPr>
    <p:cSldViewPr showGuides="1">
      <p:cViewPr>
        <p:scale>
          <a:sx n="120" d="100"/>
          <a:sy n="120" d="100"/>
        </p:scale>
        <p:origin x="-1782" y="-52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1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02.03.2020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71"/>
            <a:ext cx="5438140" cy="4466987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1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60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61" y="483518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187624" y="2177131"/>
            <a:ext cx="7344816" cy="22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Порядок исчисления и уплаты транспортного и земельного налога организациями за 2020 год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Докладчик главный налоговый инспектор отдела налогообложения имущества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УФНС России по Удмуртской Республике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Токарева Н.В.</a:t>
            </a:r>
            <a:endParaRPr lang="ru-RU" alt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000" b="1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9728" y="1732169"/>
            <a:ext cx="8416550" cy="28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772522" y="4659982"/>
            <a:ext cx="3672408" cy="29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b="1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02.03.2020</a:t>
            </a:r>
            <a:endParaRPr lang="ru-RU" altLang="ru-RU" b="1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75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691555" y="2424863"/>
            <a:ext cx="2376022" cy="1019521"/>
          </a:xfrm>
          <a:prstGeom prst="ellipse">
            <a:avLst/>
          </a:prstGeom>
          <a:blipFill dpi="0" rotWithShape="1">
            <a:blip r:embed="rId3" cstate="print">
              <a:alphaModFix amt="50000"/>
            </a:blip>
            <a:srcRect/>
            <a:stretch>
              <a:fillRect l="-3000" t="-17000" r="-2000" b="-1000"/>
            </a:stretch>
          </a:blip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7" idx="3"/>
          </p:cNvCxnSpPr>
          <p:nvPr/>
        </p:nvCxnSpPr>
        <p:spPr>
          <a:xfrm flipH="1">
            <a:off x="1207144" y="3295079"/>
            <a:ext cx="2832371" cy="1580927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Ключевые изменения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с 2020</a:t>
            </a:r>
            <a:endParaRPr lang="ru-RU" sz="28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123728" y="1020360"/>
            <a:ext cx="5472608" cy="11913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организаций представлять налоговую декларацию </a:t>
            </a:r>
          </a:p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Заявительный порядок предоставления льгот</a:t>
            </a:r>
          </a:p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Ставка налога 0,3% применяется в отношении ЗУ, не используемых в целях извлечения прибыли</a:t>
            </a:r>
            <a:endParaRPr lang="ru-RU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168352" cy="23532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342900" marR="0" indent="-342900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Налоговой  базой признаются 2 вида:</a:t>
            </a:r>
          </a:p>
          <a:p>
            <a:pPr marL="285750" marR="0" indent="-285750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исходя из среднегодовой стоимости основных средств,</a:t>
            </a:r>
          </a:p>
          <a:p>
            <a:pPr marL="285750" marR="0" indent="-285750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исходя из кадастровой стоимости, если объект включен в Перечень субъекта, налоговая база которых определяется от кадастровой стоимости</a:t>
            </a:r>
          </a:p>
          <a:p>
            <a:pPr marR="0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b="1" i="0" u="none" strike="noStrike" kern="1200" cap="none" spc="0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2. Отмена авансовых расчетов по НИО, но сохранение обязанности уплачивать авансовые платежи в течение года</a:t>
            </a:r>
          </a:p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До 31 декабря года, следующего за отчетным 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Земельный</a:t>
            </a: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налог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Налог на </a:t>
            </a: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имущество </a:t>
            </a: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организаций</a:t>
            </a: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4300946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Сообщение о наличии </a:t>
            </a:r>
            <a:r>
              <a:rPr lang="ru-RU" sz="1800" b="1" u="sng" noProof="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земельных участков и транспортных средств</a:t>
            </a:r>
            <a:r>
              <a:rPr lang="ru-RU" sz="18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Транспортный</a:t>
            </a: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налог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БЮДЖЕТ</a:t>
            </a:r>
          </a:p>
        </p:txBody>
      </p:sp>
      <p:cxnSp>
        <p:nvCxnSpPr>
          <p:cNvPr id="26" name="Прямая соединительная линия 25"/>
          <p:cNvCxnSpPr>
            <a:endCxn id="7" idx="1"/>
          </p:cNvCxnSpPr>
          <p:nvPr/>
        </p:nvCxnSpPr>
        <p:spPr>
          <a:xfrm>
            <a:off x="1482130" y="995717"/>
            <a:ext cx="2557385" cy="1578451"/>
          </a:xfrm>
          <a:prstGeom prst="line">
            <a:avLst/>
          </a:prstGeom>
          <a:ln w="635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7" idx="5"/>
          </p:cNvCxnSpPr>
          <p:nvPr/>
        </p:nvCxnSpPr>
        <p:spPr>
          <a:xfrm>
            <a:off x="5719617" y="3295079"/>
            <a:ext cx="2536620" cy="1546881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7" idx="7"/>
          </p:cNvCxnSpPr>
          <p:nvPr/>
        </p:nvCxnSpPr>
        <p:spPr>
          <a:xfrm flipH="1">
            <a:off x="5719617" y="995717"/>
            <a:ext cx="2536620" cy="1578451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17223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представлять налоговую декларацию</a:t>
            </a:r>
          </a:p>
          <a:p>
            <a:pPr algn="just" defTabSz="1043056">
              <a:spcBef>
                <a:spcPct val="0"/>
              </a:spcBef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Заявительный порядок предоставления льгот</a:t>
            </a:r>
          </a:p>
        </p:txBody>
      </p:sp>
    </p:spTree>
    <p:extLst>
      <p:ext uri="{BB962C8B-B14F-4D97-AF65-F5344CB8AC3E}">
        <p14:creationId xmlns:p14="http://schemas.microsoft.com/office/powerpoint/2010/main" val="5931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/>
          </a:bodyPr>
          <a:lstStyle/>
          <a:p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Изменения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с 2020 года</a:t>
            </a:r>
            <a:endParaRPr lang="ru-RU" sz="28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3" y="1563638"/>
            <a:ext cx="8208912" cy="1800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организаций представлять налоговую декларацию за налоговый период 2020 год</a:t>
            </a:r>
          </a:p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Заявительный порядок предоставления льгот за 2020 год</a:t>
            </a:r>
          </a:p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налогового органа об исчисленной сумме налога за 2020 год</a:t>
            </a:r>
          </a:p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Самостоятельное исчисление и уплата в бюджет авансовых платежей по налогу в течение 2020 года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155926"/>
            <a:ext cx="5796524" cy="40898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До 31 декабря года, следующего за отчетным 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987574"/>
            <a:ext cx="4392487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Земельный и</a:t>
            </a:r>
            <a:r>
              <a:rPr kumimoji="0" lang="ru-RU" sz="2000" b="1" i="0" u="sng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транспортный 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налог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584" y="3556800"/>
            <a:ext cx="7992887" cy="67113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Сообщение о наличии </a:t>
            </a:r>
            <a:r>
              <a:rPr lang="ru-RU" sz="2000" b="1" u="sng" noProof="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земельных участков и транспортных средств, по которым налоговым органом налог не исчислен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1800" y="2143305"/>
            <a:ext cx="432048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594236" y="2499741"/>
            <a:ext cx="6938203" cy="8640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548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8129224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Сообщение о наличии земельных участков и транспортных средств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55776" y="1020360"/>
            <a:ext cx="5544616" cy="11913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endParaRPr lang="ru-RU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27585" y="1131590"/>
            <a:ext cx="8136904" cy="33843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indent="-342900" algn="just" defTabSz="1043056">
              <a:spcBef>
                <a:spcPct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подается в случае, если:</a:t>
            </a:r>
          </a:p>
          <a:p>
            <a:pPr marL="539750" indent="-17780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налоговый орган не исчислил налог в 2021 году за 2020 год,</a:t>
            </a:r>
          </a:p>
          <a:p>
            <a:pPr marL="539750" indent="-17780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неполучения сообщения об исчисленной сумме земельного и /или транспортного налога 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Сообщение + копии документов, подтверждающих государственную регистрацию прав на транспортные средства и земельные участки 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3. Срок подачи- до 31 декабря года, следующего за истекшим налоговым периодом</a:t>
            </a:r>
          </a:p>
          <a:p>
            <a:pPr algn="just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4. Сообщение не подается, если в ИФНС представлено заявление на льготу</a:t>
            </a:r>
          </a:p>
          <a:p>
            <a:pPr algn="just" defTabSz="1043056">
              <a:spcBef>
                <a:spcPct val="0"/>
              </a:spcBef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66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СРОКИ УПЛАТЫ по земельному налогу и транспортному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налогу  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3568" y="1181959"/>
            <a:ext cx="7632848" cy="321729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800100" marR="0" indent="-4572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 течение 2020 года остаются прежние сроки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:</a:t>
            </a: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транспортному налогу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Закон УР  №63-РЗ </a:t>
            </a: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авансовые платежи не позднее 10 мая, 10 августа, 10 ноября</a:t>
            </a: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земельному налогу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–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решения органов местного самоуправления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01.01.2021 года </a:t>
            </a:r>
            <a:r>
              <a:rPr lang="ru-RU" sz="2000" b="1" u="sng" dirty="0" smtClean="0">
                <a:solidFill>
                  <a:srgbClr val="005AAA"/>
                </a:solidFill>
                <a:latin typeface="Arial Narrow" panose="020B0606020202030204" pitchFamily="34" charset="0"/>
                <a:ea typeface="+mj-ea"/>
                <a:cs typeface="+mj-cs"/>
              </a:rPr>
              <a:t>по земельному и транспортному налогу </a:t>
            </a:r>
            <a:r>
              <a:rPr lang="ru-RU" sz="20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единые сроки: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Авансовые платежи – не позднее последнего числа месяца, следующего за отчетным периодом (30 апреля, 31 июля, 30 октября),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 за 2020 год -не позднее 01 марта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55330" y="814687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47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Налог на имущество организаций - изменения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55776" y="1020361"/>
            <a:ext cx="5544616" cy="3272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endParaRPr lang="ru-RU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1131591"/>
            <a:ext cx="7776864" cy="35113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R="0" algn="just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Налоговой  базой признаются 2 вида (п.1 ст. 374 НК РФ):</a:t>
            </a:r>
          </a:p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исходя из среднегодовой стоимости объектов недвижимости, учтенных на балансе в качестве основных средств (в том числе имущество переданное во временное владение, в пользование, распоряжение, доверительное управление, внесенное в совместную деятельность или полученное по концессионному соглашению);</a:t>
            </a:r>
          </a:p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исходя из кадастровой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стоимости (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принадлежащие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организациям на праве собственности или праве хозяйственного ведения, а также получено по концессионному соглашению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</a:p>
          <a:p>
            <a:pPr algn="just" defTabSz="1043056">
              <a:spcBef>
                <a:spcPct val="0"/>
              </a:spcBef>
            </a:pP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асширен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перечень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недвижимости от кадастровой стоимости (пп.4 п.1 ст. 378.2 НК РФ)</a:t>
            </a:r>
            <a:endParaRPr kumimoji="0" lang="ru-RU" sz="2600" b="1" i="0" u="none" strike="noStrike" kern="1200" cap="none" spc="0" normalizeH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624" y="1275606"/>
            <a:ext cx="7272808" cy="7479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0168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Налог на имущество организаций – изменение налогового администрирования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1563638"/>
            <a:ext cx="7632848" cy="31568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36195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800" b="1" dirty="0" smtClean="0">
                <a:solidFill>
                  <a:srgbClr val="005AAA"/>
                </a:solidFill>
              </a:rPr>
              <a:t>По </a:t>
            </a:r>
            <a:r>
              <a:rPr lang="ru-RU" sz="1800" b="1" dirty="0">
                <a:solidFill>
                  <a:srgbClr val="005AAA"/>
                </a:solidFill>
              </a:rPr>
              <a:t>налогу на имущество организаций с </a:t>
            </a:r>
            <a:r>
              <a:rPr lang="ru-RU" sz="1800" b="1" dirty="0" smtClean="0">
                <a:solidFill>
                  <a:srgbClr val="005AAA"/>
                </a:solidFill>
              </a:rPr>
              <a:t>2020 </a:t>
            </a:r>
            <a:r>
              <a:rPr lang="ru-RU" sz="1800" b="1" dirty="0">
                <a:solidFill>
                  <a:srgbClr val="005AAA"/>
                </a:solidFill>
              </a:rPr>
              <a:t>г. </a:t>
            </a:r>
            <a:r>
              <a:rPr lang="ru-RU" sz="1800" b="1" dirty="0" smtClean="0">
                <a:solidFill>
                  <a:srgbClr val="005AAA"/>
                </a:solidFill>
              </a:rPr>
              <a:t>отменена </a:t>
            </a:r>
            <a:r>
              <a:rPr lang="ru-RU" sz="1800" b="1" dirty="0">
                <a:solidFill>
                  <a:srgbClr val="005AAA"/>
                </a:solidFill>
              </a:rPr>
              <a:t>обязанность по представлению налогоплательщиками налоговых расчетов по авансовым </a:t>
            </a:r>
            <a:r>
              <a:rPr lang="ru-RU" sz="1800" b="1" dirty="0" smtClean="0">
                <a:solidFill>
                  <a:srgbClr val="005AAA"/>
                </a:solidFill>
              </a:rPr>
              <a:t>платежам.</a:t>
            </a:r>
            <a:endParaRPr lang="ru-RU" sz="1800" b="1" dirty="0">
              <a:solidFill>
                <a:srgbClr val="005AAA"/>
              </a:solidFill>
            </a:endParaRPr>
          </a:p>
          <a:p>
            <a:pPr marL="361950" algn="just"/>
            <a:endParaRPr lang="ru-RU" sz="1800" b="1" dirty="0" smtClean="0">
              <a:solidFill>
                <a:srgbClr val="005AAA"/>
              </a:solidFill>
            </a:endParaRPr>
          </a:p>
          <a:p>
            <a:pPr marL="361950" algn="just"/>
            <a:r>
              <a:rPr lang="ru-RU" sz="1800" b="1" dirty="0" smtClean="0">
                <a:solidFill>
                  <a:srgbClr val="005AAA"/>
                </a:solidFill>
              </a:rPr>
              <a:t>У организаций сохраняется обязанность своевременно </a:t>
            </a:r>
            <a:r>
              <a:rPr lang="ru-RU" sz="1800" b="1" dirty="0">
                <a:solidFill>
                  <a:srgbClr val="005AAA"/>
                </a:solidFill>
              </a:rPr>
              <a:t>и </a:t>
            </a:r>
            <a:r>
              <a:rPr lang="ru-RU" sz="1800" b="1" dirty="0" smtClean="0">
                <a:solidFill>
                  <a:srgbClr val="005AAA"/>
                </a:solidFill>
              </a:rPr>
              <a:t>в полном объеме уплачивать авансовые платежи по налогу на имущество организаций в </a:t>
            </a:r>
            <a:r>
              <a:rPr lang="ru-RU" sz="1800" b="1" dirty="0">
                <a:solidFill>
                  <a:srgbClr val="005AAA"/>
                </a:solidFill>
              </a:rPr>
              <a:t>течение 2020 </a:t>
            </a:r>
            <a:r>
              <a:rPr lang="ru-RU" sz="1800" b="1" dirty="0" smtClean="0">
                <a:solidFill>
                  <a:srgbClr val="005AAA"/>
                </a:solidFill>
              </a:rPr>
              <a:t>года</a:t>
            </a:r>
          </a:p>
          <a:p>
            <a:pPr marL="361950" algn="just"/>
            <a:endParaRPr lang="ru-RU" sz="1800" b="1" dirty="0" smtClean="0">
              <a:solidFill>
                <a:srgbClr val="005AAA"/>
              </a:solidFill>
            </a:endParaRPr>
          </a:p>
          <a:p>
            <a:pPr marL="361950" algn="just"/>
            <a:r>
              <a:rPr lang="ru-RU" sz="1800" b="1" dirty="0" smtClean="0">
                <a:solidFill>
                  <a:srgbClr val="005AAA"/>
                </a:solidFill>
              </a:rPr>
              <a:t>Одна налоговая декларация по налогу на имущество организаций по месту нахождения объектов недвижимости с налоговой базой объектов от среднегодовой стоимости (ежегодное представление Уведомления до 1 марта) </a:t>
            </a:r>
            <a:endParaRPr lang="ru-RU" sz="1800" b="1" dirty="0">
              <a:solidFill>
                <a:srgbClr val="005AAA"/>
              </a:solidFill>
            </a:endParaRP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843558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3899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Ограничение применения пониженной ставки 0,3% по земельному налогу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1347614"/>
            <a:ext cx="7632848" cy="321729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1. Ст.394 НК РФ установлена ставка налога 0,3% в отношении земельных участков, не используемых в предпринимательской деятельности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Ставка налога 1,5% применяется в отношении: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земельных участков под ИЖС, используемых  в предпринимательской деятельности,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земельных участков ЛПХ, садоводства, огородничества, общего назначения в рамках ФЗ от 29.07.2017 №217-ФЗ, используемых в предпринимательской деятельности </a:t>
            </a: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843558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590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851670"/>
            <a:ext cx="7320689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Спасибо за внимание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19347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39745</TotalTime>
  <Words>679</Words>
  <Application>Microsoft Office PowerPoint</Application>
  <PresentationFormat>Экран (16:9)</PresentationFormat>
  <Paragraphs>81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Present_FNS2012_A4</vt:lpstr>
      <vt:lpstr>Презентация PowerPoint</vt:lpstr>
      <vt:lpstr>Ключевые изменения налогового администрирования с 2020</vt:lpstr>
      <vt:lpstr>Изменения налогового администрирования с 2020 года</vt:lpstr>
      <vt:lpstr>Сообщение о наличии земельных участков и транспортных средств с 2020 года</vt:lpstr>
      <vt:lpstr>СРОКИ УПЛАТЫ по земельному налогу и транспортному налогу  с 2020 года</vt:lpstr>
      <vt:lpstr>Налог на имущество организаций - изменения налогового администрирования с 2020 года</vt:lpstr>
      <vt:lpstr>Налог на имущество организаций – изменение налогового администрирования с 2020 года</vt:lpstr>
      <vt:lpstr>Ограничение применения пониженной ставки 0,3% по земельному налогу с 2020 года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Токарева Наталья Владимировна</cp:lastModifiedBy>
  <cp:revision>1704</cp:revision>
  <cp:lastPrinted>2020-01-30T05:28:25Z</cp:lastPrinted>
  <dcterms:created xsi:type="dcterms:W3CDTF">2013-04-18T07:19:29Z</dcterms:created>
  <dcterms:modified xsi:type="dcterms:W3CDTF">2020-03-02T04:59:46Z</dcterms:modified>
</cp:coreProperties>
</file>